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173141-52EC-4F74-8F3A-E39A65F0177A}" v="2158" dt="2020-10-03T01:50:41.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93C5CC-B527-4A41-8E83-371413BC2529}"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0E88F65D-0F4F-4BF6-B75D-11F4AF4BA5E9}">
      <dgm:prSet/>
      <dgm:spPr/>
      <dgm:t>
        <a:bodyPr/>
        <a:lstStyle/>
        <a:p>
          <a:r>
            <a:rPr lang="en-US" dirty="0">
              <a:solidFill>
                <a:schemeClr val="tx1"/>
              </a:solidFill>
            </a:rPr>
            <a:t>Approximate number of credits earned: 20-30 semester credits </a:t>
          </a:r>
          <a:endParaRPr lang="en-US" b="0" i="0" u="none" strike="noStrike" cap="none" baseline="0" noProof="0" dirty="0">
            <a:solidFill>
              <a:schemeClr val="tx1"/>
            </a:solidFill>
            <a:latin typeface="Avenir Next LT Pro"/>
          </a:endParaRPr>
        </a:p>
      </dgm:t>
    </dgm:pt>
    <dgm:pt modelId="{45B8AD2D-62D8-43B7-A4D4-CED37B566852}" type="parTrans" cxnId="{0468F26B-F572-4E2B-9BED-9430654DCBB4}">
      <dgm:prSet/>
      <dgm:spPr/>
      <dgm:t>
        <a:bodyPr/>
        <a:lstStyle/>
        <a:p>
          <a:endParaRPr lang="en-US"/>
        </a:p>
      </dgm:t>
    </dgm:pt>
    <dgm:pt modelId="{2423B4F1-EB39-4D50-80D4-485760ED3F43}" type="sibTrans" cxnId="{0468F26B-F572-4E2B-9BED-9430654DCBB4}">
      <dgm:prSet/>
      <dgm:spPr/>
      <dgm:t>
        <a:bodyPr/>
        <a:lstStyle/>
        <a:p>
          <a:endParaRPr lang="en-US"/>
        </a:p>
      </dgm:t>
    </dgm:pt>
    <dgm:pt modelId="{DE3C3E84-AE61-4CDF-9E54-B09CC90A5331}">
      <dgm:prSet/>
      <dgm:spPr/>
      <dgm:t>
        <a:bodyPr/>
        <a:lstStyle/>
        <a:p>
          <a:r>
            <a:rPr lang="en-US" dirty="0">
              <a:solidFill>
                <a:schemeClr val="tx1"/>
              </a:solidFill>
            </a:rPr>
            <a:t>Steps to take:</a:t>
          </a:r>
        </a:p>
      </dgm:t>
    </dgm:pt>
    <dgm:pt modelId="{8C304750-099E-49AF-A322-87BA3DF5FD04}" type="parTrans" cxnId="{E142DE05-FC52-4644-9225-441C1BE59319}">
      <dgm:prSet/>
      <dgm:spPr/>
      <dgm:t>
        <a:bodyPr/>
        <a:lstStyle/>
        <a:p>
          <a:endParaRPr lang="en-US"/>
        </a:p>
      </dgm:t>
    </dgm:pt>
    <dgm:pt modelId="{AFF73913-51CE-4739-B8F7-F37BA1B9A900}" type="sibTrans" cxnId="{E142DE05-FC52-4644-9225-441C1BE59319}">
      <dgm:prSet/>
      <dgm:spPr/>
      <dgm:t>
        <a:bodyPr/>
        <a:lstStyle/>
        <a:p>
          <a:endParaRPr lang="en-US"/>
        </a:p>
      </dgm:t>
    </dgm:pt>
    <dgm:pt modelId="{46FAF740-C8B8-47B7-9642-604CEB5DE1CC}">
      <dgm:prSet/>
      <dgm:spPr/>
      <dgm:t>
        <a:bodyPr/>
        <a:lstStyle/>
        <a:p>
          <a:r>
            <a:rPr lang="en-US" dirty="0">
              <a:solidFill>
                <a:schemeClr val="tx1"/>
              </a:solidFill>
            </a:rPr>
            <a:t>Find out what prerequisites and requirements are needed for admission to your major, as well as the university.</a:t>
          </a:r>
        </a:p>
      </dgm:t>
    </dgm:pt>
    <dgm:pt modelId="{8FFCEC9A-8BDF-482C-841D-5DD27696931E}" type="parTrans" cxnId="{876466F3-1B44-4E39-8E7A-F422C0CE1CBB}">
      <dgm:prSet/>
      <dgm:spPr/>
      <dgm:t>
        <a:bodyPr/>
        <a:lstStyle/>
        <a:p>
          <a:endParaRPr lang="en-US"/>
        </a:p>
      </dgm:t>
    </dgm:pt>
    <dgm:pt modelId="{AA1A0416-CAD8-4457-9A72-9152114A9D0E}" type="sibTrans" cxnId="{876466F3-1B44-4E39-8E7A-F422C0CE1CBB}">
      <dgm:prSet/>
      <dgm:spPr/>
      <dgm:t>
        <a:bodyPr/>
        <a:lstStyle/>
        <a:p>
          <a:endParaRPr lang="en-US"/>
        </a:p>
      </dgm:t>
    </dgm:pt>
    <dgm:pt modelId="{A2EC4DBF-FAA1-4947-896C-9602C83F2D94}">
      <dgm:prSet/>
      <dgm:spPr/>
      <dgm:t>
        <a:bodyPr/>
        <a:lstStyle/>
        <a:p>
          <a:r>
            <a:rPr lang="en-US" dirty="0">
              <a:solidFill>
                <a:schemeClr val="tx1"/>
              </a:solidFill>
            </a:rPr>
            <a:t>Work on finishing general AA or AS requirements and Specific transfer requirements.</a:t>
          </a:r>
        </a:p>
      </dgm:t>
    </dgm:pt>
    <dgm:pt modelId="{AB1DD23E-A99A-4DB7-A2B7-1C455691DE0A}" type="parTrans" cxnId="{FA2371BF-1B0C-4FDA-BDE6-7CDDA7BEC785}">
      <dgm:prSet/>
      <dgm:spPr/>
      <dgm:t>
        <a:bodyPr/>
        <a:lstStyle/>
        <a:p>
          <a:endParaRPr lang="en-US"/>
        </a:p>
      </dgm:t>
    </dgm:pt>
    <dgm:pt modelId="{B2D1FB2D-397E-43C8-9E6E-F805A45CEA11}" type="sibTrans" cxnId="{FA2371BF-1B0C-4FDA-BDE6-7CDDA7BEC785}">
      <dgm:prSet/>
      <dgm:spPr/>
      <dgm:t>
        <a:bodyPr/>
        <a:lstStyle/>
        <a:p>
          <a:endParaRPr lang="en-US"/>
        </a:p>
      </dgm:t>
    </dgm:pt>
    <dgm:pt modelId="{E7ACFDB8-1AD4-4D6D-933D-ABE4830BC8BE}">
      <dgm:prSet/>
      <dgm:spPr/>
      <dgm:t>
        <a:bodyPr/>
        <a:lstStyle/>
        <a:p>
          <a:r>
            <a:rPr lang="en-US" dirty="0">
              <a:solidFill>
                <a:schemeClr val="tx1"/>
              </a:solidFill>
            </a:rPr>
            <a:t>Continue working with your advisor on a regular basis (at least once a semester)</a:t>
          </a:r>
        </a:p>
      </dgm:t>
    </dgm:pt>
    <dgm:pt modelId="{22FF2F06-A1B5-4CAA-8BE7-AFB3D85E66B9}" type="parTrans" cxnId="{23C65377-1364-4700-96FE-419CD200D0FC}">
      <dgm:prSet/>
      <dgm:spPr/>
      <dgm:t>
        <a:bodyPr/>
        <a:lstStyle/>
        <a:p>
          <a:endParaRPr lang="en-US"/>
        </a:p>
      </dgm:t>
    </dgm:pt>
    <dgm:pt modelId="{5D1A5EC0-8799-4D1C-A9D9-0C5E960A3516}" type="sibTrans" cxnId="{23C65377-1364-4700-96FE-419CD200D0FC}">
      <dgm:prSet/>
      <dgm:spPr/>
      <dgm:t>
        <a:bodyPr/>
        <a:lstStyle/>
        <a:p>
          <a:endParaRPr lang="en-US"/>
        </a:p>
      </dgm:t>
    </dgm:pt>
    <dgm:pt modelId="{CBA6F4BE-E06B-4532-AF2F-778FCE71E008}" type="pres">
      <dgm:prSet presAssocID="{5393C5CC-B527-4A41-8E83-371413BC2529}" presName="Name0" presStyleCnt="0">
        <dgm:presLayoutVars>
          <dgm:dir/>
          <dgm:resizeHandles val="exact"/>
        </dgm:presLayoutVars>
      </dgm:prSet>
      <dgm:spPr/>
    </dgm:pt>
    <dgm:pt modelId="{06C376F0-E1FE-45B0-8195-640F1F754545}" type="pres">
      <dgm:prSet presAssocID="{0E88F65D-0F4F-4BF6-B75D-11F4AF4BA5E9}" presName="node" presStyleLbl="node1" presStyleIdx="0" presStyleCnt="5">
        <dgm:presLayoutVars>
          <dgm:bulletEnabled val="1"/>
        </dgm:presLayoutVars>
      </dgm:prSet>
      <dgm:spPr/>
    </dgm:pt>
    <dgm:pt modelId="{DE092944-CA08-4829-AE2C-975DEEA7F49B}" type="pres">
      <dgm:prSet presAssocID="{2423B4F1-EB39-4D50-80D4-485760ED3F43}" presName="sibTrans" presStyleLbl="sibTrans1D1" presStyleIdx="0" presStyleCnt="4"/>
      <dgm:spPr/>
    </dgm:pt>
    <dgm:pt modelId="{88E3942B-182D-41F0-A770-EE1378071E16}" type="pres">
      <dgm:prSet presAssocID="{2423B4F1-EB39-4D50-80D4-485760ED3F43}" presName="connectorText" presStyleLbl="sibTrans1D1" presStyleIdx="0" presStyleCnt="4"/>
      <dgm:spPr/>
    </dgm:pt>
    <dgm:pt modelId="{7D79A6F3-C71F-4CB8-9070-25DF92BF1588}" type="pres">
      <dgm:prSet presAssocID="{DE3C3E84-AE61-4CDF-9E54-B09CC90A5331}" presName="node" presStyleLbl="node1" presStyleIdx="1" presStyleCnt="5">
        <dgm:presLayoutVars>
          <dgm:bulletEnabled val="1"/>
        </dgm:presLayoutVars>
      </dgm:prSet>
      <dgm:spPr/>
    </dgm:pt>
    <dgm:pt modelId="{86CB8B91-AF9D-430F-BAF7-F854D97685F6}" type="pres">
      <dgm:prSet presAssocID="{AFF73913-51CE-4739-B8F7-F37BA1B9A900}" presName="sibTrans" presStyleLbl="sibTrans1D1" presStyleIdx="1" presStyleCnt="4"/>
      <dgm:spPr/>
    </dgm:pt>
    <dgm:pt modelId="{784D2377-8F6B-410C-9CE1-6ACC27F82CFD}" type="pres">
      <dgm:prSet presAssocID="{AFF73913-51CE-4739-B8F7-F37BA1B9A900}" presName="connectorText" presStyleLbl="sibTrans1D1" presStyleIdx="1" presStyleCnt="4"/>
      <dgm:spPr/>
    </dgm:pt>
    <dgm:pt modelId="{CCDC69E1-000A-4C56-8730-D36C1E6B0144}" type="pres">
      <dgm:prSet presAssocID="{46FAF740-C8B8-47B7-9642-604CEB5DE1CC}" presName="node" presStyleLbl="node1" presStyleIdx="2" presStyleCnt="5">
        <dgm:presLayoutVars>
          <dgm:bulletEnabled val="1"/>
        </dgm:presLayoutVars>
      </dgm:prSet>
      <dgm:spPr/>
    </dgm:pt>
    <dgm:pt modelId="{2B5C36EC-25F0-42F1-B5E6-09704E966FEF}" type="pres">
      <dgm:prSet presAssocID="{AA1A0416-CAD8-4457-9A72-9152114A9D0E}" presName="sibTrans" presStyleLbl="sibTrans1D1" presStyleIdx="2" presStyleCnt="4"/>
      <dgm:spPr/>
    </dgm:pt>
    <dgm:pt modelId="{66EC40F3-039C-40E0-A172-0EAF81489C14}" type="pres">
      <dgm:prSet presAssocID="{AA1A0416-CAD8-4457-9A72-9152114A9D0E}" presName="connectorText" presStyleLbl="sibTrans1D1" presStyleIdx="2" presStyleCnt="4"/>
      <dgm:spPr/>
    </dgm:pt>
    <dgm:pt modelId="{ED8F8B93-A659-464E-B6D8-AD5923FDFD87}" type="pres">
      <dgm:prSet presAssocID="{A2EC4DBF-FAA1-4947-896C-9602C83F2D94}" presName="node" presStyleLbl="node1" presStyleIdx="3" presStyleCnt="5">
        <dgm:presLayoutVars>
          <dgm:bulletEnabled val="1"/>
        </dgm:presLayoutVars>
      </dgm:prSet>
      <dgm:spPr/>
    </dgm:pt>
    <dgm:pt modelId="{1E87D2A4-1C0C-4C82-9478-D6BA36168041}" type="pres">
      <dgm:prSet presAssocID="{B2D1FB2D-397E-43C8-9E6E-F805A45CEA11}" presName="sibTrans" presStyleLbl="sibTrans1D1" presStyleIdx="3" presStyleCnt="4"/>
      <dgm:spPr/>
    </dgm:pt>
    <dgm:pt modelId="{3B58770E-606C-418A-863B-C0E70A614A0E}" type="pres">
      <dgm:prSet presAssocID="{B2D1FB2D-397E-43C8-9E6E-F805A45CEA11}" presName="connectorText" presStyleLbl="sibTrans1D1" presStyleIdx="3" presStyleCnt="4"/>
      <dgm:spPr/>
    </dgm:pt>
    <dgm:pt modelId="{78D3B3DB-C63D-4C0C-B5FF-49247B52565A}" type="pres">
      <dgm:prSet presAssocID="{E7ACFDB8-1AD4-4D6D-933D-ABE4830BC8BE}" presName="node" presStyleLbl="node1" presStyleIdx="4" presStyleCnt="5">
        <dgm:presLayoutVars>
          <dgm:bulletEnabled val="1"/>
        </dgm:presLayoutVars>
      </dgm:prSet>
      <dgm:spPr/>
    </dgm:pt>
  </dgm:ptLst>
  <dgm:cxnLst>
    <dgm:cxn modelId="{E142DE05-FC52-4644-9225-441C1BE59319}" srcId="{5393C5CC-B527-4A41-8E83-371413BC2529}" destId="{DE3C3E84-AE61-4CDF-9E54-B09CC90A5331}" srcOrd="1" destOrd="0" parTransId="{8C304750-099E-49AF-A322-87BA3DF5FD04}" sibTransId="{AFF73913-51CE-4739-B8F7-F37BA1B9A900}"/>
    <dgm:cxn modelId="{D2CC4E2A-4883-4033-B473-59BA5C5AF66F}" type="presOf" srcId="{AA1A0416-CAD8-4457-9A72-9152114A9D0E}" destId="{66EC40F3-039C-40E0-A172-0EAF81489C14}" srcOrd="1" destOrd="0" presId="urn:microsoft.com/office/officeart/2016/7/layout/RepeatingBendingProcessNew"/>
    <dgm:cxn modelId="{2B6B2763-87D6-4473-AAFB-2DBD35048BFE}" type="presOf" srcId="{B2D1FB2D-397E-43C8-9E6E-F805A45CEA11}" destId="{3B58770E-606C-418A-863B-C0E70A614A0E}" srcOrd="1" destOrd="0" presId="urn:microsoft.com/office/officeart/2016/7/layout/RepeatingBendingProcessNew"/>
    <dgm:cxn modelId="{64F74744-AD6A-49B7-87C7-3C2027B234D8}" type="presOf" srcId="{5393C5CC-B527-4A41-8E83-371413BC2529}" destId="{CBA6F4BE-E06B-4532-AF2F-778FCE71E008}" srcOrd="0" destOrd="0" presId="urn:microsoft.com/office/officeart/2016/7/layout/RepeatingBendingProcessNew"/>
    <dgm:cxn modelId="{0468F26B-F572-4E2B-9BED-9430654DCBB4}" srcId="{5393C5CC-B527-4A41-8E83-371413BC2529}" destId="{0E88F65D-0F4F-4BF6-B75D-11F4AF4BA5E9}" srcOrd="0" destOrd="0" parTransId="{45B8AD2D-62D8-43B7-A4D4-CED37B566852}" sibTransId="{2423B4F1-EB39-4D50-80D4-485760ED3F43}"/>
    <dgm:cxn modelId="{6349D153-4140-4329-BB59-361CC76D2D90}" type="presOf" srcId="{2423B4F1-EB39-4D50-80D4-485760ED3F43}" destId="{DE092944-CA08-4829-AE2C-975DEEA7F49B}" srcOrd="0" destOrd="0" presId="urn:microsoft.com/office/officeart/2016/7/layout/RepeatingBendingProcessNew"/>
    <dgm:cxn modelId="{5CCC5F74-9252-4BB1-AF21-59FE1B7E42FB}" type="presOf" srcId="{46FAF740-C8B8-47B7-9642-604CEB5DE1CC}" destId="{CCDC69E1-000A-4C56-8730-D36C1E6B0144}" srcOrd="0" destOrd="0" presId="urn:microsoft.com/office/officeart/2016/7/layout/RepeatingBendingProcessNew"/>
    <dgm:cxn modelId="{23C65377-1364-4700-96FE-419CD200D0FC}" srcId="{5393C5CC-B527-4A41-8E83-371413BC2529}" destId="{E7ACFDB8-1AD4-4D6D-933D-ABE4830BC8BE}" srcOrd="4" destOrd="0" parTransId="{22FF2F06-A1B5-4CAA-8BE7-AFB3D85E66B9}" sibTransId="{5D1A5EC0-8799-4D1C-A9D9-0C5E960A3516}"/>
    <dgm:cxn modelId="{41ECAE86-7476-46BD-BED4-C5583CADAA33}" type="presOf" srcId="{A2EC4DBF-FAA1-4947-896C-9602C83F2D94}" destId="{ED8F8B93-A659-464E-B6D8-AD5923FDFD87}" srcOrd="0" destOrd="0" presId="urn:microsoft.com/office/officeart/2016/7/layout/RepeatingBendingProcessNew"/>
    <dgm:cxn modelId="{02D021AF-4B29-405A-8C13-2DBDA410FF96}" type="presOf" srcId="{B2D1FB2D-397E-43C8-9E6E-F805A45CEA11}" destId="{1E87D2A4-1C0C-4C82-9478-D6BA36168041}" srcOrd="0" destOrd="0" presId="urn:microsoft.com/office/officeart/2016/7/layout/RepeatingBendingProcessNew"/>
    <dgm:cxn modelId="{E5441ABC-5FF6-4790-9814-B2280934ECDC}" type="presOf" srcId="{AFF73913-51CE-4739-B8F7-F37BA1B9A900}" destId="{784D2377-8F6B-410C-9CE1-6ACC27F82CFD}" srcOrd="1" destOrd="0" presId="urn:microsoft.com/office/officeart/2016/7/layout/RepeatingBendingProcessNew"/>
    <dgm:cxn modelId="{FA2371BF-1B0C-4FDA-BDE6-7CDDA7BEC785}" srcId="{5393C5CC-B527-4A41-8E83-371413BC2529}" destId="{A2EC4DBF-FAA1-4947-896C-9602C83F2D94}" srcOrd="3" destOrd="0" parTransId="{AB1DD23E-A99A-4DB7-A2B7-1C455691DE0A}" sibTransId="{B2D1FB2D-397E-43C8-9E6E-F805A45CEA11}"/>
    <dgm:cxn modelId="{4B274EC1-3D1A-4924-8E7F-FB8B8A5B76BB}" type="presOf" srcId="{E7ACFDB8-1AD4-4D6D-933D-ABE4830BC8BE}" destId="{78D3B3DB-C63D-4C0C-B5FF-49247B52565A}" srcOrd="0" destOrd="0" presId="urn:microsoft.com/office/officeart/2016/7/layout/RepeatingBendingProcessNew"/>
    <dgm:cxn modelId="{32438ED7-4682-4822-A7E6-04397C788667}" type="presOf" srcId="{0E88F65D-0F4F-4BF6-B75D-11F4AF4BA5E9}" destId="{06C376F0-E1FE-45B0-8195-640F1F754545}" srcOrd="0" destOrd="0" presId="urn:microsoft.com/office/officeart/2016/7/layout/RepeatingBendingProcessNew"/>
    <dgm:cxn modelId="{C659E7E7-0596-4351-9922-7CABF023BF43}" type="presOf" srcId="{DE3C3E84-AE61-4CDF-9E54-B09CC90A5331}" destId="{7D79A6F3-C71F-4CB8-9070-25DF92BF1588}" srcOrd="0" destOrd="0" presId="urn:microsoft.com/office/officeart/2016/7/layout/RepeatingBendingProcessNew"/>
    <dgm:cxn modelId="{CB46ADEE-836D-4542-A406-C0023B1F4C1E}" type="presOf" srcId="{AA1A0416-CAD8-4457-9A72-9152114A9D0E}" destId="{2B5C36EC-25F0-42F1-B5E6-09704E966FEF}" srcOrd="0" destOrd="0" presId="urn:microsoft.com/office/officeart/2016/7/layout/RepeatingBendingProcessNew"/>
    <dgm:cxn modelId="{876466F3-1B44-4E39-8E7A-F422C0CE1CBB}" srcId="{5393C5CC-B527-4A41-8E83-371413BC2529}" destId="{46FAF740-C8B8-47B7-9642-604CEB5DE1CC}" srcOrd="2" destOrd="0" parTransId="{8FFCEC9A-8BDF-482C-841D-5DD27696931E}" sibTransId="{AA1A0416-CAD8-4457-9A72-9152114A9D0E}"/>
    <dgm:cxn modelId="{32888DF3-0B40-4D58-8B4F-857F17ADB380}" type="presOf" srcId="{AFF73913-51CE-4739-B8F7-F37BA1B9A900}" destId="{86CB8B91-AF9D-430F-BAF7-F854D97685F6}" srcOrd="0" destOrd="0" presId="urn:microsoft.com/office/officeart/2016/7/layout/RepeatingBendingProcessNew"/>
    <dgm:cxn modelId="{D3E5BCFC-E709-4118-91C2-6F6E989D5632}" type="presOf" srcId="{2423B4F1-EB39-4D50-80D4-485760ED3F43}" destId="{88E3942B-182D-41F0-A770-EE1378071E16}" srcOrd="1" destOrd="0" presId="urn:microsoft.com/office/officeart/2016/7/layout/RepeatingBendingProcessNew"/>
    <dgm:cxn modelId="{0AC18C7B-48CD-4BA9-BB64-8DE590F72D0C}" type="presParOf" srcId="{CBA6F4BE-E06B-4532-AF2F-778FCE71E008}" destId="{06C376F0-E1FE-45B0-8195-640F1F754545}" srcOrd="0" destOrd="0" presId="urn:microsoft.com/office/officeart/2016/7/layout/RepeatingBendingProcessNew"/>
    <dgm:cxn modelId="{3F5AD632-9151-4B32-BE84-179DB9D0E804}" type="presParOf" srcId="{CBA6F4BE-E06B-4532-AF2F-778FCE71E008}" destId="{DE092944-CA08-4829-AE2C-975DEEA7F49B}" srcOrd="1" destOrd="0" presId="urn:microsoft.com/office/officeart/2016/7/layout/RepeatingBendingProcessNew"/>
    <dgm:cxn modelId="{11B1FD79-34A9-45E8-BE97-7A452BF87077}" type="presParOf" srcId="{DE092944-CA08-4829-AE2C-975DEEA7F49B}" destId="{88E3942B-182D-41F0-A770-EE1378071E16}" srcOrd="0" destOrd="0" presId="urn:microsoft.com/office/officeart/2016/7/layout/RepeatingBendingProcessNew"/>
    <dgm:cxn modelId="{AF2C74D7-1393-43E7-9887-318B7E356FCD}" type="presParOf" srcId="{CBA6F4BE-E06B-4532-AF2F-778FCE71E008}" destId="{7D79A6F3-C71F-4CB8-9070-25DF92BF1588}" srcOrd="2" destOrd="0" presId="urn:microsoft.com/office/officeart/2016/7/layout/RepeatingBendingProcessNew"/>
    <dgm:cxn modelId="{C3964BE8-5E8F-4867-9D2E-CFFE10EA86F0}" type="presParOf" srcId="{CBA6F4BE-E06B-4532-AF2F-778FCE71E008}" destId="{86CB8B91-AF9D-430F-BAF7-F854D97685F6}" srcOrd="3" destOrd="0" presId="urn:microsoft.com/office/officeart/2016/7/layout/RepeatingBendingProcessNew"/>
    <dgm:cxn modelId="{029FD5BC-AFB6-4439-9887-EEFB44ED4179}" type="presParOf" srcId="{86CB8B91-AF9D-430F-BAF7-F854D97685F6}" destId="{784D2377-8F6B-410C-9CE1-6ACC27F82CFD}" srcOrd="0" destOrd="0" presId="urn:microsoft.com/office/officeart/2016/7/layout/RepeatingBendingProcessNew"/>
    <dgm:cxn modelId="{53247398-101F-4C32-825E-B36362F3CCE9}" type="presParOf" srcId="{CBA6F4BE-E06B-4532-AF2F-778FCE71E008}" destId="{CCDC69E1-000A-4C56-8730-D36C1E6B0144}" srcOrd="4" destOrd="0" presId="urn:microsoft.com/office/officeart/2016/7/layout/RepeatingBendingProcessNew"/>
    <dgm:cxn modelId="{B0DFBFBB-D5CB-46FF-8A53-4B74B80B04EF}" type="presParOf" srcId="{CBA6F4BE-E06B-4532-AF2F-778FCE71E008}" destId="{2B5C36EC-25F0-42F1-B5E6-09704E966FEF}" srcOrd="5" destOrd="0" presId="urn:microsoft.com/office/officeart/2016/7/layout/RepeatingBendingProcessNew"/>
    <dgm:cxn modelId="{1A7423C0-9F38-4075-A488-D09639D159B2}" type="presParOf" srcId="{2B5C36EC-25F0-42F1-B5E6-09704E966FEF}" destId="{66EC40F3-039C-40E0-A172-0EAF81489C14}" srcOrd="0" destOrd="0" presId="urn:microsoft.com/office/officeart/2016/7/layout/RepeatingBendingProcessNew"/>
    <dgm:cxn modelId="{6769C444-B6AA-4611-8F9D-EF292169D678}" type="presParOf" srcId="{CBA6F4BE-E06B-4532-AF2F-778FCE71E008}" destId="{ED8F8B93-A659-464E-B6D8-AD5923FDFD87}" srcOrd="6" destOrd="0" presId="urn:microsoft.com/office/officeart/2016/7/layout/RepeatingBendingProcessNew"/>
    <dgm:cxn modelId="{E31BEA2D-B346-4AE5-9C45-937A43D720DD}" type="presParOf" srcId="{CBA6F4BE-E06B-4532-AF2F-778FCE71E008}" destId="{1E87D2A4-1C0C-4C82-9478-D6BA36168041}" srcOrd="7" destOrd="0" presId="urn:microsoft.com/office/officeart/2016/7/layout/RepeatingBendingProcessNew"/>
    <dgm:cxn modelId="{9D506854-A9D2-48CE-B305-5AD0779BB4FE}" type="presParOf" srcId="{1E87D2A4-1C0C-4C82-9478-D6BA36168041}" destId="{3B58770E-606C-418A-863B-C0E70A614A0E}" srcOrd="0" destOrd="0" presId="urn:microsoft.com/office/officeart/2016/7/layout/RepeatingBendingProcessNew"/>
    <dgm:cxn modelId="{A92C0DB6-31D2-4467-8CCF-214639B0FBAA}" type="presParOf" srcId="{CBA6F4BE-E06B-4532-AF2F-778FCE71E008}" destId="{78D3B3DB-C63D-4C0C-B5FF-49247B52565A}"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E111390-AD5A-45F3-AC0A-16C5FD643549}"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21282F4E-FBCD-4375-847D-22BBE9159141}">
      <dgm:prSet/>
      <dgm:spPr/>
      <dgm:t>
        <a:bodyPr/>
        <a:lstStyle/>
        <a:p>
          <a:r>
            <a:rPr lang="en-US"/>
            <a:t>Approximate number of credits earned: 60+ semester credits*</a:t>
          </a:r>
        </a:p>
      </dgm:t>
    </dgm:pt>
    <dgm:pt modelId="{68E1BA4A-BEEE-4E73-BA7A-F78043D661D5}" type="parTrans" cxnId="{CBC4885F-670D-4F6B-9B42-A77BAA1A427C}">
      <dgm:prSet/>
      <dgm:spPr/>
      <dgm:t>
        <a:bodyPr/>
        <a:lstStyle/>
        <a:p>
          <a:endParaRPr lang="en-US"/>
        </a:p>
      </dgm:t>
    </dgm:pt>
    <dgm:pt modelId="{9485E727-4CB5-4EB2-BF11-3AC04F7230F9}" type="sibTrans" cxnId="{CBC4885F-670D-4F6B-9B42-A77BAA1A427C}">
      <dgm:prSet/>
      <dgm:spPr/>
      <dgm:t>
        <a:bodyPr/>
        <a:lstStyle/>
        <a:p>
          <a:endParaRPr lang="en-US"/>
        </a:p>
      </dgm:t>
    </dgm:pt>
    <dgm:pt modelId="{868740E5-1B8F-41EA-A045-4E13D2C84FDE}">
      <dgm:prSet/>
      <dgm:spPr/>
      <dgm:t>
        <a:bodyPr/>
        <a:lstStyle/>
        <a:p>
          <a:r>
            <a:rPr lang="en-US"/>
            <a:t>Steps to take:</a:t>
          </a:r>
        </a:p>
      </dgm:t>
    </dgm:pt>
    <dgm:pt modelId="{1660800F-85F4-4A5D-ADA8-94A1A56C0CE7}" type="parTrans" cxnId="{31308C10-D16C-4C9F-B3C6-B83EB6CF5CE1}">
      <dgm:prSet/>
      <dgm:spPr/>
      <dgm:t>
        <a:bodyPr/>
        <a:lstStyle/>
        <a:p>
          <a:endParaRPr lang="en-US"/>
        </a:p>
      </dgm:t>
    </dgm:pt>
    <dgm:pt modelId="{4F141A66-0FDF-4EC7-A32A-D812BCAA1AF1}" type="sibTrans" cxnId="{31308C10-D16C-4C9F-B3C6-B83EB6CF5CE1}">
      <dgm:prSet/>
      <dgm:spPr/>
      <dgm:t>
        <a:bodyPr/>
        <a:lstStyle/>
        <a:p>
          <a:endParaRPr lang="en-US"/>
        </a:p>
      </dgm:t>
    </dgm:pt>
    <dgm:pt modelId="{FDF4212D-1106-4DF5-B69F-176A49BB96E7}">
      <dgm:prSet/>
      <dgm:spPr/>
      <dgm:t>
        <a:bodyPr/>
        <a:lstStyle/>
        <a:p>
          <a:r>
            <a:rPr lang="en-US"/>
            <a:t>Entering a new school as a transfer student can be daunting. Challenge yourself to join extracurricular activities and attend campus events to help you adjust to your new environment.</a:t>
          </a:r>
        </a:p>
      </dgm:t>
    </dgm:pt>
    <dgm:pt modelId="{C9D480B3-5438-432D-8C40-6060477DD5E3}" type="parTrans" cxnId="{C676AC2F-63C3-4631-B5A9-B75B275FDC22}">
      <dgm:prSet/>
      <dgm:spPr/>
      <dgm:t>
        <a:bodyPr/>
        <a:lstStyle/>
        <a:p>
          <a:endParaRPr lang="en-US"/>
        </a:p>
      </dgm:t>
    </dgm:pt>
    <dgm:pt modelId="{8B8C1195-71B2-4BCA-8029-838C84E997C2}" type="sibTrans" cxnId="{C676AC2F-63C3-4631-B5A9-B75B275FDC22}">
      <dgm:prSet/>
      <dgm:spPr/>
      <dgm:t>
        <a:bodyPr/>
        <a:lstStyle/>
        <a:p>
          <a:endParaRPr lang="en-US"/>
        </a:p>
      </dgm:t>
    </dgm:pt>
    <dgm:pt modelId="{0BC2FE4E-9AA4-4153-978C-3FD2F0F4BEAB}">
      <dgm:prSet/>
      <dgm:spPr/>
      <dgm:t>
        <a:bodyPr/>
        <a:lstStyle/>
        <a:p>
          <a:r>
            <a:rPr lang="en-US"/>
            <a:t>Meet with your new advisor to stay on track with your academic goals.</a:t>
          </a:r>
        </a:p>
      </dgm:t>
    </dgm:pt>
    <dgm:pt modelId="{597E90D3-A154-4F9D-A962-4FAE2AB80D1A}" type="parTrans" cxnId="{E86B1479-8980-460E-A852-C41513932AAE}">
      <dgm:prSet/>
      <dgm:spPr/>
      <dgm:t>
        <a:bodyPr/>
        <a:lstStyle/>
        <a:p>
          <a:endParaRPr lang="en-US"/>
        </a:p>
      </dgm:t>
    </dgm:pt>
    <dgm:pt modelId="{A77E49E9-0B4A-47A6-A58C-B55328F7AF84}" type="sibTrans" cxnId="{E86B1479-8980-460E-A852-C41513932AAE}">
      <dgm:prSet/>
      <dgm:spPr/>
      <dgm:t>
        <a:bodyPr/>
        <a:lstStyle/>
        <a:p>
          <a:endParaRPr lang="en-US"/>
        </a:p>
      </dgm:t>
    </dgm:pt>
    <dgm:pt modelId="{F7AAC8C5-0760-45F3-B238-BFB7B92BD6EA}" type="pres">
      <dgm:prSet presAssocID="{1E111390-AD5A-45F3-AC0A-16C5FD643549}" presName="vert0" presStyleCnt="0">
        <dgm:presLayoutVars>
          <dgm:dir/>
          <dgm:animOne val="branch"/>
          <dgm:animLvl val="lvl"/>
        </dgm:presLayoutVars>
      </dgm:prSet>
      <dgm:spPr/>
    </dgm:pt>
    <dgm:pt modelId="{6CB0D019-38E8-4914-AAC8-E1C9C190F0A7}" type="pres">
      <dgm:prSet presAssocID="{21282F4E-FBCD-4375-847D-22BBE9159141}" presName="thickLine" presStyleLbl="alignNode1" presStyleIdx="0" presStyleCnt="4"/>
      <dgm:spPr/>
    </dgm:pt>
    <dgm:pt modelId="{47B2748F-5FC8-4F85-9142-9DA72D31D3A3}" type="pres">
      <dgm:prSet presAssocID="{21282F4E-FBCD-4375-847D-22BBE9159141}" presName="horz1" presStyleCnt="0"/>
      <dgm:spPr/>
    </dgm:pt>
    <dgm:pt modelId="{8448ABA3-D3CA-48D1-90DE-BBB25333452D}" type="pres">
      <dgm:prSet presAssocID="{21282F4E-FBCD-4375-847D-22BBE9159141}" presName="tx1" presStyleLbl="revTx" presStyleIdx="0" presStyleCnt="4"/>
      <dgm:spPr/>
    </dgm:pt>
    <dgm:pt modelId="{FC2D542E-A6AF-4CEE-8B48-C966B4C0DF59}" type="pres">
      <dgm:prSet presAssocID="{21282F4E-FBCD-4375-847D-22BBE9159141}" presName="vert1" presStyleCnt="0"/>
      <dgm:spPr/>
    </dgm:pt>
    <dgm:pt modelId="{F6091572-2893-4310-8103-57B488A0E440}" type="pres">
      <dgm:prSet presAssocID="{868740E5-1B8F-41EA-A045-4E13D2C84FDE}" presName="thickLine" presStyleLbl="alignNode1" presStyleIdx="1" presStyleCnt="4"/>
      <dgm:spPr/>
    </dgm:pt>
    <dgm:pt modelId="{6CBA0F1D-5D1A-4202-A07D-D1D98E5F1307}" type="pres">
      <dgm:prSet presAssocID="{868740E5-1B8F-41EA-A045-4E13D2C84FDE}" presName="horz1" presStyleCnt="0"/>
      <dgm:spPr/>
    </dgm:pt>
    <dgm:pt modelId="{A151EBD9-C67D-4E2D-B7AE-62E199F3D330}" type="pres">
      <dgm:prSet presAssocID="{868740E5-1B8F-41EA-A045-4E13D2C84FDE}" presName="tx1" presStyleLbl="revTx" presStyleIdx="1" presStyleCnt="4"/>
      <dgm:spPr/>
    </dgm:pt>
    <dgm:pt modelId="{D61165C7-F750-4AD4-9C56-062BC2C2C27C}" type="pres">
      <dgm:prSet presAssocID="{868740E5-1B8F-41EA-A045-4E13D2C84FDE}" presName="vert1" presStyleCnt="0"/>
      <dgm:spPr/>
    </dgm:pt>
    <dgm:pt modelId="{D2B2B1E7-866F-49E5-BA3F-29B9DD9DBC91}" type="pres">
      <dgm:prSet presAssocID="{FDF4212D-1106-4DF5-B69F-176A49BB96E7}" presName="thickLine" presStyleLbl="alignNode1" presStyleIdx="2" presStyleCnt="4"/>
      <dgm:spPr/>
    </dgm:pt>
    <dgm:pt modelId="{EB1FDC67-1105-43BA-93F0-860295CFDAC7}" type="pres">
      <dgm:prSet presAssocID="{FDF4212D-1106-4DF5-B69F-176A49BB96E7}" presName="horz1" presStyleCnt="0"/>
      <dgm:spPr/>
    </dgm:pt>
    <dgm:pt modelId="{19302B3E-5E55-446A-BBB0-2BC5BD5C27AC}" type="pres">
      <dgm:prSet presAssocID="{FDF4212D-1106-4DF5-B69F-176A49BB96E7}" presName="tx1" presStyleLbl="revTx" presStyleIdx="2" presStyleCnt="4"/>
      <dgm:spPr/>
    </dgm:pt>
    <dgm:pt modelId="{C001C9A6-5009-4CBE-AC15-43708EFC1607}" type="pres">
      <dgm:prSet presAssocID="{FDF4212D-1106-4DF5-B69F-176A49BB96E7}" presName="vert1" presStyleCnt="0"/>
      <dgm:spPr/>
    </dgm:pt>
    <dgm:pt modelId="{31A59D64-1C56-45E7-9797-41147BAF985E}" type="pres">
      <dgm:prSet presAssocID="{0BC2FE4E-9AA4-4153-978C-3FD2F0F4BEAB}" presName="thickLine" presStyleLbl="alignNode1" presStyleIdx="3" presStyleCnt="4"/>
      <dgm:spPr/>
    </dgm:pt>
    <dgm:pt modelId="{9B3CDE51-660B-4DC5-BEC0-CB8B345ECB5C}" type="pres">
      <dgm:prSet presAssocID="{0BC2FE4E-9AA4-4153-978C-3FD2F0F4BEAB}" presName="horz1" presStyleCnt="0"/>
      <dgm:spPr/>
    </dgm:pt>
    <dgm:pt modelId="{482F527B-323A-466B-9AAC-A476EF26536F}" type="pres">
      <dgm:prSet presAssocID="{0BC2FE4E-9AA4-4153-978C-3FD2F0F4BEAB}" presName="tx1" presStyleLbl="revTx" presStyleIdx="3" presStyleCnt="4"/>
      <dgm:spPr/>
    </dgm:pt>
    <dgm:pt modelId="{49252FCA-E909-4633-949A-8131AC3109F2}" type="pres">
      <dgm:prSet presAssocID="{0BC2FE4E-9AA4-4153-978C-3FD2F0F4BEAB}" presName="vert1" presStyleCnt="0"/>
      <dgm:spPr/>
    </dgm:pt>
  </dgm:ptLst>
  <dgm:cxnLst>
    <dgm:cxn modelId="{31308C10-D16C-4C9F-B3C6-B83EB6CF5CE1}" srcId="{1E111390-AD5A-45F3-AC0A-16C5FD643549}" destId="{868740E5-1B8F-41EA-A045-4E13D2C84FDE}" srcOrd="1" destOrd="0" parTransId="{1660800F-85F4-4A5D-ADA8-94A1A56C0CE7}" sibTransId="{4F141A66-0FDF-4EC7-A32A-D812BCAA1AF1}"/>
    <dgm:cxn modelId="{F8286F1C-3D88-4388-AF30-D60D2B34D98A}" type="presOf" srcId="{21282F4E-FBCD-4375-847D-22BBE9159141}" destId="{8448ABA3-D3CA-48D1-90DE-BBB25333452D}" srcOrd="0" destOrd="0" presId="urn:microsoft.com/office/officeart/2008/layout/LinedList"/>
    <dgm:cxn modelId="{C676AC2F-63C3-4631-B5A9-B75B275FDC22}" srcId="{1E111390-AD5A-45F3-AC0A-16C5FD643549}" destId="{FDF4212D-1106-4DF5-B69F-176A49BB96E7}" srcOrd="2" destOrd="0" parTransId="{C9D480B3-5438-432D-8C40-6060477DD5E3}" sibTransId="{8B8C1195-71B2-4BCA-8029-838C84E997C2}"/>
    <dgm:cxn modelId="{1B5C4D5D-7A06-4606-B616-95764EF804B4}" type="presOf" srcId="{FDF4212D-1106-4DF5-B69F-176A49BB96E7}" destId="{19302B3E-5E55-446A-BBB0-2BC5BD5C27AC}" srcOrd="0" destOrd="0" presId="urn:microsoft.com/office/officeart/2008/layout/LinedList"/>
    <dgm:cxn modelId="{CBC4885F-670D-4F6B-9B42-A77BAA1A427C}" srcId="{1E111390-AD5A-45F3-AC0A-16C5FD643549}" destId="{21282F4E-FBCD-4375-847D-22BBE9159141}" srcOrd="0" destOrd="0" parTransId="{68E1BA4A-BEEE-4E73-BA7A-F78043D661D5}" sibTransId="{9485E727-4CB5-4EB2-BF11-3AC04F7230F9}"/>
    <dgm:cxn modelId="{833DA165-1728-4507-B17E-DF0307283C57}" type="presOf" srcId="{868740E5-1B8F-41EA-A045-4E13D2C84FDE}" destId="{A151EBD9-C67D-4E2D-B7AE-62E199F3D330}" srcOrd="0" destOrd="0" presId="urn:microsoft.com/office/officeart/2008/layout/LinedList"/>
    <dgm:cxn modelId="{6AB3F353-78CE-46B0-9E90-39F2526FF91C}" type="presOf" srcId="{0BC2FE4E-9AA4-4153-978C-3FD2F0F4BEAB}" destId="{482F527B-323A-466B-9AAC-A476EF26536F}" srcOrd="0" destOrd="0" presId="urn:microsoft.com/office/officeart/2008/layout/LinedList"/>
    <dgm:cxn modelId="{E86B1479-8980-460E-A852-C41513932AAE}" srcId="{1E111390-AD5A-45F3-AC0A-16C5FD643549}" destId="{0BC2FE4E-9AA4-4153-978C-3FD2F0F4BEAB}" srcOrd="3" destOrd="0" parTransId="{597E90D3-A154-4F9D-A962-4FAE2AB80D1A}" sibTransId="{A77E49E9-0B4A-47A6-A58C-B55328F7AF84}"/>
    <dgm:cxn modelId="{F5203DED-430D-499A-8319-A3553654A0EE}" type="presOf" srcId="{1E111390-AD5A-45F3-AC0A-16C5FD643549}" destId="{F7AAC8C5-0760-45F3-B238-BFB7B92BD6EA}" srcOrd="0" destOrd="0" presId="urn:microsoft.com/office/officeart/2008/layout/LinedList"/>
    <dgm:cxn modelId="{EE13BFA9-5DA2-44BB-AD86-26FC89E077CF}" type="presParOf" srcId="{F7AAC8C5-0760-45F3-B238-BFB7B92BD6EA}" destId="{6CB0D019-38E8-4914-AAC8-E1C9C190F0A7}" srcOrd="0" destOrd="0" presId="urn:microsoft.com/office/officeart/2008/layout/LinedList"/>
    <dgm:cxn modelId="{79723461-39C7-4CF6-90EC-04FC1034224D}" type="presParOf" srcId="{F7AAC8C5-0760-45F3-B238-BFB7B92BD6EA}" destId="{47B2748F-5FC8-4F85-9142-9DA72D31D3A3}" srcOrd="1" destOrd="0" presId="urn:microsoft.com/office/officeart/2008/layout/LinedList"/>
    <dgm:cxn modelId="{4EAA2CBC-7863-4701-A8E7-F16AC2A5ABF9}" type="presParOf" srcId="{47B2748F-5FC8-4F85-9142-9DA72D31D3A3}" destId="{8448ABA3-D3CA-48D1-90DE-BBB25333452D}" srcOrd="0" destOrd="0" presId="urn:microsoft.com/office/officeart/2008/layout/LinedList"/>
    <dgm:cxn modelId="{8350D6D3-4231-4D6B-95FE-4A8C52A150CB}" type="presParOf" srcId="{47B2748F-5FC8-4F85-9142-9DA72D31D3A3}" destId="{FC2D542E-A6AF-4CEE-8B48-C966B4C0DF59}" srcOrd="1" destOrd="0" presId="urn:microsoft.com/office/officeart/2008/layout/LinedList"/>
    <dgm:cxn modelId="{3030D8E1-0F6F-4A7F-9783-766469F06A60}" type="presParOf" srcId="{F7AAC8C5-0760-45F3-B238-BFB7B92BD6EA}" destId="{F6091572-2893-4310-8103-57B488A0E440}" srcOrd="2" destOrd="0" presId="urn:microsoft.com/office/officeart/2008/layout/LinedList"/>
    <dgm:cxn modelId="{75F55A2B-4899-4785-A3CD-2D0AA9E2E379}" type="presParOf" srcId="{F7AAC8C5-0760-45F3-B238-BFB7B92BD6EA}" destId="{6CBA0F1D-5D1A-4202-A07D-D1D98E5F1307}" srcOrd="3" destOrd="0" presId="urn:microsoft.com/office/officeart/2008/layout/LinedList"/>
    <dgm:cxn modelId="{40F199A0-815D-4307-BEEF-0AE5335CBBE7}" type="presParOf" srcId="{6CBA0F1D-5D1A-4202-A07D-D1D98E5F1307}" destId="{A151EBD9-C67D-4E2D-B7AE-62E199F3D330}" srcOrd="0" destOrd="0" presId="urn:microsoft.com/office/officeart/2008/layout/LinedList"/>
    <dgm:cxn modelId="{3224333E-DE7E-4446-ADA3-67BD31218F9D}" type="presParOf" srcId="{6CBA0F1D-5D1A-4202-A07D-D1D98E5F1307}" destId="{D61165C7-F750-4AD4-9C56-062BC2C2C27C}" srcOrd="1" destOrd="0" presId="urn:microsoft.com/office/officeart/2008/layout/LinedList"/>
    <dgm:cxn modelId="{C7B7FD6A-275E-4601-A43A-05690711A2CB}" type="presParOf" srcId="{F7AAC8C5-0760-45F3-B238-BFB7B92BD6EA}" destId="{D2B2B1E7-866F-49E5-BA3F-29B9DD9DBC91}" srcOrd="4" destOrd="0" presId="urn:microsoft.com/office/officeart/2008/layout/LinedList"/>
    <dgm:cxn modelId="{5A6279D7-5DF4-4AA4-8C64-BBD584BE7A36}" type="presParOf" srcId="{F7AAC8C5-0760-45F3-B238-BFB7B92BD6EA}" destId="{EB1FDC67-1105-43BA-93F0-860295CFDAC7}" srcOrd="5" destOrd="0" presId="urn:microsoft.com/office/officeart/2008/layout/LinedList"/>
    <dgm:cxn modelId="{FA9B680F-D112-4E81-A85C-C6E7AE0A2778}" type="presParOf" srcId="{EB1FDC67-1105-43BA-93F0-860295CFDAC7}" destId="{19302B3E-5E55-446A-BBB0-2BC5BD5C27AC}" srcOrd="0" destOrd="0" presId="urn:microsoft.com/office/officeart/2008/layout/LinedList"/>
    <dgm:cxn modelId="{DCE62C51-BF45-4115-8891-B317C4402EC3}" type="presParOf" srcId="{EB1FDC67-1105-43BA-93F0-860295CFDAC7}" destId="{C001C9A6-5009-4CBE-AC15-43708EFC1607}" srcOrd="1" destOrd="0" presId="urn:microsoft.com/office/officeart/2008/layout/LinedList"/>
    <dgm:cxn modelId="{258D5E08-1623-4157-8690-94DABB95E67C}" type="presParOf" srcId="{F7AAC8C5-0760-45F3-B238-BFB7B92BD6EA}" destId="{31A59D64-1C56-45E7-9797-41147BAF985E}" srcOrd="6" destOrd="0" presId="urn:microsoft.com/office/officeart/2008/layout/LinedList"/>
    <dgm:cxn modelId="{A5C71B7D-40CE-4B3C-8087-54DA4E0E2076}" type="presParOf" srcId="{F7AAC8C5-0760-45F3-B238-BFB7B92BD6EA}" destId="{9B3CDE51-660B-4DC5-BEC0-CB8B345ECB5C}" srcOrd="7" destOrd="0" presId="urn:microsoft.com/office/officeart/2008/layout/LinedList"/>
    <dgm:cxn modelId="{233FEE8B-84F4-4142-8030-EA2B57B7E1DE}" type="presParOf" srcId="{9B3CDE51-660B-4DC5-BEC0-CB8B345ECB5C}" destId="{482F527B-323A-466B-9AAC-A476EF26536F}" srcOrd="0" destOrd="0" presId="urn:microsoft.com/office/officeart/2008/layout/LinedList"/>
    <dgm:cxn modelId="{AAE0A3AB-09F4-4670-BFCA-542825AD9058}" type="presParOf" srcId="{9B3CDE51-660B-4DC5-BEC0-CB8B345ECB5C}" destId="{49252FCA-E909-4633-949A-8131AC3109F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92944-CA08-4829-AE2C-975DEEA7F49B}">
      <dsp:nvSpPr>
        <dsp:cNvPr id="0" name=""/>
        <dsp:cNvSpPr/>
      </dsp:nvSpPr>
      <dsp:spPr>
        <a:xfrm>
          <a:off x="3122418" y="690175"/>
          <a:ext cx="533242" cy="91440"/>
        </a:xfrm>
        <a:custGeom>
          <a:avLst/>
          <a:gdLst/>
          <a:ahLst/>
          <a:cxnLst/>
          <a:rect l="0" t="0" r="0" b="0"/>
          <a:pathLst>
            <a:path>
              <a:moveTo>
                <a:pt x="0" y="45720"/>
              </a:moveTo>
              <a:lnTo>
                <a:pt x="5332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74943" y="733076"/>
        <a:ext cx="28192" cy="5638"/>
      </dsp:txXfrm>
    </dsp:sp>
    <dsp:sp modelId="{06C376F0-E1FE-45B0-8195-640F1F754545}">
      <dsp:nvSpPr>
        <dsp:cNvPr id="0" name=""/>
        <dsp:cNvSpPr/>
      </dsp:nvSpPr>
      <dsp:spPr>
        <a:xfrm>
          <a:off x="672729" y="448"/>
          <a:ext cx="2451489" cy="14708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125" tIns="126092" rIns="120125" bIns="126092"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Approximate number of credits earned: 20-30 semester credits </a:t>
          </a:r>
          <a:endParaRPr lang="en-US" sz="1400" b="0" i="0" u="none" strike="noStrike" kern="1200" cap="none" baseline="0" noProof="0" dirty="0">
            <a:solidFill>
              <a:schemeClr val="tx1"/>
            </a:solidFill>
            <a:latin typeface="Avenir Next LT Pro"/>
          </a:endParaRPr>
        </a:p>
      </dsp:txBody>
      <dsp:txXfrm>
        <a:off x="672729" y="448"/>
        <a:ext cx="2451489" cy="1470893"/>
      </dsp:txXfrm>
    </dsp:sp>
    <dsp:sp modelId="{86CB8B91-AF9D-430F-BAF7-F854D97685F6}">
      <dsp:nvSpPr>
        <dsp:cNvPr id="0" name=""/>
        <dsp:cNvSpPr/>
      </dsp:nvSpPr>
      <dsp:spPr>
        <a:xfrm>
          <a:off x="1898473" y="1469542"/>
          <a:ext cx="3015332" cy="533242"/>
        </a:xfrm>
        <a:custGeom>
          <a:avLst/>
          <a:gdLst/>
          <a:ahLst/>
          <a:cxnLst/>
          <a:rect l="0" t="0" r="0" b="0"/>
          <a:pathLst>
            <a:path>
              <a:moveTo>
                <a:pt x="3015332" y="0"/>
              </a:moveTo>
              <a:lnTo>
                <a:pt x="3015332" y="283721"/>
              </a:lnTo>
              <a:lnTo>
                <a:pt x="0" y="283721"/>
              </a:lnTo>
              <a:lnTo>
                <a:pt x="0" y="53324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29450" y="1733344"/>
        <a:ext cx="153379" cy="5638"/>
      </dsp:txXfrm>
    </dsp:sp>
    <dsp:sp modelId="{7D79A6F3-C71F-4CB8-9070-25DF92BF1588}">
      <dsp:nvSpPr>
        <dsp:cNvPr id="0" name=""/>
        <dsp:cNvSpPr/>
      </dsp:nvSpPr>
      <dsp:spPr>
        <a:xfrm>
          <a:off x="3688061" y="448"/>
          <a:ext cx="2451489" cy="14708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125" tIns="126092" rIns="120125" bIns="126092"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Steps to take:</a:t>
          </a:r>
        </a:p>
      </dsp:txBody>
      <dsp:txXfrm>
        <a:off x="3688061" y="448"/>
        <a:ext cx="2451489" cy="1470893"/>
      </dsp:txXfrm>
    </dsp:sp>
    <dsp:sp modelId="{2B5C36EC-25F0-42F1-B5E6-09704E966FEF}">
      <dsp:nvSpPr>
        <dsp:cNvPr id="0" name=""/>
        <dsp:cNvSpPr/>
      </dsp:nvSpPr>
      <dsp:spPr>
        <a:xfrm>
          <a:off x="3122418" y="2724911"/>
          <a:ext cx="533242" cy="91440"/>
        </a:xfrm>
        <a:custGeom>
          <a:avLst/>
          <a:gdLst/>
          <a:ahLst/>
          <a:cxnLst/>
          <a:rect l="0" t="0" r="0" b="0"/>
          <a:pathLst>
            <a:path>
              <a:moveTo>
                <a:pt x="0" y="45720"/>
              </a:moveTo>
              <a:lnTo>
                <a:pt x="53324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74943" y="2767812"/>
        <a:ext cx="28192" cy="5638"/>
      </dsp:txXfrm>
    </dsp:sp>
    <dsp:sp modelId="{CCDC69E1-000A-4C56-8730-D36C1E6B0144}">
      <dsp:nvSpPr>
        <dsp:cNvPr id="0" name=""/>
        <dsp:cNvSpPr/>
      </dsp:nvSpPr>
      <dsp:spPr>
        <a:xfrm>
          <a:off x="672729" y="2035185"/>
          <a:ext cx="2451489" cy="14708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125" tIns="126092" rIns="120125" bIns="126092"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Find out what prerequisites and requirements are needed for admission to your major, as well as the university.</a:t>
          </a:r>
        </a:p>
      </dsp:txBody>
      <dsp:txXfrm>
        <a:off x="672729" y="2035185"/>
        <a:ext cx="2451489" cy="1470893"/>
      </dsp:txXfrm>
    </dsp:sp>
    <dsp:sp modelId="{1E87D2A4-1C0C-4C82-9478-D6BA36168041}">
      <dsp:nvSpPr>
        <dsp:cNvPr id="0" name=""/>
        <dsp:cNvSpPr/>
      </dsp:nvSpPr>
      <dsp:spPr>
        <a:xfrm>
          <a:off x="1898473" y="3504278"/>
          <a:ext cx="3015332" cy="533242"/>
        </a:xfrm>
        <a:custGeom>
          <a:avLst/>
          <a:gdLst/>
          <a:ahLst/>
          <a:cxnLst/>
          <a:rect l="0" t="0" r="0" b="0"/>
          <a:pathLst>
            <a:path>
              <a:moveTo>
                <a:pt x="3015332" y="0"/>
              </a:moveTo>
              <a:lnTo>
                <a:pt x="3015332" y="283721"/>
              </a:lnTo>
              <a:lnTo>
                <a:pt x="0" y="283721"/>
              </a:lnTo>
              <a:lnTo>
                <a:pt x="0" y="53324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29450" y="3768080"/>
        <a:ext cx="153379" cy="5638"/>
      </dsp:txXfrm>
    </dsp:sp>
    <dsp:sp modelId="{ED8F8B93-A659-464E-B6D8-AD5923FDFD87}">
      <dsp:nvSpPr>
        <dsp:cNvPr id="0" name=""/>
        <dsp:cNvSpPr/>
      </dsp:nvSpPr>
      <dsp:spPr>
        <a:xfrm>
          <a:off x="3688061" y="2035185"/>
          <a:ext cx="2451489" cy="14708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125" tIns="126092" rIns="120125" bIns="126092"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Work on finishing general AA or AS requirements and Specific transfer requirements.</a:t>
          </a:r>
        </a:p>
      </dsp:txBody>
      <dsp:txXfrm>
        <a:off x="3688061" y="2035185"/>
        <a:ext cx="2451489" cy="1470893"/>
      </dsp:txXfrm>
    </dsp:sp>
    <dsp:sp modelId="{78D3B3DB-C63D-4C0C-B5FF-49247B52565A}">
      <dsp:nvSpPr>
        <dsp:cNvPr id="0" name=""/>
        <dsp:cNvSpPr/>
      </dsp:nvSpPr>
      <dsp:spPr>
        <a:xfrm>
          <a:off x="672729" y="4069921"/>
          <a:ext cx="2451489" cy="147089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125" tIns="126092" rIns="120125" bIns="126092"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Continue working with your advisor on a regular basis (at least once a semester)</a:t>
          </a:r>
        </a:p>
      </dsp:txBody>
      <dsp:txXfrm>
        <a:off x="672729" y="4069921"/>
        <a:ext cx="2451489" cy="14708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B0D019-38E8-4914-AAC8-E1C9C190F0A7}">
      <dsp:nvSpPr>
        <dsp:cNvPr id="0" name=""/>
        <dsp:cNvSpPr/>
      </dsp:nvSpPr>
      <dsp:spPr>
        <a:xfrm>
          <a:off x="0" y="0"/>
          <a:ext cx="745236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48ABA3-D3CA-48D1-90DE-BBB25333452D}">
      <dsp:nvSpPr>
        <dsp:cNvPr id="0" name=""/>
        <dsp:cNvSpPr/>
      </dsp:nvSpPr>
      <dsp:spPr>
        <a:xfrm>
          <a:off x="0" y="0"/>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Approximate number of credits earned: 60+ semester credits*</a:t>
          </a:r>
        </a:p>
      </dsp:txBody>
      <dsp:txXfrm>
        <a:off x="0" y="0"/>
        <a:ext cx="7452360" cy="1364926"/>
      </dsp:txXfrm>
    </dsp:sp>
    <dsp:sp modelId="{F6091572-2893-4310-8103-57B488A0E440}">
      <dsp:nvSpPr>
        <dsp:cNvPr id="0" name=""/>
        <dsp:cNvSpPr/>
      </dsp:nvSpPr>
      <dsp:spPr>
        <a:xfrm>
          <a:off x="0" y="1364926"/>
          <a:ext cx="7452360" cy="0"/>
        </a:xfrm>
        <a:prstGeom prst="line">
          <a:avLst/>
        </a:prstGeom>
        <a:solidFill>
          <a:schemeClr val="accent5">
            <a:hueOff val="-500642"/>
            <a:satOff val="117"/>
            <a:lumOff val="-2288"/>
            <a:alphaOff val="0"/>
          </a:schemeClr>
        </a:solidFill>
        <a:ln w="12700" cap="flat" cmpd="sng" algn="ctr">
          <a:solidFill>
            <a:schemeClr val="accent5">
              <a:hueOff val="-500642"/>
              <a:satOff val="117"/>
              <a:lumOff val="-228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51EBD9-C67D-4E2D-B7AE-62E199F3D330}">
      <dsp:nvSpPr>
        <dsp:cNvPr id="0" name=""/>
        <dsp:cNvSpPr/>
      </dsp:nvSpPr>
      <dsp:spPr>
        <a:xfrm>
          <a:off x="0" y="1364926"/>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Steps to take:</a:t>
          </a:r>
        </a:p>
      </dsp:txBody>
      <dsp:txXfrm>
        <a:off x="0" y="1364926"/>
        <a:ext cx="7452360" cy="1364926"/>
      </dsp:txXfrm>
    </dsp:sp>
    <dsp:sp modelId="{D2B2B1E7-866F-49E5-BA3F-29B9DD9DBC91}">
      <dsp:nvSpPr>
        <dsp:cNvPr id="0" name=""/>
        <dsp:cNvSpPr/>
      </dsp:nvSpPr>
      <dsp:spPr>
        <a:xfrm>
          <a:off x="0" y="2729853"/>
          <a:ext cx="7452360" cy="0"/>
        </a:xfrm>
        <a:prstGeom prst="line">
          <a:avLst/>
        </a:prstGeom>
        <a:solidFill>
          <a:schemeClr val="accent5">
            <a:hueOff val="-1001284"/>
            <a:satOff val="233"/>
            <a:lumOff val="-4575"/>
            <a:alphaOff val="0"/>
          </a:schemeClr>
        </a:solidFill>
        <a:ln w="12700" cap="flat" cmpd="sng" algn="ctr">
          <a:solidFill>
            <a:schemeClr val="accent5">
              <a:hueOff val="-1001284"/>
              <a:satOff val="233"/>
              <a:lumOff val="-457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302B3E-5E55-446A-BBB0-2BC5BD5C27AC}">
      <dsp:nvSpPr>
        <dsp:cNvPr id="0" name=""/>
        <dsp:cNvSpPr/>
      </dsp:nvSpPr>
      <dsp:spPr>
        <a:xfrm>
          <a:off x="0" y="2729853"/>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Entering a new school as a transfer student can be daunting. Challenge yourself to join extracurricular activities and attend campus events to help you adjust to your new environment.</a:t>
          </a:r>
        </a:p>
      </dsp:txBody>
      <dsp:txXfrm>
        <a:off x="0" y="2729853"/>
        <a:ext cx="7452360" cy="1364926"/>
      </dsp:txXfrm>
    </dsp:sp>
    <dsp:sp modelId="{31A59D64-1C56-45E7-9797-41147BAF985E}">
      <dsp:nvSpPr>
        <dsp:cNvPr id="0" name=""/>
        <dsp:cNvSpPr/>
      </dsp:nvSpPr>
      <dsp:spPr>
        <a:xfrm>
          <a:off x="0" y="4094779"/>
          <a:ext cx="7452360" cy="0"/>
        </a:xfrm>
        <a:prstGeom prst="line">
          <a:avLst/>
        </a:prstGeom>
        <a:solidFill>
          <a:schemeClr val="accent5">
            <a:hueOff val="-1501926"/>
            <a:satOff val="350"/>
            <a:lumOff val="-6863"/>
            <a:alphaOff val="0"/>
          </a:schemeClr>
        </a:solidFill>
        <a:ln w="12700" cap="flat" cmpd="sng" algn="ctr">
          <a:solidFill>
            <a:schemeClr val="accent5">
              <a:hueOff val="-1501926"/>
              <a:satOff val="350"/>
              <a:lumOff val="-686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2F527B-323A-466B-9AAC-A476EF26536F}">
      <dsp:nvSpPr>
        <dsp:cNvPr id="0" name=""/>
        <dsp:cNvSpPr/>
      </dsp:nvSpPr>
      <dsp:spPr>
        <a:xfrm>
          <a:off x="0" y="4094779"/>
          <a:ext cx="7452360" cy="1364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t>Meet with your new advisor to stay on track with your academic goals.</a:t>
          </a:r>
        </a:p>
      </dsp:txBody>
      <dsp:txXfrm>
        <a:off x="0" y="4094779"/>
        <a:ext cx="7452360" cy="1364926"/>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2/25/2021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7238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2/25/2021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477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2/25/2021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311957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2/25/2021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97229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2/25/2021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288416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2/25/2021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31027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2/25/2021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575795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2/25/2021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5069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2/25/2021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89200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2/25/2021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29901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2/25/2021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40638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2/25/2021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3942089240"/>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2" r:id="rId6"/>
    <p:sldLayoutId id="2147483758" r:id="rId7"/>
    <p:sldLayoutId id="2147483759" r:id="rId8"/>
    <p:sldLayoutId id="2147483760" r:id="rId9"/>
    <p:sldLayoutId id="2147483761" r:id="rId10"/>
    <p:sldLayoutId id="2147483763"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08DC9FA-9E3A-40FF-8742-62FC192109DA}"/>
              </a:ext>
            </a:extLst>
          </p:cNvPr>
          <p:cNvPicPr>
            <a:picLocks noChangeAspect="1"/>
          </p:cNvPicPr>
          <p:nvPr/>
        </p:nvPicPr>
        <p:blipFill rotWithShape="1">
          <a:blip r:embed="rId2"/>
          <a:srcRect l="12193" r="3876" b="7"/>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7981" y="1122363"/>
            <a:ext cx="4023360" cy="3204134"/>
          </a:xfrm>
        </p:spPr>
        <p:txBody>
          <a:bodyPr anchor="b">
            <a:normAutofit/>
          </a:bodyPr>
          <a:lstStyle/>
          <a:p>
            <a:r>
              <a:rPr lang="en-US" sz="4400">
                <a:cs typeface="Calibri Light"/>
              </a:rPr>
              <a:t>Transfer timeline for community college student</a:t>
            </a:r>
            <a:endParaRPr lang="en-US" sz="4400"/>
          </a:p>
        </p:txBody>
      </p:sp>
      <p:sp>
        <p:nvSpPr>
          <p:cNvPr id="3" name="Subtitle 2"/>
          <p:cNvSpPr>
            <a:spLocks noGrp="1"/>
          </p:cNvSpPr>
          <p:nvPr>
            <p:ph type="subTitle" idx="1"/>
          </p:nvPr>
        </p:nvSpPr>
        <p:spPr>
          <a:xfrm>
            <a:off x="477980" y="4872922"/>
            <a:ext cx="4023359" cy="1208141"/>
          </a:xfrm>
        </p:spPr>
        <p:txBody>
          <a:bodyPr vert="horz" lIns="91440" tIns="45720" rIns="91440" bIns="45720" rtlCol="0">
            <a:normAutofit/>
          </a:bodyPr>
          <a:lstStyle/>
          <a:p>
            <a:r>
              <a:rPr lang="en-US" sz="2000">
                <a:cs typeface="Calibri"/>
              </a:rPr>
              <a:t>Follow these steps to prepare for transfer, beginning in your first semester of college</a:t>
            </a:r>
            <a:endParaRPr lang="en-US" sz="2000"/>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2">
              <a:lumMod val="25000"/>
              <a:lumOff val="75000"/>
            </a:schemeClr>
          </a:solidFill>
          <a:ln w="3175">
            <a:solidFill>
              <a:schemeClr val="tx2">
                <a:lumMod val="25000"/>
                <a:lumOff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B919E7-6D76-4FF6-AFCE-54EB7DBA2D81}"/>
              </a:ext>
            </a:extLst>
          </p:cNvPr>
          <p:cNvSpPr>
            <a:spLocks noGrp="1"/>
          </p:cNvSpPr>
          <p:nvPr>
            <p:ph type="title"/>
          </p:nvPr>
        </p:nvSpPr>
        <p:spPr>
          <a:xfrm>
            <a:off x="838200" y="253397"/>
            <a:ext cx="10515600" cy="1273233"/>
          </a:xfrm>
        </p:spPr>
        <p:txBody>
          <a:bodyPr>
            <a:normAutofit/>
          </a:bodyPr>
          <a:lstStyle/>
          <a:p>
            <a:r>
              <a:rPr lang="en-US" dirty="0"/>
              <a:t>Here's where you should begin:</a:t>
            </a:r>
          </a:p>
        </p:txBody>
      </p:sp>
      <p:sp>
        <p:nvSpPr>
          <p:cNvPr id="14" name="Rectangle 13">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463EED1-EE3A-4DEE-8850-534DB9F2BB51}"/>
              </a:ext>
            </a:extLst>
          </p:cNvPr>
          <p:cNvSpPr>
            <a:spLocks noGrp="1"/>
          </p:cNvSpPr>
          <p:nvPr>
            <p:ph idx="1"/>
          </p:nvPr>
        </p:nvSpPr>
        <p:spPr>
          <a:xfrm>
            <a:off x="838200" y="2478024"/>
            <a:ext cx="10515600" cy="3694176"/>
          </a:xfrm>
        </p:spPr>
        <p:txBody>
          <a:bodyPr vert="horz" lIns="91440" tIns="45720" rIns="91440" bIns="45720" rtlCol="0" anchor="t">
            <a:normAutofit/>
          </a:bodyPr>
          <a:lstStyle/>
          <a:p>
            <a:r>
              <a:rPr lang="en-US" sz="2200" dirty="0"/>
              <a:t>Whether you're just getting started in college or you  are half -way through your associate's degree, it's never too early to begin planning for transfer. Starting early can help you save time and money by avoiding unnecessary credits. </a:t>
            </a:r>
          </a:p>
        </p:txBody>
      </p:sp>
    </p:spTree>
    <p:extLst>
      <p:ext uri="{BB962C8B-B14F-4D97-AF65-F5344CB8AC3E}">
        <p14:creationId xmlns:p14="http://schemas.microsoft.com/office/powerpoint/2010/main" val="3622997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C4A92-7056-47A1-8E99-A04D96CF7865}"/>
              </a:ext>
            </a:extLst>
          </p:cNvPr>
          <p:cNvSpPr>
            <a:spLocks noGrp="1"/>
          </p:cNvSpPr>
          <p:nvPr>
            <p:ph type="title"/>
          </p:nvPr>
        </p:nvSpPr>
        <p:spPr/>
        <p:txBody>
          <a:bodyPr/>
          <a:lstStyle/>
          <a:p>
            <a:r>
              <a:rPr lang="en-US" dirty="0"/>
              <a:t>Phase 1 Explore your options</a:t>
            </a:r>
          </a:p>
        </p:txBody>
      </p:sp>
      <p:sp>
        <p:nvSpPr>
          <p:cNvPr id="3" name="Content Placeholder 2">
            <a:extLst>
              <a:ext uri="{FF2B5EF4-FFF2-40B4-BE49-F238E27FC236}">
                <a16:creationId xmlns:a16="http://schemas.microsoft.com/office/drawing/2014/main" id="{4ED13273-0855-4A4C-AB18-672501B2E628}"/>
              </a:ext>
            </a:extLst>
          </p:cNvPr>
          <p:cNvSpPr>
            <a:spLocks noGrp="1"/>
          </p:cNvSpPr>
          <p:nvPr>
            <p:ph idx="1"/>
          </p:nvPr>
        </p:nvSpPr>
        <p:spPr/>
        <p:txBody>
          <a:bodyPr vert="horz" lIns="91440" tIns="45720" rIns="91440" bIns="45720" rtlCol="0" anchor="t">
            <a:normAutofit fontScale="70000" lnSpcReduction="20000"/>
          </a:bodyPr>
          <a:lstStyle/>
          <a:p>
            <a:r>
              <a:rPr lang="en-US" dirty="0"/>
              <a:t>Approximate number of credits earned: 1-19 semester credits</a:t>
            </a:r>
          </a:p>
          <a:p>
            <a:r>
              <a:rPr lang="en-US" dirty="0"/>
              <a:t>Steps to take:</a:t>
            </a:r>
          </a:p>
          <a:p>
            <a:r>
              <a:rPr lang="en-US" dirty="0"/>
              <a:t>Meet with an advisor to plan your schedule. Advisors can also connect you with campus resources and tell you about opportunities, such as scholarships.</a:t>
            </a:r>
          </a:p>
          <a:p>
            <a:r>
              <a:rPr lang="en-US" dirty="0"/>
              <a:t>If undecided on a major, now is the time to explore. If your college has a career center visit! If a major piques your interest, meet with an instructor in that field to learn more about requirements and related career opportunities.</a:t>
            </a:r>
          </a:p>
          <a:p>
            <a:r>
              <a:rPr lang="en-US" dirty="0"/>
              <a:t>Begin exploring four-year universities through college fairs, campus visits, and online resources.</a:t>
            </a:r>
          </a:p>
        </p:txBody>
      </p:sp>
    </p:spTree>
    <p:extLst>
      <p:ext uri="{BB962C8B-B14F-4D97-AF65-F5344CB8AC3E}">
        <p14:creationId xmlns:p14="http://schemas.microsoft.com/office/powerpoint/2010/main" val="268881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id="{81E1224E-6618-482E-BE87-321A7FC1CD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546E1-3B86-43A9-BC26-7EB248E9E52F}"/>
              </a:ext>
            </a:extLst>
          </p:cNvPr>
          <p:cNvSpPr>
            <a:spLocks noGrp="1"/>
          </p:cNvSpPr>
          <p:nvPr>
            <p:ph type="title"/>
          </p:nvPr>
        </p:nvSpPr>
        <p:spPr>
          <a:xfrm>
            <a:off x="659234" y="957447"/>
            <a:ext cx="3383280" cy="4943105"/>
          </a:xfrm>
        </p:spPr>
        <p:txBody>
          <a:bodyPr anchor="ctr">
            <a:normAutofit/>
          </a:bodyPr>
          <a:lstStyle/>
          <a:p>
            <a:r>
              <a:rPr lang="en-US" dirty="0"/>
              <a:t>Phase 2- Determine your plan and stay on course</a:t>
            </a:r>
          </a:p>
        </p:txBody>
      </p:sp>
      <p:sp>
        <p:nvSpPr>
          <p:cNvPr id="18" name="Rectangle 21">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8126"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23">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9234" y="6163056"/>
            <a:ext cx="338328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75EDFC0D-A690-4D28-AEE4-81DFE15A8B63}"/>
              </a:ext>
            </a:extLst>
          </p:cNvPr>
          <p:cNvGraphicFramePr>
            <a:graphicFrameLocks noGrp="1"/>
          </p:cNvGraphicFramePr>
          <p:nvPr>
            <p:ph idx="1"/>
            <p:extLst>
              <p:ext uri="{D42A27DB-BD31-4B8C-83A1-F6EECF244321}">
                <p14:modId xmlns:p14="http://schemas.microsoft.com/office/powerpoint/2010/main" val="3015002353"/>
              </p:ext>
            </p:extLst>
          </p:nvPr>
        </p:nvGraphicFramePr>
        <p:xfrm>
          <a:off x="4553712" y="621792"/>
          <a:ext cx="6812280" cy="5541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2061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2B99F1-B2DC-437E-A8A1-A57F2F29F8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684398"/>
            <a:ext cx="11167447" cy="520604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3783528-3050-44B6-A219-F19FB82708F1}"/>
              </a:ext>
            </a:extLst>
          </p:cNvPr>
          <p:cNvSpPr>
            <a:spLocks noGrp="1"/>
          </p:cNvSpPr>
          <p:nvPr>
            <p:ph type="title"/>
          </p:nvPr>
        </p:nvSpPr>
        <p:spPr>
          <a:xfrm>
            <a:off x="1045029" y="1092857"/>
            <a:ext cx="3669704" cy="4389120"/>
          </a:xfrm>
        </p:spPr>
        <p:txBody>
          <a:bodyPr>
            <a:normAutofit/>
          </a:bodyPr>
          <a:lstStyle/>
          <a:p>
            <a:r>
              <a:rPr lang="en-US" dirty="0"/>
              <a:t>Phase 3 Application season begins</a:t>
            </a:r>
          </a:p>
        </p:txBody>
      </p:sp>
      <p:sp>
        <p:nvSpPr>
          <p:cNvPr id="12" name="Rectangle 11">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2935374"/>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1FDB3C82-F7B5-4C23-8A66-0B725FB092B1}"/>
              </a:ext>
            </a:extLst>
          </p:cNvPr>
          <p:cNvSpPr>
            <a:spLocks noGrp="1"/>
          </p:cNvSpPr>
          <p:nvPr>
            <p:ph idx="1"/>
          </p:nvPr>
        </p:nvSpPr>
        <p:spPr>
          <a:xfrm>
            <a:off x="5572679" y="1092857"/>
            <a:ext cx="5670087" cy="4389120"/>
          </a:xfrm>
        </p:spPr>
        <p:txBody>
          <a:bodyPr vert="horz" lIns="91440" tIns="45720" rIns="91440" bIns="45720" rtlCol="0" anchor="ctr">
            <a:normAutofit/>
          </a:bodyPr>
          <a:lstStyle/>
          <a:p>
            <a:pPr marL="0" indent="0">
              <a:lnSpc>
                <a:spcPct val="100000"/>
              </a:lnSpc>
              <a:buNone/>
            </a:pPr>
            <a:r>
              <a:rPr lang="en-US" sz="2000"/>
              <a:t>Steps to take:</a:t>
            </a:r>
          </a:p>
          <a:p>
            <a:pPr>
              <a:lnSpc>
                <a:spcPct val="100000"/>
              </a:lnSpc>
            </a:pPr>
            <a:r>
              <a:rPr lang="en-US" sz="2000"/>
              <a:t>Begin applying to colleges. Check the transfer application deadline for each of your target schools, as the deadlines may vary.</a:t>
            </a:r>
          </a:p>
          <a:p>
            <a:pPr>
              <a:lnSpc>
                <a:spcPct val="100000"/>
              </a:lnSpc>
            </a:pPr>
            <a:r>
              <a:rPr lang="en-US" sz="2000"/>
              <a:t>Fill out the application for your major, if applicable. The deadline for general admission and the deadline for your major may not be the same. </a:t>
            </a:r>
          </a:p>
          <a:p>
            <a:pPr>
              <a:lnSpc>
                <a:spcPct val="100000"/>
              </a:lnSpc>
            </a:pPr>
            <a:r>
              <a:rPr lang="en-US" sz="2000"/>
              <a:t>Research and apply for financial aid/scholarships by each school's priority financial aid deadline. Continue meeting with your advisor to ensure you're on track. </a:t>
            </a:r>
          </a:p>
        </p:txBody>
      </p:sp>
    </p:spTree>
    <p:extLst>
      <p:ext uri="{BB962C8B-B14F-4D97-AF65-F5344CB8AC3E}">
        <p14:creationId xmlns:p14="http://schemas.microsoft.com/office/powerpoint/2010/main" val="101329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CE5841-C184-4A70-A609-5FE4A50783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C713AC-2032-4FA2-B531-AAB0408C5694}"/>
              </a:ext>
            </a:extLst>
          </p:cNvPr>
          <p:cNvSpPr>
            <a:spLocks noGrp="1"/>
          </p:cNvSpPr>
          <p:nvPr>
            <p:ph type="title"/>
          </p:nvPr>
        </p:nvSpPr>
        <p:spPr>
          <a:xfrm>
            <a:off x="841248" y="1683169"/>
            <a:ext cx="4068849" cy="4148586"/>
          </a:xfrm>
        </p:spPr>
        <p:txBody>
          <a:bodyPr anchor="t">
            <a:normAutofit/>
          </a:bodyPr>
          <a:lstStyle/>
          <a:p>
            <a:r>
              <a:rPr lang="en-US" sz="4800"/>
              <a:t>Phase 4—Review your admissions decisions</a:t>
            </a:r>
          </a:p>
        </p:txBody>
      </p:sp>
      <p:sp>
        <p:nvSpPr>
          <p:cNvPr id="3" name="Content Placeholder 2">
            <a:extLst>
              <a:ext uri="{FF2B5EF4-FFF2-40B4-BE49-F238E27FC236}">
                <a16:creationId xmlns:a16="http://schemas.microsoft.com/office/drawing/2014/main" id="{F7F8719B-534D-4F52-A602-431827FDFA52}"/>
              </a:ext>
            </a:extLst>
          </p:cNvPr>
          <p:cNvSpPr>
            <a:spLocks noGrp="1"/>
          </p:cNvSpPr>
          <p:nvPr>
            <p:ph idx="1"/>
          </p:nvPr>
        </p:nvSpPr>
        <p:spPr>
          <a:xfrm>
            <a:off x="5532504" y="1683170"/>
            <a:ext cx="5818248" cy="4148585"/>
          </a:xfrm>
        </p:spPr>
        <p:txBody>
          <a:bodyPr vert="horz" lIns="91440" tIns="45720" rIns="91440" bIns="45720" rtlCol="0">
            <a:normAutofit/>
          </a:bodyPr>
          <a:lstStyle/>
          <a:p>
            <a:pPr>
              <a:lnSpc>
                <a:spcPct val="100000"/>
              </a:lnSpc>
            </a:pPr>
            <a:r>
              <a:rPr lang="en-US" sz="1700"/>
              <a:t>Approximate number of credits earned: 41-60 semester credits</a:t>
            </a:r>
          </a:p>
          <a:p>
            <a:pPr>
              <a:lnSpc>
                <a:spcPct val="100000"/>
              </a:lnSpc>
            </a:pPr>
            <a:r>
              <a:rPr lang="en-US" sz="1700"/>
              <a:t>Steps to take:</a:t>
            </a:r>
          </a:p>
          <a:p>
            <a:pPr>
              <a:lnSpc>
                <a:spcPct val="100000"/>
              </a:lnSpc>
            </a:pPr>
            <a:r>
              <a:rPr lang="en-US" sz="1700"/>
              <a:t>Apply to schools with late deadlines.</a:t>
            </a:r>
          </a:p>
          <a:p>
            <a:pPr>
              <a:lnSpc>
                <a:spcPct val="100000"/>
              </a:lnSpc>
            </a:pPr>
            <a:r>
              <a:rPr lang="en-US" sz="1700"/>
              <a:t>Review the admissions page of your target schools to learn when and how they will notify you of their admissions decision. If accepted, carefully review the financial aid package offered by each school. (For more information about financial aid, explore your options by contacting the colleges financial aid office)</a:t>
            </a:r>
          </a:p>
          <a:p>
            <a:pPr>
              <a:lnSpc>
                <a:spcPct val="100000"/>
              </a:lnSpc>
            </a:pPr>
            <a:r>
              <a:rPr lang="en-US" sz="1700"/>
              <a:t>If completing an AA or AS degree at your institution, apply for graduation.</a:t>
            </a:r>
          </a:p>
          <a:p>
            <a:pPr marL="0" indent="0">
              <a:lnSpc>
                <a:spcPct val="100000"/>
              </a:lnSpc>
              <a:buNone/>
            </a:pPr>
            <a:endParaRPr lang="en-US" sz="1700"/>
          </a:p>
        </p:txBody>
      </p:sp>
      <p:sp>
        <p:nvSpPr>
          <p:cNvPr id="10" name="Rectangle 9">
            <a:extLst>
              <a:ext uri="{FF2B5EF4-FFF2-40B4-BE49-F238E27FC236}">
                <a16:creationId xmlns:a16="http://schemas.microsoft.com/office/drawing/2014/main" id="{CD1AAA2C-FBBE-42AA-B869-31D524B76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6112341"/>
            <a:ext cx="1050645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5F937BBF-9326-4230-AB1B-F1795E350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916936" y="4000284"/>
            <a:ext cx="54864" cy="42062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3609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C68A55F-7B32-44D8-AEE5-1AF4053265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BD19EE-7C36-449E-8963-6266085BF12B}"/>
              </a:ext>
            </a:extLst>
          </p:cNvPr>
          <p:cNvSpPr>
            <a:spLocks noGrp="1"/>
          </p:cNvSpPr>
          <p:nvPr>
            <p:ph type="title"/>
          </p:nvPr>
        </p:nvSpPr>
        <p:spPr>
          <a:xfrm>
            <a:off x="655320" y="429030"/>
            <a:ext cx="2834640" cy="5457589"/>
          </a:xfrm>
        </p:spPr>
        <p:txBody>
          <a:bodyPr anchor="ctr">
            <a:normAutofit/>
          </a:bodyPr>
          <a:lstStyle/>
          <a:p>
            <a:r>
              <a:rPr lang="en-US" dirty="0"/>
              <a:t>Phase 5- Transfer!</a:t>
            </a:r>
          </a:p>
        </p:txBody>
      </p:sp>
      <p:sp>
        <p:nvSpPr>
          <p:cNvPr id="11" name="Rectangle 10">
            <a:extLst>
              <a:ext uri="{FF2B5EF4-FFF2-40B4-BE49-F238E27FC236}">
                <a16:creationId xmlns:a16="http://schemas.microsoft.com/office/drawing/2014/main" id="{CD1AAA2C-FBBE-42AA-B869-31D524B76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320" y="6112341"/>
            <a:ext cx="1083564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F937BBF-9326-4230-AB1B-F1795E350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045208" y="4686084"/>
            <a:ext cx="54864" cy="2834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EF87736A-7654-4D8C-A68A-D106ADF11427}"/>
              </a:ext>
            </a:extLst>
          </p:cNvPr>
          <p:cNvGraphicFramePr>
            <a:graphicFrameLocks noGrp="1"/>
          </p:cNvGraphicFramePr>
          <p:nvPr>
            <p:ph idx="1"/>
            <p:extLst>
              <p:ext uri="{D42A27DB-BD31-4B8C-83A1-F6EECF244321}">
                <p14:modId xmlns:p14="http://schemas.microsoft.com/office/powerpoint/2010/main" val="1224733155"/>
              </p:ext>
            </p:extLst>
          </p:nvPr>
        </p:nvGraphicFramePr>
        <p:xfrm>
          <a:off x="4041648" y="429030"/>
          <a:ext cx="7452360" cy="5459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0054517"/>
      </p:ext>
    </p:extLst>
  </p:cSld>
  <p:clrMapOvr>
    <a:masterClrMapping/>
  </p:clrMapOvr>
</p:sld>
</file>

<file path=ppt/theme/theme1.xml><?xml version="1.0" encoding="utf-8"?>
<a:theme xmlns:a="http://schemas.openxmlformats.org/drawingml/2006/main" name="AccentBoxVTI">
  <a:themeElements>
    <a:clrScheme name="AnalogousFromLightSeedLeftStep">
      <a:dk1>
        <a:srgbClr val="000000"/>
      </a:dk1>
      <a:lt1>
        <a:srgbClr val="FFFFFF"/>
      </a:lt1>
      <a:dk2>
        <a:srgbClr val="412824"/>
      </a:dk2>
      <a:lt2>
        <a:srgbClr val="E2E5E8"/>
      </a:lt2>
      <a:accent1>
        <a:srgbClr val="D4945C"/>
      </a:accent1>
      <a:accent2>
        <a:srgbClr val="D66963"/>
      </a:accent2>
      <a:accent3>
        <a:srgbClr val="DD7FA1"/>
      </a:accent3>
      <a:accent4>
        <a:srgbClr val="D663BC"/>
      </a:accent4>
      <a:accent5>
        <a:srgbClr val="CB7FDD"/>
      </a:accent5>
      <a:accent6>
        <a:srgbClr val="9063D6"/>
      </a:accent6>
      <a:hlink>
        <a:srgbClr val="5E85A8"/>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494</Words>
  <Application>Microsoft Office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Avenir Next LT Pro</vt:lpstr>
      <vt:lpstr>Calibri</vt:lpstr>
      <vt:lpstr>AccentBoxVTI</vt:lpstr>
      <vt:lpstr>Transfer timeline for community college student</vt:lpstr>
      <vt:lpstr>Here's where you should begin:</vt:lpstr>
      <vt:lpstr>Phase 1 Explore your options</vt:lpstr>
      <vt:lpstr>Phase 2- Determine your plan and stay on course</vt:lpstr>
      <vt:lpstr>Phase 3 Application season begins</vt:lpstr>
      <vt:lpstr>Phase 4—Review your admissions decisions</vt:lpstr>
      <vt:lpstr>Phase 5- Transfer!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Kathleen Worsdale</cp:lastModifiedBy>
  <cp:revision>232</cp:revision>
  <dcterms:created xsi:type="dcterms:W3CDTF">2020-10-03T01:26:56Z</dcterms:created>
  <dcterms:modified xsi:type="dcterms:W3CDTF">2021-02-25T22:35:20Z</dcterms:modified>
</cp:coreProperties>
</file>