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sldIdLst>
    <p:sldId id="256" r:id="rId2"/>
    <p:sldId id="257" r:id="rId3"/>
    <p:sldId id="258" r:id="rId4"/>
    <p:sldId id="260" r:id="rId5"/>
    <p:sldId id="261" r:id="rId6"/>
    <p:sldId id="259"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C90C87-C665-444B-A04A-EA27E07818C7}" v="37" dt="2020-10-14T03:01:16.227"/>
    <p1510:client id="{B9CC1753-871C-4378-B89B-3A9E8799DA77}" v="549" dt="2020-10-14T02:16:08.9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114" d="100"/>
          <a:sy n="114" d="100"/>
        </p:scale>
        <p:origin x="18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E4BBCB-8B4E-4B68-AA99-80EB5E254FCA}" type="doc">
      <dgm:prSet loTypeId="urn:microsoft.com/office/officeart/2005/8/layout/vProcess5" loCatId="process" qsTypeId="urn:microsoft.com/office/officeart/2005/8/quickstyle/simple1" qsCatId="simple" csTypeId="urn:microsoft.com/office/officeart/2005/8/colors/accent3_2" csCatId="accent3" phldr="1"/>
      <dgm:spPr/>
      <dgm:t>
        <a:bodyPr/>
        <a:lstStyle/>
        <a:p>
          <a:endParaRPr lang="en-US"/>
        </a:p>
      </dgm:t>
    </dgm:pt>
    <dgm:pt modelId="{0C70D1AF-7A8B-4E87-85BF-899BC567B33B}">
      <dgm:prSet/>
      <dgm:spPr/>
      <dgm:t>
        <a:bodyPr/>
        <a:lstStyle/>
        <a:p>
          <a:r>
            <a:rPr lang="en-US" dirty="0">
              <a:solidFill>
                <a:schemeClr val="tx1"/>
              </a:solidFill>
            </a:rPr>
            <a:t>Using the Essence Box or The Values Exercise allows you to generate a TON of content for your personal statement and also add texture to bring your essay to life.</a:t>
          </a:r>
          <a:endParaRPr lang="en-US" b="0" i="0" u="none" strike="noStrike" cap="none" baseline="0" noProof="0" dirty="0">
            <a:solidFill>
              <a:schemeClr val="tx1"/>
            </a:solidFill>
            <a:latin typeface="Calibri Light"/>
            <a:cs typeface="Calibri Light"/>
          </a:endParaRPr>
        </a:p>
      </dgm:t>
    </dgm:pt>
    <dgm:pt modelId="{3D15BD42-C8C9-4692-B9CE-FDD60A82D95B}" type="parTrans" cxnId="{ECE65135-89A5-4930-8CCF-05260B58C05B}">
      <dgm:prSet/>
      <dgm:spPr/>
      <dgm:t>
        <a:bodyPr/>
        <a:lstStyle/>
        <a:p>
          <a:endParaRPr lang="en-US"/>
        </a:p>
      </dgm:t>
    </dgm:pt>
    <dgm:pt modelId="{2511C561-611F-47C3-85F7-E0B8B96CAAFD}" type="sibTrans" cxnId="{ECE65135-89A5-4930-8CCF-05260B58C05B}">
      <dgm:prSet/>
      <dgm:spPr/>
      <dgm:t>
        <a:bodyPr/>
        <a:lstStyle/>
        <a:p>
          <a:endParaRPr lang="en-US" dirty="0"/>
        </a:p>
      </dgm:t>
    </dgm:pt>
    <dgm:pt modelId="{3B6BF0A9-5250-4580-8E13-493C75E75DEB}">
      <dgm:prSet/>
      <dgm:spPr/>
      <dgm:t>
        <a:bodyPr/>
        <a:lstStyle/>
        <a:p>
          <a:r>
            <a:rPr lang="en-US" dirty="0">
              <a:solidFill>
                <a:schemeClr val="tx1"/>
              </a:solidFill>
            </a:rPr>
            <a:t>It is also a fun activity and a great way to Reflect.</a:t>
          </a:r>
        </a:p>
      </dgm:t>
    </dgm:pt>
    <dgm:pt modelId="{7597C69C-B8C3-4C9D-A67A-C293087CFA79}" type="parTrans" cxnId="{2D5ED991-CDE2-4440-9D2D-2281ABCCDA9F}">
      <dgm:prSet/>
      <dgm:spPr/>
      <dgm:t>
        <a:bodyPr/>
        <a:lstStyle/>
        <a:p>
          <a:endParaRPr lang="en-US"/>
        </a:p>
      </dgm:t>
    </dgm:pt>
    <dgm:pt modelId="{F1C86564-780D-46FA-9A4F-330655E62941}" type="sibTrans" cxnId="{2D5ED991-CDE2-4440-9D2D-2281ABCCDA9F}">
      <dgm:prSet/>
      <dgm:spPr/>
      <dgm:t>
        <a:bodyPr/>
        <a:lstStyle/>
        <a:p>
          <a:endParaRPr lang="en-US" dirty="0"/>
        </a:p>
      </dgm:t>
    </dgm:pt>
    <dgm:pt modelId="{BFEF589D-CDFD-4F85-A080-F88BC2B19BE7}">
      <dgm:prSet/>
      <dgm:spPr/>
      <dgm:t>
        <a:bodyPr/>
        <a:lstStyle/>
        <a:p>
          <a:r>
            <a:rPr lang="en-US" dirty="0">
              <a:solidFill>
                <a:schemeClr val="tx1"/>
              </a:solidFill>
            </a:rPr>
            <a:t>The Values Exercise is a useful brainstorming activity that will help you to identify your core values and your aspirations by answering this Question: </a:t>
          </a:r>
        </a:p>
      </dgm:t>
    </dgm:pt>
    <dgm:pt modelId="{BB7754FC-62D5-4426-AF18-5E51041B5B81}" type="parTrans" cxnId="{E3286D8E-C580-42F0-A662-2B4966FC1A94}">
      <dgm:prSet/>
      <dgm:spPr/>
      <dgm:t>
        <a:bodyPr/>
        <a:lstStyle/>
        <a:p>
          <a:endParaRPr lang="en-US"/>
        </a:p>
      </dgm:t>
    </dgm:pt>
    <dgm:pt modelId="{872DC0B9-CD53-4D60-9849-1C607FAF1DB2}" type="sibTrans" cxnId="{E3286D8E-C580-42F0-A662-2B4966FC1A94}">
      <dgm:prSet/>
      <dgm:spPr/>
      <dgm:t>
        <a:bodyPr/>
        <a:lstStyle/>
        <a:p>
          <a:endParaRPr lang="en-US" dirty="0"/>
        </a:p>
      </dgm:t>
    </dgm:pt>
    <dgm:pt modelId="{C61E3C5F-C52E-4662-B640-CB1B54CA65B3}">
      <dgm:prSet/>
      <dgm:spPr/>
      <dgm:t>
        <a:bodyPr/>
        <a:lstStyle/>
        <a:p>
          <a:r>
            <a:rPr lang="en-US" dirty="0">
              <a:solidFill>
                <a:schemeClr val="tx1"/>
              </a:solidFill>
            </a:rPr>
            <a:t>What Do I Value?</a:t>
          </a:r>
        </a:p>
      </dgm:t>
    </dgm:pt>
    <dgm:pt modelId="{A5326483-F66D-4ACB-B125-69A3B16F7C6E}" type="parTrans" cxnId="{4414988B-5B1C-4E1F-9FB7-85F79F6ABDE0}">
      <dgm:prSet/>
      <dgm:spPr/>
      <dgm:t>
        <a:bodyPr/>
        <a:lstStyle/>
        <a:p>
          <a:endParaRPr lang="en-US"/>
        </a:p>
      </dgm:t>
    </dgm:pt>
    <dgm:pt modelId="{B91D9373-A1B1-4C36-B567-26299A448613}" type="sibTrans" cxnId="{4414988B-5B1C-4E1F-9FB7-85F79F6ABDE0}">
      <dgm:prSet/>
      <dgm:spPr/>
      <dgm:t>
        <a:bodyPr/>
        <a:lstStyle/>
        <a:p>
          <a:endParaRPr lang="en-US"/>
        </a:p>
      </dgm:t>
    </dgm:pt>
    <dgm:pt modelId="{27B12B3B-8B8F-49E7-A215-2D86FD97D697}" type="pres">
      <dgm:prSet presAssocID="{19E4BBCB-8B4E-4B68-AA99-80EB5E254FCA}" presName="outerComposite" presStyleCnt="0">
        <dgm:presLayoutVars>
          <dgm:chMax val="5"/>
          <dgm:dir/>
          <dgm:resizeHandles val="exact"/>
        </dgm:presLayoutVars>
      </dgm:prSet>
      <dgm:spPr/>
    </dgm:pt>
    <dgm:pt modelId="{1EC44051-78C2-4477-A210-450444EEEB42}" type="pres">
      <dgm:prSet presAssocID="{19E4BBCB-8B4E-4B68-AA99-80EB5E254FCA}" presName="dummyMaxCanvas" presStyleCnt="0">
        <dgm:presLayoutVars/>
      </dgm:prSet>
      <dgm:spPr/>
    </dgm:pt>
    <dgm:pt modelId="{B3CAD35D-096B-4E11-AF4B-5CE70922E756}" type="pres">
      <dgm:prSet presAssocID="{19E4BBCB-8B4E-4B68-AA99-80EB5E254FCA}" presName="FourNodes_1" presStyleLbl="node1" presStyleIdx="0" presStyleCnt="4">
        <dgm:presLayoutVars>
          <dgm:bulletEnabled val="1"/>
        </dgm:presLayoutVars>
      </dgm:prSet>
      <dgm:spPr/>
    </dgm:pt>
    <dgm:pt modelId="{275DEC31-36ED-4EF0-ACDD-12DC11F8E040}" type="pres">
      <dgm:prSet presAssocID="{19E4BBCB-8B4E-4B68-AA99-80EB5E254FCA}" presName="FourNodes_2" presStyleLbl="node1" presStyleIdx="1" presStyleCnt="4">
        <dgm:presLayoutVars>
          <dgm:bulletEnabled val="1"/>
        </dgm:presLayoutVars>
      </dgm:prSet>
      <dgm:spPr/>
    </dgm:pt>
    <dgm:pt modelId="{70E030E9-2B8C-496F-B6A1-115E4433480F}" type="pres">
      <dgm:prSet presAssocID="{19E4BBCB-8B4E-4B68-AA99-80EB5E254FCA}" presName="FourNodes_3" presStyleLbl="node1" presStyleIdx="2" presStyleCnt="4">
        <dgm:presLayoutVars>
          <dgm:bulletEnabled val="1"/>
        </dgm:presLayoutVars>
      </dgm:prSet>
      <dgm:spPr/>
    </dgm:pt>
    <dgm:pt modelId="{9741B782-6C41-4FF6-A833-DD7B0610F221}" type="pres">
      <dgm:prSet presAssocID="{19E4BBCB-8B4E-4B68-AA99-80EB5E254FCA}" presName="FourNodes_4" presStyleLbl="node1" presStyleIdx="3" presStyleCnt="4">
        <dgm:presLayoutVars>
          <dgm:bulletEnabled val="1"/>
        </dgm:presLayoutVars>
      </dgm:prSet>
      <dgm:spPr/>
    </dgm:pt>
    <dgm:pt modelId="{8D5E4FBF-7EA2-4BD6-AE22-272AC9889FAB}" type="pres">
      <dgm:prSet presAssocID="{19E4BBCB-8B4E-4B68-AA99-80EB5E254FCA}" presName="FourConn_1-2" presStyleLbl="fgAccFollowNode1" presStyleIdx="0" presStyleCnt="3">
        <dgm:presLayoutVars>
          <dgm:bulletEnabled val="1"/>
        </dgm:presLayoutVars>
      </dgm:prSet>
      <dgm:spPr/>
    </dgm:pt>
    <dgm:pt modelId="{9DC908F6-4DB4-4A60-B420-40DC40CF13F5}" type="pres">
      <dgm:prSet presAssocID="{19E4BBCB-8B4E-4B68-AA99-80EB5E254FCA}" presName="FourConn_2-3" presStyleLbl="fgAccFollowNode1" presStyleIdx="1" presStyleCnt="3">
        <dgm:presLayoutVars>
          <dgm:bulletEnabled val="1"/>
        </dgm:presLayoutVars>
      </dgm:prSet>
      <dgm:spPr/>
    </dgm:pt>
    <dgm:pt modelId="{85DA8498-0E83-492B-82A8-E2FD81827D41}" type="pres">
      <dgm:prSet presAssocID="{19E4BBCB-8B4E-4B68-AA99-80EB5E254FCA}" presName="FourConn_3-4" presStyleLbl="fgAccFollowNode1" presStyleIdx="2" presStyleCnt="3">
        <dgm:presLayoutVars>
          <dgm:bulletEnabled val="1"/>
        </dgm:presLayoutVars>
      </dgm:prSet>
      <dgm:spPr/>
    </dgm:pt>
    <dgm:pt modelId="{D85145C7-E2E2-47A8-BBE5-4530EE4B2551}" type="pres">
      <dgm:prSet presAssocID="{19E4BBCB-8B4E-4B68-AA99-80EB5E254FCA}" presName="FourNodes_1_text" presStyleLbl="node1" presStyleIdx="3" presStyleCnt="4">
        <dgm:presLayoutVars>
          <dgm:bulletEnabled val="1"/>
        </dgm:presLayoutVars>
      </dgm:prSet>
      <dgm:spPr/>
    </dgm:pt>
    <dgm:pt modelId="{B0070E07-F8E8-494C-BEEC-89D7038EB970}" type="pres">
      <dgm:prSet presAssocID="{19E4BBCB-8B4E-4B68-AA99-80EB5E254FCA}" presName="FourNodes_2_text" presStyleLbl="node1" presStyleIdx="3" presStyleCnt="4">
        <dgm:presLayoutVars>
          <dgm:bulletEnabled val="1"/>
        </dgm:presLayoutVars>
      </dgm:prSet>
      <dgm:spPr/>
    </dgm:pt>
    <dgm:pt modelId="{4AD12930-2FBE-4245-9490-B8C3F4BC2848}" type="pres">
      <dgm:prSet presAssocID="{19E4BBCB-8B4E-4B68-AA99-80EB5E254FCA}" presName="FourNodes_3_text" presStyleLbl="node1" presStyleIdx="3" presStyleCnt="4">
        <dgm:presLayoutVars>
          <dgm:bulletEnabled val="1"/>
        </dgm:presLayoutVars>
      </dgm:prSet>
      <dgm:spPr/>
    </dgm:pt>
    <dgm:pt modelId="{A2C9315B-AD11-4055-A66D-D04A16BEFE8C}" type="pres">
      <dgm:prSet presAssocID="{19E4BBCB-8B4E-4B68-AA99-80EB5E254FCA}" presName="FourNodes_4_text" presStyleLbl="node1" presStyleIdx="3" presStyleCnt="4">
        <dgm:presLayoutVars>
          <dgm:bulletEnabled val="1"/>
        </dgm:presLayoutVars>
      </dgm:prSet>
      <dgm:spPr/>
    </dgm:pt>
  </dgm:ptLst>
  <dgm:cxnLst>
    <dgm:cxn modelId="{08E5981A-A925-4891-8A7B-DD66B6F5949F}" type="presOf" srcId="{872DC0B9-CD53-4D60-9849-1C607FAF1DB2}" destId="{85DA8498-0E83-492B-82A8-E2FD81827D41}" srcOrd="0" destOrd="0" presId="urn:microsoft.com/office/officeart/2005/8/layout/vProcess5"/>
    <dgm:cxn modelId="{392B4724-BC6F-4421-A9AC-B5F5D5E78159}" type="presOf" srcId="{3B6BF0A9-5250-4580-8E13-493C75E75DEB}" destId="{B0070E07-F8E8-494C-BEEC-89D7038EB970}" srcOrd="1" destOrd="0" presId="urn:microsoft.com/office/officeart/2005/8/layout/vProcess5"/>
    <dgm:cxn modelId="{ECE65135-89A5-4930-8CCF-05260B58C05B}" srcId="{19E4BBCB-8B4E-4B68-AA99-80EB5E254FCA}" destId="{0C70D1AF-7A8B-4E87-85BF-899BC567B33B}" srcOrd="0" destOrd="0" parTransId="{3D15BD42-C8C9-4692-B9CE-FDD60A82D95B}" sibTransId="{2511C561-611F-47C3-85F7-E0B8B96CAAFD}"/>
    <dgm:cxn modelId="{E2E9273E-E8FD-4C7B-A2CD-419918A6676C}" type="presOf" srcId="{C61E3C5F-C52E-4662-B640-CB1B54CA65B3}" destId="{9741B782-6C41-4FF6-A833-DD7B0610F221}" srcOrd="0" destOrd="0" presId="urn:microsoft.com/office/officeart/2005/8/layout/vProcess5"/>
    <dgm:cxn modelId="{05A44152-02D0-48B5-A409-15360A536438}" type="presOf" srcId="{2511C561-611F-47C3-85F7-E0B8B96CAAFD}" destId="{8D5E4FBF-7EA2-4BD6-AE22-272AC9889FAB}" srcOrd="0" destOrd="0" presId="urn:microsoft.com/office/officeart/2005/8/layout/vProcess5"/>
    <dgm:cxn modelId="{6A83F489-36B4-4B26-B15E-1A4DC8E261BD}" type="presOf" srcId="{BFEF589D-CDFD-4F85-A080-F88BC2B19BE7}" destId="{70E030E9-2B8C-496F-B6A1-115E4433480F}" srcOrd="0" destOrd="0" presId="urn:microsoft.com/office/officeart/2005/8/layout/vProcess5"/>
    <dgm:cxn modelId="{4414988B-5B1C-4E1F-9FB7-85F79F6ABDE0}" srcId="{19E4BBCB-8B4E-4B68-AA99-80EB5E254FCA}" destId="{C61E3C5F-C52E-4662-B640-CB1B54CA65B3}" srcOrd="3" destOrd="0" parTransId="{A5326483-F66D-4ACB-B125-69A3B16F7C6E}" sibTransId="{B91D9373-A1B1-4C36-B567-26299A448613}"/>
    <dgm:cxn modelId="{E3286D8E-C580-42F0-A662-2B4966FC1A94}" srcId="{19E4BBCB-8B4E-4B68-AA99-80EB5E254FCA}" destId="{BFEF589D-CDFD-4F85-A080-F88BC2B19BE7}" srcOrd="2" destOrd="0" parTransId="{BB7754FC-62D5-4426-AF18-5E51041B5B81}" sibTransId="{872DC0B9-CD53-4D60-9849-1C607FAF1DB2}"/>
    <dgm:cxn modelId="{2D5ED991-CDE2-4440-9D2D-2281ABCCDA9F}" srcId="{19E4BBCB-8B4E-4B68-AA99-80EB5E254FCA}" destId="{3B6BF0A9-5250-4580-8E13-493C75E75DEB}" srcOrd="1" destOrd="0" parTransId="{7597C69C-B8C3-4C9D-A67A-C293087CFA79}" sibTransId="{F1C86564-780D-46FA-9A4F-330655E62941}"/>
    <dgm:cxn modelId="{761AC596-0AAF-4B2E-A442-25BD8305BDAB}" type="presOf" srcId="{BFEF589D-CDFD-4F85-A080-F88BC2B19BE7}" destId="{4AD12930-2FBE-4245-9490-B8C3F4BC2848}" srcOrd="1" destOrd="0" presId="urn:microsoft.com/office/officeart/2005/8/layout/vProcess5"/>
    <dgm:cxn modelId="{1AF31FA2-A37F-4C2B-93CD-BCB3F529CEF4}" type="presOf" srcId="{F1C86564-780D-46FA-9A4F-330655E62941}" destId="{9DC908F6-4DB4-4A60-B420-40DC40CF13F5}" srcOrd="0" destOrd="0" presId="urn:microsoft.com/office/officeart/2005/8/layout/vProcess5"/>
    <dgm:cxn modelId="{E8420AB7-EBDE-4541-9B6C-F066D75C26BF}" type="presOf" srcId="{0C70D1AF-7A8B-4E87-85BF-899BC567B33B}" destId="{D85145C7-E2E2-47A8-BBE5-4530EE4B2551}" srcOrd="1" destOrd="0" presId="urn:microsoft.com/office/officeart/2005/8/layout/vProcess5"/>
    <dgm:cxn modelId="{F14F7ACC-7C1A-46F7-AF8D-0BC527F8EDBC}" type="presOf" srcId="{C61E3C5F-C52E-4662-B640-CB1B54CA65B3}" destId="{A2C9315B-AD11-4055-A66D-D04A16BEFE8C}" srcOrd="1" destOrd="0" presId="urn:microsoft.com/office/officeart/2005/8/layout/vProcess5"/>
    <dgm:cxn modelId="{592A06DF-6951-444A-911A-FABCC082183F}" type="presOf" srcId="{3B6BF0A9-5250-4580-8E13-493C75E75DEB}" destId="{275DEC31-36ED-4EF0-ACDD-12DC11F8E040}" srcOrd="0" destOrd="0" presId="urn:microsoft.com/office/officeart/2005/8/layout/vProcess5"/>
    <dgm:cxn modelId="{B8DE5BE5-7E2C-40B4-B193-9AA766F40F4F}" type="presOf" srcId="{19E4BBCB-8B4E-4B68-AA99-80EB5E254FCA}" destId="{27B12B3B-8B8F-49E7-A215-2D86FD97D697}" srcOrd="0" destOrd="0" presId="urn:microsoft.com/office/officeart/2005/8/layout/vProcess5"/>
    <dgm:cxn modelId="{C394EFF9-2754-45DC-BF23-AD2AB9F06F57}" type="presOf" srcId="{0C70D1AF-7A8B-4E87-85BF-899BC567B33B}" destId="{B3CAD35D-096B-4E11-AF4B-5CE70922E756}" srcOrd="0" destOrd="0" presId="urn:microsoft.com/office/officeart/2005/8/layout/vProcess5"/>
    <dgm:cxn modelId="{5FFF9BEE-EEE3-49F0-A7C8-5A0CDE0450E5}" type="presParOf" srcId="{27B12B3B-8B8F-49E7-A215-2D86FD97D697}" destId="{1EC44051-78C2-4477-A210-450444EEEB42}" srcOrd="0" destOrd="0" presId="urn:microsoft.com/office/officeart/2005/8/layout/vProcess5"/>
    <dgm:cxn modelId="{9FFABF75-7ADB-479A-9966-F60722D4B399}" type="presParOf" srcId="{27B12B3B-8B8F-49E7-A215-2D86FD97D697}" destId="{B3CAD35D-096B-4E11-AF4B-5CE70922E756}" srcOrd="1" destOrd="0" presId="urn:microsoft.com/office/officeart/2005/8/layout/vProcess5"/>
    <dgm:cxn modelId="{1BFB3895-4CE3-4372-830C-CB96E1605A1D}" type="presParOf" srcId="{27B12B3B-8B8F-49E7-A215-2D86FD97D697}" destId="{275DEC31-36ED-4EF0-ACDD-12DC11F8E040}" srcOrd="2" destOrd="0" presId="urn:microsoft.com/office/officeart/2005/8/layout/vProcess5"/>
    <dgm:cxn modelId="{BE16923D-9339-420F-B93F-7127249429B7}" type="presParOf" srcId="{27B12B3B-8B8F-49E7-A215-2D86FD97D697}" destId="{70E030E9-2B8C-496F-B6A1-115E4433480F}" srcOrd="3" destOrd="0" presId="urn:microsoft.com/office/officeart/2005/8/layout/vProcess5"/>
    <dgm:cxn modelId="{5D8DF99D-552A-424E-A832-86B92BD35FF1}" type="presParOf" srcId="{27B12B3B-8B8F-49E7-A215-2D86FD97D697}" destId="{9741B782-6C41-4FF6-A833-DD7B0610F221}" srcOrd="4" destOrd="0" presId="urn:microsoft.com/office/officeart/2005/8/layout/vProcess5"/>
    <dgm:cxn modelId="{F738354B-CBBC-4088-BCC9-EFCB2171F9F2}" type="presParOf" srcId="{27B12B3B-8B8F-49E7-A215-2D86FD97D697}" destId="{8D5E4FBF-7EA2-4BD6-AE22-272AC9889FAB}" srcOrd="5" destOrd="0" presId="urn:microsoft.com/office/officeart/2005/8/layout/vProcess5"/>
    <dgm:cxn modelId="{9804FDDE-345E-4FEF-8FCD-988023F02C10}" type="presParOf" srcId="{27B12B3B-8B8F-49E7-A215-2D86FD97D697}" destId="{9DC908F6-4DB4-4A60-B420-40DC40CF13F5}" srcOrd="6" destOrd="0" presId="urn:microsoft.com/office/officeart/2005/8/layout/vProcess5"/>
    <dgm:cxn modelId="{945F6D5D-B5A7-4095-B1CC-26D0E2444BFE}" type="presParOf" srcId="{27B12B3B-8B8F-49E7-A215-2D86FD97D697}" destId="{85DA8498-0E83-492B-82A8-E2FD81827D41}" srcOrd="7" destOrd="0" presId="urn:microsoft.com/office/officeart/2005/8/layout/vProcess5"/>
    <dgm:cxn modelId="{2AD8860B-4D83-4C87-9C8D-AF52F37601ED}" type="presParOf" srcId="{27B12B3B-8B8F-49E7-A215-2D86FD97D697}" destId="{D85145C7-E2E2-47A8-BBE5-4530EE4B2551}" srcOrd="8" destOrd="0" presId="urn:microsoft.com/office/officeart/2005/8/layout/vProcess5"/>
    <dgm:cxn modelId="{59E10083-C8D9-4612-9AF7-90CF4EE73873}" type="presParOf" srcId="{27B12B3B-8B8F-49E7-A215-2D86FD97D697}" destId="{B0070E07-F8E8-494C-BEEC-89D7038EB970}" srcOrd="9" destOrd="0" presId="urn:microsoft.com/office/officeart/2005/8/layout/vProcess5"/>
    <dgm:cxn modelId="{3089B1CD-BD36-438C-8FF8-0113EBB0C60A}" type="presParOf" srcId="{27B12B3B-8B8F-49E7-A215-2D86FD97D697}" destId="{4AD12930-2FBE-4245-9490-B8C3F4BC2848}" srcOrd="10" destOrd="0" presId="urn:microsoft.com/office/officeart/2005/8/layout/vProcess5"/>
    <dgm:cxn modelId="{5079A86D-4808-4EC7-95C8-6429C6D945AC}" type="presParOf" srcId="{27B12B3B-8B8F-49E7-A215-2D86FD97D697}" destId="{A2C9315B-AD11-4055-A66D-D04A16BEFE8C}"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75578F-1159-4C6C-BEDA-6B43F89486FE}" type="doc">
      <dgm:prSet loTypeId="urn:microsoft.com/office/officeart/2005/8/layout/arrow5" loCatId="relationship" qsTypeId="urn:microsoft.com/office/officeart/2005/8/quickstyle/simple1" qsCatId="simple" csTypeId="urn:microsoft.com/office/officeart/2005/8/colors/accent1_2" csCatId="accent1"/>
      <dgm:spPr/>
      <dgm:t>
        <a:bodyPr/>
        <a:lstStyle/>
        <a:p>
          <a:endParaRPr lang="en-US"/>
        </a:p>
      </dgm:t>
    </dgm:pt>
    <dgm:pt modelId="{A0C8E689-505C-4666-A933-4DB220A0B62A}">
      <dgm:prSet/>
      <dgm:spPr/>
      <dgm:t>
        <a:bodyPr/>
        <a:lstStyle/>
        <a:p>
          <a:r>
            <a:rPr lang="en-US" dirty="0">
              <a:solidFill>
                <a:schemeClr val="tx1"/>
              </a:solidFill>
            </a:rPr>
            <a:t>I’ve got so much to say about this it would make your head spin. But, here are the basics. </a:t>
          </a:r>
        </a:p>
      </dgm:t>
    </dgm:pt>
    <dgm:pt modelId="{2A6B7B8A-6B46-4C37-A41B-BADDD9647FF7}" type="parTrans" cxnId="{69F0E3EA-CF99-4045-B2ED-12F3CE7F4A58}">
      <dgm:prSet/>
      <dgm:spPr/>
      <dgm:t>
        <a:bodyPr/>
        <a:lstStyle/>
        <a:p>
          <a:endParaRPr lang="en-US"/>
        </a:p>
      </dgm:t>
    </dgm:pt>
    <dgm:pt modelId="{9427987A-62D8-408B-A820-674C026F86CF}" type="sibTrans" cxnId="{69F0E3EA-CF99-4045-B2ED-12F3CE7F4A58}">
      <dgm:prSet/>
      <dgm:spPr/>
      <dgm:t>
        <a:bodyPr/>
        <a:lstStyle/>
        <a:p>
          <a:endParaRPr lang="en-US"/>
        </a:p>
      </dgm:t>
    </dgm:pt>
    <dgm:pt modelId="{A1B7F915-05E4-4948-9E70-CAEE8211147E}">
      <dgm:prSet/>
      <dgm:spPr/>
      <dgm:t>
        <a:bodyPr/>
        <a:lstStyle/>
        <a:p>
          <a:r>
            <a:rPr lang="en-US" dirty="0">
              <a:solidFill>
                <a:schemeClr val="tx1"/>
              </a:solidFill>
            </a:rPr>
            <a:t>Brainstorm (I think it’s the most important step).</a:t>
          </a:r>
        </a:p>
      </dgm:t>
    </dgm:pt>
    <dgm:pt modelId="{DEBF1854-04E9-48CF-80A8-5919A51202FB}" type="parTrans" cxnId="{477E5896-57B8-478D-81DB-3AC1B686764B}">
      <dgm:prSet/>
      <dgm:spPr/>
      <dgm:t>
        <a:bodyPr/>
        <a:lstStyle/>
        <a:p>
          <a:endParaRPr lang="en-US"/>
        </a:p>
      </dgm:t>
    </dgm:pt>
    <dgm:pt modelId="{6690DF34-261A-4808-8089-C2330F5FF0F4}" type="sibTrans" cxnId="{477E5896-57B8-478D-81DB-3AC1B686764B}">
      <dgm:prSet/>
      <dgm:spPr/>
      <dgm:t>
        <a:bodyPr/>
        <a:lstStyle/>
        <a:p>
          <a:endParaRPr lang="en-US"/>
        </a:p>
      </dgm:t>
    </dgm:pt>
    <dgm:pt modelId="{D943F539-5DA0-47FD-B9F6-5032EF42C6AC}">
      <dgm:prSet/>
      <dgm:spPr/>
      <dgm:t>
        <a:bodyPr/>
        <a:lstStyle/>
        <a:p>
          <a:r>
            <a:rPr lang="en-US" dirty="0">
              <a:solidFill>
                <a:schemeClr val="tx1"/>
              </a:solidFill>
            </a:rPr>
            <a:t>Structure your essay according to your topic.</a:t>
          </a:r>
        </a:p>
      </dgm:t>
    </dgm:pt>
    <dgm:pt modelId="{F9CEA84C-0F08-497E-A6A9-709C7E33D7A1}" type="parTrans" cxnId="{ABD1F3BC-95E8-41A9-8146-EE80AF0559D3}">
      <dgm:prSet/>
      <dgm:spPr/>
      <dgm:t>
        <a:bodyPr/>
        <a:lstStyle/>
        <a:p>
          <a:endParaRPr lang="en-US"/>
        </a:p>
      </dgm:t>
    </dgm:pt>
    <dgm:pt modelId="{09BA8A89-B7F8-4FB9-98D2-68C83C713FEC}" type="sibTrans" cxnId="{ABD1F3BC-95E8-41A9-8146-EE80AF0559D3}">
      <dgm:prSet/>
      <dgm:spPr/>
      <dgm:t>
        <a:bodyPr/>
        <a:lstStyle/>
        <a:p>
          <a:endParaRPr lang="en-US"/>
        </a:p>
      </dgm:t>
    </dgm:pt>
    <dgm:pt modelId="{A070409E-2AD7-4ABB-A04C-8FE55CE7D707}">
      <dgm:prSet/>
      <dgm:spPr/>
      <dgm:t>
        <a:bodyPr/>
        <a:lstStyle/>
        <a:p>
          <a:r>
            <a:rPr lang="en-US" dirty="0">
              <a:solidFill>
                <a:schemeClr val="tx1"/>
              </a:solidFill>
            </a:rPr>
            <a:t>Draft. Revise. Repeat</a:t>
          </a:r>
          <a:r>
            <a:rPr lang="en-US" dirty="0"/>
            <a:t>.</a:t>
          </a:r>
        </a:p>
      </dgm:t>
    </dgm:pt>
    <dgm:pt modelId="{5C40787C-D009-40BD-AA32-F1C49EE74E73}" type="parTrans" cxnId="{8FBEF0ED-5C74-457B-87E4-2A2B52F7FFBD}">
      <dgm:prSet/>
      <dgm:spPr/>
      <dgm:t>
        <a:bodyPr/>
        <a:lstStyle/>
        <a:p>
          <a:endParaRPr lang="en-US"/>
        </a:p>
      </dgm:t>
    </dgm:pt>
    <dgm:pt modelId="{A8686549-0C9A-4837-BD11-C59E9ABA46D5}" type="sibTrans" cxnId="{8FBEF0ED-5C74-457B-87E4-2A2B52F7FFBD}">
      <dgm:prSet/>
      <dgm:spPr/>
      <dgm:t>
        <a:bodyPr/>
        <a:lstStyle/>
        <a:p>
          <a:endParaRPr lang="en-US"/>
        </a:p>
      </dgm:t>
    </dgm:pt>
    <dgm:pt modelId="{85AE35A9-C7A3-4135-821B-35ECC8117E06}" type="pres">
      <dgm:prSet presAssocID="{9B75578F-1159-4C6C-BEDA-6B43F89486FE}" presName="diagram" presStyleCnt="0">
        <dgm:presLayoutVars>
          <dgm:dir/>
          <dgm:resizeHandles val="exact"/>
        </dgm:presLayoutVars>
      </dgm:prSet>
      <dgm:spPr/>
    </dgm:pt>
    <dgm:pt modelId="{36253C72-F9BC-4E3D-A33B-B276E8FA585D}" type="pres">
      <dgm:prSet presAssocID="{A0C8E689-505C-4666-A933-4DB220A0B62A}" presName="arrow" presStyleLbl="node1" presStyleIdx="0" presStyleCnt="4">
        <dgm:presLayoutVars>
          <dgm:bulletEnabled val="1"/>
        </dgm:presLayoutVars>
      </dgm:prSet>
      <dgm:spPr/>
    </dgm:pt>
    <dgm:pt modelId="{F6BE9B18-8D17-4B44-BE9E-5C639CAF021D}" type="pres">
      <dgm:prSet presAssocID="{A1B7F915-05E4-4948-9E70-CAEE8211147E}" presName="arrow" presStyleLbl="node1" presStyleIdx="1" presStyleCnt="4">
        <dgm:presLayoutVars>
          <dgm:bulletEnabled val="1"/>
        </dgm:presLayoutVars>
      </dgm:prSet>
      <dgm:spPr/>
    </dgm:pt>
    <dgm:pt modelId="{BF5EC8DA-CCA5-44D1-9198-FD50E7C12EEE}" type="pres">
      <dgm:prSet presAssocID="{D943F539-5DA0-47FD-B9F6-5032EF42C6AC}" presName="arrow" presStyleLbl="node1" presStyleIdx="2" presStyleCnt="4">
        <dgm:presLayoutVars>
          <dgm:bulletEnabled val="1"/>
        </dgm:presLayoutVars>
      </dgm:prSet>
      <dgm:spPr/>
    </dgm:pt>
    <dgm:pt modelId="{EF024A86-4C16-4567-9942-B63A89A6CAB5}" type="pres">
      <dgm:prSet presAssocID="{A070409E-2AD7-4ABB-A04C-8FE55CE7D707}" presName="arrow" presStyleLbl="node1" presStyleIdx="3" presStyleCnt="4" custRadScaleRad="102182" custRadScaleInc="-184">
        <dgm:presLayoutVars>
          <dgm:bulletEnabled val="1"/>
        </dgm:presLayoutVars>
      </dgm:prSet>
      <dgm:spPr/>
    </dgm:pt>
  </dgm:ptLst>
  <dgm:cxnLst>
    <dgm:cxn modelId="{3F4D5A78-CF56-47BA-A5BA-707692FC0F65}" type="presOf" srcId="{D943F539-5DA0-47FD-B9F6-5032EF42C6AC}" destId="{BF5EC8DA-CCA5-44D1-9198-FD50E7C12EEE}" srcOrd="0" destOrd="0" presId="urn:microsoft.com/office/officeart/2005/8/layout/arrow5"/>
    <dgm:cxn modelId="{2F6C6C88-76FE-4FE5-9352-D6C543453CA9}" type="presOf" srcId="{A0C8E689-505C-4666-A933-4DB220A0B62A}" destId="{36253C72-F9BC-4E3D-A33B-B276E8FA585D}" srcOrd="0" destOrd="0" presId="urn:microsoft.com/office/officeart/2005/8/layout/arrow5"/>
    <dgm:cxn modelId="{477E5896-57B8-478D-81DB-3AC1B686764B}" srcId="{9B75578F-1159-4C6C-BEDA-6B43F89486FE}" destId="{A1B7F915-05E4-4948-9E70-CAEE8211147E}" srcOrd="1" destOrd="0" parTransId="{DEBF1854-04E9-48CF-80A8-5919A51202FB}" sibTransId="{6690DF34-261A-4808-8089-C2330F5FF0F4}"/>
    <dgm:cxn modelId="{DA5E41A6-D177-4C67-B2F9-BBE4A1CD071C}" type="presOf" srcId="{A1B7F915-05E4-4948-9E70-CAEE8211147E}" destId="{F6BE9B18-8D17-4B44-BE9E-5C639CAF021D}" srcOrd="0" destOrd="0" presId="urn:microsoft.com/office/officeart/2005/8/layout/arrow5"/>
    <dgm:cxn modelId="{379172A9-C90B-4891-A301-AA1A972B18B7}" type="presOf" srcId="{9B75578F-1159-4C6C-BEDA-6B43F89486FE}" destId="{85AE35A9-C7A3-4135-821B-35ECC8117E06}" srcOrd="0" destOrd="0" presId="urn:microsoft.com/office/officeart/2005/8/layout/arrow5"/>
    <dgm:cxn modelId="{ABD1F3BC-95E8-41A9-8146-EE80AF0559D3}" srcId="{9B75578F-1159-4C6C-BEDA-6B43F89486FE}" destId="{D943F539-5DA0-47FD-B9F6-5032EF42C6AC}" srcOrd="2" destOrd="0" parTransId="{F9CEA84C-0F08-497E-A6A9-709C7E33D7A1}" sibTransId="{09BA8A89-B7F8-4FB9-98D2-68C83C713FEC}"/>
    <dgm:cxn modelId="{A64853CB-ECB5-4CCE-A73C-ACCB8D76B3C2}" type="presOf" srcId="{A070409E-2AD7-4ABB-A04C-8FE55CE7D707}" destId="{EF024A86-4C16-4567-9942-B63A89A6CAB5}" srcOrd="0" destOrd="0" presId="urn:microsoft.com/office/officeart/2005/8/layout/arrow5"/>
    <dgm:cxn modelId="{69F0E3EA-CF99-4045-B2ED-12F3CE7F4A58}" srcId="{9B75578F-1159-4C6C-BEDA-6B43F89486FE}" destId="{A0C8E689-505C-4666-A933-4DB220A0B62A}" srcOrd="0" destOrd="0" parTransId="{2A6B7B8A-6B46-4C37-A41B-BADDD9647FF7}" sibTransId="{9427987A-62D8-408B-A820-674C026F86CF}"/>
    <dgm:cxn modelId="{8FBEF0ED-5C74-457B-87E4-2A2B52F7FFBD}" srcId="{9B75578F-1159-4C6C-BEDA-6B43F89486FE}" destId="{A070409E-2AD7-4ABB-A04C-8FE55CE7D707}" srcOrd="3" destOrd="0" parTransId="{5C40787C-D009-40BD-AA32-F1C49EE74E73}" sibTransId="{A8686549-0C9A-4837-BD11-C59E9ABA46D5}"/>
    <dgm:cxn modelId="{0039C94C-5FE0-414B-A010-62763EB34407}" type="presParOf" srcId="{85AE35A9-C7A3-4135-821B-35ECC8117E06}" destId="{36253C72-F9BC-4E3D-A33B-B276E8FA585D}" srcOrd="0" destOrd="0" presId="urn:microsoft.com/office/officeart/2005/8/layout/arrow5"/>
    <dgm:cxn modelId="{29EE5DE2-DE8D-4AEF-BB5E-E1624E37D1C4}" type="presParOf" srcId="{85AE35A9-C7A3-4135-821B-35ECC8117E06}" destId="{F6BE9B18-8D17-4B44-BE9E-5C639CAF021D}" srcOrd="1" destOrd="0" presId="urn:microsoft.com/office/officeart/2005/8/layout/arrow5"/>
    <dgm:cxn modelId="{FE89C334-3803-436C-9AFF-91BB203142E9}" type="presParOf" srcId="{85AE35A9-C7A3-4135-821B-35ECC8117E06}" destId="{BF5EC8DA-CCA5-44D1-9198-FD50E7C12EEE}" srcOrd="2" destOrd="0" presId="urn:microsoft.com/office/officeart/2005/8/layout/arrow5"/>
    <dgm:cxn modelId="{47B90817-7E09-4FB5-97F7-B27D13BF93A7}" type="presParOf" srcId="{85AE35A9-C7A3-4135-821B-35ECC8117E06}" destId="{EF024A86-4C16-4567-9942-B63A89A6CAB5}" srcOrd="3"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CAD35D-096B-4E11-AF4B-5CE70922E756}">
      <dsp:nvSpPr>
        <dsp:cNvPr id="0" name=""/>
        <dsp:cNvSpPr/>
      </dsp:nvSpPr>
      <dsp:spPr>
        <a:xfrm>
          <a:off x="0" y="0"/>
          <a:ext cx="8046720" cy="832937"/>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tx1"/>
              </a:solidFill>
            </a:rPr>
            <a:t>Using the Essence Box or The Values Exercise allows you to generate a TON of content for your personal statement and also add texture to bring your essay to life.</a:t>
          </a:r>
          <a:endParaRPr lang="en-US" sz="1600" b="0" i="0" u="none" strike="noStrike" kern="1200" cap="none" baseline="0" noProof="0" dirty="0">
            <a:solidFill>
              <a:schemeClr val="tx1"/>
            </a:solidFill>
            <a:latin typeface="Calibri Light"/>
            <a:cs typeface="Calibri Light"/>
          </a:endParaRPr>
        </a:p>
      </dsp:txBody>
      <dsp:txXfrm>
        <a:off x="24396" y="24396"/>
        <a:ext cx="7077531" cy="784145"/>
      </dsp:txXfrm>
    </dsp:sp>
    <dsp:sp modelId="{275DEC31-36ED-4EF0-ACDD-12DC11F8E040}">
      <dsp:nvSpPr>
        <dsp:cNvPr id="0" name=""/>
        <dsp:cNvSpPr/>
      </dsp:nvSpPr>
      <dsp:spPr>
        <a:xfrm>
          <a:off x="673912" y="984380"/>
          <a:ext cx="8046720" cy="832937"/>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tx1"/>
              </a:solidFill>
            </a:rPr>
            <a:t>It is also a fun activity and a great way to Reflect.</a:t>
          </a:r>
        </a:p>
      </dsp:txBody>
      <dsp:txXfrm>
        <a:off x="698308" y="1008776"/>
        <a:ext cx="6782605" cy="784145"/>
      </dsp:txXfrm>
    </dsp:sp>
    <dsp:sp modelId="{70E030E9-2B8C-496F-B6A1-115E4433480F}">
      <dsp:nvSpPr>
        <dsp:cNvPr id="0" name=""/>
        <dsp:cNvSpPr/>
      </dsp:nvSpPr>
      <dsp:spPr>
        <a:xfrm>
          <a:off x="1337767" y="1968761"/>
          <a:ext cx="8046720" cy="832937"/>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tx1"/>
              </a:solidFill>
            </a:rPr>
            <a:t>The Values Exercise is a useful brainstorming activity that will help you to identify your core values and your aspirations by answering this Question: </a:t>
          </a:r>
        </a:p>
      </dsp:txBody>
      <dsp:txXfrm>
        <a:off x="1362163" y="1993157"/>
        <a:ext cx="6792664" cy="784145"/>
      </dsp:txXfrm>
    </dsp:sp>
    <dsp:sp modelId="{9741B782-6C41-4FF6-A833-DD7B0610F221}">
      <dsp:nvSpPr>
        <dsp:cNvPr id="0" name=""/>
        <dsp:cNvSpPr/>
      </dsp:nvSpPr>
      <dsp:spPr>
        <a:xfrm>
          <a:off x="2011680" y="2953142"/>
          <a:ext cx="8046720" cy="832937"/>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tx1"/>
              </a:solidFill>
            </a:rPr>
            <a:t>What Do I Value?</a:t>
          </a:r>
        </a:p>
      </dsp:txBody>
      <dsp:txXfrm>
        <a:off x="2036076" y="2977538"/>
        <a:ext cx="6782605" cy="784145"/>
      </dsp:txXfrm>
    </dsp:sp>
    <dsp:sp modelId="{8D5E4FBF-7EA2-4BD6-AE22-272AC9889FAB}">
      <dsp:nvSpPr>
        <dsp:cNvPr id="0" name=""/>
        <dsp:cNvSpPr/>
      </dsp:nvSpPr>
      <dsp:spPr>
        <a:xfrm>
          <a:off x="7505310" y="637954"/>
          <a:ext cx="541409" cy="541409"/>
        </a:xfrm>
        <a:prstGeom prst="downArrow">
          <a:avLst>
            <a:gd name="adj1" fmla="val 55000"/>
            <a:gd name="adj2" fmla="val 45000"/>
          </a:avLst>
        </a:prstGeom>
        <a:solidFill>
          <a:schemeClr val="accent3">
            <a:alpha val="90000"/>
            <a:tint val="40000"/>
            <a:hueOff val="0"/>
            <a:satOff val="0"/>
            <a:lumOff val="0"/>
            <a:alphaOff val="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7627127" y="637954"/>
        <a:ext cx="297775" cy="407410"/>
      </dsp:txXfrm>
    </dsp:sp>
    <dsp:sp modelId="{9DC908F6-4DB4-4A60-B420-40DC40CF13F5}">
      <dsp:nvSpPr>
        <dsp:cNvPr id="0" name=""/>
        <dsp:cNvSpPr/>
      </dsp:nvSpPr>
      <dsp:spPr>
        <a:xfrm>
          <a:off x="8179223" y="1622335"/>
          <a:ext cx="541409" cy="541409"/>
        </a:xfrm>
        <a:prstGeom prst="downArrow">
          <a:avLst>
            <a:gd name="adj1" fmla="val 55000"/>
            <a:gd name="adj2" fmla="val 45000"/>
          </a:avLst>
        </a:prstGeom>
        <a:solidFill>
          <a:schemeClr val="accent3">
            <a:alpha val="90000"/>
            <a:tint val="40000"/>
            <a:hueOff val="0"/>
            <a:satOff val="0"/>
            <a:lumOff val="0"/>
            <a:alphaOff val="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8301040" y="1622335"/>
        <a:ext cx="297775" cy="407410"/>
      </dsp:txXfrm>
    </dsp:sp>
    <dsp:sp modelId="{85DA8498-0E83-492B-82A8-E2FD81827D41}">
      <dsp:nvSpPr>
        <dsp:cNvPr id="0" name=""/>
        <dsp:cNvSpPr/>
      </dsp:nvSpPr>
      <dsp:spPr>
        <a:xfrm>
          <a:off x="8843077" y="2606716"/>
          <a:ext cx="541409" cy="541409"/>
        </a:xfrm>
        <a:prstGeom prst="downArrow">
          <a:avLst>
            <a:gd name="adj1" fmla="val 55000"/>
            <a:gd name="adj2" fmla="val 45000"/>
          </a:avLst>
        </a:prstGeom>
        <a:solidFill>
          <a:schemeClr val="accent3">
            <a:alpha val="90000"/>
            <a:tint val="40000"/>
            <a:hueOff val="0"/>
            <a:satOff val="0"/>
            <a:lumOff val="0"/>
            <a:alphaOff val="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8964894" y="2606716"/>
        <a:ext cx="297775" cy="4074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253C72-F9BC-4E3D-A33B-B276E8FA585D}">
      <dsp:nvSpPr>
        <dsp:cNvPr id="0" name=""/>
        <dsp:cNvSpPr/>
      </dsp:nvSpPr>
      <dsp:spPr>
        <a:xfrm>
          <a:off x="2269181" y="420"/>
          <a:ext cx="2044191" cy="2044191"/>
        </a:xfrm>
        <a:prstGeom prst="downArrow">
          <a:avLst>
            <a:gd name="adj1" fmla="val 50000"/>
            <a:gd name="adj2" fmla="val 35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I’ve got so much to say about this it would make your head spin. But, here are the basics. </a:t>
          </a:r>
        </a:p>
      </dsp:txBody>
      <dsp:txXfrm>
        <a:off x="2780229" y="420"/>
        <a:ext cx="1022095" cy="1686458"/>
      </dsp:txXfrm>
    </dsp:sp>
    <dsp:sp modelId="{F6BE9B18-8D17-4B44-BE9E-5C639CAF021D}">
      <dsp:nvSpPr>
        <dsp:cNvPr id="0" name=""/>
        <dsp:cNvSpPr/>
      </dsp:nvSpPr>
      <dsp:spPr>
        <a:xfrm rot="5400000">
          <a:off x="3807563" y="1538803"/>
          <a:ext cx="2044191" cy="2044191"/>
        </a:xfrm>
        <a:prstGeom prst="downArrow">
          <a:avLst>
            <a:gd name="adj1" fmla="val 50000"/>
            <a:gd name="adj2" fmla="val 35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Brainstorm (I think it’s the most important step).</a:t>
          </a:r>
        </a:p>
      </dsp:txBody>
      <dsp:txXfrm rot="-5400000">
        <a:off x="4165297" y="2049851"/>
        <a:ext cx="1686458" cy="1022095"/>
      </dsp:txXfrm>
    </dsp:sp>
    <dsp:sp modelId="{BF5EC8DA-CCA5-44D1-9198-FD50E7C12EEE}">
      <dsp:nvSpPr>
        <dsp:cNvPr id="0" name=""/>
        <dsp:cNvSpPr/>
      </dsp:nvSpPr>
      <dsp:spPr>
        <a:xfrm rot="10800000">
          <a:off x="2269181" y="3077185"/>
          <a:ext cx="2044191" cy="2044191"/>
        </a:xfrm>
        <a:prstGeom prst="downArrow">
          <a:avLst>
            <a:gd name="adj1" fmla="val 50000"/>
            <a:gd name="adj2" fmla="val 35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Structure your essay according to your topic.</a:t>
          </a:r>
        </a:p>
      </dsp:txBody>
      <dsp:txXfrm rot="10800000">
        <a:off x="2780229" y="3434918"/>
        <a:ext cx="1022095" cy="1686458"/>
      </dsp:txXfrm>
    </dsp:sp>
    <dsp:sp modelId="{EF024A86-4C16-4567-9942-B63A89A6CAB5}">
      <dsp:nvSpPr>
        <dsp:cNvPr id="0" name=""/>
        <dsp:cNvSpPr/>
      </dsp:nvSpPr>
      <dsp:spPr>
        <a:xfrm rot="16200000">
          <a:off x="697238" y="1543346"/>
          <a:ext cx="2044191" cy="2044191"/>
        </a:xfrm>
        <a:prstGeom prst="downArrow">
          <a:avLst>
            <a:gd name="adj1" fmla="val 50000"/>
            <a:gd name="adj2" fmla="val 35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Draft. Revise. Repeat</a:t>
          </a:r>
          <a:r>
            <a:rPr lang="en-US" sz="1300" kern="1200" dirty="0"/>
            <a:t>.</a:t>
          </a:r>
        </a:p>
      </dsp:txBody>
      <dsp:txXfrm rot="5400000">
        <a:off x="697239" y="2054394"/>
        <a:ext cx="1686458" cy="1022095"/>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2/25/2021</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7160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2/25/2021</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42961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2/25/2021</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22946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2/25/2021</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29681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2/25/2021</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09200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2/25/2021</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89293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2/25/2021</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58571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2/25/2021</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05139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2/25/2021</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4018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2/25/2021</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962966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2/25/2021</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66709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2/25/2021</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0821987"/>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34" r:id="rId6"/>
    <p:sldLayoutId id="2147483730" r:id="rId7"/>
    <p:sldLayoutId id="2147483731" r:id="rId8"/>
    <p:sldLayoutId id="2147483732" r:id="rId9"/>
    <p:sldLayoutId id="2147483733" r:id="rId10"/>
    <p:sldLayoutId id="2147483735" r:id="rId11"/>
  </p:sldLayoutIdLst>
  <p:hf sldNum="0" hdr="0" ftr="0" dt="0"/>
  <p:txStyles>
    <p:titleStyle>
      <a:lvl1pPr algn="l" defTabSz="914400" rtl="0" eaLnBrk="1" latinLnBrk="0" hangingPunct="1">
        <a:lnSpc>
          <a:spcPct val="90000"/>
        </a:lnSpc>
        <a:spcBef>
          <a:spcPct val="0"/>
        </a:spcBef>
        <a:buNone/>
        <a:defRPr sz="48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wUMByp0vPf4?feature=oembed"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f5DPddm7eVA?feature=oembed"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collegeessayguy.com/blog/guide-college-activities-list-common-app-example-application" TargetMode="External"/><Relationship Id="rId2" Type="http://schemas.openxmlformats.org/officeDocument/2006/relationships/hyperlink" Target="https://blog.prepscholar.com/what-is-a-good-sat-score-a-bad-sat-score-an-excellent-sat-score" TargetMode="External"/><Relationship Id="rId1" Type="http://schemas.openxmlformats.org/officeDocument/2006/relationships/slideLayout" Target="../slideLayouts/slideLayout2.xml"/><Relationship Id="rId4" Type="http://schemas.openxmlformats.org/officeDocument/2006/relationships/hyperlink" Target="https://www.commonapp.org/" TargetMode="Externa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F452A527-3631-41ED-858D-3777A7D14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730000" y="639097"/>
            <a:ext cx="4813072" cy="3494791"/>
          </a:xfrm>
        </p:spPr>
        <p:txBody>
          <a:bodyPr>
            <a:normAutofit/>
          </a:bodyPr>
          <a:lstStyle/>
          <a:p>
            <a:r>
              <a:rPr lang="en-US" dirty="0">
                <a:cs typeface="Calibri Light"/>
              </a:rPr>
              <a:t>How To Write your Best </a:t>
            </a:r>
            <a:endParaRPr lang="en-US" dirty="0"/>
          </a:p>
        </p:txBody>
      </p:sp>
      <p:sp>
        <p:nvSpPr>
          <p:cNvPr id="3" name="Subtitle 2"/>
          <p:cNvSpPr>
            <a:spLocks noGrp="1"/>
          </p:cNvSpPr>
          <p:nvPr>
            <p:ph type="subTitle" idx="1"/>
          </p:nvPr>
        </p:nvSpPr>
        <p:spPr>
          <a:xfrm>
            <a:off x="6729999" y="4455621"/>
            <a:ext cx="4829101" cy="1238616"/>
          </a:xfrm>
        </p:spPr>
        <p:txBody>
          <a:bodyPr vert="horz" lIns="91440" tIns="45720" rIns="91440" bIns="45720" rtlCol="0">
            <a:normAutofit/>
          </a:bodyPr>
          <a:lstStyle/>
          <a:p>
            <a:r>
              <a:rPr lang="en-US" dirty="0">
                <a:cs typeface="Calibri"/>
              </a:rPr>
              <a:t>College Essay</a:t>
            </a:r>
            <a:endParaRPr lang="en-US" dirty="0"/>
          </a:p>
        </p:txBody>
      </p:sp>
      <p:pic>
        <p:nvPicPr>
          <p:cNvPr id="4" name="Picture 3">
            <a:extLst>
              <a:ext uri="{FF2B5EF4-FFF2-40B4-BE49-F238E27FC236}">
                <a16:creationId xmlns:a16="http://schemas.microsoft.com/office/drawing/2014/main" id="{BD571B7F-6B08-45DF-9002-82FFBB061F0C}"/>
              </a:ext>
            </a:extLst>
          </p:cNvPr>
          <p:cNvPicPr>
            <a:picLocks noChangeAspect="1"/>
          </p:cNvPicPr>
          <p:nvPr/>
        </p:nvPicPr>
        <p:blipFill rotWithShape="1">
          <a:blip r:embed="rId2"/>
          <a:srcRect l="24614" r="16052" b="-1"/>
          <a:stretch/>
        </p:blipFill>
        <p:spPr>
          <a:xfrm>
            <a:off x="1" y="10"/>
            <a:ext cx="6096000" cy="6857990"/>
          </a:xfrm>
          <a:prstGeom prst="rect">
            <a:avLst/>
          </a:prstGeom>
        </p:spPr>
      </p:pic>
      <p:cxnSp>
        <p:nvCxnSpPr>
          <p:cNvPr id="18" name="Straight Connector 17">
            <a:extLst>
              <a:ext uri="{FF2B5EF4-FFF2-40B4-BE49-F238E27FC236}">
                <a16:creationId xmlns:a16="http://schemas.microsoft.com/office/drawing/2014/main" id="{D28A9C89-B313-458F-9C85-515930A51A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805053" y="4294754"/>
            <a:ext cx="43891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8BDBE5C-BBE9-4E89-BEE5-DEB6EAB87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B0583D8-A91B-4833-96DC-95F16E91A14B}"/>
              </a:ext>
            </a:extLst>
          </p:cNvPr>
          <p:cNvSpPr>
            <a:spLocks noGrp="1"/>
          </p:cNvSpPr>
          <p:nvPr>
            <p:ph type="title"/>
          </p:nvPr>
        </p:nvSpPr>
        <p:spPr>
          <a:xfrm>
            <a:off x="643467" y="634946"/>
            <a:ext cx="3689094" cy="5055904"/>
          </a:xfrm>
        </p:spPr>
        <p:txBody>
          <a:bodyPr anchor="ctr">
            <a:normAutofit/>
          </a:bodyPr>
          <a:lstStyle/>
          <a:p>
            <a:pPr algn="r"/>
            <a:r>
              <a:rPr lang="en-US" dirty="0"/>
              <a:t>How do you write a great common app essay?</a:t>
            </a:r>
            <a:endParaRPr lang="en-US"/>
          </a:p>
        </p:txBody>
      </p:sp>
      <p:cxnSp>
        <p:nvCxnSpPr>
          <p:cNvPr id="11" name="Straight Connector 10">
            <a:extLst>
              <a:ext uri="{FF2B5EF4-FFF2-40B4-BE49-F238E27FC236}">
                <a16:creationId xmlns:a16="http://schemas.microsoft.com/office/drawing/2014/main" id="{2752F38C-F560-47AA-90AD-209F39C041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791298"/>
            <a:ext cx="0" cy="27432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FC4168B-AA75-4715-9B96-CF84B170A6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ECAB23E6-4612-4E99-A41B-A16A2007B50F}"/>
              </a:ext>
            </a:extLst>
          </p:cNvPr>
          <p:cNvGraphicFramePr>
            <a:graphicFrameLocks noGrp="1"/>
          </p:cNvGraphicFramePr>
          <p:nvPr>
            <p:ph idx="1"/>
            <p:extLst>
              <p:ext uri="{D42A27DB-BD31-4B8C-83A1-F6EECF244321}">
                <p14:modId xmlns:p14="http://schemas.microsoft.com/office/powerpoint/2010/main" val="2929124635"/>
              </p:ext>
            </p:extLst>
          </p:nvPr>
        </p:nvGraphicFramePr>
        <p:xfrm>
          <a:off x="4976031" y="634947"/>
          <a:ext cx="6582555" cy="51217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06792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D61E1-5B46-4676-B762-18069C48E533}"/>
              </a:ext>
            </a:extLst>
          </p:cNvPr>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en-US" dirty="0"/>
              <a:t>Sample Essays…What do You Think?</a:t>
            </a:r>
          </a:p>
        </p:txBody>
      </p:sp>
      <p:sp>
        <p:nvSpPr>
          <p:cNvPr id="3" name="Content Placeholder 2">
            <a:extLst>
              <a:ext uri="{FF2B5EF4-FFF2-40B4-BE49-F238E27FC236}">
                <a16:creationId xmlns:a16="http://schemas.microsoft.com/office/drawing/2014/main" id="{7E2843F5-C8E6-4B75-BEB4-5A4EDBA395AB}"/>
              </a:ext>
            </a:extLst>
          </p:cNvPr>
          <p:cNvSpPr>
            <a:spLocks noGrp="1"/>
          </p:cNvSpPr>
          <p:nvPr>
            <p:ph sz="half" idx="1"/>
          </p:nvPr>
        </p:nvSpPr>
        <p:spPr/>
        <p:txBody>
          <a:bodyPr>
            <a:normAutofit fontScale="25000" lnSpcReduction="20000"/>
          </a:bodyPr>
          <a:lstStyle/>
          <a:p>
            <a:r>
              <a:rPr lang="en-US" sz="2800" dirty="0"/>
              <a:t>As I enter the double doors, the smell of freshly rolled biscuits hits me almost instantly. I trace the fan blades as they swing above me, emitting a low, repetitive hum resembling a faint melody. After bringing our usual order, the “Tailgate Special,” to the table, my father begins discussing the recent performance of Apple stock with my mother, myself, and my older eleven year old sister. </a:t>
            </a:r>
            <a:r>
              <a:rPr lang="en-US" sz="2800" dirty="0" err="1"/>
              <a:t>Bojangle’s</a:t>
            </a:r>
            <a:r>
              <a:rPr lang="en-US" sz="2800" dirty="0"/>
              <a:t>, a Southern establishment well known for its fried chicken and reliable fast food, is my family’s Friday night restaurant, often accompanied by trips to Eva Perry, the nearby library. With one hand on my breaded chicken and the other on </a:t>
            </a:r>
            <a:r>
              <a:rPr lang="en-US" sz="2800" i="1" dirty="0"/>
              <a:t>Nancy Drew: Mystery of Crocodile Island, </a:t>
            </a:r>
            <a:r>
              <a:rPr lang="en-US" sz="2800" dirty="0"/>
              <a:t>I can barely sit still as the thriller unfolds. They’re imprisoned! Reptiles! Not the enemy’s boat! As I delve into the narrative with a sip of sweet tea, I feel at home.</a:t>
            </a:r>
          </a:p>
          <a:p>
            <a:r>
              <a:rPr lang="en-US" sz="2800" dirty="0"/>
              <a:t>“Five, six, seven, eight!” As I shout the counts, nineteen dancers grab and begin to spin the tassels attached to their swords while walking heel-to-toe to the next formation of the classical Chinese sword dance. A glance at my notebook reveals a collection of worn pages covered with meticulously planned formations, counts, and movements. Through sharing videos of my performances with my relatives or discovering and choreographing the nuances of certain regional dances and their reflection on the region’s distinct culture, I deepen my relationship with my parents, heritage, and community. When I step on stage, the hours I’ve spent choreographing, creating poses, teaching, and polishing are all worthwhile, and the stage becomes my home.</a:t>
            </a:r>
          </a:p>
          <a:p>
            <a:r>
              <a:rPr lang="en-US" sz="2800" dirty="0"/>
              <a:t>Set temperature. Calibrate. Integrate. Analyze. Set temperature. Calibrate. Integrate. Analyze. This pulse mimics the beating of my heart, a subtle rhythm that persists each day I come into the lab. Whether I am working under the fume hood with platinum nanoparticles, manipulating raw integration data, or spraying a thin platinum film over pieces of copper, it is in Lab 304 in Hudson Hall that I first feel the distinct sensation, and I’m home. After spending several weeks attempting to synthesize platinum nanoparticles with a diameter between 10 and 16 nm, I finally achieve nanoparticles with a diameter of 14.6 nm after carefully monitoring the sulfuric acid bath. That unmistakable tingling sensation dances up my arm as I scribble into my notebook: I am overcome with a feeling of unbridled joy. </a:t>
            </a:r>
          </a:p>
          <a:p>
            <a:r>
              <a:rPr lang="en-US" sz="2800" dirty="0"/>
              <a:t>Styled in a t-shirt, shorts, and a worn, dark green lanyard, I sprint across the quad from the elective ‘Speaking Arabic through the </a:t>
            </a:r>
            <a:r>
              <a:rPr lang="en-US" sz="2800" dirty="0" err="1"/>
              <a:t>Rassias</a:t>
            </a:r>
            <a:r>
              <a:rPr lang="en-US" sz="2800" dirty="0"/>
              <a:t> Method’ to ‘Knitting Nirvana’. This afternoon is just one of many at Governor’s School East, where I have been transformed from a high school student into a philosopher, a thinker, and an avid learner. While I attend GS at Meredith College for Natural Science, the lessons learned and experiences gained extend far beyond physics concepts, serial dilutions, and toxicity. I learn to trust myself to have difficult yet necessary conversations about the political and economic climate. Governor’s School breeds a culture of inclusivity and multidimensionality, and I am transformed from “girl who is hardworking” or “science girl” to someone who indulges in the sciences, debates about psychology and the economy, and loves to swing and salsa dance. As I form a slip knot and cast on, I’m at home.</a:t>
            </a:r>
          </a:p>
          <a:p>
            <a:r>
              <a:rPr lang="en-US" sz="2800" dirty="0"/>
              <a:t>My </a:t>
            </a:r>
            <a:r>
              <a:rPr lang="en-US" sz="2800" i="1" dirty="0"/>
              <a:t>home</a:t>
            </a:r>
            <a:r>
              <a:rPr lang="en-US" sz="2800" dirty="0"/>
              <a:t> is a dynamic and eclectic entity. Although I’ve lived in the same house in Cary, North Carolina for 10 years, I have found and carved homes and communities that are filled with and enriched by tradition, artists, researchers, and intellectuals. While I may not always live within a 5 mile radius of a </a:t>
            </a:r>
            <a:r>
              <a:rPr lang="en-US" sz="2800" dirty="0" err="1"/>
              <a:t>Bojangle’s</a:t>
            </a:r>
            <a:r>
              <a:rPr lang="en-US" sz="2800" dirty="0"/>
              <a:t> or in close proximity to Lab 304, learning to become a more perceptive daughter and sister, to share the beauty of my heritage, and to take risks and redefine scientific and personal expectations will continue to impact my sense of home. </a:t>
            </a:r>
          </a:p>
          <a:p>
            <a:endParaRPr lang="en-US" dirty="0"/>
          </a:p>
        </p:txBody>
      </p:sp>
      <p:sp>
        <p:nvSpPr>
          <p:cNvPr id="4" name="Content Placeholder 3">
            <a:extLst>
              <a:ext uri="{FF2B5EF4-FFF2-40B4-BE49-F238E27FC236}">
                <a16:creationId xmlns:a16="http://schemas.microsoft.com/office/drawing/2014/main" id="{6C85C015-83DE-43EE-BF3D-DBD13AF787E3}"/>
              </a:ext>
            </a:extLst>
          </p:cNvPr>
          <p:cNvSpPr>
            <a:spLocks noGrp="1"/>
          </p:cNvSpPr>
          <p:nvPr>
            <p:ph sz="half" idx="2"/>
          </p:nvPr>
        </p:nvSpPr>
        <p:spPr/>
        <p:txBody>
          <a:bodyPr>
            <a:normAutofit fontScale="25000" lnSpcReduction="20000"/>
          </a:bodyPr>
          <a:lstStyle/>
          <a:p>
            <a:pPr>
              <a:spcBef>
                <a:spcPts val="600"/>
              </a:spcBef>
            </a:pPr>
            <a:r>
              <a:rPr lang="en-US" sz="2800" dirty="0"/>
              <a:t>It was Easter and we should’ve been celebrating with our family, but my father had locked us in the house. If he wasn’t going out, neither were my mother and I.</a:t>
            </a:r>
          </a:p>
          <a:p>
            <a:pPr>
              <a:spcBef>
                <a:spcPts val="600"/>
              </a:spcBef>
            </a:pPr>
            <a:r>
              <a:rPr lang="en-US" sz="2800" dirty="0"/>
              <a:t>My mother came to the U.S. from Mexico to study English. She’d been an exceptional student and had a bright future ahead of her. But she fell in love and eloped with the man that eventually became my father. He loved her in an unhealthy way, and was both physically and verbally abusive. My mother lacked the courage to start over so she stayed with him and slowly let go of her dreams and aspirations. But she wouldn’t allow for the same to happen to me.</a:t>
            </a:r>
          </a:p>
          <a:p>
            <a:pPr>
              <a:spcBef>
                <a:spcPts val="600"/>
              </a:spcBef>
            </a:pPr>
            <a:r>
              <a:rPr lang="en-US" sz="2800" dirty="0"/>
              <a:t>In the summer before my junior year I was offered a scholarship to study abroad in Egypt. Not to my surprise, my father refused to let me go. But my mother wouldn’t let him crush my dreams as well. I’d do this for myself and for my mothers unfulfilled aspirations. I accepted the scholarship.</a:t>
            </a:r>
          </a:p>
          <a:p>
            <a:pPr>
              <a:spcBef>
                <a:spcPts val="600"/>
              </a:spcBef>
            </a:pPr>
            <a:r>
              <a:rPr lang="en-US" sz="2800" dirty="0"/>
              <a:t>I thought I’d finally have all the freedom I longed for in Egypt, but initially I didn’t. On a weekly basis I heard insults and received harassment in the streets, yet I didn’t yield to the societal expectations for women by staying indoors. I continued to roam throughout Egypt, exploring the Great Pyramids of Giza , cruising on the Nile, and traveling to Luxor and Aswan. And before I returned to the U.S. I received the unexpected opportunity to travel to London and Paris. It was surreal: a girl from the ghetto traveling alone around the world with a map in her hands And no man or cultural standards could dictate what I was to do. I rode the subway from Cambridge University to the British Museum. I took a train from London to Paris and in two days I visited the Eiffel Tower, the Louvre, Notre Dame Cathedral, and took a cruise on the Seine. Despite the language barrier I found I had the self-confidence to approach anyone for directions.</a:t>
            </a:r>
          </a:p>
          <a:p>
            <a:pPr>
              <a:spcBef>
                <a:spcPts val="600"/>
              </a:spcBef>
            </a:pPr>
            <a:r>
              <a:rPr lang="en-US" sz="2800" dirty="0"/>
              <a:t>While I was in Europe enjoying my freedom, my mother moved out and rented her own place. It was as if we’d simultaneously gained our independence. We were proud of each other. And she vicariously lived through my experiences as I sent her pictures and told her about my adventures.</a:t>
            </a:r>
          </a:p>
          <a:p>
            <a:pPr>
              <a:spcBef>
                <a:spcPts val="600"/>
              </a:spcBef>
            </a:pPr>
            <a:r>
              <a:rPr lang="en-US" sz="2800" dirty="0"/>
              <a:t>Finally, we were free.</a:t>
            </a:r>
          </a:p>
          <a:p>
            <a:pPr>
              <a:spcBef>
                <a:spcPts val="600"/>
              </a:spcBef>
            </a:pPr>
            <a:r>
              <a:rPr lang="en-US" sz="2800" dirty="0"/>
              <a:t>I currently live in the U.S with my mother. My father has gradually transformed from a frigid man to the loving father I always yearned for. Life isn’t perfect, but for the moment I’m enjoying tranquility and stability with my family and are communicating much better than ever before.</a:t>
            </a:r>
          </a:p>
          <a:p>
            <a:pPr>
              <a:spcBef>
                <a:spcPts val="600"/>
              </a:spcBef>
            </a:pPr>
            <a:r>
              <a:rPr lang="en-US" sz="2800" dirty="0"/>
              <a:t>I’m involved in my school’s Leadership Council as leader of our events committee. We plan and execute  school dances and create effective donation letters. I see this as a stepping-stone for my future, as I plan to double major in Women’s Studies and International Relations with a focus on Middle Eastern studies. After the political turmoil of the Arab Spring many Middle Eastern countries refuse to grant women equal positions in society because that would contradict Islamic texts. By oppressing women they’re silencing half of their population. I believe these Islamic texts have been misinterpreted throughout time, and my journey towards my own independence has inspired me to help other women find liberation as well.</a:t>
            </a:r>
          </a:p>
          <a:p>
            <a:pPr>
              <a:spcBef>
                <a:spcPts val="600"/>
              </a:spcBef>
            </a:pPr>
            <a:r>
              <a:rPr lang="en-US" sz="2800" dirty="0"/>
              <a:t>My Easter will drastically differ from past years. Rather than being locked at home, my mother and I will celebrate outdoors our rebirth and renewal.</a:t>
            </a:r>
          </a:p>
          <a:p>
            <a:endParaRPr lang="en-US" dirty="0"/>
          </a:p>
        </p:txBody>
      </p:sp>
    </p:spTree>
    <p:extLst>
      <p:ext uri="{BB962C8B-B14F-4D97-AF65-F5344CB8AC3E}">
        <p14:creationId xmlns:p14="http://schemas.microsoft.com/office/powerpoint/2010/main" val="1644461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4FE00-5B72-4A8A-83DA-0C54AD81E866}"/>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dirty="0"/>
              <a:t>2 More Samples</a:t>
            </a:r>
          </a:p>
        </p:txBody>
      </p:sp>
      <p:sp>
        <p:nvSpPr>
          <p:cNvPr id="3" name="Content Placeholder 2">
            <a:extLst>
              <a:ext uri="{FF2B5EF4-FFF2-40B4-BE49-F238E27FC236}">
                <a16:creationId xmlns:a16="http://schemas.microsoft.com/office/drawing/2014/main" id="{C00CB8BB-8F3D-4A08-B42C-FD7F95EE691B}"/>
              </a:ext>
            </a:extLst>
          </p:cNvPr>
          <p:cNvSpPr>
            <a:spLocks noGrp="1"/>
          </p:cNvSpPr>
          <p:nvPr>
            <p:ph sz="half" idx="1"/>
          </p:nvPr>
        </p:nvSpPr>
        <p:spPr>
          <a:xfrm>
            <a:off x="1097280" y="2120900"/>
            <a:ext cx="4639736" cy="4128898"/>
          </a:xfrm>
        </p:spPr>
        <p:txBody>
          <a:bodyPr>
            <a:normAutofit fontScale="25000" lnSpcReduction="20000"/>
          </a:bodyPr>
          <a:lstStyle/>
          <a:p>
            <a:r>
              <a:rPr lang="en-US" sz="2800" dirty="0"/>
              <a:t>in eighth grade, I was asked to write my hobbies and career goals, but I hesitated. Should I just make something up? I was embarrassed to tell people that my hobby was collecting cosmetics and that I wanted to become a cosmetic chemist. I worried others would judge me as too girlish and less competent compared to friends who wanted to work at the UN in foreign affairs or police the internet to crack down on hackers. The very fact that I was insecure about my "hobby" was perhaps proof that cosmetics was trivial, and I was a superficial girl for loving it.</a:t>
            </a:r>
          </a:p>
          <a:p>
            <a:r>
              <a:rPr lang="en-US" sz="2800" dirty="0"/>
              <a:t>But cosmetics was not just a pastime, it was an essential part of my daily life. In the morning I got up early for my skincare routine, using brightening skin tone and concealing blemishes, which gave me the energy and confidence throughout the day. At bedtime I relaxed with a soothing cleansing ritual applying different textures and scents of liquids, creams, sprays, and gels. My cosmetic collection was a dependable companion - rather than hiding it away, I decided instead to learn more about cosmetics, and to explore.</a:t>
            </a:r>
          </a:p>
          <a:p>
            <a:r>
              <a:rPr lang="en-US" sz="2800" dirty="0"/>
              <a:t>However, cosmetic science wasn't taught at school so I designed my own training. It began with the search for a local cosmetician to teach me the basics of cosmetics, and each Sunday I visited her lab to formulate organic products. A year of lab practice taught me how little I knew about ingredients, so my training continued with independent research on toxins. I discovered that safety in cosmetics was a contested issue amongst scientists, policy makers, companies, and consumer groups, variously telling me there are toxic ingredients that may or may not be harmful. I was frustrated by this uncertainty, yet motivated to find ways of sharing what I was learning with others.</a:t>
            </a:r>
          </a:p>
          <a:p>
            <a:r>
              <a:rPr lang="en-US" sz="2800" dirty="0"/>
              <a:t>Research spurred action. I began writing articles on the history of toxic cosmetics, from lead in Elizabethan face powder to lead in today's lipstick, and communicated with a large readership online. Positive feedback from hundreds of readers inspired me to step up my writing, to raise awareness with my peers, so I wrote a gamified survey for online distribution discussing the slack natural and organic labeling of cosmetics, which are neither regulated nor properly defined. At school I saw opportunities to affect real change and launched a series of green chemistry campaigns: the green agenda engaged the school community in something positive and was a magnet for creative student ideas, such as a recent project to donate handmade organic pet shampoo to local dog shelters. By senior year, I was pleased my exploration had gone well.</a:t>
            </a:r>
          </a:p>
          <a:p>
            <a:r>
              <a:rPr lang="en-US" sz="2800" dirty="0"/>
              <a:t>But on a recent holiday back home, I unpacked and noticed cosmetics had invaded much of my space over the years. Dresser top and drawers were crammed with unused tubes and jars — once handpicked with loving care — had now become garbage. I sorted through each hardened face powder and discolored lotion, remembering what had excited me about the product and how I'd used it. Examining these mementos led me to a surprising realization: yes, I had been a superficial girl obsessed with clear and flawless skin.</a:t>
            </a:r>
          </a:p>
          <a:p>
            <a:r>
              <a:rPr lang="en-US" sz="2800" dirty="0"/>
              <a:t>But there was something more too.</a:t>
            </a:r>
          </a:p>
          <a:p>
            <a:r>
              <a:rPr lang="en-US" sz="2800" dirty="0"/>
              <a:t>My makeup had given me confidence and comfort, and that was okay. I am glad I didn't abandon the superficial me, but instead acknowledged her, and stood by her to take her on an enlightening and rewarding journey. Cosmetics led me to dig deeper into scientific inquiry, helped me develop an impassioned voice, and became a tool to connect me with others. Together, I've learned that the beauty of a meaningful journey lies in getting lost for it was in the meandering that I found myself.</a:t>
            </a:r>
          </a:p>
          <a:p>
            <a:endParaRPr lang="en-US" dirty="0"/>
          </a:p>
        </p:txBody>
      </p:sp>
      <p:sp>
        <p:nvSpPr>
          <p:cNvPr id="4" name="Content Placeholder 3">
            <a:extLst>
              <a:ext uri="{FF2B5EF4-FFF2-40B4-BE49-F238E27FC236}">
                <a16:creationId xmlns:a16="http://schemas.microsoft.com/office/drawing/2014/main" id="{A9C5E9C0-FA6D-4522-B908-351A200405E2}"/>
              </a:ext>
            </a:extLst>
          </p:cNvPr>
          <p:cNvSpPr>
            <a:spLocks noGrp="1"/>
          </p:cNvSpPr>
          <p:nvPr>
            <p:ph sz="half" idx="2"/>
          </p:nvPr>
        </p:nvSpPr>
        <p:spPr/>
        <p:txBody>
          <a:bodyPr>
            <a:normAutofit fontScale="25000" lnSpcReduction="20000"/>
          </a:bodyPr>
          <a:lstStyle/>
          <a:p>
            <a:r>
              <a:rPr lang="en-US" sz="2800" dirty="0"/>
              <a:t>For over two years, my final class of the day has been nontraditional. No notes, no tests, no official assignments. Just a twenty-three minute lecture every Monday through Thursday, which I watched from my couch. Professor Jon Stewart would lecture his class about the news of the day, picking apart the absurdities of current events.</a:t>
            </a:r>
          </a:p>
          <a:p>
            <a:r>
              <a:rPr lang="en-US" sz="2800" i="1" dirty="0"/>
              <a:t>The Daily Show</a:t>
            </a:r>
            <a:r>
              <a:rPr lang="en-US" sz="2800" dirty="0"/>
              <a:t> inspired me to explore the methods behind the madness of the world Stewart satirized. Although I’d always had a passion for the news, I evolved from scrolling through </a:t>
            </a:r>
            <a:r>
              <a:rPr lang="en-US" sz="2800" i="1" dirty="0"/>
              <a:t>Yahoo</a:t>
            </a:r>
            <a:r>
              <a:rPr lang="en-US" sz="2800" dirty="0"/>
              <a:t>’s homepage to reading articles from </a:t>
            </a:r>
            <a:r>
              <a:rPr lang="en-US" sz="2800" i="1" dirty="0"/>
              <a:t>The New York Times</a:t>
            </a:r>
            <a:r>
              <a:rPr lang="en-US" sz="2800" dirty="0"/>
              <a:t> and </a:t>
            </a:r>
            <a:r>
              <a:rPr lang="en-US" sz="2800" i="1" dirty="0"/>
              <a:t>The Economist</a:t>
            </a:r>
            <a:r>
              <a:rPr lang="en-US" sz="2800" dirty="0"/>
              <a:t>. I also began to tie in knowledge I learned in school. I even caught </a:t>
            </a:r>
            <a:r>
              <a:rPr lang="en-US" sz="2800" i="1" dirty="0"/>
              <a:t>The Daily Show</a:t>
            </a:r>
            <a:r>
              <a:rPr lang="en-US" sz="2800" dirty="0"/>
              <a:t> inexcusably putting a picture of John Quincy Adams at a table with the founding fathers instead of John Adams! Thanks, APUSH.  </a:t>
            </a:r>
          </a:p>
          <a:p>
            <a:r>
              <a:rPr lang="en-US" sz="2800" dirty="0"/>
              <a:t>Clearly, </a:t>
            </a:r>
            <a:r>
              <a:rPr lang="en-US" sz="2800" i="1" dirty="0"/>
              <a:t>The Daily Show</a:t>
            </a:r>
            <a:r>
              <a:rPr lang="en-US" sz="2800" dirty="0"/>
              <a:t> has a political slant. However, Stewart convinced me that partisan media, regardless of its political affiliation, can significantly impact its viewers’ political beliefs. I wrote a psychology paper analyzing the polarizing effects of the media and how confirmation bias leads already opinionated viewers to ossify their beliefs. As a debater, I’ve learned to argue both sides of an issue, and the hardest part of this is recognizing one’s own biases. I myself had perhaps become too biased from my viewing of </a:t>
            </a:r>
            <a:r>
              <a:rPr lang="en-US" sz="2800" i="1" dirty="0"/>
              <a:t>The Daily Show</a:t>
            </a:r>
            <a:r>
              <a:rPr lang="en-US" sz="2800" dirty="0"/>
              <a:t>, and ultimately this motivated me to watch CNN, MSNBC, and Fox News, allowing me to assimilate information from opposing viewpoints.</a:t>
            </a:r>
          </a:p>
          <a:p>
            <a:r>
              <a:rPr lang="en-US" sz="2800" dirty="0"/>
              <a:t>           I embraced my new role as an intellectual moderator in academic discourse… at my friend’s 17th birthday party. It was there that two friends started arguing over the Baltimore riots. One argued that the anti-police rhetoric of the protest was appalling; the other countered by decrying the clear presence of race discrimination still in the country. Both had their biases: the friend who argued on behalf of the police was the son of a police officer, while my friend who defended the protests personally knew people protesting in Baltimore. I questioned both on their positions, and ultimately, both reconsidered the other’s perspective.</a:t>
            </a:r>
          </a:p>
          <a:p>
            <a:r>
              <a:rPr lang="en-US" sz="2800" dirty="0"/>
              <a:t>     However, I began to wonder: was I excusing myself from the responsibility of taking a position on key issues? Perhaps there are times that I shouldn’t merely understand both sides, but actually choose one. In biology, for example, we studied the debates over evolution and climate change. Is it my role, as an informed student, to advocate both sides of the debate, despite one side being overwhelmingly supported by scientific evidence? Maybe I must sometimes shed my identity as Devil’s advocate and instead be an advocate for my own convictions.</a:t>
            </a:r>
          </a:p>
          <a:p>
            <a:r>
              <a:rPr lang="en-US" sz="2800" dirty="0"/>
              <a:t>           Although I don’t have a news (or fake news) network where I can voice my opinions, I look towards further assessing my own viewpoints while maintaining my role as an impartial academic debater. I am eager to delve into an intellectual environment that challenges me to decide when to be objective and when to embrace my bias and argue for my own beliefs.</a:t>
            </a:r>
          </a:p>
          <a:p>
            <a:br>
              <a:rPr lang="en-US" dirty="0"/>
            </a:br>
            <a:endParaRPr lang="en-US" dirty="0"/>
          </a:p>
        </p:txBody>
      </p:sp>
    </p:spTree>
    <p:extLst>
      <p:ext uri="{BB962C8B-B14F-4D97-AF65-F5344CB8AC3E}">
        <p14:creationId xmlns:p14="http://schemas.microsoft.com/office/powerpoint/2010/main" val="1539367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476D3-B830-49C5-B8DA-9AAC621B346A}"/>
              </a:ext>
            </a:extLst>
          </p:cNvPr>
          <p:cNvSpPr>
            <a:spLocks noGrp="1"/>
          </p:cNvSpPr>
          <p:nvPr>
            <p:ph type="title"/>
          </p:nvPr>
        </p:nvSpPr>
        <p:spPr/>
        <p:txBody>
          <a:bodyPr/>
          <a:lstStyle/>
          <a:p>
            <a:r>
              <a:rPr lang="en-US" dirty="0">
                <a:cs typeface="Calibri Light"/>
              </a:rPr>
              <a:t>Let's Start Here:</a:t>
            </a:r>
            <a:endParaRPr lang="en-US" dirty="0"/>
          </a:p>
        </p:txBody>
      </p:sp>
      <p:pic>
        <p:nvPicPr>
          <p:cNvPr id="4" name="Picture 4">
            <a:hlinkClick r:id="" action="ppaction://media"/>
            <a:extLst>
              <a:ext uri="{FF2B5EF4-FFF2-40B4-BE49-F238E27FC236}">
                <a16:creationId xmlns:a16="http://schemas.microsoft.com/office/drawing/2014/main" id="{ABD5CD08-5388-486F-9C41-61903867D49D}"/>
              </a:ext>
            </a:extLst>
          </p:cNvPr>
          <p:cNvPicPr>
            <a:picLocks noGrp="1" noRot="1" noChangeAspect="1"/>
          </p:cNvPicPr>
          <p:nvPr>
            <p:ph idx="1"/>
            <a:videoFile r:link="rId1"/>
          </p:nvPr>
        </p:nvPicPr>
        <p:blipFill>
          <a:blip r:embed="rId3"/>
          <a:stretch>
            <a:fillRect/>
          </a:stretch>
        </p:blipFill>
        <p:spPr>
          <a:xfrm>
            <a:off x="3505627" y="2041777"/>
            <a:ext cx="4906536" cy="3261732"/>
          </a:xfrm>
        </p:spPr>
      </p:pic>
      <p:sp>
        <p:nvSpPr>
          <p:cNvPr id="5" name="TextBox 4">
            <a:extLst>
              <a:ext uri="{FF2B5EF4-FFF2-40B4-BE49-F238E27FC236}">
                <a16:creationId xmlns:a16="http://schemas.microsoft.com/office/drawing/2014/main" id="{FC170A02-C36A-4F8B-952B-51F9378FA8E6}"/>
              </a:ext>
            </a:extLst>
          </p:cNvPr>
          <p:cNvSpPr txBox="1"/>
          <p:nvPr/>
        </p:nvSpPr>
        <p:spPr>
          <a:xfrm>
            <a:off x="905108" y="5393473"/>
            <a:ext cx="1049329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030303"/>
                </a:solidFill>
                <a:latin typeface="Roboto"/>
              </a:rPr>
              <a:t>Brainstorming with my Essence Objects Exercise is a great way for you  to begin the college essay writing process with confidence. What's an essence object? Find out! Click above to learn more.</a:t>
            </a:r>
            <a:endParaRPr lang="en-US" dirty="0"/>
          </a:p>
        </p:txBody>
      </p:sp>
    </p:spTree>
    <p:extLst>
      <p:ext uri="{BB962C8B-B14F-4D97-AF65-F5344CB8AC3E}">
        <p14:creationId xmlns:p14="http://schemas.microsoft.com/office/powerpoint/2010/main" val="4147409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F695A-4DCA-4E1A-A244-F3FE5409D7E4}"/>
              </a:ext>
            </a:extLst>
          </p:cNvPr>
          <p:cNvSpPr>
            <a:spLocks noGrp="1"/>
          </p:cNvSpPr>
          <p:nvPr>
            <p:ph type="title"/>
          </p:nvPr>
        </p:nvSpPr>
        <p:spPr/>
        <p:txBody>
          <a:bodyPr/>
          <a:lstStyle/>
          <a:p>
            <a:r>
              <a:rPr lang="en-US" dirty="0">
                <a:cs typeface="Calibri Light"/>
              </a:rPr>
              <a:t>My Essence Object Box:</a:t>
            </a:r>
            <a:endParaRPr lang="en-US" dirty="0"/>
          </a:p>
        </p:txBody>
      </p:sp>
      <p:sp>
        <p:nvSpPr>
          <p:cNvPr id="3" name="Content Placeholder 2">
            <a:extLst>
              <a:ext uri="{FF2B5EF4-FFF2-40B4-BE49-F238E27FC236}">
                <a16:creationId xmlns:a16="http://schemas.microsoft.com/office/drawing/2014/main" id="{C4589610-BB7B-452F-A406-6B917F3C28F5}"/>
              </a:ext>
            </a:extLst>
          </p:cNvPr>
          <p:cNvSpPr>
            <a:spLocks noGrp="1"/>
          </p:cNvSpPr>
          <p:nvPr>
            <p:ph sz="half" idx="1"/>
          </p:nvPr>
        </p:nvSpPr>
        <p:spPr/>
        <p:style>
          <a:lnRef idx="2">
            <a:schemeClr val="accent2"/>
          </a:lnRef>
          <a:fillRef idx="1">
            <a:schemeClr val="lt1"/>
          </a:fillRef>
          <a:effectRef idx="0">
            <a:schemeClr val="accent2"/>
          </a:effectRef>
          <a:fontRef idx="minor">
            <a:schemeClr val="dk1"/>
          </a:fontRef>
        </p:style>
        <p:txBody>
          <a:bodyPr vert="horz" lIns="0" tIns="45720" rIns="0" bIns="45720" rtlCol="0" anchor="t">
            <a:normAutofit/>
          </a:bodyPr>
          <a:lstStyle/>
          <a:p>
            <a:r>
              <a:rPr lang="en-US" dirty="0">
                <a:cs typeface="Calibri"/>
              </a:rPr>
              <a:t>Write down your essence objects here:</a:t>
            </a:r>
          </a:p>
          <a:p>
            <a:pPr marL="457200" indent="-457200">
              <a:buAutoNum type="arabicPeriod"/>
            </a:pPr>
            <a:endParaRPr lang="en-US" dirty="0">
              <a:cs typeface="Calibri"/>
            </a:endParaRPr>
          </a:p>
          <a:p>
            <a:pPr marL="0" indent="0">
              <a:buNone/>
            </a:pPr>
            <a:endParaRPr lang="en-US" dirty="0">
              <a:cs typeface="Calibri"/>
            </a:endParaRPr>
          </a:p>
        </p:txBody>
      </p:sp>
      <p:sp>
        <p:nvSpPr>
          <p:cNvPr id="4" name="Content Placeholder 3">
            <a:extLst>
              <a:ext uri="{FF2B5EF4-FFF2-40B4-BE49-F238E27FC236}">
                <a16:creationId xmlns:a16="http://schemas.microsoft.com/office/drawing/2014/main" id="{7D4C2726-2209-4D49-B0F2-E06DE9A0DF5E}"/>
              </a:ext>
            </a:extLst>
          </p:cNvPr>
          <p:cNvSpPr>
            <a:spLocks noGrp="1"/>
          </p:cNvSpPr>
          <p:nvPr>
            <p:ph sz="half" idx="2"/>
          </p:nvPr>
        </p:nvSpPr>
        <p:spPr/>
        <p:style>
          <a:lnRef idx="2">
            <a:schemeClr val="accent2"/>
          </a:lnRef>
          <a:fillRef idx="1">
            <a:schemeClr val="lt1"/>
          </a:fillRef>
          <a:effectRef idx="0">
            <a:schemeClr val="accent2"/>
          </a:effectRef>
          <a:fontRef idx="minor">
            <a:schemeClr val="dk1"/>
          </a:fontRef>
        </p:style>
        <p:txBody>
          <a:bodyPr vert="horz" lIns="0" tIns="45720" rIns="0" bIns="45720" rtlCol="0" anchor="t">
            <a:normAutofit/>
          </a:bodyPr>
          <a:lstStyle/>
          <a:p>
            <a:r>
              <a:rPr lang="en-US" dirty="0">
                <a:cs typeface="Calibri"/>
              </a:rPr>
              <a:t>What's an Object that represents...</a:t>
            </a:r>
            <a:endParaRPr lang="en-US" dirty="0"/>
          </a:p>
        </p:txBody>
      </p:sp>
    </p:spTree>
    <p:extLst>
      <p:ext uri="{BB962C8B-B14F-4D97-AF65-F5344CB8AC3E}">
        <p14:creationId xmlns:p14="http://schemas.microsoft.com/office/powerpoint/2010/main" val="3094908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B1F23-4145-42D9-A87F-24369CFADFF1}"/>
              </a:ext>
            </a:extLst>
          </p:cNvPr>
          <p:cNvSpPr>
            <a:spLocks noGrp="1"/>
          </p:cNvSpPr>
          <p:nvPr>
            <p:ph type="title"/>
          </p:nvPr>
        </p:nvSpPr>
        <p:spPr/>
        <p:txBody>
          <a:bodyPr/>
          <a:lstStyle/>
          <a:p>
            <a:pPr algn="ctr"/>
            <a:r>
              <a:rPr lang="en-US" dirty="0">
                <a:cs typeface="Calibri Light"/>
              </a:rPr>
              <a:t>The Values Exercise Video</a:t>
            </a:r>
          </a:p>
        </p:txBody>
      </p:sp>
      <p:pic>
        <p:nvPicPr>
          <p:cNvPr id="4" name="Picture 4">
            <a:hlinkClick r:id="" action="ppaction://media"/>
            <a:extLst>
              <a:ext uri="{FF2B5EF4-FFF2-40B4-BE49-F238E27FC236}">
                <a16:creationId xmlns:a16="http://schemas.microsoft.com/office/drawing/2014/main" id="{32B86EFF-C01E-41FB-8953-6DFB531B9AE6}"/>
              </a:ext>
            </a:extLst>
          </p:cNvPr>
          <p:cNvPicPr>
            <a:picLocks noGrp="1" noRot="1" noChangeAspect="1"/>
          </p:cNvPicPr>
          <p:nvPr>
            <p:ph idx="1"/>
            <a:videoFile r:link="rId1"/>
          </p:nvPr>
        </p:nvPicPr>
        <p:blipFill>
          <a:blip r:embed="rId3"/>
          <a:stretch>
            <a:fillRect/>
          </a:stretch>
        </p:blipFill>
        <p:spPr>
          <a:xfrm>
            <a:off x="3840163" y="2274094"/>
            <a:ext cx="4572000" cy="3429000"/>
          </a:xfrm>
        </p:spPr>
      </p:pic>
    </p:spTree>
    <p:extLst>
      <p:ext uri="{BB962C8B-B14F-4D97-AF65-F5344CB8AC3E}">
        <p14:creationId xmlns:p14="http://schemas.microsoft.com/office/powerpoint/2010/main" val="1975863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B4545-36A5-4388-A68A-3644FDF0BCA5}"/>
              </a:ext>
            </a:extLst>
          </p:cNvPr>
          <p:cNvSpPr>
            <a:spLocks noGrp="1"/>
          </p:cNvSpPr>
          <p:nvPr>
            <p:ph type="title"/>
          </p:nvPr>
        </p:nvSpPr>
        <p:spPr/>
        <p:txBody>
          <a:bodyPr>
            <a:normAutofit/>
          </a:bodyPr>
          <a:lstStyle/>
          <a:p>
            <a:r>
              <a:rPr lang="en-US" dirty="0"/>
              <a:t>Why Use These Exercises?</a:t>
            </a:r>
          </a:p>
        </p:txBody>
      </p:sp>
      <p:sp>
        <p:nvSpPr>
          <p:cNvPr id="3" name="Content Placeholder 2">
            <a:extLst>
              <a:ext uri="{FF2B5EF4-FFF2-40B4-BE49-F238E27FC236}">
                <a16:creationId xmlns:a16="http://schemas.microsoft.com/office/drawing/2014/main" id="{9B8A32C1-9666-4CCC-AA71-A7E98FF7FB4B}"/>
              </a:ext>
            </a:extLst>
          </p:cNvPr>
          <p:cNvSpPr>
            <a:spLocks noGrp="1"/>
          </p:cNvSpPr>
          <p:nvPr>
            <p:ph idx="1"/>
          </p:nvPr>
        </p:nvSpPr>
        <p:spPr/>
        <p:txBody>
          <a:bodyPr>
            <a:normAutofit lnSpcReduction="10000"/>
          </a:bodyPr>
          <a:lstStyle/>
          <a:p>
            <a:r>
              <a:rPr lang="en-US" dirty="0"/>
              <a:t>Because for so many years, students applying to colleges think the same way as many of you…</a:t>
            </a:r>
          </a:p>
          <a:p>
            <a:r>
              <a:rPr lang="en-US" dirty="0"/>
              <a:t>They are students who…</a:t>
            </a:r>
          </a:p>
          <a:p>
            <a:r>
              <a:rPr lang="en-US" dirty="0"/>
              <a:t>Have decent grades and a pretty good but</a:t>
            </a:r>
            <a:r>
              <a:rPr lang="en-US" dirty="0">
                <a:solidFill>
                  <a:srgbClr val="6EAC1C"/>
                </a:solidFill>
                <a:hlinkClick r:id="rId2">
                  <a:extLst>
                    <a:ext uri="{A12FA001-AC4F-418D-AE19-62706E023703}">
                      <ahyp:hlinkClr xmlns:ahyp="http://schemas.microsoft.com/office/drawing/2018/hyperlinkcolor" val="tx"/>
                    </a:ext>
                  </a:extLst>
                </a:hlinkClick>
              </a:rPr>
              <a:t> </a:t>
            </a:r>
            <a:r>
              <a:rPr lang="en-US" dirty="0">
                <a:solidFill>
                  <a:schemeClr val="tx1"/>
                </a:solidFill>
                <a:hlinkClick r:id="rId2">
                  <a:extLst>
                    <a:ext uri="{A12FA001-AC4F-418D-AE19-62706E023703}">
                      <ahyp:hlinkClr xmlns:ahyp="http://schemas.microsoft.com/office/drawing/2018/hyperlinkcolor" val="tx"/>
                    </a:ext>
                  </a:extLst>
                </a:hlinkClick>
              </a:rPr>
              <a:t>not perfect</a:t>
            </a:r>
            <a:r>
              <a:rPr lang="en-US" dirty="0">
                <a:solidFill>
                  <a:schemeClr val="tx1"/>
                </a:solidFill>
              </a:rPr>
              <a:t> </a:t>
            </a:r>
            <a:r>
              <a:rPr lang="en-US" dirty="0"/>
              <a:t>SAT score</a:t>
            </a:r>
          </a:p>
          <a:p>
            <a:r>
              <a:rPr lang="en-US" dirty="0"/>
              <a:t>Are afraid they don’t have outstanding </a:t>
            </a:r>
            <a:r>
              <a:rPr lang="en-US" dirty="0">
                <a:solidFill>
                  <a:schemeClr val="tx1"/>
                </a:solidFill>
                <a:hlinkClick r:id="rId3">
                  <a:extLst>
                    <a:ext uri="{A12FA001-AC4F-418D-AE19-62706E023703}">
                      <ahyp:hlinkClr xmlns:ahyp="http://schemas.microsoft.com/office/drawing/2018/hyperlinkcolor" val="tx"/>
                    </a:ext>
                  </a:extLst>
                </a:hlinkClick>
              </a:rPr>
              <a:t>extracurricular activities</a:t>
            </a:r>
            <a:r>
              <a:rPr lang="en-US" dirty="0">
                <a:solidFill>
                  <a:schemeClr val="tx1"/>
                </a:solidFill>
              </a:rPr>
              <a:t> </a:t>
            </a:r>
            <a:r>
              <a:rPr lang="en-US" dirty="0"/>
              <a:t>to write about</a:t>
            </a:r>
          </a:p>
          <a:p>
            <a:r>
              <a:rPr lang="en-US" dirty="0"/>
              <a:t>Feel like their essay could make a difference in </a:t>
            </a:r>
            <a:r>
              <a:rPr lang="en-US" dirty="0">
                <a:solidFill>
                  <a:schemeClr val="tx1"/>
                </a:solidFill>
                <a:hlinkClick r:id="rId4">
                  <a:extLst>
                    <a:ext uri="{A12FA001-AC4F-418D-AE19-62706E023703}">
                      <ahyp:hlinkClr xmlns:ahyp="http://schemas.microsoft.com/office/drawing/2018/hyperlinkcolor" val="tx"/>
                    </a:ext>
                  </a:extLst>
                </a:hlinkClick>
              </a:rPr>
              <a:t>their college application</a:t>
            </a:r>
            <a:r>
              <a:rPr lang="en-US" dirty="0">
                <a:solidFill>
                  <a:schemeClr val="tx1"/>
                </a:solidFill>
              </a:rPr>
              <a:t> </a:t>
            </a:r>
            <a:r>
              <a:rPr lang="en-US" dirty="0"/>
              <a:t>but aren’t sure where to start.</a:t>
            </a:r>
          </a:p>
          <a:p>
            <a:r>
              <a:rPr lang="en-US" dirty="0"/>
              <a:t>Sound familiar?</a:t>
            </a:r>
          </a:p>
          <a:p>
            <a:r>
              <a:rPr lang="en-US" dirty="0"/>
              <a:t>So, my thinking is that by going through these step-by-step brainstorming exercises, you’ll find a topic that’s elastic, which is to say stretchy enough to talk about lots of different parts of you.</a:t>
            </a:r>
          </a:p>
          <a:p>
            <a:endParaRPr lang="en-US" dirty="0"/>
          </a:p>
        </p:txBody>
      </p:sp>
    </p:spTree>
    <p:extLst>
      <p:ext uri="{BB962C8B-B14F-4D97-AF65-F5344CB8AC3E}">
        <p14:creationId xmlns:p14="http://schemas.microsoft.com/office/powerpoint/2010/main" val="2411044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8">
            <a:extLst>
              <a:ext uri="{FF2B5EF4-FFF2-40B4-BE49-F238E27FC236}">
                <a16:creationId xmlns:a16="http://schemas.microsoft.com/office/drawing/2014/main" id="{88F0A37D-2337-4AAF-98B0-7E4E9B98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E042AE2-0F0B-4A64-817D-78C6BCD453B9}"/>
              </a:ext>
            </a:extLst>
          </p:cNvPr>
          <p:cNvSpPr>
            <a:spLocks noGrp="1"/>
          </p:cNvSpPr>
          <p:nvPr>
            <p:ph type="title"/>
          </p:nvPr>
        </p:nvSpPr>
        <p:spPr>
          <a:xfrm>
            <a:off x="1097280" y="286603"/>
            <a:ext cx="10058400" cy="1450757"/>
          </a:xfrm>
        </p:spPr>
        <p:txBody>
          <a:bodyPr>
            <a:normAutofit/>
          </a:bodyPr>
          <a:lstStyle/>
          <a:p>
            <a:r>
              <a:rPr lang="en-US" dirty="0">
                <a:cs typeface="Calibri Light"/>
              </a:rPr>
              <a:t>Benefit of Brainstorming </a:t>
            </a:r>
            <a:endParaRPr lang="en-US" dirty="0"/>
          </a:p>
        </p:txBody>
      </p:sp>
      <p:cxnSp>
        <p:nvCxnSpPr>
          <p:cNvPr id="17" name="Straight Connector 20">
            <a:extLst>
              <a:ext uri="{FF2B5EF4-FFF2-40B4-BE49-F238E27FC236}">
                <a16:creationId xmlns:a16="http://schemas.microsoft.com/office/drawing/2014/main" id="{F15CCCF0-E573-463A-9760-1FDC0B2CFB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F7234D70-FB65-4E99-985E-64D219674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14" name="Content Placeholder 2">
            <a:extLst>
              <a:ext uri="{FF2B5EF4-FFF2-40B4-BE49-F238E27FC236}">
                <a16:creationId xmlns:a16="http://schemas.microsoft.com/office/drawing/2014/main" id="{D3BDB7B5-75FE-48EF-B7A6-63BBEB0C7939}"/>
              </a:ext>
            </a:extLst>
          </p:cNvPr>
          <p:cNvGraphicFramePr>
            <a:graphicFrameLocks noGrp="1"/>
          </p:cNvGraphicFramePr>
          <p:nvPr>
            <p:ph idx="1"/>
            <p:extLst>
              <p:ext uri="{D42A27DB-BD31-4B8C-83A1-F6EECF244321}">
                <p14:modId xmlns:p14="http://schemas.microsoft.com/office/powerpoint/2010/main" val="1889090930"/>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5501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13BCCAE5-A35B-4B66-A4A7-E23C34A403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202EFC-56E4-4447-9A33-D0BD43B18BC7}"/>
              </a:ext>
            </a:extLst>
          </p:cNvPr>
          <p:cNvSpPr>
            <a:spLocks noGrp="1"/>
          </p:cNvSpPr>
          <p:nvPr>
            <p:ph type="title"/>
          </p:nvPr>
        </p:nvSpPr>
        <p:spPr>
          <a:xfrm>
            <a:off x="1036320" y="286603"/>
            <a:ext cx="10058400" cy="1450757"/>
          </a:xfrm>
        </p:spPr>
        <p:txBody>
          <a:bodyPr>
            <a:normAutofit/>
          </a:bodyPr>
          <a:lstStyle/>
          <a:p>
            <a:r>
              <a:rPr lang="en-US" dirty="0"/>
              <a:t>What’s Next?</a:t>
            </a:r>
          </a:p>
        </p:txBody>
      </p:sp>
      <p:cxnSp>
        <p:nvCxnSpPr>
          <p:cNvPr id="17" name="Straight Connector 11">
            <a:extLst>
              <a:ext uri="{FF2B5EF4-FFF2-40B4-BE49-F238E27FC236}">
                <a16:creationId xmlns:a16="http://schemas.microsoft.com/office/drawing/2014/main" id="{6987BDFB-DE64-4B56-B44F-45FAE19FA9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06573" y="1895846"/>
            <a:ext cx="978408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18" name="Graphic 6" descr="Person with Idea">
            <a:extLst>
              <a:ext uri="{FF2B5EF4-FFF2-40B4-BE49-F238E27FC236}">
                <a16:creationId xmlns:a16="http://schemas.microsoft.com/office/drawing/2014/main" id="{0A90F54E-5B5B-4F75-BF5C-452F294A7F6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1509" y="2472903"/>
            <a:ext cx="3031484" cy="3031484"/>
          </a:xfrm>
          <a:prstGeom prst="rect">
            <a:avLst/>
          </a:prstGeom>
        </p:spPr>
      </p:pic>
      <p:sp>
        <p:nvSpPr>
          <p:cNvPr id="3" name="Content Placeholder 2">
            <a:extLst>
              <a:ext uri="{FF2B5EF4-FFF2-40B4-BE49-F238E27FC236}">
                <a16:creationId xmlns:a16="http://schemas.microsoft.com/office/drawing/2014/main" id="{792EA66B-3727-4FFB-A2EE-D26EA031A907}"/>
              </a:ext>
            </a:extLst>
          </p:cNvPr>
          <p:cNvSpPr>
            <a:spLocks noGrp="1"/>
          </p:cNvSpPr>
          <p:nvPr>
            <p:ph idx="1"/>
          </p:nvPr>
        </p:nvSpPr>
        <p:spPr>
          <a:xfrm>
            <a:off x="4706460" y="2108201"/>
            <a:ext cx="6388260" cy="3760891"/>
          </a:xfrm>
        </p:spPr>
        <p:txBody>
          <a:bodyPr>
            <a:normAutofit/>
          </a:bodyPr>
          <a:lstStyle/>
          <a:p>
            <a:pPr>
              <a:lnSpc>
                <a:spcPct val="90000"/>
              </a:lnSpc>
            </a:pPr>
            <a:r>
              <a:rPr lang="en-US" sz="1300" dirty="0"/>
              <a:t>Once you have done your Brainstorming, you should have some idea of what you would like to write about so that you are better able to answer some version of the question, </a:t>
            </a:r>
          </a:p>
          <a:p>
            <a:pPr algn="ctr">
              <a:lnSpc>
                <a:spcPct val="90000"/>
              </a:lnSpc>
            </a:pPr>
            <a:r>
              <a:rPr lang="en-US" sz="1300" dirty="0"/>
              <a:t>“Who are you, and what do you value?”</a:t>
            </a:r>
          </a:p>
          <a:p>
            <a:pPr>
              <a:lnSpc>
                <a:spcPct val="90000"/>
              </a:lnSpc>
            </a:pPr>
            <a:r>
              <a:rPr lang="en-US" sz="1300" dirty="0"/>
              <a:t>For this College Essay Experience the Common Application topics will be used.</a:t>
            </a:r>
          </a:p>
          <a:p>
            <a:pPr>
              <a:lnSpc>
                <a:spcPct val="90000"/>
              </a:lnSpc>
            </a:pPr>
            <a:r>
              <a:rPr lang="en-US" sz="1300" b="1" dirty="0"/>
              <a:t>What is the Common Application?</a:t>
            </a:r>
          </a:p>
          <a:p>
            <a:pPr>
              <a:lnSpc>
                <a:spcPct val="90000"/>
              </a:lnSpc>
            </a:pPr>
            <a:r>
              <a:rPr lang="en-US" sz="1300" dirty="0"/>
              <a:t>The Common App is the most popular online system used by colleges and universities to help students apply to their college. There are several of the colleges in North Carolina who also access the common application.  Others will use the CFNC cite for applying to college.</a:t>
            </a:r>
          </a:p>
          <a:p>
            <a:pPr>
              <a:lnSpc>
                <a:spcPct val="90000"/>
              </a:lnSpc>
            </a:pPr>
            <a:r>
              <a:rPr lang="en-US" sz="1300" dirty="0"/>
              <a:t>Hundreds of colleges and universities use the Common App and using it can save you time because the essay that you write there is sent to basically every school that you apply.</a:t>
            </a:r>
          </a:p>
          <a:p>
            <a:pPr>
              <a:lnSpc>
                <a:spcPct val="90000"/>
              </a:lnSpc>
            </a:pPr>
            <a:r>
              <a:rPr lang="en-US" sz="1300" dirty="0"/>
              <a:t>The Common App essay is 650 </a:t>
            </a:r>
            <a:r>
              <a:rPr lang="en-US" sz="1300" dirty="0" err="1"/>
              <a:t>words,and</a:t>
            </a:r>
            <a:r>
              <a:rPr lang="en-US" sz="1300" dirty="0"/>
              <a:t> contains 7 prompts to pick from. (It doesn’t matter which prompt you pick. Some people write their essay first and then,  choose the prompt to match it with)</a:t>
            </a:r>
          </a:p>
        </p:txBody>
      </p:sp>
      <p:sp>
        <p:nvSpPr>
          <p:cNvPr id="19" name="Rectangle 13">
            <a:extLst>
              <a:ext uri="{FF2B5EF4-FFF2-40B4-BE49-F238E27FC236}">
                <a16:creationId xmlns:a16="http://schemas.microsoft.com/office/drawing/2014/main" id="{0B2EDFE5-9478-4774-9D3D-FEC7DC708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16766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tint val="90000"/>
            <a:shade val="97000"/>
            <a:satMod val="13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5FE1B2C-7BC1-4AE2-9A50-2A4A70A9D6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97E8244A-2C81-4C0E-A929-3EC8EFF355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458724" y="457200"/>
            <a:ext cx="11274552" cy="59436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9DDCFE-E7DA-41EF-9D48-25F1EA8A22FE}"/>
              </a:ext>
            </a:extLst>
          </p:cNvPr>
          <p:cNvSpPr>
            <a:spLocks noGrp="1"/>
          </p:cNvSpPr>
          <p:nvPr>
            <p:ph type="title"/>
          </p:nvPr>
        </p:nvSpPr>
        <p:spPr>
          <a:xfrm>
            <a:off x="858749" y="963997"/>
            <a:ext cx="3787457" cy="4938361"/>
          </a:xfrm>
        </p:spPr>
        <p:txBody>
          <a:bodyPr anchor="ctr">
            <a:normAutofit/>
          </a:bodyPr>
          <a:lstStyle/>
          <a:p>
            <a:pPr algn="r"/>
            <a:r>
              <a:rPr lang="en-US" dirty="0"/>
              <a:t>Common App Prompts</a:t>
            </a:r>
            <a:endParaRPr lang="en-US"/>
          </a:p>
        </p:txBody>
      </p:sp>
      <p:cxnSp>
        <p:nvCxnSpPr>
          <p:cNvPr id="12" name="Straight Connector 11">
            <a:extLst>
              <a:ext uri="{FF2B5EF4-FFF2-40B4-BE49-F238E27FC236}">
                <a16:creationId xmlns:a16="http://schemas.microsoft.com/office/drawing/2014/main" id="{02CC3441-26B3-4381-B3DF-8AE3C288BC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71974"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9FA86B9-34E2-4A10-A6CD-54238B3E5D82}"/>
              </a:ext>
            </a:extLst>
          </p:cNvPr>
          <p:cNvSpPr>
            <a:spLocks noGrp="1"/>
          </p:cNvSpPr>
          <p:nvPr>
            <p:ph idx="1"/>
          </p:nvPr>
        </p:nvSpPr>
        <p:spPr>
          <a:xfrm>
            <a:off x="5301798" y="963507"/>
            <a:ext cx="5968181" cy="4938851"/>
          </a:xfrm>
        </p:spPr>
        <p:txBody>
          <a:bodyPr anchor="ctr">
            <a:normAutofit/>
          </a:bodyPr>
          <a:lstStyle/>
          <a:p>
            <a:pPr marL="457200" indent="-457200">
              <a:lnSpc>
                <a:spcPct val="90000"/>
              </a:lnSpc>
              <a:buFont typeface="+mj-lt"/>
              <a:buAutoNum type="arabicPeriod"/>
            </a:pPr>
            <a:r>
              <a:rPr lang="en-US" sz="1300"/>
              <a:t>Some students have a background, identity, interest, or talent that is so meaningful they believe their application would be incomplete without it. If this sounds like you, then please share your story.</a:t>
            </a:r>
          </a:p>
          <a:p>
            <a:pPr marL="457200" indent="-457200">
              <a:lnSpc>
                <a:spcPct val="90000"/>
              </a:lnSpc>
              <a:buFont typeface="+mj-lt"/>
              <a:buAutoNum type="arabicPeriod"/>
            </a:pPr>
            <a:r>
              <a:rPr lang="en-US" sz="1300"/>
              <a:t>The lessons we take from obstacles we encounter can be fundamental to later success. Recount a time when you faced a challenge, setback, or failure. How did it affect you, and what did you learn from the experience?</a:t>
            </a:r>
          </a:p>
          <a:p>
            <a:pPr marL="457200" indent="-457200">
              <a:lnSpc>
                <a:spcPct val="90000"/>
              </a:lnSpc>
              <a:buFont typeface="+mj-lt"/>
              <a:buAutoNum type="arabicPeriod"/>
            </a:pPr>
            <a:r>
              <a:rPr lang="en-US" sz="1300"/>
              <a:t>Reflect on a time when you questioned or challenged a belief or idea. What prompted your thinking? What was the outcome?</a:t>
            </a:r>
          </a:p>
          <a:p>
            <a:pPr marL="457200" indent="-457200">
              <a:lnSpc>
                <a:spcPct val="90000"/>
              </a:lnSpc>
              <a:buFont typeface="+mj-lt"/>
              <a:buAutoNum type="arabicPeriod"/>
            </a:pPr>
            <a:r>
              <a:rPr lang="en-US" sz="1300"/>
              <a:t>Describe a problem you've solved or a problem you'd like to solve. It can be an intellectual challenge, a research query, an ethical dilemma - anything that is of personal importance, no matter the scale. Explain its significance to you and what steps you took or could be taken to identify a solution.</a:t>
            </a:r>
          </a:p>
          <a:p>
            <a:pPr marL="457200" indent="-457200">
              <a:lnSpc>
                <a:spcPct val="90000"/>
              </a:lnSpc>
              <a:buFont typeface="+mj-lt"/>
              <a:buAutoNum type="arabicPeriod"/>
            </a:pPr>
            <a:r>
              <a:rPr lang="en-US" sz="1300"/>
              <a:t>Discuss an accomplishment, event, or realization that sparked a period of personal growth and a new understanding of yourself or others.</a:t>
            </a:r>
          </a:p>
          <a:p>
            <a:pPr marL="457200" indent="-457200">
              <a:lnSpc>
                <a:spcPct val="90000"/>
              </a:lnSpc>
              <a:buFont typeface="+mj-lt"/>
              <a:buAutoNum type="arabicPeriod"/>
            </a:pPr>
            <a:r>
              <a:rPr lang="en-US" sz="1300"/>
              <a:t>Describe a topic, idea, or concept you find so engaging that it makes you lose all track of time. Why does it captivate you? What or who do you turn to when you want to learn more?</a:t>
            </a:r>
          </a:p>
          <a:p>
            <a:pPr marL="457200" indent="-457200">
              <a:lnSpc>
                <a:spcPct val="90000"/>
              </a:lnSpc>
              <a:buFont typeface="+mj-lt"/>
              <a:buAutoNum type="arabicPeriod"/>
            </a:pPr>
            <a:r>
              <a:rPr lang="en-US" sz="1300"/>
              <a:t>Share an essay on any topic of your choice. It can be one you've already written, one that responds to a different prompt, or one of your own design.</a:t>
            </a:r>
          </a:p>
          <a:p>
            <a:pPr>
              <a:lnSpc>
                <a:spcPct val="90000"/>
              </a:lnSpc>
            </a:pPr>
            <a:endParaRPr lang="en-US" sz="1300"/>
          </a:p>
        </p:txBody>
      </p:sp>
    </p:spTree>
    <p:extLst>
      <p:ext uri="{BB962C8B-B14F-4D97-AF65-F5344CB8AC3E}">
        <p14:creationId xmlns:p14="http://schemas.microsoft.com/office/powerpoint/2010/main" val="373115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tint val="90000"/>
            <a:shade val="97000"/>
            <a:satMod val="13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5FE1B2C-7BC1-4AE2-9A50-2A4A70A9D6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97E8244A-2C81-4C0E-A929-3EC8EFF355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458724" y="457200"/>
            <a:ext cx="11274552" cy="59436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505182-A093-4A6A-B367-053EEC139184}"/>
              </a:ext>
            </a:extLst>
          </p:cNvPr>
          <p:cNvSpPr>
            <a:spLocks noGrp="1"/>
          </p:cNvSpPr>
          <p:nvPr>
            <p:ph type="title"/>
          </p:nvPr>
        </p:nvSpPr>
        <p:spPr>
          <a:xfrm>
            <a:off x="858749" y="963997"/>
            <a:ext cx="3787457" cy="4938361"/>
          </a:xfrm>
        </p:spPr>
        <p:txBody>
          <a:bodyPr anchor="ctr">
            <a:normAutofit/>
          </a:bodyPr>
          <a:lstStyle/>
          <a:p>
            <a:pPr algn="r"/>
            <a:r>
              <a:rPr lang="en-US"/>
              <a:t>3 Things Admissions officers are looking for in your essay:</a:t>
            </a:r>
          </a:p>
        </p:txBody>
      </p:sp>
      <p:cxnSp>
        <p:nvCxnSpPr>
          <p:cNvPr id="12" name="Straight Connector 11">
            <a:extLst>
              <a:ext uri="{FF2B5EF4-FFF2-40B4-BE49-F238E27FC236}">
                <a16:creationId xmlns:a16="http://schemas.microsoft.com/office/drawing/2014/main" id="{02CC3441-26B3-4381-B3DF-8AE3C288BC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71974"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E04BC78-50FE-4430-AC2E-BE89A23F33B6}"/>
              </a:ext>
            </a:extLst>
          </p:cNvPr>
          <p:cNvSpPr>
            <a:spLocks noGrp="1"/>
          </p:cNvSpPr>
          <p:nvPr>
            <p:ph idx="1"/>
          </p:nvPr>
        </p:nvSpPr>
        <p:spPr>
          <a:xfrm>
            <a:off x="5301798" y="963507"/>
            <a:ext cx="5968181" cy="4938851"/>
          </a:xfrm>
        </p:spPr>
        <p:txBody>
          <a:bodyPr anchor="ctr">
            <a:normAutofit/>
          </a:bodyPr>
          <a:lstStyle/>
          <a:p>
            <a:pPr marL="457200" indent="-457200">
              <a:buFont typeface="+mj-lt"/>
              <a:buAutoNum type="arabicPeriod"/>
            </a:pPr>
            <a:r>
              <a:rPr lang="en-US" dirty="0"/>
              <a:t>Who is this person?</a:t>
            </a:r>
          </a:p>
          <a:p>
            <a:pPr marL="457200" indent="-457200">
              <a:buFont typeface="+mj-lt"/>
              <a:buAutoNum type="arabicPeriod"/>
            </a:pPr>
            <a:r>
              <a:rPr lang="en-US" dirty="0"/>
              <a:t>Will this person contribute something of value to our campus?</a:t>
            </a:r>
          </a:p>
          <a:p>
            <a:pPr marL="457200" indent="-457200">
              <a:buFont typeface="+mj-lt"/>
              <a:buAutoNum type="arabicPeriod"/>
            </a:pPr>
            <a:r>
              <a:rPr lang="en-US" dirty="0"/>
              <a:t>Can this person write?</a:t>
            </a:r>
          </a:p>
          <a:p>
            <a:r>
              <a:rPr lang="en-US" dirty="0"/>
              <a:t>The reader should get a clear picture of what you value and how you’ll put that into action.</a:t>
            </a:r>
          </a:p>
          <a:p>
            <a:endParaRPr lang="en-US" dirty="0"/>
          </a:p>
        </p:txBody>
      </p:sp>
    </p:spTree>
    <p:extLst>
      <p:ext uri="{BB962C8B-B14F-4D97-AF65-F5344CB8AC3E}">
        <p14:creationId xmlns:p14="http://schemas.microsoft.com/office/powerpoint/2010/main" val="3802369599"/>
      </p:ext>
    </p:extLst>
  </p:cSld>
  <p:clrMapOvr>
    <a:masterClrMapping/>
  </p:clrMapOvr>
</p:sld>
</file>

<file path=ppt/theme/theme1.xml><?xml version="1.0" encoding="utf-8"?>
<a:theme xmlns:a="http://schemas.openxmlformats.org/drawingml/2006/main" name="RetrospectVTI">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9</TotalTime>
  <Words>3500</Words>
  <Application>Microsoft Office PowerPoint</Application>
  <PresentationFormat>Widescreen</PresentationFormat>
  <Paragraphs>77</Paragraphs>
  <Slides>12</Slides>
  <Notes>0</Notes>
  <HiddenSlides>0</HiddenSlides>
  <MMClips>2</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Calibri Light</vt:lpstr>
      <vt:lpstr>Roboto</vt:lpstr>
      <vt:lpstr>RetrospectVTI</vt:lpstr>
      <vt:lpstr>How To Write your Best </vt:lpstr>
      <vt:lpstr>Let's Start Here:</vt:lpstr>
      <vt:lpstr>My Essence Object Box:</vt:lpstr>
      <vt:lpstr>The Values Exercise Video</vt:lpstr>
      <vt:lpstr>Why Use These Exercises?</vt:lpstr>
      <vt:lpstr>Benefit of Brainstorming </vt:lpstr>
      <vt:lpstr>What’s Next?</vt:lpstr>
      <vt:lpstr>Common App Prompts</vt:lpstr>
      <vt:lpstr>3 Things Admissions officers are looking for in your essay:</vt:lpstr>
      <vt:lpstr>How do you write a great common app essay?</vt:lpstr>
      <vt:lpstr>Sample Essays…What do You Think?</vt:lpstr>
      <vt:lpstr>2 More Samples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your Best </dc:title>
  <dc:creator>Kathleen Worsdale</dc:creator>
  <cp:lastModifiedBy>Kathleen Worsdale</cp:lastModifiedBy>
  <cp:revision>1</cp:revision>
  <dcterms:created xsi:type="dcterms:W3CDTF">2020-10-14T02:52:52Z</dcterms:created>
  <dcterms:modified xsi:type="dcterms:W3CDTF">2021-02-25T22:37:41Z</dcterms:modified>
</cp:coreProperties>
</file>