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F25545-7CDA-4F62-8948-A74FF66F1E4D}" v="85" dt="2020-10-13T17:51:25.441"/>
    <p1510:client id="{C47FDDA6-B95F-299B-58CC-B7DAA8DCACBB}" v="1051" dt="2020-10-14T01:17:46.2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tableStyles" Target="tableStyles.xml" Id="rId13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theme" Target="theme/theme1.xml" Id="rId12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viewProps" Target="viewProps.xml" Id="rId11" /><Relationship Type="http://schemas.openxmlformats.org/officeDocument/2006/relationships/slide" Target="slides/slide4.xml" Id="rId5" /><Relationship Type="http://schemas.microsoft.com/office/2015/10/relationships/revisionInfo" Target="revisionInfo.xml" Id="rId15" /><Relationship Type="http://schemas.openxmlformats.org/officeDocument/2006/relationships/presProps" Target="presProps.xml" Id="rId10" /><Relationship Type="http://schemas.openxmlformats.org/officeDocument/2006/relationships/slide" Target="slides/slide3.xml" Id="rId4" /><Relationship Type="http://schemas.openxmlformats.org/officeDocument/2006/relationships/slide" Target="slides/slide8.xml" Id="rId9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EF71CC-6A8C-49F9-A066-49988AD0457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C796EE0-E19A-4547-9899-E4B6D8598689}">
      <dgm:prSet/>
      <dgm:spPr/>
      <dgm:t>
        <a:bodyPr/>
        <a:lstStyle/>
        <a:p>
          <a:r>
            <a:rPr lang="en-US" b="1">
              <a:solidFill>
                <a:schemeClr val="tx1"/>
              </a:solidFill>
              <a:latin typeface="Meiryo"/>
            </a:rPr>
            <a:t>Read</a:t>
          </a:r>
          <a:r>
            <a:rPr lang="en-US" b="1">
              <a:solidFill>
                <a:schemeClr val="tx1"/>
              </a:solidFill>
            </a:rPr>
            <a:t> your college application essay prompt(s) and ask yourself:</a:t>
          </a:r>
          <a:endParaRPr lang="en-US" b="1" i="0" u="none" strike="noStrike" cap="none" baseline="0" noProof="0">
            <a:solidFill>
              <a:schemeClr val="tx1"/>
            </a:solidFill>
            <a:latin typeface="Meiryo"/>
            <a:ea typeface="Meiryo"/>
          </a:endParaRPr>
        </a:p>
      </dgm:t>
    </dgm:pt>
    <dgm:pt modelId="{E23C1494-9B2C-4536-8B1F-45C6C30EE50F}" type="parTrans" cxnId="{A9EE0E62-620C-4B6D-A960-08025FF46EC0}">
      <dgm:prSet/>
      <dgm:spPr/>
      <dgm:t>
        <a:bodyPr/>
        <a:lstStyle/>
        <a:p>
          <a:endParaRPr lang="en-US"/>
        </a:p>
      </dgm:t>
    </dgm:pt>
    <dgm:pt modelId="{8C0854F9-06B1-407B-A802-F3698067D16E}" type="sibTrans" cxnId="{A9EE0E62-620C-4B6D-A960-08025FF46EC0}">
      <dgm:prSet/>
      <dgm:spPr/>
      <dgm:t>
        <a:bodyPr/>
        <a:lstStyle/>
        <a:p>
          <a:endParaRPr lang="en-US"/>
        </a:p>
      </dgm:t>
    </dgm:pt>
    <dgm:pt modelId="{9C2116DC-1A07-40AE-9DAB-B65B2B98137F}">
      <dgm:prSet/>
      <dgm:spPr/>
      <dgm:t>
        <a:bodyPr/>
        <a:lstStyle/>
        <a:p>
          <a:r>
            <a:rPr lang="en-US" b="1">
              <a:solidFill>
                <a:schemeClr val="tx1"/>
              </a:solidFill>
            </a:rPr>
            <a:t>What does the college want to know?</a:t>
          </a:r>
        </a:p>
      </dgm:t>
    </dgm:pt>
    <dgm:pt modelId="{64BD9662-1B91-463D-B885-3061FE6DA37A}" type="parTrans" cxnId="{3F163429-F62E-49CF-BBCD-9815DB283AA2}">
      <dgm:prSet/>
      <dgm:spPr/>
      <dgm:t>
        <a:bodyPr/>
        <a:lstStyle/>
        <a:p>
          <a:endParaRPr lang="en-US"/>
        </a:p>
      </dgm:t>
    </dgm:pt>
    <dgm:pt modelId="{D33FCC2A-85C4-45DF-8DD2-D6166C53A948}" type="sibTrans" cxnId="{3F163429-F62E-49CF-BBCD-9815DB283AA2}">
      <dgm:prSet/>
      <dgm:spPr/>
      <dgm:t>
        <a:bodyPr/>
        <a:lstStyle/>
        <a:p>
          <a:endParaRPr lang="en-US"/>
        </a:p>
      </dgm:t>
    </dgm:pt>
    <dgm:pt modelId="{6EF32173-C74E-4032-9025-FD6D2DD87B6B}">
      <dgm:prSet/>
      <dgm:spPr/>
      <dgm:t>
        <a:bodyPr/>
        <a:lstStyle/>
        <a:p>
          <a:r>
            <a:rPr lang="en-US" b="1">
              <a:solidFill>
                <a:schemeClr val="tx1"/>
              </a:solidFill>
            </a:rPr>
            <a:t>Why do they want to know it?</a:t>
          </a:r>
        </a:p>
      </dgm:t>
    </dgm:pt>
    <dgm:pt modelId="{AFC09F6F-D41D-4114-B95B-1A6EDABBE90A}" type="parTrans" cxnId="{B8CDD3E3-8A18-4BCC-AAB3-C9A743F54FF8}">
      <dgm:prSet/>
      <dgm:spPr/>
      <dgm:t>
        <a:bodyPr/>
        <a:lstStyle/>
        <a:p>
          <a:endParaRPr lang="en-US"/>
        </a:p>
      </dgm:t>
    </dgm:pt>
    <dgm:pt modelId="{26AF1939-CA65-4042-8668-88EBCB05567D}" type="sibTrans" cxnId="{B8CDD3E3-8A18-4BCC-AAB3-C9A743F54FF8}">
      <dgm:prSet/>
      <dgm:spPr/>
      <dgm:t>
        <a:bodyPr/>
        <a:lstStyle/>
        <a:p>
          <a:endParaRPr lang="en-US"/>
        </a:p>
      </dgm:t>
    </dgm:pt>
    <dgm:pt modelId="{217A3D9D-3449-4CDB-86A3-816B515719F3}" type="pres">
      <dgm:prSet presAssocID="{29EF71CC-6A8C-49F9-A066-49988AD0457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14DE3DE-19F1-4BD8-BD84-499EFA78DA4E}" type="pres">
      <dgm:prSet presAssocID="{4C796EE0-E19A-4547-9899-E4B6D8598689}" presName="root" presStyleCnt="0"/>
      <dgm:spPr/>
    </dgm:pt>
    <dgm:pt modelId="{256F054C-3628-4C56-8122-56EB59C91E64}" type="pres">
      <dgm:prSet presAssocID="{4C796EE0-E19A-4547-9899-E4B6D8598689}" presName="rootComposite" presStyleCnt="0"/>
      <dgm:spPr/>
    </dgm:pt>
    <dgm:pt modelId="{7AED2B61-8362-4193-A382-4B7F4C765573}" type="pres">
      <dgm:prSet presAssocID="{4C796EE0-E19A-4547-9899-E4B6D8598689}" presName="rootText" presStyleLbl="node1" presStyleIdx="0" presStyleCnt="1"/>
      <dgm:spPr/>
    </dgm:pt>
    <dgm:pt modelId="{AA0DB002-74E1-43D2-AA0F-382F43DD7090}" type="pres">
      <dgm:prSet presAssocID="{4C796EE0-E19A-4547-9899-E4B6D8598689}" presName="rootConnector" presStyleLbl="node1" presStyleIdx="0" presStyleCnt="1"/>
      <dgm:spPr/>
    </dgm:pt>
    <dgm:pt modelId="{7CC83D9C-C597-4EB1-B06F-CDA4809321DE}" type="pres">
      <dgm:prSet presAssocID="{4C796EE0-E19A-4547-9899-E4B6D8598689}" presName="childShape" presStyleCnt="0"/>
      <dgm:spPr/>
    </dgm:pt>
    <dgm:pt modelId="{6BFC9413-DBAA-4EAE-B6E4-3C8E39864BCC}" type="pres">
      <dgm:prSet presAssocID="{64BD9662-1B91-463D-B885-3061FE6DA37A}" presName="Name13" presStyleLbl="parChTrans1D2" presStyleIdx="0" presStyleCnt="2"/>
      <dgm:spPr/>
    </dgm:pt>
    <dgm:pt modelId="{6AE1D84D-33E0-4A04-BDA1-B1B0A052603C}" type="pres">
      <dgm:prSet presAssocID="{9C2116DC-1A07-40AE-9DAB-B65B2B98137F}" presName="childText" presStyleLbl="bgAcc1" presStyleIdx="0" presStyleCnt="2">
        <dgm:presLayoutVars>
          <dgm:bulletEnabled val="1"/>
        </dgm:presLayoutVars>
      </dgm:prSet>
      <dgm:spPr/>
    </dgm:pt>
    <dgm:pt modelId="{1622055B-C76C-4C27-8A0E-E6F921808FA0}" type="pres">
      <dgm:prSet presAssocID="{AFC09F6F-D41D-4114-B95B-1A6EDABBE90A}" presName="Name13" presStyleLbl="parChTrans1D2" presStyleIdx="1" presStyleCnt="2"/>
      <dgm:spPr/>
    </dgm:pt>
    <dgm:pt modelId="{B1A60413-78D0-4DEF-87F4-9530263C269F}" type="pres">
      <dgm:prSet presAssocID="{6EF32173-C74E-4032-9025-FD6D2DD87B6B}" presName="childText" presStyleLbl="bgAcc1" presStyleIdx="1" presStyleCnt="2">
        <dgm:presLayoutVars>
          <dgm:bulletEnabled val="1"/>
        </dgm:presLayoutVars>
      </dgm:prSet>
      <dgm:spPr/>
    </dgm:pt>
  </dgm:ptLst>
  <dgm:cxnLst>
    <dgm:cxn modelId="{D6BE7E08-8CD2-45CD-AF1D-D1F3D8D9B3CA}" type="presOf" srcId="{AFC09F6F-D41D-4114-B95B-1A6EDABBE90A}" destId="{1622055B-C76C-4C27-8A0E-E6F921808FA0}" srcOrd="0" destOrd="0" presId="urn:microsoft.com/office/officeart/2005/8/layout/hierarchy3"/>
    <dgm:cxn modelId="{C2ABA408-5B50-4DDA-B749-EEFF25652702}" type="presOf" srcId="{64BD9662-1B91-463D-B885-3061FE6DA37A}" destId="{6BFC9413-DBAA-4EAE-B6E4-3C8E39864BCC}" srcOrd="0" destOrd="0" presId="urn:microsoft.com/office/officeart/2005/8/layout/hierarchy3"/>
    <dgm:cxn modelId="{3BD83319-93F2-42A3-837A-9450A2C080EA}" type="presOf" srcId="{6EF32173-C74E-4032-9025-FD6D2DD87B6B}" destId="{B1A60413-78D0-4DEF-87F4-9530263C269F}" srcOrd="0" destOrd="0" presId="urn:microsoft.com/office/officeart/2005/8/layout/hierarchy3"/>
    <dgm:cxn modelId="{3F163429-F62E-49CF-BBCD-9815DB283AA2}" srcId="{4C796EE0-E19A-4547-9899-E4B6D8598689}" destId="{9C2116DC-1A07-40AE-9DAB-B65B2B98137F}" srcOrd="0" destOrd="0" parTransId="{64BD9662-1B91-463D-B885-3061FE6DA37A}" sibTransId="{D33FCC2A-85C4-45DF-8DD2-D6166C53A948}"/>
    <dgm:cxn modelId="{A9EE0E62-620C-4B6D-A960-08025FF46EC0}" srcId="{29EF71CC-6A8C-49F9-A066-49988AD0457B}" destId="{4C796EE0-E19A-4547-9899-E4B6D8598689}" srcOrd="0" destOrd="0" parTransId="{E23C1494-9B2C-4536-8B1F-45C6C30EE50F}" sibTransId="{8C0854F9-06B1-407B-A802-F3698067D16E}"/>
    <dgm:cxn modelId="{C42E5051-70C2-4033-AD20-835B25118EE4}" type="presOf" srcId="{4C796EE0-E19A-4547-9899-E4B6D8598689}" destId="{AA0DB002-74E1-43D2-AA0F-382F43DD7090}" srcOrd="1" destOrd="0" presId="urn:microsoft.com/office/officeart/2005/8/layout/hierarchy3"/>
    <dgm:cxn modelId="{54A0507B-C997-4F22-AF20-31A5F2E8BCC5}" type="presOf" srcId="{4C796EE0-E19A-4547-9899-E4B6D8598689}" destId="{7AED2B61-8362-4193-A382-4B7F4C765573}" srcOrd="0" destOrd="0" presId="urn:microsoft.com/office/officeart/2005/8/layout/hierarchy3"/>
    <dgm:cxn modelId="{41F36B81-331A-43A4-8F33-55AA5093EA69}" type="presOf" srcId="{9C2116DC-1A07-40AE-9DAB-B65B2B98137F}" destId="{6AE1D84D-33E0-4A04-BDA1-B1B0A052603C}" srcOrd="0" destOrd="0" presId="urn:microsoft.com/office/officeart/2005/8/layout/hierarchy3"/>
    <dgm:cxn modelId="{AF85C1DB-598C-4C03-BDFB-936D8234AF54}" type="presOf" srcId="{29EF71CC-6A8C-49F9-A066-49988AD0457B}" destId="{217A3D9D-3449-4CDB-86A3-816B515719F3}" srcOrd="0" destOrd="0" presId="urn:microsoft.com/office/officeart/2005/8/layout/hierarchy3"/>
    <dgm:cxn modelId="{B8CDD3E3-8A18-4BCC-AAB3-C9A743F54FF8}" srcId="{4C796EE0-E19A-4547-9899-E4B6D8598689}" destId="{6EF32173-C74E-4032-9025-FD6D2DD87B6B}" srcOrd="1" destOrd="0" parTransId="{AFC09F6F-D41D-4114-B95B-1A6EDABBE90A}" sibTransId="{26AF1939-CA65-4042-8668-88EBCB05567D}"/>
    <dgm:cxn modelId="{37264F0B-8B40-41D8-BD88-41AA13BFD69F}" type="presParOf" srcId="{217A3D9D-3449-4CDB-86A3-816B515719F3}" destId="{B14DE3DE-19F1-4BD8-BD84-499EFA78DA4E}" srcOrd="0" destOrd="0" presId="urn:microsoft.com/office/officeart/2005/8/layout/hierarchy3"/>
    <dgm:cxn modelId="{1313A331-F987-4E2C-8EC8-7A19F85744CB}" type="presParOf" srcId="{B14DE3DE-19F1-4BD8-BD84-499EFA78DA4E}" destId="{256F054C-3628-4C56-8122-56EB59C91E64}" srcOrd="0" destOrd="0" presId="urn:microsoft.com/office/officeart/2005/8/layout/hierarchy3"/>
    <dgm:cxn modelId="{835A2CB1-FE8F-49AD-B261-B9EC6AB82F2A}" type="presParOf" srcId="{256F054C-3628-4C56-8122-56EB59C91E64}" destId="{7AED2B61-8362-4193-A382-4B7F4C765573}" srcOrd="0" destOrd="0" presId="urn:microsoft.com/office/officeart/2005/8/layout/hierarchy3"/>
    <dgm:cxn modelId="{3BE0C070-BFAC-460C-88D2-33C65F5C186F}" type="presParOf" srcId="{256F054C-3628-4C56-8122-56EB59C91E64}" destId="{AA0DB002-74E1-43D2-AA0F-382F43DD7090}" srcOrd="1" destOrd="0" presId="urn:microsoft.com/office/officeart/2005/8/layout/hierarchy3"/>
    <dgm:cxn modelId="{04517FCC-E13D-42EC-875F-816790127F55}" type="presParOf" srcId="{B14DE3DE-19F1-4BD8-BD84-499EFA78DA4E}" destId="{7CC83D9C-C597-4EB1-B06F-CDA4809321DE}" srcOrd="1" destOrd="0" presId="urn:microsoft.com/office/officeart/2005/8/layout/hierarchy3"/>
    <dgm:cxn modelId="{EFE53523-3BC2-4D09-BBF3-F0A7C3A9D9DA}" type="presParOf" srcId="{7CC83D9C-C597-4EB1-B06F-CDA4809321DE}" destId="{6BFC9413-DBAA-4EAE-B6E4-3C8E39864BCC}" srcOrd="0" destOrd="0" presId="urn:microsoft.com/office/officeart/2005/8/layout/hierarchy3"/>
    <dgm:cxn modelId="{28B26685-913B-41C3-BC06-3900769AEDDB}" type="presParOf" srcId="{7CC83D9C-C597-4EB1-B06F-CDA4809321DE}" destId="{6AE1D84D-33E0-4A04-BDA1-B1B0A052603C}" srcOrd="1" destOrd="0" presId="urn:microsoft.com/office/officeart/2005/8/layout/hierarchy3"/>
    <dgm:cxn modelId="{ABA1DCE0-9F44-4178-8767-671C906872EF}" type="presParOf" srcId="{7CC83D9C-C597-4EB1-B06F-CDA4809321DE}" destId="{1622055B-C76C-4C27-8A0E-E6F921808FA0}" srcOrd="2" destOrd="0" presId="urn:microsoft.com/office/officeart/2005/8/layout/hierarchy3"/>
    <dgm:cxn modelId="{EF8052C7-5ADB-4F63-AC16-BEFA3F538A35}" type="presParOf" srcId="{7CC83D9C-C597-4EB1-B06F-CDA4809321DE}" destId="{B1A60413-78D0-4DEF-87F4-9530263C269F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ED2B61-8362-4193-A382-4B7F4C765573}">
      <dsp:nvSpPr>
        <dsp:cNvPr id="0" name=""/>
        <dsp:cNvSpPr/>
      </dsp:nvSpPr>
      <dsp:spPr>
        <a:xfrm>
          <a:off x="1601873" y="1166"/>
          <a:ext cx="2968664" cy="14843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>
              <a:solidFill>
                <a:schemeClr val="tx1"/>
              </a:solidFill>
              <a:latin typeface="Meiryo"/>
            </a:rPr>
            <a:t>Read</a:t>
          </a:r>
          <a:r>
            <a:rPr lang="en-US" sz="1500" b="1" kern="1200">
              <a:solidFill>
                <a:schemeClr val="tx1"/>
              </a:solidFill>
            </a:rPr>
            <a:t> your college application essay prompt(s) and ask yourself:</a:t>
          </a:r>
          <a:endParaRPr lang="en-US" sz="1500" b="1" i="0" u="none" strike="noStrike" kern="1200" cap="none" baseline="0" noProof="0">
            <a:solidFill>
              <a:schemeClr val="tx1"/>
            </a:solidFill>
            <a:latin typeface="Meiryo"/>
            <a:ea typeface="Meiryo"/>
          </a:endParaRPr>
        </a:p>
      </dsp:txBody>
      <dsp:txXfrm>
        <a:off x="1645348" y="44641"/>
        <a:ext cx="2881714" cy="1397382"/>
      </dsp:txXfrm>
    </dsp:sp>
    <dsp:sp modelId="{6BFC9413-DBAA-4EAE-B6E4-3C8E39864BCC}">
      <dsp:nvSpPr>
        <dsp:cNvPr id="0" name=""/>
        <dsp:cNvSpPr/>
      </dsp:nvSpPr>
      <dsp:spPr>
        <a:xfrm>
          <a:off x="1898740" y="1485499"/>
          <a:ext cx="296866" cy="1113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3249"/>
              </a:lnTo>
              <a:lnTo>
                <a:pt x="296866" y="11132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E1D84D-33E0-4A04-BDA1-B1B0A052603C}">
      <dsp:nvSpPr>
        <dsp:cNvPr id="0" name=""/>
        <dsp:cNvSpPr/>
      </dsp:nvSpPr>
      <dsp:spPr>
        <a:xfrm>
          <a:off x="2195606" y="1856582"/>
          <a:ext cx="2374931" cy="14843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>
              <a:solidFill>
                <a:schemeClr val="tx1"/>
              </a:solidFill>
            </a:rPr>
            <a:t>What does the college want to know?</a:t>
          </a:r>
        </a:p>
      </dsp:txBody>
      <dsp:txXfrm>
        <a:off x="2239081" y="1900057"/>
        <a:ext cx="2287981" cy="1397382"/>
      </dsp:txXfrm>
    </dsp:sp>
    <dsp:sp modelId="{1622055B-C76C-4C27-8A0E-E6F921808FA0}">
      <dsp:nvSpPr>
        <dsp:cNvPr id="0" name=""/>
        <dsp:cNvSpPr/>
      </dsp:nvSpPr>
      <dsp:spPr>
        <a:xfrm>
          <a:off x="1898740" y="1485499"/>
          <a:ext cx="296866" cy="29686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68664"/>
              </a:lnTo>
              <a:lnTo>
                <a:pt x="296866" y="296866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A60413-78D0-4DEF-87F4-9530263C269F}">
      <dsp:nvSpPr>
        <dsp:cNvPr id="0" name=""/>
        <dsp:cNvSpPr/>
      </dsp:nvSpPr>
      <dsp:spPr>
        <a:xfrm>
          <a:off x="2195606" y="3711997"/>
          <a:ext cx="2374931" cy="14843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>
              <a:solidFill>
                <a:schemeClr val="tx1"/>
              </a:solidFill>
            </a:rPr>
            <a:t>Why do they want to know it?</a:t>
          </a:r>
        </a:p>
      </dsp:txBody>
      <dsp:txXfrm>
        <a:off x="2239081" y="3755472"/>
        <a:ext cx="2287981" cy="13973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pPr algn="l"/>
            <a:fld id="{0DCFB061-4267-4D9F-8017-6F550D3068DF}" type="datetime1">
              <a:rPr lang="en-US" smtClean="0"/>
              <a:t>10/13/2020</a:t>
            </a:fld>
            <a:endParaRPr lang="en-US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pPr algn="l"/>
            <a:endParaRPr lang="en-US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75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2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4B9D1C6-60D0-4CD1-8F31-F912522EB041}" type="datetime1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0770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740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BC0C-B6DF-45E9-B954-11C99AA62C3E}" type="datetime1">
              <a:rPr lang="en-US" smtClean="0"/>
              <a:t>10/13/2020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034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661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10/13/2020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948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10/13/2020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03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fld id="{61A2E4C8-2960-4ADD-862C-4D9643CB15AC}" type="datetime1">
              <a:rPr lang="en-US" smtClean="0"/>
              <a:t>10/13/2020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725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fld id="{48BDEA15-09CD-4275-A8E0-385C965F48B0}" type="datetime1">
              <a:rPr lang="en-US" smtClean="0"/>
              <a:t>10/13/2020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64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AF8082C-0922-4249-A612-B415F5231620}" type="datetime1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72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725BC23-E0DD-4037-B2B8-7B6FA64543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9EE120-2D35-4A48-BAAE-238F986A13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426072" cy="18040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300D63-1C48-420C-A238-9733748F86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835" r="26756"/>
          <a:stretch/>
        </p:blipFill>
        <p:spPr>
          <a:xfrm>
            <a:off x="20" y="1804072"/>
            <a:ext cx="4458058" cy="434980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52F9EAC-0C70-441C-AC78-65174C285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426076" y="1740090"/>
            <a:ext cx="7765922" cy="442752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82101" y="2146851"/>
            <a:ext cx="6666980" cy="2658269"/>
          </a:xfrm>
        </p:spPr>
        <p:txBody>
          <a:bodyPr anchor="b">
            <a:normAutofit/>
          </a:bodyPr>
          <a:lstStyle/>
          <a:p>
            <a:pPr>
              <a:lnSpc>
                <a:spcPct val="115000"/>
              </a:lnSpc>
            </a:pPr>
            <a:r>
              <a:rPr lang="en-US" sz="4200">
                <a:cs typeface="Calibri Light"/>
              </a:rPr>
              <a:t>How to Read a College Application</a:t>
            </a:r>
            <a:endParaRPr lang="en-US" sz="42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82102" y="4810937"/>
            <a:ext cx="6666980" cy="11722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Essay Prompt</a:t>
            </a:r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D48F6B8-EF56-4340-982E-F4D6F5DC2F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1753806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C596C40-FEA6-4867-853D-CF37DE3B6B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049" y="6167615"/>
            <a:ext cx="12192001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C7C5E2-274E-49A3-A8E0-46A5B8CAC3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09423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6CF8D2C-9E01-48EC-8DDF-8A1FF60AED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94070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B8870-6F00-4B03-8103-0A85BD65F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Meiryo"/>
              </a:rPr>
              <a:t>Follow the Prompt carefully </a:t>
            </a:r>
            <a:endParaRPr lang="en-US"/>
          </a:p>
        </p:txBody>
      </p:sp>
      <p:graphicFrame>
        <p:nvGraphicFramePr>
          <p:cNvPr id="7" name="Diagram 7">
            <a:extLst>
              <a:ext uri="{FF2B5EF4-FFF2-40B4-BE49-F238E27FC236}">
                <a16:creationId xmlns:a16="http://schemas.microsoft.com/office/drawing/2014/main" id="{D6A879D0-4B6C-41F7-807C-60D30BD7FDA9}"/>
              </a:ext>
            </a:extLst>
          </p:cNvPr>
          <p:cNvGraphicFramePr/>
          <p:nvPr/>
        </p:nvGraphicFramePr>
        <p:xfrm>
          <a:off x="5376671" y="705113"/>
          <a:ext cx="6172412" cy="5197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2418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9D286-7F07-45C7-85B2-3ED2C7D36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>
                <a:ea typeface="Meiryo"/>
              </a:rPr>
              <a:t>Think of the essay as a Thinking 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EFF34-F6F0-412F-A9DB-CC0C2E40E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>
                <a:solidFill>
                  <a:schemeClr val="tx1"/>
                </a:solidFill>
                <a:ea typeface="+mn-lt"/>
                <a:cs typeface="+mn-lt"/>
              </a:rPr>
              <a:t>Colleges ask you to write personal statements and supplemental essays to:</a:t>
            </a:r>
            <a:endParaRPr lang="en-US">
              <a:solidFill>
                <a:schemeClr val="tx1"/>
              </a:solidFill>
              <a:ea typeface="Meiryo"/>
            </a:endParaRPr>
          </a:p>
          <a:p>
            <a:pPr marL="285750" indent="-285750">
              <a:buFont typeface="Arial"/>
              <a:buChar char="•"/>
            </a:pPr>
            <a:r>
              <a:rPr lang="en-US" b="0">
                <a:solidFill>
                  <a:schemeClr val="tx1"/>
                </a:solidFill>
                <a:ea typeface="+mn-lt"/>
                <a:cs typeface="+mn-lt"/>
              </a:rPr>
              <a:t>Gain insight into your personality.</a:t>
            </a:r>
            <a:endParaRPr lang="en-US">
              <a:solidFill>
                <a:schemeClr val="tx1"/>
              </a:solidFill>
              <a:ea typeface="Meiryo"/>
            </a:endParaRPr>
          </a:p>
          <a:p>
            <a:pPr marL="285750" indent="-285750">
              <a:buFont typeface="Arial"/>
              <a:buChar char="•"/>
            </a:pPr>
            <a:r>
              <a:rPr lang="en-US" b="0">
                <a:solidFill>
                  <a:schemeClr val="tx1"/>
                </a:solidFill>
                <a:ea typeface="+mn-lt"/>
                <a:cs typeface="+mn-lt"/>
              </a:rPr>
              <a:t>Get information about you they don’t already have.</a:t>
            </a:r>
            <a:endParaRPr lang="en-US">
              <a:solidFill>
                <a:schemeClr val="tx1"/>
              </a:solidFill>
              <a:ea typeface="Meiryo"/>
            </a:endParaRPr>
          </a:p>
          <a:p>
            <a:pPr marL="285750" indent="-285750">
              <a:buFont typeface="Arial"/>
              <a:buChar char="•"/>
            </a:pPr>
            <a:r>
              <a:rPr lang="en-US" b="0">
                <a:solidFill>
                  <a:schemeClr val="tx1"/>
                </a:solidFill>
                <a:ea typeface="+mn-lt"/>
                <a:cs typeface="+mn-lt"/>
              </a:rPr>
              <a:t>Find out if you are a good fit for the university.</a:t>
            </a:r>
            <a:endParaRPr lang="en-US">
              <a:solidFill>
                <a:schemeClr val="tx1"/>
              </a:solidFill>
              <a:ea typeface="Meiryo"/>
            </a:endParaRPr>
          </a:p>
          <a:p>
            <a:pPr marL="285750" indent="-285750">
              <a:buFont typeface="Arial"/>
              <a:buChar char="•"/>
            </a:pPr>
            <a:r>
              <a:rPr lang="en-US" b="0">
                <a:solidFill>
                  <a:schemeClr val="tx1"/>
                </a:solidFill>
                <a:ea typeface="+mn-lt"/>
                <a:cs typeface="+mn-lt"/>
              </a:rPr>
              <a:t>Round out your application package.</a:t>
            </a:r>
            <a:endParaRPr lang="en-US">
              <a:solidFill>
                <a:schemeClr val="tx1"/>
              </a:solidFill>
            </a:endParaRPr>
          </a:p>
          <a:p>
            <a:endParaRPr lang="en-US" dirty="0">
              <a:ea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3207199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B0F9D-82A1-4F17-9E5B-73EEA182B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Meiryo"/>
              </a:rPr>
              <a:t>How do you learn how to reflect?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387C7-ABA0-4578-A02F-85020E5D2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>
                <a:ea typeface="+mn-lt"/>
                <a:cs typeface="+mn-lt"/>
              </a:rPr>
              <a:t>“</a:t>
            </a:r>
            <a:r>
              <a:rPr lang="en-US" b="0" i="1">
                <a:solidFill>
                  <a:schemeClr val="tx1"/>
                </a:solidFill>
                <a:ea typeface="+mn-lt"/>
                <a:cs typeface="+mn-lt"/>
              </a:rPr>
              <a:t>What do I want the readers of my application to know about me apart from my high school classes,college classes, grades, and test </a:t>
            </a:r>
            <a:r>
              <a:rPr lang="en-US" b="0" i="1" dirty="0">
                <a:solidFill>
                  <a:schemeClr val="tx1"/>
                </a:solidFill>
                <a:ea typeface="+mn-lt"/>
                <a:cs typeface="+mn-lt"/>
              </a:rPr>
              <a:t>scores?”</a:t>
            </a:r>
          </a:p>
          <a:p>
            <a:r>
              <a:rPr lang="en-US" b="0" i="1">
                <a:solidFill>
                  <a:schemeClr val="tx1"/>
                </a:solidFill>
                <a:ea typeface="Meiryo"/>
              </a:rPr>
              <a:t>The way you answer the essay is key to your success. It's your opportunity to shine, to offer understanding into who you are beyond your grades, test scores, and activities. </a:t>
            </a:r>
          </a:p>
          <a:p>
            <a:endParaRPr lang="en-US" b="0" i="1" dirty="0">
              <a:ea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2974915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3EA72-D0B0-4792-A535-7062A9BFE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Meiryo"/>
              </a:rPr>
              <a:t>Start By...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75759-3C50-4444-B654-C96CFAFD6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a typeface="Meiryo"/>
              </a:rPr>
              <a:t>Thinking about your traits and qualities essential to who you are</a:t>
            </a:r>
          </a:p>
          <a:p>
            <a:r>
              <a:rPr lang="en-US">
                <a:ea typeface="Meiryo"/>
              </a:rPr>
              <a:t>Are you industrious? Funny? Shy? Resourceful? Curious? Hard Working?</a:t>
            </a:r>
            <a:endParaRPr lang="en-US" dirty="0">
              <a:ea typeface="Meiryo"/>
            </a:endParaRPr>
          </a:p>
          <a:p>
            <a:r>
              <a:rPr lang="en-US" dirty="0">
                <a:ea typeface="Meiryo"/>
              </a:rPr>
              <a:t>Which of your best traits would you like </a:t>
            </a:r>
            <a:r>
              <a:rPr lang="en-US">
                <a:ea typeface="Meiryo"/>
              </a:rPr>
              <a:t>to share with colleges? </a:t>
            </a:r>
          </a:p>
          <a:p>
            <a:r>
              <a:rPr lang="en-US" dirty="0">
                <a:ea typeface="Meiryo"/>
              </a:rPr>
              <a:t>Once you know the answer, you can more easily find a topic that answers the prompt </a:t>
            </a:r>
            <a:r>
              <a:rPr lang="en-US">
                <a:ea typeface="Meiryo"/>
              </a:rPr>
              <a:t>and</a:t>
            </a:r>
            <a:r>
              <a:rPr lang="en-US" dirty="0">
                <a:ea typeface="Meiryo"/>
              </a:rPr>
              <a:t> illustrates those traits</a:t>
            </a:r>
          </a:p>
        </p:txBody>
      </p:sp>
    </p:spTree>
    <p:extLst>
      <p:ext uri="{BB962C8B-B14F-4D97-AF65-F5344CB8AC3E}">
        <p14:creationId xmlns:p14="http://schemas.microsoft.com/office/powerpoint/2010/main" val="1834596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AEA01-55F1-4AC1-B12D-44F095589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Meiryo"/>
              </a:rPr>
              <a:t>Dig Deeper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5F09F-A088-45EE-8EB4-B3C5B3BE1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Meiryo"/>
              </a:rPr>
              <a:t>Admissions officers know your grades, </a:t>
            </a:r>
            <a:r>
              <a:rPr lang="en-US">
                <a:ea typeface="Meiryo"/>
              </a:rPr>
              <a:t>sports and clubs you joined and the types of courses you took in school.</a:t>
            </a:r>
          </a:p>
          <a:p>
            <a:r>
              <a:rPr lang="en-US">
                <a:ea typeface="Meiryo"/>
              </a:rPr>
              <a:t>What they don't know is how what you did during school affected you, who you met along the way, or why you cannot get a particular piece of music out of your head.</a:t>
            </a:r>
          </a:p>
          <a:p>
            <a:r>
              <a:rPr lang="en-US">
                <a:ea typeface="Meiryo"/>
              </a:rPr>
              <a:t>They have no idea how you have changed or why you might be a good fit for their school</a:t>
            </a:r>
            <a:endParaRPr lang="en-US" dirty="0">
              <a:ea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3346806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E9D8F9C-7BB1-4AD0-B097-7429758C71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>
                <a:solidFill>
                  <a:schemeClr val="tx1"/>
                </a:solidFill>
                <a:ea typeface="Meiryo"/>
              </a:rPr>
              <a:t>Common App Prompt 1: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FF6EE-73CC-47AC-8AEA-E8D3B2CB983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 </a:t>
            </a:r>
            <a:r>
              <a:rPr lang="en-US" b="0" i="1">
                <a:solidFill>
                  <a:schemeClr val="tx1"/>
                </a:solidFill>
                <a:ea typeface="+mn-lt"/>
                <a:cs typeface="+mn-lt"/>
              </a:rPr>
              <a:t>Some students have a background, identity, interest, or talent that is so meaningful they believe their application would be incomplete without it. If this sounds like you, then please share your story.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DD9466-1F33-4796-B5A1-4C8949DF8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376668" y="3497593"/>
            <a:ext cx="6273997" cy="761999"/>
          </a:xfrm>
        </p:spPr>
        <p:txBody>
          <a:bodyPr>
            <a:normAutofit fontScale="40000" lnSpcReduction="20000"/>
          </a:bodyPr>
          <a:lstStyle/>
          <a:p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Reminder: The essay is </a:t>
            </a:r>
            <a:r>
              <a:rPr lang="en-US" i="1">
                <a:solidFill>
                  <a:schemeClr val="tx1"/>
                </a:solidFill>
                <a:ea typeface="+mn-lt"/>
                <a:cs typeface="+mn-lt"/>
              </a:rPr>
              <a:t>not</a:t>
            </a: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 about your “background, identity, interest, talent, or experience”; it’s ultimately about </a:t>
            </a:r>
            <a:r>
              <a:rPr lang="en-US" i="1">
                <a:solidFill>
                  <a:schemeClr val="tx1"/>
                </a:solidFill>
                <a:ea typeface="+mn-lt"/>
                <a:cs typeface="+mn-lt"/>
              </a:rPr>
              <a:t>you</a:t>
            </a: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.</a:t>
            </a:r>
          </a:p>
          <a:p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 Why is this aspect of your identity, background, or experience so meaningful? Have you learned something about yourself? What insight have you gained?</a:t>
            </a:r>
            <a:endParaRPr lang="en-US">
              <a:solidFill>
                <a:schemeClr val="tx1"/>
              </a:solidFill>
              <a:ea typeface="Meiryo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48CCF0-A4F7-4077-820B-DB9983F0A5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66317" y="4263734"/>
            <a:ext cx="6076772" cy="1905180"/>
          </a:xfrm>
        </p:spPr>
        <p:txBody>
          <a:bodyPr/>
          <a:lstStyle/>
          <a:p>
            <a:r>
              <a:rPr lang="en-US" dirty="0">
                <a:ea typeface="Meiryo"/>
              </a:rPr>
              <a:t>The key word in this prompt is "meaningful," but even that word can seem big and overwhelming. What makes </a:t>
            </a:r>
            <a:r>
              <a:rPr lang="en-US">
                <a:ea typeface="Meiryo"/>
              </a:rPr>
              <a:t>an experience meaningful?</a:t>
            </a:r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44ECAB8-0F8A-4BF5-A5E8-391067800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Meiryo"/>
              </a:rPr>
              <a:t>Take a look at this Common App prompt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373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099405E2-1A96-4DBA-A9DC-4C2A1B421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932FF329-3A87-4F66-BA01-91CD63C81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0"/>
            <a:ext cx="4420926" cy="6838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clock that is on a pole&#10;&#10;Description automatically generated">
            <a:extLst>
              <a:ext uri="{FF2B5EF4-FFF2-40B4-BE49-F238E27FC236}">
                <a16:creationId xmlns:a16="http://schemas.microsoft.com/office/drawing/2014/main" id="{0D506C02-1E8E-4BDC-9CB3-ABF6A033BE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20" t="-596" r="279" b="7050"/>
          <a:stretch/>
        </p:blipFill>
        <p:spPr>
          <a:xfrm>
            <a:off x="644460" y="1632508"/>
            <a:ext cx="3248925" cy="3329217"/>
          </a:xfrm>
          <a:prstGeom prst="rect">
            <a:avLst/>
          </a:prstGeom>
        </p:spPr>
      </p:pic>
      <p:sp>
        <p:nvSpPr>
          <p:cNvPr id="8" name="Rectangle 12">
            <a:extLst>
              <a:ext uri="{FF2B5EF4-FFF2-40B4-BE49-F238E27FC236}">
                <a16:creationId xmlns:a16="http://schemas.microsoft.com/office/drawing/2014/main" id="{BCF4857D-F003-4CA1-82AB-00900B100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146359"/>
            <a:ext cx="4426072" cy="71164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79855050-A75B-4DD0-9B56-8B1C7722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426076" y="748578"/>
            <a:ext cx="7765922" cy="541903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DC8088-7A44-4874-B0F4-F51490977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9472" y="1056362"/>
            <a:ext cx="6627226" cy="1154102"/>
          </a:xfrm>
        </p:spPr>
        <p:txBody>
          <a:bodyPr>
            <a:normAutofit/>
          </a:bodyPr>
          <a:lstStyle/>
          <a:p>
            <a:r>
              <a:rPr lang="en-US">
                <a:ea typeface="Meiryo"/>
              </a:rPr>
              <a:t>Your Challenge</a:t>
            </a:r>
            <a:endParaRPr lang="en-US"/>
          </a:p>
        </p:txBody>
      </p:sp>
      <p:sp>
        <p:nvSpPr>
          <p:cNvPr id="12" name="Rectangle 16">
            <a:extLst>
              <a:ext uri="{FF2B5EF4-FFF2-40B4-BE49-F238E27FC236}">
                <a16:creationId xmlns:a16="http://schemas.microsoft.com/office/drawing/2014/main" id="{5E6738EB-6FF0-4AF9-8462-57F4494B88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87743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FB66E-AEF8-4B3C-849E-8575CB7C8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1857" y="2268656"/>
            <a:ext cx="6627226" cy="3505938"/>
          </a:xfrm>
        </p:spPr>
        <p:txBody>
          <a:bodyPr anchor="t">
            <a:normAutofit/>
          </a:bodyPr>
          <a:lstStyle/>
          <a:p>
            <a:r>
              <a:rPr lang="en-US" b="0">
                <a:ea typeface="+mn-lt"/>
                <a:cs typeface="+mn-lt"/>
              </a:rPr>
              <a:t>To write an essay that illustrates something meaningful about you.</a:t>
            </a:r>
          </a:p>
          <a:p>
            <a:endParaRPr lang="en-US" b="0" dirty="0">
              <a:ea typeface="Meiryo"/>
            </a:endParaRPr>
          </a:p>
          <a:p>
            <a:endParaRPr lang="en-US" b="0" dirty="0">
              <a:ea typeface="Meiryo"/>
            </a:endParaRPr>
          </a:p>
        </p:txBody>
      </p:sp>
      <p:sp>
        <p:nvSpPr>
          <p:cNvPr id="14" name="Rectangle 18">
            <a:extLst>
              <a:ext uri="{FF2B5EF4-FFF2-40B4-BE49-F238E27FC236}">
                <a16:creationId xmlns:a16="http://schemas.microsoft.com/office/drawing/2014/main" id="{DB791336-FCAA-4174-9303-B3F3748611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94069" y="6167615"/>
            <a:ext cx="7794882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20">
            <a:extLst>
              <a:ext uri="{FF2B5EF4-FFF2-40B4-BE49-F238E27FC236}">
                <a16:creationId xmlns:a16="http://schemas.microsoft.com/office/drawing/2014/main" id="{CA212158-300D-44D0-9CCE-472C3F669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09423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988521F4-D44A-42C5-9BDB-5CA255540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94070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08934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AnalogousFromLightSeedRightStep">
      <a:dk1>
        <a:srgbClr val="000000"/>
      </a:dk1>
      <a:lt1>
        <a:srgbClr val="FFFFFF"/>
      </a:lt1>
      <a:dk2>
        <a:srgbClr val="413424"/>
      </a:dk2>
      <a:lt2>
        <a:srgbClr val="E5E8E2"/>
      </a:lt2>
      <a:accent1>
        <a:srgbClr val="AA92CB"/>
      </a:accent1>
      <a:accent2>
        <a:srgbClr val="B579BF"/>
      </a:accent2>
      <a:accent3>
        <a:srgbClr val="CB92BB"/>
      </a:accent3>
      <a:accent4>
        <a:srgbClr val="BF798F"/>
      </a:accent4>
      <a:accent5>
        <a:srgbClr val="CB9792"/>
      </a:accent5>
      <a:accent6>
        <a:srgbClr val="BF9E79"/>
      </a:accent6>
      <a:hlink>
        <a:srgbClr val="738B54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ShojiVTI</vt:lpstr>
      <vt:lpstr>How to Read a College Application</vt:lpstr>
      <vt:lpstr>Follow the Prompt carefully </vt:lpstr>
      <vt:lpstr>Think of the essay as a Thinking Task</vt:lpstr>
      <vt:lpstr>How do you learn how to reflect?</vt:lpstr>
      <vt:lpstr>Start By...</vt:lpstr>
      <vt:lpstr>Dig Deeper</vt:lpstr>
      <vt:lpstr>Take a look at this Common App prompt </vt:lpstr>
      <vt:lpstr>Your Challenge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159</cp:revision>
  <dcterms:created xsi:type="dcterms:W3CDTF">2020-10-13T17:47:06Z</dcterms:created>
  <dcterms:modified xsi:type="dcterms:W3CDTF">2020-10-14T01:17:46Z</dcterms:modified>
</cp:coreProperties>
</file>