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0" r:id="rId1"/>
  </p:sldMasterIdLst>
  <p:notesMasterIdLst>
    <p:notesMasterId r:id="rId16"/>
  </p:notesMasterIdLst>
  <p:handoutMasterIdLst>
    <p:handoutMasterId r:id="rId17"/>
  </p:handoutMasterIdLst>
  <p:sldIdLst>
    <p:sldId id="256" r:id="rId2"/>
    <p:sldId id="313" r:id="rId3"/>
    <p:sldId id="315" r:id="rId4"/>
    <p:sldId id="282" r:id="rId5"/>
    <p:sldId id="283" r:id="rId6"/>
    <p:sldId id="295" r:id="rId7"/>
    <p:sldId id="272" r:id="rId8"/>
    <p:sldId id="314" r:id="rId9"/>
    <p:sldId id="273" r:id="rId10"/>
    <p:sldId id="316" r:id="rId11"/>
    <p:sldId id="317" r:id="rId12"/>
    <p:sldId id="308" r:id="rId13"/>
    <p:sldId id="271" r:id="rId14"/>
    <p:sldId id="294" r:id="rId15"/>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25" autoAdjust="0"/>
    <p:restoredTop sz="94660"/>
  </p:normalViewPr>
  <p:slideViewPr>
    <p:cSldViewPr>
      <p:cViewPr varScale="1">
        <p:scale>
          <a:sx n="68" d="100"/>
          <a:sy n="68" d="100"/>
        </p:scale>
        <p:origin x="-64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dirty="0"/>
          </a:p>
        </p:txBody>
      </p:sp>
      <p:sp>
        <p:nvSpPr>
          <p:cNvPr id="3" name="Date Placeholder 2"/>
          <p:cNvSpPr>
            <a:spLocks noGrp="1"/>
          </p:cNvSpPr>
          <p:nvPr>
            <p:ph type="dt" sz="quarter" idx="1"/>
          </p:nvPr>
        </p:nvSpPr>
        <p:spPr>
          <a:xfrm>
            <a:off x="3939466" y="0"/>
            <a:ext cx="3013763" cy="465455"/>
          </a:xfrm>
          <a:prstGeom prst="rect">
            <a:avLst/>
          </a:prstGeom>
        </p:spPr>
        <p:txBody>
          <a:bodyPr vert="horz" lIns="92930" tIns="46465" rIns="92930" bIns="46465" rtlCol="0"/>
          <a:lstStyle>
            <a:lvl1pPr algn="r">
              <a:defRPr sz="1200"/>
            </a:lvl1pPr>
          </a:lstStyle>
          <a:p>
            <a:fld id="{AB5982F7-2BD2-44BE-BD3B-A7BF84941E0E}" type="datetimeFigureOut">
              <a:rPr lang="en-US" smtClean="0"/>
              <a:pPr/>
              <a:t>11/7/2018</a:t>
            </a:fld>
            <a:endParaRPr lang="en-US" dirty="0"/>
          </a:p>
        </p:txBody>
      </p:sp>
      <p:sp>
        <p:nvSpPr>
          <p:cNvPr id="4" name="Footer Placeholder 3"/>
          <p:cNvSpPr>
            <a:spLocks noGrp="1"/>
          </p:cNvSpPr>
          <p:nvPr>
            <p:ph type="ftr" sz="quarter" idx="2"/>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0" tIns="46465" rIns="92930" bIns="46465" rtlCol="0" anchor="b"/>
          <a:lstStyle>
            <a:lvl1pPr algn="r">
              <a:defRPr sz="1200"/>
            </a:lvl1pPr>
          </a:lstStyle>
          <a:p>
            <a:fld id="{8B745B42-3353-4178-A7AC-53CB47EF75DB}" type="slidenum">
              <a:rPr lang="en-US" smtClean="0"/>
              <a:pPr/>
              <a:t>‹#›</a:t>
            </a:fld>
            <a:endParaRPr lang="en-US" dirty="0"/>
          </a:p>
        </p:txBody>
      </p:sp>
    </p:spTree>
    <p:extLst>
      <p:ext uri="{BB962C8B-B14F-4D97-AF65-F5344CB8AC3E}">
        <p14:creationId xmlns:p14="http://schemas.microsoft.com/office/powerpoint/2010/main" xmlns="" val="36549010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40175" y="0"/>
            <a:ext cx="3013075" cy="466725"/>
          </a:xfrm>
          <a:prstGeom prst="rect">
            <a:avLst/>
          </a:prstGeom>
        </p:spPr>
        <p:txBody>
          <a:bodyPr vert="horz" lIns="91440" tIns="45720" rIns="91440" bIns="45720" rtlCol="0"/>
          <a:lstStyle>
            <a:lvl1pPr algn="r">
              <a:defRPr sz="1200"/>
            </a:lvl1pPr>
          </a:lstStyle>
          <a:p>
            <a:fld id="{B6F35384-8AB5-490D-99C9-A612936FD070}" type="datetimeFigureOut">
              <a:rPr lang="en-US" smtClean="0"/>
              <a:pPr/>
              <a:t>11/7/2018</a:t>
            </a:fld>
            <a:endParaRPr lang="en-US"/>
          </a:p>
        </p:txBody>
      </p:sp>
      <p:sp>
        <p:nvSpPr>
          <p:cNvPr id="4" name="Slide Image Placeholder 3"/>
          <p:cNvSpPr>
            <a:spLocks noGrp="1" noRot="1" noChangeAspect="1"/>
          </p:cNvSpPr>
          <p:nvPr>
            <p:ph type="sldImg" idx="2"/>
          </p:nvPr>
        </p:nvSpPr>
        <p:spPr>
          <a:xfrm>
            <a:off x="1382713" y="1163638"/>
            <a:ext cx="4189412"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479925"/>
            <a:ext cx="5564188"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130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40175" y="8842375"/>
            <a:ext cx="3013075" cy="466725"/>
          </a:xfrm>
          <a:prstGeom prst="rect">
            <a:avLst/>
          </a:prstGeom>
        </p:spPr>
        <p:txBody>
          <a:bodyPr vert="horz" lIns="91440" tIns="45720" rIns="91440" bIns="45720" rtlCol="0" anchor="b"/>
          <a:lstStyle>
            <a:lvl1pPr algn="r">
              <a:defRPr sz="1200"/>
            </a:lvl1pPr>
          </a:lstStyle>
          <a:p>
            <a:fld id="{D680C46F-01F0-4300-AB25-5016EED9D96A}" type="slidenum">
              <a:rPr lang="en-US" smtClean="0"/>
              <a:pPr/>
              <a:t>‹#›</a:t>
            </a:fld>
            <a:endParaRPr lang="en-US"/>
          </a:p>
        </p:txBody>
      </p:sp>
    </p:spTree>
    <p:extLst>
      <p:ext uri="{BB962C8B-B14F-4D97-AF65-F5344CB8AC3E}">
        <p14:creationId xmlns:p14="http://schemas.microsoft.com/office/powerpoint/2010/main" xmlns="" val="1230563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80C46F-01F0-4300-AB25-5016EED9D96A}" type="slidenum">
              <a:rPr lang="en-US" smtClean="0"/>
              <a:pPr/>
              <a:t>9</a:t>
            </a:fld>
            <a:endParaRPr lang="en-US"/>
          </a:p>
        </p:txBody>
      </p:sp>
    </p:spTree>
    <p:extLst>
      <p:ext uri="{BB962C8B-B14F-4D97-AF65-F5344CB8AC3E}">
        <p14:creationId xmlns:p14="http://schemas.microsoft.com/office/powerpoint/2010/main" xmlns="" val="1330554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683DC5-B415-4158-823C-9C88A7985A8C}" type="datetimeFigureOut">
              <a:rPr lang="en-US" smtClean="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D1D3D1-5025-424A-A413-BB5D736A7ED0}"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683DC5-B415-4158-823C-9C88A7985A8C}" type="datetimeFigureOut">
              <a:rPr lang="en-US" smtClean="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D1D3D1-5025-424A-A413-BB5D736A7ED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83DC5-B415-4158-823C-9C88A7985A8C}" type="datetimeFigureOut">
              <a:rPr lang="en-US" smtClean="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D1D3D1-5025-424A-A413-BB5D736A7ED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683DC5-B415-4158-823C-9C88A7985A8C}" type="datetimeFigureOut">
              <a:rPr lang="en-US" smtClean="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D1D3D1-5025-424A-A413-BB5D736A7ED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83DC5-B415-4158-823C-9C88A7985A8C}" type="datetimeFigureOut">
              <a:rPr lang="en-US" smtClean="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D1D3D1-5025-424A-A413-BB5D736A7ED0}"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683DC5-B415-4158-823C-9C88A7985A8C}" type="datetimeFigureOut">
              <a:rPr lang="en-US" smtClean="0"/>
              <a:pPr/>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D1D3D1-5025-424A-A413-BB5D736A7ED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83DC5-B415-4158-823C-9C88A7985A8C}" type="datetimeFigureOut">
              <a:rPr lang="en-US" smtClean="0"/>
              <a:pPr/>
              <a:t>11/7/2018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0D1D3D1-5025-424A-A413-BB5D736A7ED0}"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683DC5-B415-4158-823C-9C88A7985A8C}" type="datetimeFigureOut">
              <a:rPr lang="en-US" smtClean="0"/>
              <a:pPr/>
              <a:t>11/7/2018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0D1D3D1-5025-424A-A413-BB5D736A7ED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83DC5-B415-4158-823C-9C88A7985A8C}" type="datetimeFigureOut">
              <a:rPr lang="en-US" smtClean="0"/>
              <a:pPr/>
              <a:t>11/7/2018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0D1D3D1-5025-424A-A413-BB5D736A7ED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683DC5-B415-4158-823C-9C88A7985A8C}" type="datetimeFigureOut">
              <a:rPr lang="en-US" smtClean="0"/>
              <a:pPr/>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D1D3D1-5025-424A-A413-BB5D736A7ED0}"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683DC5-B415-4158-823C-9C88A7985A8C}" type="datetimeFigureOut">
              <a:rPr lang="en-US" smtClean="0"/>
              <a:pPr/>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D1D3D1-5025-424A-A413-BB5D736A7ED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7683DC5-B415-4158-823C-9C88A7985A8C}" type="datetimeFigureOut">
              <a:rPr lang="en-US" smtClean="0"/>
              <a:pPr/>
              <a:t>11/7/2018</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0D1D3D1-5025-424A-A413-BB5D736A7ED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infed.org/thinkers/et-knowl.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95401"/>
            <a:ext cx="8458200" cy="1981200"/>
          </a:xfrm>
        </p:spPr>
        <p:txBody>
          <a:bodyPr>
            <a:noAutofit/>
          </a:bodyPr>
          <a:lstStyle/>
          <a:p>
            <a:r>
              <a:rPr lang="en-US" sz="4400" b="1" dirty="0"/>
              <a:t>Integrating strategies to engage online learners</a:t>
            </a:r>
          </a:p>
        </p:txBody>
      </p:sp>
      <p:sp>
        <p:nvSpPr>
          <p:cNvPr id="3" name="Subtitle 2"/>
          <p:cNvSpPr>
            <a:spLocks noGrp="1"/>
          </p:cNvSpPr>
          <p:nvPr>
            <p:ph type="subTitle" idx="1"/>
          </p:nvPr>
        </p:nvSpPr>
        <p:spPr>
          <a:xfrm>
            <a:off x="685800" y="4191000"/>
            <a:ext cx="6400800" cy="1600199"/>
          </a:xfrm>
        </p:spPr>
        <p:txBody>
          <a:bodyPr>
            <a:normAutofit/>
          </a:bodyPr>
          <a:lstStyle/>
          <a:p>
            <a:r>
              <a:rPr lang="en-US" dirty="0"/>
              <a:t>NCCCS CTE Faculty Institute</a:t>
            </a:r>
          </a:p>
          <a:p>
            <a:r>
              <a:rPr lang="en-US" dirty="0"/>
              <a:t>November 7, 2018</a:t>
            </a:r>
          </a:p>
          <a:p>
            <a:r>
              <a:rPr lang="en-US" dirty="0"/>
              <a:t>Dr. Mary Olvera</a:t>
            </a:r>
          </a:p>
          <a:p>
            <a:endParaRPr lang="en-US" dirty="0"/>
          </a:p>
        </p:txBody>
      </p:sp>
      <p:pic>
        <p:nvPicPr>
          <p:cNvPr id="6" name="Picture 5">
            <a:extLst>
              <a:ext uri="{FF2B5EF4-FFF2-40B4-BE49-F238E27FC236}">
                <a16:creationId xmlns:a16="http://schemas.microsoft.com/office/drawing/2014/main" xmlns="" id="{00FD9908-618A-47C9-8758-41FAB071ABC1}"/>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953000" y="3733800"/>
            <a:ext cx="3747074" cy="2819400"/>
          </a:xfrm>
          <a:prstGeom prst="rect">
            <a:avLst/>
          </a:prstGeom>
          <a:effectLst>
            <a:glow rad="228600">
              <a:schemeClr val="accent1">
                <a:satMod val="175000"/>
                <a:alpha val="40000"/>
              </a:schemeClr>
            </a:glo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D8F948-BC77-4014-9163-64553B7DE0AC}"/>
              </a:ext>
            </a:extLst>
          </p:cNvPr>
          <p:cNvSpPr>
            <a:spLocks noGrp="1"/>
          </p:cNvSpPr>
          <p:nvPr>
            <p:ph type="title"/>
          </p:nvPr>
        </p:nvSpPr>
        <p:spPr/>
        <p:txBody>
          <a:bodyPr/>
          <a:lstStyle/>
          <a:p>
            <a:r>
              <a:rPr lang="en-US" b="1" dirty="0"/>
              <a:t>Online Strategies</a:t>
            </a:r>
          </a:p>
        </p:txBody>
      </p:sp>
      <p:sp>
        <p:nvSpPr>
          <p:cNvPr id="3" name="Content Placeholder 2">
            <a:extLst>
              <a:ext uri="{FF2B5EF4-FFF2-40B4-BE49-F238E27FC236}">
                <a16:creationId xmlns:a16="http://schemas.microsoft.com/office/drawing/2014/main" xmlns="" id="{C3A13721-5A14-4527-AA57-FEB175FD2C40}"/>
              </a:ext>
            </a:extLst>
          </p:cNvPr>
          <p:cNvSpPr>
            <a:spLocks noGrp="1"/>
          </p:cNvSpPr>
          <p:nvPr>
            <p:ph idx="1"/>
          </p:nvPr>
        </p:nvSpPr>
        <p:spPr/>
        <p:txBody>
          <a:bodyPr>
            <a:normAutofit/>
          </a:bodyPr>
          <a:lstStyle/>
          <a:p>
            <a:r>
              <a:rPr lang="en-US" sz="3600" dirty="0"/>
              <a:t>Group Assignments</a:t>
            </a:r>
          </a:p>
          <a:p>
            <a:r>
              <a:rPr lang="en-US" sz="3600" dirty="0"/>
              <a:t>Presentations w/ Voice</a:t>
            </a:r>
          </a:p>
          <a:p>
            <a:r>
              <a:rPr lang="en-US" sz="3600" dirty="0"/>
              <a:t>Video Discussions</a:t>
            </a:r>
          </a:p>
          <a:p>
            <a:r>
              <a:rPr lang="en-US" sz="3600" dirty="0"/>
              <a:t>Simulations</a:t>
            </a:r>
          </a:p>
          <a:p>
            <a:r>
              <a:rPr lang="en-US" sz="3600" dirty="0"/>
              <a:t>Peer Reviews</a:t>
            </a:r>
          </a:p>
          <a:p>
            <a:r>
              <a:rPr lang="en-US" sz="3600" dirty="0"/>
              <a:t>Create things, post pictures, discuss</a:t>
            </a:r>
          </a:p>
        </p:txBody>
      </p:sp>
    </p:spTree>
    <p:extLst>
      <p:ext uri="{BB962C8B-B14F-4D97-AF65-F5344CB8AC3E}">
        <p14:creationId xmlns:p14="http://schemas.microsoft.com/office/powerpoint/2010/main" xmlns="" val="2326205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11CFA9-A692-4E84-8ABD-7995E89874FE}"/>
              </a:ext>
            </a:extLst>
          </p:cNvPr>
          <p:cNvSpPr>
            <a:spLocks noGrp="1"/>
          </p:cNvSpPr>
          <p:nvPr>
            <p:ph type="title"/>
          </p:nvPr>
        </p:nvSpPr>
        <p:spPr/>
        <p:txBody>
          <a:bodyPr/>
          <a:lstStyle/>
          <a:p>
            <a:r>
              <a:rPr lang="en-US" b="1" dirty="0"/>
              <a:t>Discussion</a:t>
            </a:r>
          </a:p>
        </p:txBody>
      </p:sp>
      <p:sp>
        <p:nvSpPr>
          <p:cNvPr id="3" name="Content Placeholder 2">
            <a:extLst>
              <a:ext uri="{FF2B5EF4-FFF2-40B4-BE49-F238E27FC236}">
                <a16:creationId xmlns:a16="http://schemas.microsoft.com/office/drawing/2014/main" xmlns="" id="{C53B735B-D3DD-44CA-9893-F984B5FE4B1C}"/>
              </a:ext>
            </a:extLst>
          </p:cNvPr>
          <p:cNvSpPr>
            <a:spLocks noGrp="1"/>
          </p:cNvSpPr>
          <p:nvPr>
            <p:ph idx="1"/>
          </p:nvPr>
        </p:nvSpPr>
        <p:spPr>
          <a:xfrm>
            <a:off x="457200" y="1600200"/>
            <a:ext cx="8229600" cy="4876800"/>
          </a:xfrm>
        </p:spPr>
        <p:txBody>
          <a:bodyPr>
            <a:normAutofit/>
          </a:bodyPr>
          <a:lstStyle/>
          <a:p>
            <a:r>
              <a:rPr lang="en-US" sz="3600" dirty="0"/>
              <a:t>What types of strategies to you utilize in online courses?</a:t>
            </a:r>
          </a:p>
          <a:p>
            <a:r>
              <a:rPr lang="en-US" sz="3600" dirty="0"/>
              <a:t>Share with the large group</a:t>
            </a:r>
          </a:p>
          <a:p>
            <a:endParaRPr lang="en-US" sz="3600" dirty="0"/>
          </a:p>
        </p:txBody>
      </p:sp>
      <p:pic>
        <p:nvPicPr>
          <p:cNvPr id="5" name="Picture 4" descr="A close up of text on a black background&#10;&#10;Description generated with very high confidence">
            <a:extLst>
              <a:ext uri="{FF2B5EF4-FFF2-40B4-BE49-F238E27FC236}">
                <a16:creationId xmlns:a16="http://schemas.microsoft.com/office/drawing/2014/main" xmlns="" id="{E77219F9-18F2-4141-810D-F53F99AE622F}"/>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124200" y="3719686"/>
            <a:ext cx="4724400" cy="2662844"/>
          </a:xfrm>
          <a:prstGeom prst="rect">
            <a:avLst/>
          </a:prstGeom>
        </p:spPr>
      </p:pic>
    </p:spTree>
    <p:extLst>
      <p:ext uri="{BB962C8B-B14F-4D97-AF65-F5344CB8AC3E}">
        <p14:creationId xmlns:p14="http://schemas.microsoft.com/office/powerpoint/2010/main" xmlns="" val="3336662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a:t>References</a:t>
            </a:r>
          </a:p>
        </p:txBody>
      </p:sp>
      <p:sp>
        <p:nvSpPr>
          <p:cNvPr id="3" name="Content Placeholder 2"/>
          <p:cNvSpPr>
            <a:spLocks noGrp="1"/>
          </p:cNvSpPr>
          <p:nvPr>
            <p:ph idx="1"/>
          </p:nvPr>
        </p:nvSpPr>
        <p:spPr>
          <a:xfrm>
            <a:off x="457200" y="1828800"/>
            <a:ext cx="8229600" cy="4745736"/>
          </a:xfrm>
        </p:spPr>
        <p:txBody>
          <a:bodyPr>
            <a:normAutofit/>
          </a:bodyPr>
          <a:lstStyle/>
          <a:p>
            <a:pPr marL="0" indent="0">
              <a:buNone/>
            </a:pPr>
            <a:endParaRPr lang="en-US" dirty="0"/>
          </a:p>
          <a:p>
            <a:r>
              <a:rPr lang="en-US" dirty="0"/>
              <a:t>Lane, C. (2005). Online training supported by learning models based on multiple intelligences and learning styles.</a:t>
            </a:r>
          </a:p>
          <a:p>
            <a:r>
              <a:rPr lang="en-US" dirty="0" err="1"/>
              <a:t>Honigsfeld</a:t>
            </a:r>
            <a:r>
              <a:rPr lang="en-US" dirty="0"/>
              <a:t>, A., &amp; Dunn, R. (2006). Learning-style characteristics of adult learners. Delta Kappa Gamma Bulletin, 72(2), 14-31</a:t>
            </a:r>
          </a:p>
          <a:p>
            <a:r>
              <a:rPr lang="en-US" dirty="0"/>
              <a:t>Siegel, D.J. (2013). </a:t>
            </a:r>
            <a:r>
              <a:rPr lang="en-US" i="1" dirty="0"/>
              <a:t>Brainstorm: The power and purpose of the teenage brain</a:t>
            </a:r>
            <a:r>
              <a:rPr lang="en-US" dirty="0"/>
              <a:t>. New York, NY. Penguin Random House Company.</a:t>
            </a:r>
          </a:p>
          <a:p>
            <a:endParaRPr lang="en-US" dirty="0"/>
          </a:p>
        </p:txBody>
      </p:sp>
    </p:spTree>
    <p:extLst>
      <p:ext uri="{BB962C8B-B14F-4D97-AF65-F5344CB8AC3E}">
        <p14:creationId xmlns:p14="http://schemas.microsoft.com/office/powerpoint/2010/main" xmlns="" val="3745532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14400"/>
          </a:xfrm>
        </p:spPr>
        <p:txBody>
          <a:bodyPr/>
          <a:lstStyle/>
          <a:p>
            <a:r>
              <a:rPr lang="en-US" dirty="0"/>
              <a:t>References:</a:t>
            </a:r>
          </a:p>
        </p:txBody>
      </p:sp>
      <p:sp>
        <p:nvSpPr>
          <p:cNvPr id="3" name="Content Placeholder 2"/>
          <p:cNvSpPr>
            <a:spLocks noGrp="1"/>
          </p:cNvSpPr>
          <p:nvPr>
            <p:ph idx="1"/>
          </p:nvPr>
        </p:nvSpPr>
        <p:spPr>
          <a:xfrm>
            <a:off x="457200" y="1447800"/>
            <a:ext cx="8229600" cy="5126736"/>
          </a:xfrm>
        </p:spPr>
        <p:txBody>
          <a:bodyPr>
            <a:normAutofit fontScale="92500" lnSpcReduction="10000"/>
          </a:bodyPr>
          <a:lstStyle/>
          <a:p>
            <a:pPr lvl="1"/>
            <a:endParaRPr lang="en-US" dirty="0"/>
          </a:p>
          <a:p>
            <a:pPr lvl="1"/>
            <a:r>
              <a:rPr lang="en-US" sz="2800" dirty="0"/>
              <a:t>Klein-Collins, R. (2011). Strategies for becoming adult-learning- focused institutions. </a:t>
            </a:r>
            <a:r>
              <a:rPr lang="en-US" sz="2800" i="1" dirty="0"/>
              <a:t>Peer Review</a:t>
            </a:r>
            <a:r>
              <a:rPr lang="en-US" sz="2800" dirty="0"/>
              <a:t>, </a:t>
            </a:r>
            <a:r>
              <a:rPr lang="en-US" sz="2800" i="1" dirty="0"/>
              <a:t>13</a:t>
            </a:r>
            <a:r>
              <a:rPr lang="en-US" sz="2800" dirty="0"/>
              <a:t>(1), 4-7.  </a:t>
            </a:r>
          </a:p>
          <a:p>
            <a:pPr lvl="1"/>
            <a:r>
              <a:rPr lang="en-US" sz="2800" dirty="0"/>
              <a:t>Russell, S. S. (2006). An overview of adult-learning processes. Urologic Nursing, 26(5), 349-370.</a:t>
            </a:r>
          </a:p>
          <a:p>
            <a:pPr lvl="1"/>
            <a:r>
              <a:rPr lang="en-US" sz="2800" dirty="0"/>
              <a:t>Taylor, E. R., &amp; Karcher, M. (2009). Cultural and developmental variations in the resiliencies promoted by school counselors.</a:t>
            </a:r>
            <a:r>
              <a:rPr lang="en-US" sz="2800" i="1" dirty="0"/>
              <a:t> Journal of Professional Counseling, Practice, Theory, &amp; Research, 37</a:t>
            </a:r>
            <a:r>
              <a:rPr lang="en-US" sz="2800" dirty="0"/>
              <a:t>(2), 66–87. Retrieved from http://ezproxy.surry.edu/login?url=https://search.proquest.com/docview/212437428?accountid=14179</a:t>
            </a:r>
          </a:p>
          <a:p>
            <a:pPr lvl="1"/>
            <a:endParaRPr lang="en-US" dirty="0"/>
          </a:p>
          <a:p>
            <a:pPr>
              <a:buNone/>
            </a:pPr>
            <a:endParaRPr lang="en-US" dirty="0"/>
          </a:p>
          <a:p>
            <a:pPr>
              <a:buNone/>
            </a:pPr>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838200"/>
          </a:xfrm>
        </p:spPr>
        <p:txBody>
          <a:bodyPr/>
          <a:lstStyle/>
          <a:p>
            <a:r>
              <a:rPr lang="en-US" dirty="0"/>
              <a:t>References</a:t>
            </a:r>
          </a:p>
        </p:txBody>
      </p:sp>
      <p:sp>
        <p:nvSpPr>
          <p:cNvPr id="3" name="Content Placeholder 2"/>
          <p:cNvSpPr>
            <a:spLocks noGrp="1"/>
          </p:cNvSpPr>
          <p:nvPr>
            <p:ph idx="1"/>
          </p:nvPr>
        </p:nvSpPr>
        <p:spPr>
          <a:xfrm>
            <a:off x="457200" y="1371600"/>
            <a:ext cx="8229600" cy="5202936"/>
          </a:xfrm>
        </p:spPr>
        <p:txBody>
          <a:bodyPr>
            <a:normAutofit/>
          </a:bodyPr>
          <a:lstStyle/>
          <a:p>
            <a:pPr lvl="1"/>
            <a:r>
              <a:rPr lang="en-US" dirty="0"/>
              <a:t>Smith, J. (2002). Learning styles: Fashion fad or lever for change? The application of learning style theory to inclusive curriculum delivery. </a:t>
            </a:r>
            <a:r>
              <a:rPr lang="en-US" i="1" dirty="0"/>
              <a:t>Innovations in Education &amp; Teaching International</a:t>
            </a:r>
            <a:r>
              <a:rPr lang="en-US" dirty="0"/>
              <a:t>, 39(1), 63-70. doi:10.1080/13558000110102913. </a:t>
            </a:r>
          </a:p>
          <a:p>
            <a:pPr lvl="1"/>
            <a:r>
              <a:rPr lang="en-US" dirty="0"/>
              <a:t>Smith, M. K. (2002). Malcolm Knowles, informal adult education, self-direction and anadragogy. </a:t>
            </a:r>
            <a:r>
              <a:rPr lang="en-US" i="1" dirty="0"/>
              <a:t>The encyclopedia of informal education</a:t>
            </a:r>
            <a:r>
              <a:rPr lang="en-US" dirty="0"/>
              <a:t>. Retrieved August 24, 2007, from </a:t>
            </a:r>
            <a:r>
              <a:rPr lang="en-US" u="sng" dirty="0">
                <a:hlinkClick r:id="rId2"/>
              </a:rPr>
              <a:t>http://www.infed.org/thinkers/et-knowl.htm</a:t>
            </a:r>
            <a:endParaRPr lang="en-US" u="sng" dirty="0"/>
          </a:p>
          <a:p>
            <a:pPr lvl="1"/>
            <a:r>
              <a:rPr lang="en-US" dirty="0"/>
              <a:t>Weber, E. (1992). Curriculum for success. New Horizons for Learning: On the Beam. 12(3), 339-340. </a:t>
            </a:r>
          </a:p>
          <a:p>
            <a:pPr lvl="1"/>
            <a:r>
              <a:rPr lang="en-US" dirty="0"/>
              <a:t>Worley, K. (2011). Educating college students of the net generation. </a:t>
            </a:r>
            <a:r>
              <a:rPr lang="en-US" i="1" dirty="0"/>
              <a:t>Adult Learning</a:t>
            </a:r>
            <a:r>
              <a:rPr lang="en-US" dirty="0"/>
              <a:t>, </a:t>
            </a:r>
            <a:r>
              <a:rPr lang="en-US" i="1" dirty="0"/>
              <a:t>22</a:t>
            </a:r>
            <a:r>
              <a:rPr lang="en-US" dirty="0"/>
              <a:t>(3), 31-39. </a:t>
            </a:r>
          </a:p>
          <a:p>
            <a:endParaRPr lang="en-US" dirty="0"/>
          </a:p>
        </p:txBody>
      </p:sp>
    </p:spTree>
    <p:extLst>
      <p:ext uri="{BB962C8B-B14F-4D97-AF65-F5344CB8AC3E}">
        <p14:creationId xmlns:p14="http://schemas.microsoft.com/office/powerpoint/2010/main" xmlns="" val="377896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D068B7-8212-43DF-A41C-3AE6A09ABAD2}"/>
              </a:ext>
            </a:extLst>
          </p:cNvPr>
          <p:cNvSpPr>
            <a:spLocks noGrp="1"/>
          </p:cNvSpPr>
          <p:nvPr>
            <p:ph type="title"/>
          </p:nvPr>
        </p:nvSpPr>
        <p:spPr/>
        <p:txBody>
          <a:bodyPr/>
          <a:lstStyle/>
          <a:p>
            <a:r>
              <a:rPr lang="en-US" b="1" dirty="0"/>
              <a:t>First….</a:t>
            </a:r>
          </a:p>
        </p:txBody>
      </p:sp>
      <p:sp>
        <p:nvSpPr>
          <p:cNvPr id="3" name="Content Placeholder 2">
            <a:extLst>
              <a:ext uri="{FF2B5EF4-FFF2-40B4-BE49-F238E27FC236}">
                <a16:creationId xmlns:a16="http://schemas.microsoft.com/office/drawing/2014/main" xmlns="" id="{BDFB0B15-BFC0-434C-94CE-A7DE99E7B14D}"/>
              </a:ext>
            </a:extLst>
          </p:cNvPr>
          <p:cNvSpPr>
            <a:spLocks noGrp="1"/>
          </p:cNvSpPr>
          <p:nvPr>
            <p:ph idx="1"/>
          </p:nvPr>
        </p:nvSpPr>
        <p:spPr/>
        <p:txBody>
          <a:bodyPr>
            <a:normAutofit/>
          </a:bodyPr>
          <a:lstStyle/>
          <a:p>
            <a:pPr marL="0" indent="0" algn="ctr">
              <a:buNone/>
            </a:pPr>
            <a:r>
              <a:rPr lang="en-US" sz="6000" dirty="0"/>
              <a:t>Define online engagement.</a:t>
            </a:r>
          </a:p>
          <a:p>
            <a:pPr marL="0" indent="0">
              <a:buNone/>
            </a:pPr>
            <a:endParaRPr lang="en-US" sz="2800" dirty="0"/>
          </a:p>
        </p:txBody>
      </p:sp>
      <p:pic>
        <p:nvPicPr>
          <p:cNvPr id="5" name="Picture 4">
            <a:extLst>
              <a:ext uri="{FF2B5EF4-FFF2-40B4-BE49-F238E27FC236}">
                <a16:creationId xmlns:a16="http://schemas.microsoft.com/office/drawing/2014/main" xmlns="" id="{E791944A-22DF-4D43-8C27-1EFC500847CC}"/>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90600" y="3813175"/>
            <a:ext cx="6934200" cy="2889250"/>
          </a:xfrm>
          <a:prstGeom prst="rect">
            <a:avLst/>
          </a:prstGeom>
          <a:effectLst>
            <a:glow rad="139700">
              <a:schemeClr val="accent1">
                <a:satMod val="175000"/>
                <a:alpha val="40000"/>
              </a:schemeClr>
            </a:glow>
          </a:effectLst>
        </p:spPr>
      </p:pic>
    </p:spTree>
    <p:extLst>
      <p:ext uri="{BB962C8B-B14F-4D97-AF65-F5344CB8AC3E}">
        <p14:creationId xmlns:p14="http://schemas.microsoft.com/office/powerpoint/2010/main" xmlns="" val="4058396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13C539-EB5C-4466-8922-6D5C4708B9DD}"/>
              </a:ext>
            </a:extLst>
          </p:cNvPr>
          <p:cNvSpPr>
            <a:spLocks noGrp="1"/>
          </p:cNvSpPr>
          <p:nvPr>
            <p:ph type="title"/>
          </p:nvPr>
        </p:nvSpPr>
        <p:spPr/>
        <p:txBody>
          <a:bodyPr/>
          <a:lstStyle/>
          <a:p>
            <a:r>
              <a:rPr lang="en-US" b="1" dirty="0"/>
              <a:t>What We Know…</a:t>
            </a:r>
          </a:p>
        </p:txBody>
      </p:sp>
      <p:sp>
        <p:nvSpPr>
          <p:cNvPr id="3" name="Content Placeholder 2">
            <a:extLst>
              <a:ext uri="{FF2B5EF4-FFF2-40B4-BE49-F238E27FC236}">
                <a16:creationId xmlns:a16="http://schemas.microsoft.com/office/drawing/2014/main" xmlns="" id="{AFC1F03A-4CE5-4AB1-8CBB-EC3261F67FDB}"/>
              </a:ext>
            </a:extLst>
          </p:cNvPr>
          <p:cNvSpPr>
            <a:spLocks noGrp="1"/>
          </p:cNvSpPr>
          <p:nvPr>
            <p:ph idx="1"/>
          </p:nvPr>
        </p:nvSpPr>
        <p:spPr/>
        <p:txBody>
          <a:bodyPr>
            <a:noAutofit/>
          </a:bodyPr>
          <a:lstStyle/>
          <a:p>
            <a:r>
              <a:rPr lang="en-US" sz="3200" dirty="0"/>
              <a:t>Online growth has outpaced total growth since 2003 </a:t>
            </a:r>
            <a:r>
              <a:rPr lang="en-US" dirty="0"/>
              <a:t>(Brewer &amp; Brewer, 2015).</a:t>
            </a:r>
          </a:p>
          <a:p>
            <a:pPr lvl="2"/>
            <a:r>
              <a:rPr lang="en-US" sz="3000" dirty="0"/>
              <a:t>Web-Assisted</a:t>
            </a:r>
          </a:p>
          <a:p>
            <a:pPr lvl="2"/>
            <a:r>
              <a:rPr lang="en-US" sz="3000" dirty="0"/>
              <a:t>Hybrid</a:t>
            </a:r>
          </a:p>
          <a:p>
            <a:pPr lvl="2"/>
            <a:r>
              <a:rPr lang="en-US" sz="3000" dirty="0"/>
              <a:t>Synchronous Online</a:t>
            </a:r>
          </a:p>
          <a:p>
            <a:pPr lvl="2"/>
            <a:r>
              <a:rPr lang="en-US" sz="3000" dirty="0"/>
              <a:t>Asynchronous Online</a:t>
            </a:r>
          </a:p>
          <a:p>
            <a:pPr lvl="1"/>
            <a:r>
              <a:rPr lang="en-US" sz="3200" dirty="0"/>
              <a:t>"relationship resiliency appears to be an important resilience to address at all grade levels" </a:t>
            </a:r>
            <a:r>
              <a:rPr lang="en-US" sz="2400" dirty="0"/>
              <a:t>(Taylor &amp; Karcher, 2009, p. 8). </a:t>
            </a:r>
          </a:p>
          <a:p>
            <a:pPr lvl="1"/>
            <a:endParaRPr lang="en-US" sz="3200" dirty="0"/>
          </a:p>
          <a:p>
            <a:pPr lvl="1"/>
            <a:endParaRPr lang="en-US" sz="3200" dirty="0"/>
          </a:p>
          <a:p>
            <a:pPr lvl="1"/>
            <a:endParaRPr lang="en-US" sz="3200" dirty="0"/>
          </a:p>
        </p:txBody>
      </p:sp>
    </p:spTree>
    <p:extLst>
      <p:ext uri="{BB962C8B-B14F-4D97-AF65-F5344CB8AC3E}">
        <p14:creationId xmlns:p14="http://schemas.microsoft.com/office/powerpoint/2010/main" xmlns="" val="4151741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62000"/>
          </a:xfrm>
        </p:spPr>
        <p:txBody>
          <a:bodyPr/>
          <a:lstStyle/>
          <a:p>
            <a:r>
              <a:rPr lang="en-US" b="1" dirty="0"/>
              <a:t>Engaging Students</a:t>
            </a:r>
          </a:p>
        </p:txBody>
      </p:sp>
      <p:sp>
        <p:nvSpPr>
          <p:cNvPr id="4" name="Content Placeholder 3">
            <a:extLst>
              <a:ext uri="{FF2B5EF4-FFF2-40B4-BE49-F238E27FC236}">
                <a16:creationId xmlns:a16="http://schemas.microsoft.com/office/drawing/2014/main" xmlns="" id="{947FAB78-26C4-4E9F-8CEE-CC9D763992C8}"/>
              </a:ext>
            </a:extLst>
          </p:cNvPr>
          <p:cNvSpPr>
            <a:spLocks noGrp="1"/>
          </p:cNvSpPr>
          <p:nvPr>
            <p:ph idx="1"/>
          </p:nvPr>
        </p:nvSpPr>
        <p:spPr>
          <a:xfrm>
            <a:off x="457200" y="1752600"/>
            <a:ext cx="8229600" cy="4724400"/>
          </a:xfrm>
        </p:spPr>
        <p:txBody>
          <a:bodyPr/>
          <a:lstStyle/>
          <a:p>
            <a:pPr marL="0" indent="0">
              <a:buNone/>
            </a:pPr>
            <a:r>
              <a:rPr lang="en-US" dirty="0"/>
              <a:t>Learning is optimized when students are actively engaged in learning.  Research on teaching and learning shows that most of us remember: </a:t>
            </a:r>
          </a:p>
          <a:p>
            <a:pPr lvl="1"/>
            <a:r>
              <a:rPr lang="en-US" sz="2600" dirty="0"/>
              <a:t>10% of what we read</a:t>
            </a:r>
          </a:p>
          <a:p>
            <a:pPr lvl="1"/>
            <a:r>
              <a:rPr lang="en-US" sz="2600" dirty="0"/>
              <a:t>20% of what we hear</a:t>
            </a:r>
          </a:p>
          <a:p>
            <a:pPr lvl="1"/>
            <a:r>
              <a:rPr lang="en-US" sz="2600" dirty="0"/>
              <a:t>30% of what we see</a:t>
            </a:r>
          </a:p>
          <a:p>
            <a:pPr lvl="1"/>
            <a:r>
              <a:rPr lang="en-US" sz="2600" dirty="0"/>
              <a:t>50% of what we both see and hear</a:t>
            </a:r>
          </a:p>
          <a:p>
            <a:pPr lvl="1"/>
            <a:r>
              <a:rPr lang="en-US" sz="2600" dirty="0"/>
              <a:t>70% of what we have discussed with others</a:t>
            </a:r>
          </a:p>
          <a:p>
            <a:pPr lvl="1"/>
            <a:r>
              <a:rPr lang="en-US" sz="2600" dirty="0"/>
              <a:t>80% of what we have experienced personally</a:t>
            </a:r>
          </a:p>
          <a:p>
            <a:pPr lvl="1"/>
            <a:r>
              <a:rPr lang="en-US" sz="2600" dirty="0"/>
              <a:t>95% of what we teach someone else </a:t>
            </a:r>
          </a:p>
          <a:p>
            <a:endParaRPr lang="en-US" dirty="0"/>
          </a:p>
        </p:txBody>
      </p:sp>
    </p:spTree>
    <p:extLst>
      <p:ext uri="{BB962C8B-B14F-4D97-AF65-F5344CB8AC3E}">
        <p14:creationId xmlns:p14="http://schemas.microsoft.com/office/powerpoint/2010/main" xmlns="" val="1629458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229600" cy="990600"/>
          </a:xfrm>
        </p:spPr>
        <p:txBody>
          <a:bodyPr>
            <a:normAutofit fontScale="90000"/>
          </a:bodyPr>
          <a:lstStyle/>
          <a:p>
            <a:r>
              <a:rPr lang="en-US" b="1" dirty="0"/>
              <a:t>Foundational Concepts for Online Learning</a:t>
            </a:r>
          </a:p>
        </p:txBody>
      </p:sp>
      <p:sp>
        <p:nvSpPr>
          <p:cNvPr id="5" name="Content Placeholder 4">
            <a:extLst>
              <a:ext uri="{FF2B5EF4-FFF2-40B4-BE49-F238E27FC236}">
                <a16:creationId xmlns:a16="http://schemas.microsoft.com/office/drawing/2014/main" xmlns="" id="{0A5560B0-4C40-4452-9137-05EA61CC0FB1}"/>
              </a:ext>
            </a:extLst>
          </p:cNvPr>
          <p:cNvSpPr>
            <a:spLocks noGrp="1"/>
          </p:cNvSpPr>
          <p:nvPr>
            <p:ph idx="1"/>
          </p:nvPr>
        </p:nvSpPr>
        <p:spPr>
          <a:xfrm>
            <a:off x="457200" y="1905000"/>
            <a:ext cx="8229600" cy="4572000"/>
          </a:xfrm>
        </p:spPr>
        <p:txBody>
          <a:bodyPr>
            <a:normAutofit lnSpcReduction="10000"/>
          </a:bodyPr>
          <a:lstStyle/>
          <a:p>
            <a:r>
              <a:rPr lang="en-US" dirty="0"/>
              <a:t>Online instruction is not replicating in-class instruction; it is about offering an effective learning experience. </a:t>
            </a:r>
          </a:p>
          <a:p>
            <a:r>
              <a:rPr lang="en-US" dirty="0"/>
              <a:t>Online courses can be produced very well or very poorly. Development of courses should be guided by the context of the course, the program, the students, the technology, and the faculty. </a:t>
            </a:r>
          </a:p>
          <a:p>
            <a:r>
              <a:rPr lang="en-US" dirty="0"/>
              <a:t>Thorough planning and a rich mixture of technology enable effective learning. </a:t>
            </a:r>
          </a:p>
          <a:p>
            <a:r>
              <a:rPr lang="en-US" dirty="0"/>
              <a:t>Social communication is important.</a:t>
            </a:r>
          </a:p>
          <a:p>
            <a:r>
              <a:rPr lang="en-US" dirty="0"/>
              <a:t>It is critical to address student, faculty, and administrative motivators in order to provide programs of excellence</a:t>
            </a:r>
          </a:p>
          <a:p>
            <a:pPr lvl="8"/>
            <a:r>
              <a:rPr lang="en-US" dirty="0"/>
              <a:t>(Brewer &amp; Brewer, 2015)</a:t>
            </a:r>
          </a:p>
        </p:txBody>
      </p:sp>
    </p:spTree>
    <p:extLst>
      <p:ext uri="{BB962C8B-B14F-4D97-AF65-F5344CB8AC3E}">
        <p14:creationId xmlns:p14="http://schemas.microsoft.com/office/powerpoint/2010/main" xmlns="" val="2002517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b="1" dirty="0"/>
              <a:t>Adult Learners</a:t>
            </a:r>
          </a:p>
        </p:txBody>
      </p:sp>
      <p:sp>
        <p:nvSpPr>
          <p:cNvPr id="3" name="Content Placeholder 2"/>
          <p:cNvSpPr>
            <a:spLocks noGrp="1"/>
          </p:cNvSpPr>
          <p:nvPr>
            <p:ph idx="1"/>
          </p:nvPr>
        </p:nvSpPr>
        <p:spPr>
          <a:xfrm>
            <a:off x="457200" y="1676400"/>
            <a:ext cx="8229600" cy="4898136"/>
          </a:xfrm>
        </p:spPr>
        <p:txBody>
          <a:bodyPr/>
          <a:lstStyle/>
          <a:p>
            <a:r>
              <a:rPr lang="en-US" dirty="0"/>
              <a:t>Adult learners are stimulated by authentic, meaningful learning experiences that allow for the application of knowledge and skills to real life situations.</a:t>
            </a:r>
          </a:p>
          <a:p>
            <a:r>
              <a:rPr lang="en-US" dirty="0"/>
              <a:t>Adult learners are more engaged when they feel they have some power and control over their learning conditions.</a:t>
            </a:r>
          </a:p>
          <a:p>
            <a:endParaRPr lang="en-US" dirty="0"/>
          </a:p>
          <a:p>
            <a:r>
              <a:rPr lang="en-US" dirty="0"/>
              <a:t>To engage adult learners: The Three R’s</a:t>
            </a:r>
          </a:p>
          <a:p>
            <a:pPr lvl="1"/>
            <a:r>
              <a:rPr lang="en-US" dirty="0"/>
              <a:t>Relationship</a:t>
            </a:r>
          </a:p>
          <a:p>
            <a:pPr lvl="1"/>
            <a:r>
              <a:rPr lang="en-US" dirty="0"/>
              <a:t>Relevancy</a:t>
            </a:r>
          </a:p>
          <a:p>
            <a:pPr lvl="1"/>
            <a:r>
              <a:rPr lang="en-US" dirty="0"/>
              <a:t>Responsibility </a:t>
            </a:r>
          </a:p>
          <a:p>
            <a:endParaRPr lang="en-US" dirty="0"/>
          </a:p>
        </p:txBody>
      </p:sp>
    </p:spTree>
    <p:extLst>
      <p:ext uri="{BB962C8B-B14F-4D97-AF65-F5344CB8AC3E}">
        <p14:creationId xmlns:p14="http://schemas.microsoft.com/office/powerpoint/2010/main" xmlns="" val="1432295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b="1" dirty="0"/>
              <a:t>Adolescent Learners</a:t>
            </a:r>
          </a:p>
        </p:txBody>
      </p:sp>
      <p:sp>
        <p:nvSpPr>
          <p:cNvPr id="3" name="Content Placeholder 2"/>
          <p:cNvSpPr>
            <a:spLocks noGrp="1"/>
          </p:cNvSpPr>
          <p:nvPr>
            <p:ph idx="1"/>
          </p:nvPr>
        </p:nvSpPr>
        <p:spPr>
          <a:xfrm>
            <a:off x="457200" y="1828800"/>
            <a:ext cx="8229600" cy="4745736"/>
          </a:xfrm>
        </p:spPr>
        <p:txBody>
          <a:bodyPr>
            <a:normAutofit fontScale="92500" lnSpcReduction="20000"/>
          </a:bodyPr>
          <a:lstStyle/>
          <a:p>
            <a:pPr marL="0" lvl="0" indent="0">
              <a:buNone/>
            </a:pPr>
            <a:r>
              <a:rPr lang="en-US" b="1" dirty="0"/>
              <a:t>ES- Emotional Spark</a:t>
            </a:r>
          </a:p>
          <a:p>
            <a:pPr marL="0" lvl="0" indent="0">
              <a:buNone/>
            </a:pPr>
            <a:r>
              <a:rPr lang="en-US" dirty="0"/>
              <a:t>Intense internal sensations that serve to create meaning and vitality</a:t>
            </a:r>
          </a:p>
          <a:p>
            <a:pPr marL="0" lvl="0" indent="0">
              <a:buNone/>
            </a:pPr>
            <a:endParaRPr lang="en-US" sz="600" b="1" dirty="0"/>
          </a:p>
          <a:p>
            <a:pPr marL="0" lvl="0" indent="0">
              <a:buNone/>
            </a:pPr>
            <a:r>
              <a:rPr lang="en-US" b="1" dirty="0"/>
              <a:t>SE- Social Engagement</a:t>
            </a:r>
          </a:p>
          <a:p>
            <a:pPr marL="0" lvl="0" indent="0">
              <a:buNone/>
            </a:pPr>
            <a:r>
              <a:rPr lang="en-US" dirty="0"/>
              <a:t>Connections that support our journey through life with meaningful, mutually rewarding relationships</a:t>
            </a:r>
          </a:p>
          <a:p>
            <a:pPr marL="0" lvl="0" indent="0">
              <a:buNone/>
            </a:pPr>
            <a:endParaRPr lang="en-US" sz="600" dirty="0"/>
          </a:p>
          <a:p>
            <a:pPr marL="0" lvl="0" indent="0">
              <a:buNone/>
            </a:pPr>
            <a:endParaRPr lang="en-US" sz="200" b="1" dirty="0"/>
          </a:p>
          <a:p>
            <a:pPr marL="0" lvl="0" indent="0">
              <a:buNone/>
            </a:pPr>
            <a:r>
              <a:rPr lang="en-US" b="1" dirty="0"/>
              <a:t>N-Novelty</a:t>
            </a:r>
          </a:p>
          <a:p>
            <a:pPr marL="0" lvl="0" indent="0">
              <a:buNone/>
            </a:pPr>
            <a:r>
              <a:rPr lang="en-US" sz="2400" dirty="0"/>
              <a:t>Seek out and create new experiences to fully engage through emotions, thinking and body in new challenging ways</a:t>
            </a:r>
          </a:p>
          <a:p>
            <a:pPr marL="0" lvl="0" indent="0">
              <a:buNone/>
            </a:pPr>
            <a:endParaRPr lang="en-US" sz="600" dirty="0"/>
          </a:p>
          <a:p>
            <a:pPr marL="0" lvl="0" indent="0">
              <a:buNone/>
            </a:pPr>
            <a:r>
              <a:rPr lang="en-US" b="1" dirty="0"/>
              <a:t>CE- Creative Expressions</a:t>
            </a:r>
          </a:p>
          <a:p>
            <a:pPr marL="0" lvl="0" indent="0">
              <a:buNone/>
            </a:pPr>
            <a:r>
              <a:rPr lang="en-US" dirty="0"/>
              <a:t>Conceptual thinking, abstract reasoning and expanded consciousness creating a gateway to seeing the world through new lenses  </a:t>
            </a:r>
            <a:r>
              <a:rPr lang="en-US" sz="2400" dirty="0"/>
              <a:t>(Siegal, 2013)</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90D399-DD40-4C7E-ABD3-7EBB644BF0C7}"/>
              </a:ext>
            </a:extLst>
          </p:cNvPr>
          <p:cNvSpPr>
            <a:spLocks noGrp="1"/>
          </p:cNvSpPr>
          <p:nvPr>
            <p:ph type="title"/>
          </p:nvPr>
        </p:nvSpPr>
        <p:spPr/>
        <p:txBody>
          <a:bodyPr/>
          <a:lstStyle/>
          <a:p>
            <a:r>
              <a:rPr lang="en-US" dirty="0"/>
              <a:t>What Do Your Students Need?</a:t>
            </a:r>
          </a:p>
        </p:txBody>
      </p:sp>
      <p:sp>
        <p:nvSpPr>
          <p:cNvPr id="3" name="Content Placeholder 2">
            <a:extLst>
              <a:ext uri="{FF2B5EF4-FFF2-40B4-BE49-F238E27FC236}">
                <a16:creationId xmlns:a16="http://schemas.microsoft.com/office/drawing/2014/main" xmlns="" id="{DDB0EB3B-015B-41A1-8E7A-9B0D936B994C}"/>
              </a:ext>
            </a:extLst>
          </p:cNvPr>
          <p:cNvSpPr>
            <a:spLocks noGrp="1"/>
          </p:cNvSpPr>
          <p:nvPr>
            <p:ph idx="1"/>
          </p:nvPr>
        </p:nvSpPr>
        <p:spPr/>
        <p:txBody>
          <a:bodyPr/>
          <a:lstStyle/>
          <a:p>
            <a:r>
              <a:rPr lang="en-US" sz="3600" dirty="0"/>
              <a:t>Non-lecture styles to learn effectively</a:t>
            </a:r>
          </a:p>
          <a:p>
            <a:r>
              <a:rPr lang="en-US" sz="3600" dirty="0"/>
              <a:t>Relevant, interpersonal interaction</a:t>
            </a:r>
          </a:p>
          <a:p>
            <a:r>
              <a:rPr lang="en-US" sz="3600" dirty="0"/>
              <a:t>Significant hands-on opportunities</a:t>
            </a:r>
          </a:p>
          <a:p>
            <a:r>
              <a:rPr lang="en-US" sz="3600" dirty="0"/>
              <a:t>Well executed, visual-spatial content</a:t>
            </a:r>
          </a:p>
          <a:p>
            <a:pPr marL="0" indent="0">
              <a:buNone/>
            </a:pPr>
            <a:endParaRPr lang="en-US" sz="3600" dirty="0"/>
          </a:p>
          <a:p>
            <a:pPr marL="0" indent="0">
              <a:buNone/>
            </a:pPr>
            <a:r>
              <a:rPr lang="en-US" sz="3600" dirty="0"/>
              <a:t>Learner-centered environment</a:t>
            </a:r>
          </a:p>
          <a:p>
            <a:pPr lvl="8"/>
            <a:r>
              <a:rPr lang="en-US" sz="2500" dirty="0"/>
              <a:t>(Lane, 2005)</a:t>
            </a:r>
          </a:p>
          <a:p>
            <a:endParaRPr lang="en-US" dirty="0"/>
          </a:p>
        </p:txBody>
      </p:sp>
    </p:spTree>
    <p:extLst>
      <p:ext uri="{BB962C8B-B14F-4D97-AF65-F5344CB8AC3E}">
        <p14:creationId xmlns:p14="http://schemas.microsoft.com/office/powerpoint/2010/main" xmlns="" val="3131991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Do Your Students Need?</a:t>
            </a:r>
          </a:p>
        </p:txBody>
      </p:sp>
      <p:sp>
        <p:nvSpPr>
          <p:cNvPr id="3" name="Content Placeholder 2"/>
          <p:cNvSpPr>
            <a:spLocks noGrp="1"/>
          </p:cNvSpPr>
          <p:nvPr>
            <p:ph idx="1"/>
          </p:nvPr>
        </p:nvSpPr>
        <p:spPr/>
        <p:txBody>
          <a:bodyPr>
            <a:normAutofit/>
          </a:bodyPr>
          <a:lstStyle/>
          <a:p>
            <a:pPr>
              <a:buNone/>
            </a:pPr>
            <a:r>
              <a:rPr lang="en-US" b="1" dirty="0"/>
              <a:t>Canfield Learning Styles Assessment</a:t>
            </a:r>
          </a:p>
          <a:p>
            <a:r>
              <a:rPr lang="en-US" dirty="0"/>
              <a:t>Conditions</a:t>
            </a:r>
          </a:p>
          <a:p>
            <a:pPr lvl="1"/>
            <a:r>
              <a:rPr lang="en-US" dirty="0"/>
              <a:t>Peer, goal-setting, competition, instructor, detail, independence, authority</a:t>
            </a:r>
          </a:p>
          <a:p>
            <a:r>
              <a:rPr lang="en-US" dirty="0"/>
              <a:t>Content</a:t>
            </a:r>
          </a:p>
          <a:p>
            <a:pPr lvl="1"/>
            <a:r>
              <a:rPr lang="en-US" dirty="0"/>
              <a:t>Numeric, qualitative, inanimate, people</a:t>
            </a:r>
          </a:p>
          <a:p>
            <a:r>
              <a:rPr lang="en-US" dirty="0"/>
              <a:t>Mode</a:t>
            </a:r>
          </a:p>
          <a:p>
            <a:pPr lvl="1"/>
            <a:r>
              <a:rPr lang="en-US" dirty="0"/>
              <a:t>Listening, reading, iconic</a:t>
            </a:r>
          </a:p>
          <a:p>
            <a:r>
              <a:rPr lang="en-US" dirty="0"/>
              <a:t>Direct Experience</a:t>
            </a:r>
          </a:p>
          <a:p>
            <a:pPr lvl="1"/>
            <a:r>
              <a:rPr lang="en-US" dirty="0"/>
              <a:t>Lab, field trips, practice exercises</a:t>
            </a:r>
          </a:p>
          <a:p>
            <a:r>
              <a:rPr lang="en-US" dirty="0"/>
              <a:t>Expectancy Score</a:t>
            </a:r>
          </a:p>
          <a:p>
            <a:pPr lvl="1"/>
            <a:r>
              <a:rPr lang="en-US" dirty="0"/>
              <a:t>Predictive level of performance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2016</TotalTime>
  <Words>751</Words>
  <Application>Microsoft Office PowerPoint</Application>
  <PresentationFormat>On-screen Show (4:3)</PresentationFormat>
  <Paragraphs>99</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Clarity</vt:lpstr>
      <vt:lpstr>Integrating strategies to engage online learners</vt:lpstr>
      <vt:lpstr>First….</vt:lpstr>
      <vt:lpstr>What We Know…</vt:lpstr>
      <vt:lpstr>Engaging Students</vt:lpstr>
      <vt:lpstr>Foundational Concepts for Online Learning</vt:lpstr>
      <vt:lpstr>Adult Learners</vt:lpstr>
      <vt:lpstr>Adolescent Learners</vt:lpstr>
      <vt:lpstr>What Do Your Students Need?</vt:lpstr>
      <vt:lpstr>What Do Your Students Need?</vt:lpstr>
      <vt:lpstr>Online Strategies</vt:lpstr>
      <vt:lpstr>Discussion</vt:lpstr>
      <vt:lpstr>References</vt:lpstr>
      <vt:lpstr>References:</vt:lpstr>
      <vt:lpstr>References</vt:lpstr>
    </vt:vector>
  </TitlesOfParts>
  <Company>Surry Community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Recipe for Student Motivation</dc:title>
  <dc:creator>csparttime</dc:creator>
  <cp:lastModifiedBy>Lisa Eads</cp:lastModifiedBy>
  <cp:revision>46</cp:revision>
  <cp:lastPrinted>2013-04-05T14:13:22Z</cp:lastPrinted>
  <dcterms:created xsi:type="dcterms:W3CDTF">2012-02-16T22:10:43Z</dcterms:created>
  <dcterms:modified xsi:type="dcterms:W3CDTF">2018-11-07T18:16:02Z</dcterms:modified>
</cp:coreProperties>
</file>