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handoutMasterIdLst>
    <p:handoutMasterId r:id="rId24"/>
  </p:handoutMasterIdLst>
  <p:sldIdLst>
    <p:sldId id="256" r:id="rId2"/>
    <p:sldId id="315" r:id="rId3"/>
    <p:sldId id="282" r:id="rId4"/>
    <p:sldId id="300" r:id="rId5"/>
    <p:sldId id="312" r:id="rId6"/>
    <p:sldId id="274" r:id="rId7"/>
    <p:sldId id="309" r:id="rId8"/>
    <p:sldId id="308" r:id="rId9"/>
    <p:sldId id="272" r:id="rId10"/>
    <p:sldId id="273" r:id="rId11"/>
    <p:sldId id="307" r:id="rId12"/>
    <p:sldId id="311" r:id="rId13"/>
    <p:sldId id="305" r:id="rId14"/>
    <p:sldId id="317" r:id="rId15"/>
    <p:sldId id="279" r:id="rId16"/>
    <p:sldId id="319" r:id="rId17"/>
    <p:sldId id="306" r:id="rId18"/>
    <p:sldId id="318" r:id="rId19"/>
    <p:sldId id="316" r:id="rId20"/>
    <p:sldId id="313" r:id="rId21"/>
    <p:sldId id="314" r:id="rId22"/>
    <p:sldId id="294" r:id="rId23"/>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58" autoAdjust="0"/>
    <p:restoredTop sz="94660"/>
  </p:normalViewPr>
  <p:slideViewPr>
    <p:cSldViewPr>
      <p:cViewPr>
        <p:scale>
          <a:sx n="68" d="100"/>
          <a:sy n="68" d="100"/>
        </p:scale>
        <p:origin x="-67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AB5982F7-2BD2-44BE-BD3B-A7BF84941E0E}" type="datetimeFigureOut">
              <a:rPr lang="en-US" smtClean="0"/>
              <a:pPr/>
              <a:t>11/7/2018</a:t>
            </a:fld>
            <a:endParaRPr lang="en-US" dirty="0"/>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8B745B42-3353-4178-A7AC-53CB47EF75DB}" type="slidenum">
              <a:rPr lang="en-US" smtClean="0"/>
              <a:pPr/>
              <a:t>‹#›</a:t>
            </a:fld>
            <a:endParaRPr lang="en-US" dirty="0"/>
          </a:p>
        </p:txBody>
      </p:sp>
    </p:spTree>
    <p:extLst>
      <p:ext uri="{BB962C8B-B14F-4D97-AF65-F5344CB8AC3E}">
        <p14:creationId xmlns:p14="http://schemas.microsoft.com/office/powerpoint/2010/main" xmlns="" val="36549010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1D3D1-5025-424A-A413-BB5D736A7ED0}"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1D3D1-5025-424A-A413-BB5D736A7ED0}"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D1D3D1-5025-424A-A413-BB5D736A7ED0}"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D1D3D1-5025-424A-A413-BB5D736A7ED0}"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0D1D3D1-5025-424A-A413-BB5D736A7ED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95401"/>
            <a:ext cx="8458200" cy="1981200"/>
          </a:xfrm>
        </p:spPr>
        <p:txBody>
          <a:bodyPr>
            <a:noAutofit/>
          </a:bodyPr>
          <a:lstStyle/>
          <a:p>
            <a:r>
              <a:rPr lang="en-US" sz="4000" dirty="0"/>
              <a:t>Implementing cooperative learning/teaching for Multiple intelligences</a:t>
            </a:r>
          </a:p>
        </p:txBody>
      </p:sp>
      <p:sp>
        <p:nvSpPr>
          <p:cNvPr id="3" name="Subtitle 2"/>
          <p:cNvSpPr>
            <a:spLocks noGrp="1"/>
          </p:cNvSpPr>
          <p:nvPr>
            <p:ph type="subTitle" idx="1"/>
          </p:nvPr>
        </p:nvSpPr>
        <p:spPr>
          <a:xfrm>
            <a:off x="685800" y="4191000"/>
            <a:ext cx="6400800" cy="1600199"/>
          </a:xfrm>
        </p:spPr>
        <p:txBody>
          <a:bodyPr>
            <a:normAutofit/>
          </a:bodyPr>
          <a:lstStyle/>
          <a:p>
            <a:r>
              <a:rPr lang="en-US" dirty="0"/>
              <a:t>NCCCS CTE Faculty Institute</a:t>
            </a:r>
          </a:p>
          <a:p>
            <a:r>
              <a:rPr lang="en-US" dirty="0"/>
              <a:t>November 7, 2018</a:t>
            </a:r>
          </a:p>
          <a:p>
            <a:r>
              <a:rPr lang="en-US" dirty="0"/>
              <a:t>Dr. Mary Olvera</a:t>
            </a:r>
          </a:p>
          <a:p>
            <a:endParaRPr lang="en-US" dirty="0"/>
          </a:p>
        </p:txBody>
      </p:sp>
      <p:pic>
        <p:nvPicPr>
          <p:cNvPr id="6" name="Picture 5" descr="A drawing of a person&#10;&#10;Description generated with high confidence">
            <a:extLst>
              <a:ext uri="{FF2B5EF4-FFF2-40B4-BE49-F238E27FC236}">
                <a16:creationId xmlns:a16="http://schemas.microsoft.com/office/drawing/2014/main" xmlns="" id="{489742F5-0C9C-43C2-8998-242D8EEC9E5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29200" y="3581400"/>
            <a:ext cx="3645273" cy="2998530"/>
          </a:xfrm>
          <a:prstGeom prst="rect">
            <a:avLst/>
          </a:prstGeom>
          <a:effectLst>
            <a:glow rad="101600">
              <a:schemeClr val="accent1">
                <a:satMod val="175000"/>
                <a:alpha val="40000"/>
              </a:schemeClr>
            </a:glo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#2</a:t>
            </a:r>
          </a:p>
        </p:txBody>
      </p:sp>
      <p:sp>
        <p:nvSpPr>
          <p:cNvPr id="3" name="Content Placeholder 2"/>
          <p:cNvSpPr>
            <a:spLocks noGrp="1"/>
          </p:cNvSpPr>
          <p:nvPr>
            <p:ph idx="1"/>
          </p:nvPr>
        </p:nvSpPr>
        <p:spPr/>
        <p:txBody>
          <a:bodyPr>
            <a:normAutofit/>
          </a:bodyPr>
          <a:lstStyle/>
          <a:p>
            <a:pPr marL="0" indent="0">
              <a:buNone/>
            </a:pPr>
            <a:r>
              <a:rPr lang="en-US" sz="4000" dirty="0"/>
              <a:t>How do your students learn?</a:t>
            </a:r>
          </a:p>
          <a:p>
            <a:pPr marL="0" indent="0">
              <a:buNone/>
            </a:pPr>
            <a:endParaRPr lang="en-US" sz="1200" dirty="0"/>
          </a:p>
          <a:p>
            <a:pPr marL="0" indent="0">
              <a:buNone/>
            </a:pPr>
            <a:r>
              <a:rPr lang="en-US" dirty="0"/>
              <a:t>Think of a class that you are teaching now.  </a:t>
            </a:r>
          </a:p>
          <a:p>
            <a:pPr marL="0" indent="0">
              <a:buNone/>
            </a:pPr>
            <a:r>
              <a:rPr lang="en-US" dirty="0"/>
              <a:t>Draw a picture to represent </a:t>
            </a:r>
          </a:p>
          <a:p>
            <a:pPr marL="0" indent="0">
              <a:buNone/>
            </a:pPr>
            <a:r>
              <a:rPr lang="en-US" dirty="0"/>
              <a:t>your perception of how </a:t>
            </a:r>
          </a:p>
          <a:p>
            <a:pPr marL="0" indent="0">
              <a:buNone/>
            </a:pPr>
            <a:r>
              <a:rPr lang="en-US" dirty="0"/>
              <a:t>these students prefer </a:t>
            </a:r>
          </a:p>
          <a:p>
            <a:pPr marL="0" indent="0">
              <a:buNone/>
            </a:pPr>
            <a:r>
              <a:rPr lang="en-US" dirty="0"/>
              <a:t>to learn.</a:t>
            </a:r>
          </a:p>
          <a:p>
            <a:pPr>
              <a:buNone/>
            </a:pPr>
            <a:endParaRPr lang="en-US" dirty="0"/>
          </a:p>
        </p:txBody>
      </p:sp>
      <p:pic>
        <p:nvPicPr>
          <p:cNvPr id="7" name="Picture 6" descr="A close up of text on a white background&#10;&#10;Description generated with high confidence">
            <a:extLst>
              <a:ext uri="{FF2B5EF4-FFF2-40B4-BE49-F238E27FC236}">
                <a16:creationId xmlns:a16="http://schemas.microsoft.com/office/drawing/2014/main" xmlns="" id="{F249B63C-D2E7-4F30-B075-8C82EEE12E7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368017" y="3072506"/>
            <a:ext cx="4343401" cy="3267334"/>
          </a:xfrm>
          <a:prstGeom prst="rect">
            <a:avLst/>
          </a:prstGeom>
          <a:effectLst>
            <a:glow rad="101600">
              <a:schemeClr val="accent1">
                <a:satMod val="175000"/>
                <a:alpha val="40000"/>
              </a:schemeClr>
            </a:glo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dirty="0"/>
              <a:t>Multiple Intelligences and the Brain</a:t>
            </a:r>
          </a:p>
        </p:txBody>
      </p:sp>
      <p:pic>
        <p:nvPicPr>
          <p:cNvPr id="5" name="Content Placeholder 4" descr="A close up of a map&#10;&#10;Description generated with very high confidence">
            <a:extLst>
              <a:ext uri="{FF2B5EF4-FFF2-40B4-BE49-F238E27FC236}">
                <a16:creationId xmlns:a16="http://schemas.microsoft.com/office/drawing/2014/main" xmlns="" id="{BE4E26A5-0EDC-42F8-9DF4-24A82DBB711B}"/>
              </a:ext>
            </a:extLst>
          </p:cNvPr>
          <p:cNvPicPr>
            <a:picLocks noGrp="1" noChangeAspect="1"/>
          </p:cNvPicPr>
          <p:nvPr>
            <p:ph idx="1"/>
          </p:nvPr>
        </p:nvPicPr>
        <p:blipFill rotWithShape="1">
          <a:blip r:embed="rId2" cstate="print">
            <a:extLst>
              <a:ext uri="{28A0092B-C50C-407E-A947-70E740481C1C}">
                <a14:useLocalDpi xmlns:a14="http://schemas.microsoft.com/office/drawing/2010/main" xmlns="" val="0"/>
              </a:ext>
            </a:extLst>
          </a:blip>
          <a:srcRect l="3392" t="4818"/>
          <a:stretch/>
        </p:blipFill>
        <p:spPr>
          <a:xfrm>
            <a:off x="2438400" y="1752600"/>
            <a:ext cx="3810000" cy="4952107"/>
          </a:xfrm>
          <a:effectLst>
            <a:glow rad="63500">
              <a:schemeClr val="accent6">
                <a:satMod val="175000"/>
                <a:alpha val="40000"/>
              </a:schemeClr>
            </a:glow>
          </a:effectLst>
        </p:spPr>
      </p:pic>
    </p:spTree>
    <p:extLst>
      <p:ext uri="{BB962C8B-B14F-4D97-AF65-F5344CB8AC3E}">
        <p14:creationId xmlns:p14="http://schemas.microsoft.com/office/powerpoint/2010/main" xmlns="" val="176561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Thinking Styles</a:t>
            </a:r>
          </a:p>
        </p:txBody>
      </p:sp>
      <p:sp>
        <p:nvSpPr>
          <p:cNvPr id="3" name="Content Placeholder 2"/>
          <p:cNvSpPr>
            <a:spLocks noGrp="1"/>
          </p:cNvSpPr>
          <p:nvPr>
            <p:ph idx="1"/>
          </p:nvPr>
        </p:nvSpPr>
        <p:spPr/>
        <p:txBody>
          <a:bodyPr/>
          <a:lstStyle/>
          <a:p>
            <a:r>
              <a:rPr lang="en-US" dirty="0"/>
              <a:t>Conceptual Thinkers</a:t>
            </a:r>
          </a:p>
          <a:p>
            <a:pPr lvl="1"/>
            <a:r>
              <a:rPr lang="en-US" dirty="0"/>
              <a:t>Big picture, how things work</a:t>
            </a:r>
          </a:p>
          <a:p>
            <a:pPr marL="274320" lvl="1" indent="0">
              <a:buNone/>
            </a:pPr>
            <a:endParaRPr lang="en-US" dirty="0"/>
          </a:p>
          <a:p>
            <a:r>
              <a:rPr lang="en-US" dirty="0"/>
              <a:t>Creative Thinkers</a:t>
            </a:r>
          </a:p>
          <a:p>
            <a:pPr lvl="1"/>
            <a:r>
              <a:rPr lang="en-US" dirty="0"/>
              <a:t>Seek answers to problems, trouble shooters</a:t>
            </a:r>
          </a:p>
          <a:p>
            <a:pPr marL="274320" lvl="1" indent="0">
              <a:buNone/>
            </a:pPr>
            <a:endParaRPr lang="en-US" dirty="0"/>
          </a:p>
          <a:p>
            <a:r>
              <a:rPr lang="en-US" dirty="0"/>
              <a:t>Practical Thinkers</a:t>
            </a:r>
          </a:p>
          <a:p>
            <a:pPr lvl="1"/>
            <a:r>
              <a:rPr lang="en-US" dirty="0"/>
              <a:t>Interested only in the facts</a:t>
            </a:r>
          </a:p>
          <a:p>
            <a:pPr marL="274320" lvl="1" indent="0">
              <a:buNone/>
            </a:pPr>
            <a:endParaRPr lang="en-US" dirty="0"/>
          </a:p>
          <a:p>
            <a:r>
              <a:rPr lang="en-US" dirty="0"/>
              <a:t>Reflective Thinkers</a:t>
            </a:r>
          </a:p>
          <a:p>
            <a:pPr lvl="1"/>
            <a:r>
              <a:rPr lang="en-US" dirty="0"/>
              <a:t>Effective at connecting new information with prior knowledge</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248400" y="1828800"/>
            <a:ext cx="2466975" cy="2857500"/>
          </a:xfrm>
          <a:prstGeom prst="rect">
            <a:avLst/>
          </a:prstGeom>
        </p:spPr>
      </p:pic>
    </p:spTree>
    <p:extLst>
      <p:ext uri="{BB962C8B-B14F-4D97-AF65-F5344CB8AC3E}">
        <p14:creationId xmlns:p14="http://schemas.microsoft.com/office/powerpoint/2010/main" xmlns="" val="3063060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sz="3600" b="1" dirty="0"/>
              <a:t>Collaborative Learning</a:t>
            </a:r>
          </a:p>
        </p:txBody>
      </p:sp>
      <p:sp>
        <p:nvSpPr>
          <p:cNvPr id="3" name="Content Placeholder 2"/>
          <p:cNvSpPr>
            <a:spLocks noGrp="1"/>
          </p:cNvSpPr>
          <p:nvPr>
            <p:ph idx="1"/>
          </p:nvPr>
        </p:nvSpPr>
        <p:spPr>
          <a:xfrm>
            <a:off x="457200" y="1676400"/>
            <a:ext cx="8229600" cy="4898136"/>
          </a:xfrm>
        </p:spPr>
        <p:txBody>
          <a:bodyPr>
            <a:normAutofit/>
          </a:bodyPr>
          <a:lstStyle/>
          <a:p>
            <a:r>
              <a:rPr lang="en-US" dirty="0"/>
              <a:t>Cooperative learning is one of the most widespread and fruitful areas of theory, research, and practice in education.</a:t>
            </a:r>
          </a:p>
          <a:p>
            <a:pPr marL="0" indent="0">
              <a:buNone/>
            </a:pPr>
            <a:endParaRPr lang="en-US" sz="1300" dirty="0"/>
          </a:p>
          <a:p>
            <a:r>
              <a:rPr lang="en-US" dirty="0"/>
              <a:t>To engage adult learners: </a:t>
            </a:r>
          </a:p>
          <a:p>
            <a:pPr lvl="1"/>
            <a:r>
              <a:rPr lang="en-US" dirty="0"/>
              <a:t>Relationship</a:t>
            </a:r>
          </a:p>
          <a:p>
            <a:pPr lvl="1"/>
            <a:r>
              <a:rPr lang="en-US" dirty="0"/>
              <a:t>Relevancy</a:t>
            </a:r>
          </a:p>
          <a:p>
            <a:pPr lvl="1"/>
            <a:r>
              <a:rPr lang="en-US" dirty="0"/>
              <a:t>Responsibility </a:t>
            </a:r>
          </a:p>
          <a:p>
            <a:endParaRPr lang="en-US" sz="1300" dirty="0"/>
          </a:p>
          <a:p>
            <a:endParaRPr lang="en-US" sz="1300" dirty="0"/>
          </a:p>
          <a:p>
            <a:r>
              <a:rPr lang="en-US" dirty="0"/>
              <a:t>Discussion: </a:t>
            </a:r>
          </a:p>
          <a:p>
            <a:pPr marL="0" indent="0">
              <a:buNone/>
            </a:pPr>
            <a:r>
              <a:rPr lang="en-US" dirty="0"/>
              <a:t>Pros and Cons of Group Projects</a:t>
            </a:r>
          </a:p>
          <a:p>
            <a:endParaRPr lang="en-US" dirty="0"/>
          </a:p>
        </p:txBody>
      </p:sp>
      <p:pic>
        <p:nvPicPr>
          <p:cNvPr id="5" name="Picture 4" descr="A group of people standing next to a window&#10;&#10;Description generated with high confidence">
            <a:extLst>
              <a:ext uri="{FF2B5EF4-FFF2-40B4-BE49-F238E27FC236}">
                <a16:creationId xmlns:a16="http://schemas.microsoft.com/office/drawing/2014/main" xmlns="" id="{D76EDDEA-7FB7-44E8-BB05-5785A8BA9EF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343400" y="2895600"/>
            <a:ext cx="4473000" cy="2667000"/>
          </a:xfrm>
          <a:prstGeom prst="rect">
            <a:avLst/>
          </a:prstGeom>
        </p:spPr>
      </p:pic>
    </p:spTree>
    <p:extLst>
      <p:ext uri="{BB962C8B-B14F-4D97-AF65-F5344CB8AC3E}">
        <p14:creationId xmlns:p14="http://schemas.microsoft.com/office/powerpoint/2010/main" xmlns="" val="1442346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C3D252-3E25-46FD-B644-0F8CE76D9EB6}"/>
              </a:ext>
            </a:extLst>
          </p:cNvPr>
          <p:cNvSpPr>
            <a:spLocks noGrp="1"/>
          </p:cNvSpPr>
          <p:nvPr>
            <p:ph type="title"/>
          </p:nvPr>
        </p:nvSpPr>
        <p:spPr/>
        <p:txBody>
          <a:bodyPr/>
          <a:lstStyle/>
          <a:p>
            <a:r>
              <a:rPr lang="en-US" dirty="0"/>
              <a:t>Collaborative Learning Strategies</a:t>
            </a:r>
          </a:p>
        </p:txBody>
      </p:sp>
      <p:sp>
        <p:nvSpPr>
          <p:cNvPr id="5" name="Content Placeholder 4">
            <a:extLst>
              <a:ext uri="{FF2B5EF4-FFF2-40B4-BE49-F238E27FC236}">
                <a16:creationId xmlns:a16="http://schemas.microsoft.com/office/drawing/2014/main" xmlns="" id="{83A5215E-A9F8-4C7B-8AC4-27C09850A7F5}"/>
              </a:ext>
            </a:extLst>
          </p:cNvPr>
          <p:cNvSpPr>
            <a:spLocks noGrp="1"/>
          </p:cNvSpPr>
          <p:nvPr>
            <p:ph idx="1"/>
          </p:nvPr>
        </p:nvSpPr>
        <p:spPr>
          <a:xfrm>
            <a:off x="457200" y="1600200"/>
            <a:ext cx="8229600" cy="4876800"/>
          </a:xfrm>
        </p:spPr>
        <p:txBody>
          <a:bodyPr>
            <a:normAutofit/>
          </a:bodyPr>
          <a:lstStyle/>
          <a:p>
            <a:r>
              <a:rPr lang="en-US" dirty="0"/>
              <a:t>Big Group Projects</a:t>
            </a:r>
          </a:p>
          <a:p>
            <a:pPr lvl="1"/>
            <a:r>
              <a:rPr lang="en-US" dirty="0"/>
              <a:t>Grading: Group, Individual, Peer</a:t>
            </a:r>
          </a:p>
          <a:p>
            <a:pPr lvl="1"/>
            <a:r>
              <a:rPr lang="en-US" dirty="0"/>
              <a:t>Research Model: Names in order of greatest contribution</a:t>
            </a:r>
          </a:p>
          <a:p>
            <a:pPr lvl="1"/>
            <a:r>
              <a:rPr lang="en-US" dirty="0"/>
              <a:t>Structure, Composition of the Group</a:t>
            </a:r>
          </a:p>
          <a:p>
            <a:pPr lvl="1"/>
            <a:r>
              <a:rPr lang="en-US" dirty="0"/>
              <a:t>Roles</a:t>
            </a:r>
          </a:p>
          <a:p>
            <a:pPr lvl="1"/>
            <a:r>
              <a:rPr lang="en-US" dirty="0"/>
              <a:t>Group Contract</a:t>
            </a:r>
          </a:p>
          <a:p>
            <a:pPr marL="274320" lvl="1" indent="0">
              <a:buNone/>
            </a:pPr>
            <a:endParaRPr lang="en-US" dirty="0"/>
          </a:p>
          <a:p>
            <a:r>
              <a:rPr lang="en-US" dirty="0"/>
              <a:t>Smaller or Low-Stakes Collaborative Tasks</a:t>
            </a:r>
          </a:p>
          <a:p>
            <a:pPr lvl="1"/>
            <a:r>
              <a:rPr lang="en-US" dirty="0"/>
              <a:t>Mini-lectures</a:t>
            </a:r>
          </a:p>
          <a:p>
            <a:pPr lvl="1"/>
            <a:r>
              <a:rPr lang="en-US" dirty="0"/>
              <a:t>Think, Pair, Share</a:t>
            </a:r>
          </a:p>
          <a:p>
            <a:pPr lvl="1"/>
            <a:r>
              <a:rPr lang="en-US" dirty="0"/>
              <a:t>Mock Situations/Role Playing</a:t>
            </a:r>
          </a:p>
          <a:p>
            <a:pPr lvl="1"/>
            <a:r>
              <a:rPr lang="en-US" dirty="0"/>
              <a:t>Reciprocal Teaching</a:t>
            </a:r>
          </a:p>
        </p:txBody>
      </p:sp>
    </p:spTree>
    <p:extLst>
      <p:ext uri="{BB962C8B-B14F-4D97-AF65-F5344CB8AC3E}">
        <p14:creationId xmlns:p14="http://schemas.microsoft.com/office/powerpoint/2010/main" xmlns="" val="3993404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dirty="0"/>
              <a:t>Process, Product, Assessment</a:t>
            </a:r>
          </a:p>
        </p:txBody>
      </p:sp>
      <p:pic>
        <p:nvPicPr>
          <p:cNvPr id="4" name="Content Placeholder 3">
            <a:extLst>
              <a:ext uri="{FF2B5EF4-FFF2-40B4-BE49-F238E27FC236}">
                <a16:creationId xmlns:a16="http://schemas.microsoft.com/office/drawing/2014/main" xmlns="" id="{76844E50-9011-4E9E-A6C2-841E3DFD33A3}"/>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916520" y="1524000"/>
            <a:ext cx="7310959" cy="5049838"/>
          </a:xfrm>
        </p:spPr>
      </p:pic>
    </p:spTree>
    <p:extLst>
      <p:ext uri="{BB962C8B-B14F-4D97-AF65-F5344CB8AC3E}">
        <p14:creationId xmlns:p14="http://schemas.microsoft.com/office/powerpoint/2010/main" xmlns="" val="3650384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23607A-C627-49E8-B23A-77F4FED929C5}"/>
              </a:ext>
            </a:extLst>
          </p:cNvPr>
          <p:cNvSpPr>
            <a:spLocks noGrp="1"/>
          </p:cNvSpPr>
          <p:nvPr>
            <p:ph type="title"/>
          </p:nvPr>
        </p:nvSpPr>
        <p:spPr/>
        <p:txBody>
          <a:bodyPr/>
          <a:lstStyle/>
          <a:p>
            <a:r>
              <a:rPr lang="en-US" dirty="0"/>
              <a:t>Collaborative Learning Strategies</a:t>
            </a:r>
          </a:p>
        </p:txBody>
      </p:sp>
      <p:sp>
        <p:nvSpPr>
          <p:cNvPr id="3" name="Content Placeholder 2">
            <a:extLst>
              <a:ext uri="{FF2B5EF4-FFF2-40B4-BE49-F238E27FC236}">
                <a16:creationId xmlns:a16="http://schemas.microsoft.com/office/drawing/2014/main" xmlns="" id="{DECA3126-A122-4C05-A8E7-BAD78C547E1D}"/>
              </a:ext>
            </a:extLst>
          </p:cNvPr>
          <p:cNvSpPr>
            <a:spLocks noGrp="1"/>
          </p:cNvSpPr>
          <p:nvPr>
            <p:ph idx="1"/>
          </p:nvPr>
        </p:nvSpPr>
        <p:spPr/>
        <p:txBody>
          <a:bodyPr/>
          <a:lstStyle/>
          <a:p>
            <a:r>
              <a:rPr lang="en-US" dirty="0"/>
              <a:t>Group Tests</a:t>
            </a:r>
          </a:p>
          <a:p>
            <a:endParaRPr lang="en-US" sz="1000" dirty="0"/>
          </a:p>
          <a:p>
            <a:r>
              <a:rPr lang="en-US" dirty="0"/>
              <a:t>Group Writing Assignments</a:t>
            </a:r>
          </a:p>
          <a:p>
            <a:endParaRPr lang="en-US" sz="1000" dirty="0"/>
          </a:p>
          <a:p>
            <a:r>
              <a:rPr lang="en-US" dirty="0"/>
              <a:t>Assessment Choice</a:t>
            </a:r>
          </a:p>
          <a:p>
            <a:endParaRPr lang="en-US" dirty="0"/>
          </a:p>
          <a:p>
            <a:pPr marL="0" indent="0">
              <a:buNone/>
            </a:pPr>
            <a:r>
              <a:rPr lang="en-US" dirty="0"/>
              <a:t>All collaborative assignments should be:</a:t>
            </a:r>
          </a:p>
          <a:p>
            <a:r>
              <a:rPr lang="en-US" dirty="0"/>
              <a:t>Intentionally planned</a:t>
            </a:r>
          </a:p>
          <a:p>
            <a:r>
              <a:rPr lang="en-US" dirty="0"/>
              <a:t>Identify clear goals and expectations (social &amp; academic)</a:t>
            </a:r>
          </a:p>
          <a:p>
            <a:r>
              <a:rPr lang="en-US" dirty="0"/>
              <a:t>Explain structure or process for organizing structure</a:t>
            </a:r>
          </a:p>
          <a:p>
            <a:r>
              <a:rPr lang="en-US" dirty="0"/>
              <a:t>For big projects, periodic updates</a:t>
            </a:r>
          </a:p>
          <a:p>
            <a:endParaRPr lang="en-US" dirty="0"/>
          </a:p>
        </p:txBody>
      </p:sp>
    </p:spTree>
    <p:extLst>
      <p:ext uri="{BB962C8B-B14F-4D97-AF65-F5344CB8AC3E}">
        <p14:creationId xmlns:p14="http://schemas.microsoft.com/office/powerpoint/2010/main" xmlns="" val="2684183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b="1" dirty="0"/>
              <a:t>Activity #4</a:t>
            </a:r>
          </a:p>
        </p:txBody>
      </p:sp>
      <p:sp>
        <p:nvSpPr>
          <p:cNvPr id="3" name="Content Placeholder 2"/>
          <p:cNvSpPr>
            <a:spLocks noGrp="1"/>
          </p:cNvSpPr>
          <p:nvPr>
            <p:ph idx="1"/>
          </p:nvPr>
        </p:nvSpPr>
        <p:spPr>
          <a:xfrm>
            <a:off x="457200" y="1752600"/>
            <a:ext cx="8229600" cy="4821936"/>
          </a:xfrm>
        </p:spPr>
        <p:txBody>
          <a:bodyPr>
            <a:normAutofit/>
          </a:bodyPr>
          <a:lstStyle/>
          <a:p>
            <a:pPr marL="0" indent="0">
              <a:buNone/>
            </a:pPr>
            <a:r>
              <a:rPr lang="en-US" sz="3600" dirty="0"/>
              <a:t>Group Activity</a:t>
            </a:r>
          </a:p>
          <a:p>
            <a:pPr marL="0" indent="0">
              <a:buNone/>
            </a:pPr>
            <a:endParaRPr lang="en-US" sz="3600" dirty="0"/>
          </a:p>
          <a:p>
            <a:pPr marL="0" indent="0">
              <a:buNone/>
            </a:pPr>
            <a:r>
              <a:rPr lang="en-US" sz="3600" dirty="0"/>
              <a:t>Share strategies you currently use to address the diversity of preferred intelligences in your classroom.</a:t>
            </a:r>
          </a:p>
          <a:p>
            <a:pPr marL="0" indent="0">
              <a:buNone/>
            </a:pPr>
            <a:endParaRPr lang="en-US" dirty="0"/>
          </a:p>
          <a:p>
            <a:endParaRPr lang="en-US" dirty="0"/>
          </a:p>
        </p:txBody>
      </p:sp>
    </p:spTree>
    <p:extLst>
      <p:ext uri="{BB962C8B-B14F-4D97-AF65-F5344CB8AC3E}">
        <p14:creationId xmlns:p14="http://schemas.microsoft.com/office/powerpoint/2010/main" xmlns="" val="2369452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b="1" dirty="0"/>
              <a:t>Activity #5</a:t>
            </a:r>
          </a:p>
        </p:txBody>
      </p:sp>
      <p:sp>
        <p:nvSpPr>
          <p:cNvPr id="3" name="Content Placeholder 2"/>
          <p:cNvSpPr>
            <a:spLocks noGrp="1"/>
          </p:cNvSpPr>
          <p:nvPr>
            <p:ph idx="1"/>
          </p:nvPr>
        </p:nvSpPr>
        <p:spPr>
          <a:xfrm>
            <a:off x="457200" y="1752600"/>
            <a:ext cx="8229600" cy="4821936"/>
          </a:xfrm>
        </p:spPr>
        <p:txBody>
          <a:bodyPr>
            <a:normAutofit/>
          </a:bodyPr>
          <a:lstStyle/>
          <a:p>
            <a:pPr marL="0" indent="0">
              <a:buNone/>
            </a:pPr>
            <a:r>
              <a:rPr lang="en-US" sz="3600" dirty="0"/>
              <a:t>Group Activity</a:t>
            </a:r>
          </a:p>
          <a:p>
            <a:pPr marL="0" indent="0">
              <a:buNone/>
            </a:pPr>
            <a:endParaRPr lang="en-US" sz="3600" dirty="0"/>
          </a:p>
          <a:p>
            <a:pPr marL="0" indent="0">
              <a:buNone/>
            </a:pPr>
            <a:r>
              <a:rPr lang="en-US" sz="3600" dirty="0"/>
              <a:t>Share your ideas with the whole group.</a:t>
            </a:r>
          </a:p>
          <a:p>
            <a:pPr marL="0" indent="0">
              <a:buNone/>
            </a:pPr>
            <a:endParaRPr lang="en-US" dirty="0"/>
          </a:p>
          <a:p>
            <a:endParaRPr lang="en-US" dirty="0"/>
          </a:p>
        </p:txBody>
      </p:sp>
    </p:spTree>
    <p:extLst>
      <p:ext uri="{BB962C8B-B14F-4D97-AF65-F5344CB8AC3E}">
        <p14:creationId xmlns:p14="http://schemas.microsoft.com/office/powerpoint/2010/main" xmlns="" val="4271440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E1B40A-3F2F-4CA9-ACDF-72BCA465CA0D}"/>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xmlns="" id="{FFD34725-7861-4654-8B6C-A6DBBD518C4D}"/>
              </a:ext>
            </a:extLst>
          </p:cNvPr>
          <p:cNvSpPr>
            <a:spLocks noGrp="1"/>
          </p:cNvSpPr>
          <p:nvPr>
            <p:ph idx="1"/>
          </p:nvPr>
        </p:nvSpPr>
        <p:spPr/>
        <p:txBody>
          <a:bodyPr>
            <a:normAutofit/>
          </a:bodyPr>
          <a:lstStyle/>
          <a:p>
            <a:pPr marL="0" indent="0" algn="ctr">
              <a:buNone/>
            </a:pPr>
            <a:r>
              <a:rPr lang="en-US" sz="3200" dirty="0"/>
              <a:t>Everyone has ALL the intelligences. The intelligences are not mutually exclusive - they act in consort.</a:t>
            </a:r>
          </a:p>
          <a:p>
            <a:pPr marL="0" indent="0" algn="ctr">
              <a:buNone/>
            </a:pPr>
            <a:endParaRPr lang="en-US" sz="3200" dirty="0"/>
          </a:p>
          <a:p>
            <a:pPr marL="0" indent="0" algn="ctr">
              <a:buNone/>
            </a:pPr>
            <a:r>
              <a:rPr lang="en-US" sz="3200" dirty="0"/>
              <a:t>MI Theory was not developed to exclude individuals, but to allow all people to contribute to society through their own strengths.</a:t>
            </a:r>
            <a:endParaRPr lang="en-US" dirty="0"/>
          </a:p>
          <a:p>
            <a:pPr lvl="5" algn="ctr"/>
            <a:r>
              <a:rPr lang="en-US" sz="1800" dirty="0"/>
              <a:t>Walter McKenzie</a:t>
            </a:r>
          </a:p>
          <a:p>
            <a:endParaRPr lang="en-US" dirty="0"/>
          </a:p>
        </p:txBody>
      </p:sp>
    </p:spTree>
    <p:extLst>
      <p:ext uri="{BB962C8B-B14F-4D97-AF65-F5344CB8AC3E}">
        <p14:creationId xmlns:p14="http://schemas.microsoft.com/office/powerpoint/2010/main" xmlns="" val="4101804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3ECE7C-3890-4C69-8DC9-65225A0DE9DE}"/>
              </a:ext>
            </a:extLst>
          </p:cNvPr>
          <p:cNvSpPr>
            <a:spLocks noGrp="1"/>
          </p:cNvSpPr>
          <p:nvPr>
            <p:ph type="title"/>
          </p:nvPr>
        </p:nvSpPr>
        <p:spPr/>
        <p:txBody>
          <a:bodyPr/>
          <a:lstStyle/>
          <a:p>
            <a:r>
              <a:rPr lang="en-US" dirty="0"/>
              <a:t>Activity #1</a:t>
            </a:r>
          </a:p>
        </p:txBody>
      </p:sp>
      <p:sp>
        <p:nvSpPr>
          <p:cNvPr id="3" name="Content Placeholder 2">
            <a:extLst>
              <a:ext uri="{FF2B5EF4-FFF2-40B4-BE49-F238E27FC236}">
                <a16:creationId xmlns:a16="http://schemas.microsoft.com/office/drawing/2014/main" xmlns="" id="{00F52C5D-97E0-49AD-B61E-40B9471B8EC8}"/>
              </a:ext>
            </a:extLst>
          </p:cNvPr>
          <p:cNvSpPr>
            <a:spLocks noGrp="1"/>
          </p:cNvSpPr>
          <p:nvPr>
            <p:ph idx="1"/>
          </p:nvPr>
        </p:nvSpPr>
        <p:spPr/>
        <p:txBody>
          <a:bodyPr>
            <a:normAutofit/>
          </a:bodyPr>
          <a:lstStyle/>
          <a:p>
            <a:pPr marL="0" indent="0" algn="ctr">
              <a:buNone/>
            </a:pPr>
            <a:endParaRPr lang="en-US" sz="4800" dirty="0"/>
          </a:p>
          <a:p>
            <a:pPr marL="0" indent="0" algn="ctr">
              <a:buNone/>
            </a:pPr>
            <a:r>
              <a:rPr lang="en-US" sz="4800" dirty="0"/>
              <a:t>Think about your most memorable learning experience</a:t>
            </a:r>
            <a:r>
              <a:rPr lang="en-US" sz="6000" dirty="0"/>
              <a:t>.</a:t>
            </a:r>
          </a:p>
        </p:txBody>
      </p:sp>
    </p:spTree>
    <p:extLst>
      <p:ext uri="{BB962C8B-B14F-4D97-AF65-F5344CB8AC3E}">
        <p14:creationId xmlns:p14="http://schemas.microsoft.com/office/powerpoint/2010/main" xmlns="" val="2525961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96C48A-8A62-4CE2-82A6-642EBB96CB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xmlns="" id="{38FC238F-F0F9-4A38-8270-63361B1C66AA}"/>
              </a:ext>
            </a:extLst>
          </p:cNvPr>
          <p:cNvSpPr>
            <a:spLocks noGrp="1"/>
          </p:cNvSpPr>
          <p:nvPr>
            <p:ph idx="1"/>
          </p:nvPr>
        </p:nvSpPr>
        <p:spPr>
          <a:xfrm>
            <a:off x="457200" y="1371600"/>
            <a:ext cx="8229600" cy="5105400"/>
          </a:xfrm>
        </p:spPr>
        <p:txBody>
          <a:bodyPr>
            <a:normAutofit fontScale="77500" lnSpcReduction="20000"/>
          </a:bodyPr>
          <a:lstStyle/>
          <a:p>
            <a:r>
              <a:rPr lang="en-US" dirty="0"/>
              <a:t>Dede, C. (2005). Planning for neomillenial learning styles. Educause Quarterly. </a:t>
            </a:r>
          </a:p>
          <a:p>
            <a:r>
              <a:rPr lang="en-US" dirty="0"/>
              <a:t>Evans, C., Cools, E., &amp; Charlesworth, Z. M. (2010). Learning in higher education - how cognitive and learning styles matter. Teaching In Higher Education, 15(4), 467-478. doi:10.1080/13562517.2010.493353</a:t>
            </a:r>
          </a:p>
          <a:p>
            <a:r>
              <a:rPr lang="en-US" dirty="0"/>
              <a:t>Gardner, H. (</a:t>
            </a:r>
            <a:r>
              <a:rPr lang="en-US" dirty="0" err="1"/>
              <a:t>n.d</a:t>
            </a:r>
            <a:r>
              <a:rPr lang="en-US" dirty="0"/>
              <a:t>). Intelligence in seven steps. John Hopkins University. Retrieved from http://education.jhu.edu</a:t>
            </a:r>
          </a:p>
          <a:p>
            <a:r>
              <a:rPr lang="en-US" dirty="0"/>
              <a:t>Hauer, J., &amp; Quill, T. (2011). Educational needs assessment, development of learning objectives, and choosing a teaching approach. Journal of Palliative Medicine, 14(4), 503-508. doi:10.1089/jpm.2010.0232</a:t>
            </a:r>
          </a:p>
          <a:p>
            <a:r>
              <a:rPr lang="en-US" dirty="0" err="1"/>
              <a:t>Honigsfeld</a:t>
            </a:r>
            <a:r>
              <a:rPr lang="en-US" dirty="0"/>
              <a:t>, A., &amp; Dunn, R. (2006). Learning-style characteristics of adult learners. Delta Kappa Gamma Bulletin, 72(2), 14-31 </a:t>
            </a:r>
          </a:p>
          <a:p>
            <a:r>
              <a:rPr lang="en-US" dirty="0"/>
              <a:t>Landrum, T. J., &amp; McDuffie, K. A. (2010). Learning styles in the age of differentiated instruction. Exceptionality, 18(1), 6-17. doi:10.1080/09362830903462441.</a:t>
            </a:r>
          </a:p>
          <a:p>
            <a:r>
              <a:rPr lang="en-US" dirty="0"/>
              <a:t>Multiple Intelligence Institute. (2008). Moving from theory to Practice. MI Institute. Retrieved  http://www.miiinstitute.info/uploads/download/Moving_from_Theory_to_Practice.pdf. </a:t>
            </a:r>
          </a:p>
          <a:p>
            <a:endParaRPr lang="en-US" dirty="0"/>
          </a:p>
        </p:txBody>
      </p:sp>
    </p:spTree>
    <p:extLst>
      <p:ext uri="{BB962C8B-B14F-4D97-AF65-F5344CB8AC3E}">
        <p14:creationId xmlns:p14="http://schemas.microsoft.com/office/powerpoint/2010/main" xmlns="" val="3481742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FFCD5E-4B7C-4F3B-8023-2F4284C859C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xmlns="" id="{AD62505B-143C-40FD-94DB-0C0FB6FB3768}"/>
              </a:ext>
            </a:extLst>
          </p:cNvPr>
          <p:cNvSpPr>
            <a:spLocks noGrp="1"/>
          </p:cNvSpPr>
          <p:nvPr>
            <p:ph idx="1"/>
          </p:nvPr>
        </p:nvSpPr>
        <p:spPr/>
        <p:txBody>
          <a:bodyPr>
            <a:normAutofit fontScale="92500" lnSpcReduction="20000"/>
          </a:bodyPr>
          <a:lstStyle/>
          <a:p>
            <a:r>
              <a:rPr lang="en-US" dirty="0"/>
              <a:t>Postholm, M. (2008). Group work as a learning situation: a qualitative study in a university classroom. Teachers &amp; Teaching, 14(2), 143-155. doi:10.1080/13540600801965978</a:t>
            </a:r>
          </a:p>
          <a:p>
            <a:r>
              <a:rPr lang="en-US" dirty="0"/>
              <a:t>Russell, S. S. (2006). An overview of adult-learning processes. Urologic Nursing, 26(5), 349-370.</a:t>
            </a:r>
          </a:p>
          <a:p>
            <a:r>
              <a:rPr lang="en-US" dirty="0"/>
              <a:t>Smith, J. (2002). Learning styles: Fashion fad or lever for change? The application of learning style theory to inclusive curriculum delivery. Innovations In Education &amp; Teaching International, 39(1), 63-70. doi:10.1080/13558000110102913.</a:t>
            </a:r>
          </a:p>
          <a:p>
            <a:r>
              <a:rPr lang="en-US" dirty="0"/>
              <a:t>Turner, P. M. (2009). Next generation: Course redesign. Change, 41(6), 10-16. </a:t>
            </a:r>
          </a:p>
          <a:p>
            <a:r>
              <a:rPr lang="en-US" dirty="0" err="1"/>
              <a:t>Viens</a:t>
            </a:r>
            <a:r>
              <a:rPr lang="en-US" dirty="0"/>
              <a:t>, J. (2011). Putting MI theory to work: Keystones of MI theory and MI practice. MI Institute. Retrieved from http://www.miinstitute.info/show/new_view_48.html.</a:t>
            </a:r>
          </a:p>
          <a:p>
            <a:r>
              <a:rPr lang="en-US" dirty="0"/>
              <a:t>Weber, E. (1992). Curriculum for success. New Horizons for Learning: On the Beam. 12(3), 339-340. </a:t>
            </a:r>
          </a:p>
          <a:p>
            <a:endParaRPr lang="en-US" dirty="0"/>
          </a:p>
        </p:txBody>
      </p:sp>
    </p:spTree>
    <p:extLst>
      <p:ext uri="{BB962C8B-B14F-4D97-AF65-F5344CB8AC3E}">
        <p14:creationId xmlns:p14="http://schemas.microsoft.com/office/powerpoint/2010/main" xmlns="" val="3380702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38200"/>
          </a:xfrm>
        </p:spPr>
        <p:txBody>
          <a:bodyPr/>
          <a:lstStyle/>
          <a:p>
            <a:r>
              <a:rPr lang="en-US" dirty="0"/>
              <a:t>References</a:t>
            </a:r>
          </a:p>
        </p:txBody>
      </p:sp>
      <p:sp>
        <p:nvSpPr>
          <p:cNvPr id="3" name="Content Placeholder 2"/>
          <p:cNvSpPr>
            <a:spLocks noGrp="1"/>
          </p:cNvSpPr>
          <p:nvPr>
            <p:ph idx="1"/>
          </p:nvPr>
        </p:nvSpPr>
        <p:spPr>
          <a:xfrm>
            <a:off x="457200" y="1371600"/>
            <a:ext cx="8229600" cy="5202936"/>
          </a:xfrm>
        </p:spPr>
        <p:txBody>
          <a:bodyPr>
            <a:normAutofit/>
          </a:bodyPr>
          <a:lstStyle/>
          <a:p>
            <a:pPr lvl="1"/>
            <a:r>
              <a:rPr lang="en-US" dirty="0"/>
              <a:t>Smith, J. (2002). Learning styles: Fashion fad or lever for change? The application of learning style theory to inclusive curriculum delivery. </a:t>
            </a:r>
            <a:r>
              <a:rPr lang="en-US" i="1" dirty="0"/>
              <a:t>Innovations in Education &amp; Teaching International</a:t>
            </a:r>
            <a:r>
              <a:rPr lang="en-US" dirty="0"/>
              <a:t>, 39(1), 63-70. doi:10.1080/13558000110102913. </a:t>
            </a:r>
          </a:p>
          <a:p>
            <a:pPr lvl="1"/>
            <a:endParaRPr lang="en-US" dirty="0"/>
          </a:p>
          <a:p>
            <a:pPr lvl="1"/>
            <a:r>
              <a:rPr lang="en-US" dirty="0"/>
              <a:t>Smith, M. K. (2002). Malcolm Knowles, informal adult education, self-direction and anadragogy. </a:t>
            </a:r>
            <a:r>
              <a:rPr lang="en-US" i="1" dirty="0"/>
              <a:t>The encyclopedia of informal education</a:t>
            </a:r>
            <a:r>
              <a:rPr lang="en-US" dirty="0"/>
              <a:t>. Retrieved August 24, 2007, from </a:t>
            </a:r>
            <a:r>
              <a:rPr lang="en-US" u="sng" dirty="0"/>
              <a:t>http://www.infed.org/thinkers/et-knowl.htm </a:t>
            </a:r>
          </a:p>
          <a:p>
            <a:pPr marL="274320" lvl="1" indent="0">
              <a:buNone/>
            </a:pPr>
            <a:endParaRPr lang="en-US" dirty="0"/>
          </a:p>
          <a:p>
            <a:pPr lvl="1"/>
            <a:r>
              <a:rPr lang="en-US" dirty="0"/>
              <a:t>Weber, E. (1992). Curriculum for success. New Horizons for Learning: On the Beam. 12(3), 339-340. </a:t>
            </a:r>
          </a:p>
          <a:p>
            <a:pPr lvl="1"/>
            <a:endParaRPr lang="en-US" dirty="0"/>
          </a:p>
          <a:p>
            <a:pPr lvl="1"/>
            <a:r>
              <a:rPr lang="en-US" dirty="0"/>
              <a:t>Worley, K. (2011). Educating college students of the net generation. </a:t>
            </a:r>
            <a:r>
              <a:rPr lang="en-US" i="1" dirty="0"/>
              <a:t>Adult Learning</a:t>
            </a:r>
            <a:r>
              <a:rPr lang="en-US" dirty="0"/>
              <a:t>, </a:t>
            </a:r>
            <a:r>
              <a:rPr lang="en-US" i="1" dirty="0"/>
              <a:t>22</a:t>
            </a:r>
            <a:r>
              <a:rPr lang="en-US" dirty="0"/>
              <a:t>(3), 31-39. </a:t>
            </a:r>
          </a:p>
          <a:p>
            <a:endParaRPr lang="en-US" dirty="0"/>
          </a:p>
        </p:txBody>
      </p:sp>
    </p:spTree>
    <p:extLst>
      <p:ext uri="{BB962C8B-B14F-4D97-AF65-F5344CB8AC3E}">
        <p14:creationId xmlns:p14="http://schemas.microsoft.com/office/powerpoint/2010/main" xmlns="" val="377896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lstStyle/>
          <a:p>
            <a:r>
              <a:rPr lang="en-US" dirty="0"/>
              <a:t>Intelligence</a:t>
            </a:r>
          </a:p>
        </p:txBody>
      </p:sp>
      <p:sp>
        <p:nvSpPr>
          <p:cNvPr id="4" name="Content Placeholder 3">
            <a:extLst>
              <a:ext uri="{FF2B5EF4-FFF2-40B4-BE49-F238E27FC236}">
                <a16:creationId xmlns:a16="http://schemas.microsoft.com/office/drawing/2014/main" xmlns="" id="{947FAB78-26C4-4E9F-8CEE-CC9D763992C8}"/>
              </a:ext>
            </a:extLst>
          </p:cNvPr>
          <p:cNvSpPr>
            <a:spLocks noGrp="1"/>
          </p:cNvSpPr>
          <p:nvPr>
            <p:ph idx="1"/>
          </p:nvPr>
        </p:nvSpPr>
        <p:spPr>
          <a:xfrm>
            <a:off x="457200" y="1676400"/>
            <a:ext cx="8229600" cy="4800600"/>
          </a:xfrm>
        </p:spPr>
        <p:txBody>
          <a:bodyPr/>
          <a:lstStyle/>
          <a:p>
            <a:pPr marL="0" indent="0">
              <a:buNone/>
            </a:pPr>
            <a:r>
              <a:rPr lang="en-US" sz="3000" dirty="0"/>
              <a:t>“Intelligence is the ability to find and solve problems and create products of value in one’s own culture” -</a:t>
            </a:r>
            <a:r>
              <a:rPr lang="en-US" sz="2000" dirty="0"/>
              <a:t>Dr. Howard Gardner</a:t>
            </a:r>
          </a:p>
          <a:p>
            <a:pPr marL="0" indent="0">
              <a:buNone/>
            </a:pPr>
            <a:endParaRPr lang="en-US" sz="2000" dirty="0"/>
          </a:p>
          <a:p>
            <a:pPr lvl="1"/>
            <a:r>
              <a:rPr lang="en-US" sz="2600" dirty="0"/>
              <a:t>Intelligence is pluralistic. </a:t>
            </a:r>
          </a:p>
          <a:p>
            <a:pPr lvl="1"/>
            <a:r>
              <a:rPr lang="en-US" sz="2600" dirty="0"/>
              <a:t>There are many ways to be intelligent. </a:t>
            </a:r>
          </a:p>
          <a:p>
            <a:pPr lvl="1"/>
            <a:r>
              <a:rPr lang="en-US" sz="2600" dirty="0"/>
              <a:t>Multiple intelligence strategies value and invite multiple ways to explore a topic, deepen understanding of it, and build related skills. </a:t>
            </a:r>
          </a:p>
          <a:p>
            <a:endParaRPr lang="en-US" dirty="0"/>
          </a:p>
        </p:txBody>
      </p:sp>
    </p:spTree>
    <p:extLst>
      <p:ext uri="{BB962C8B-B14F-4D97-AF65-F5344CB8AC3E}">
        <p14:creationId xmlns:p14="http://schemas.microsoft.com/office/powerpoint/2010/main" xmlns="" val="1629458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399"/>
            <a:ext cx="8229600" cy="934329"/>
          </a:xfrm>
        </p:spPr>
        <p:txBody>
          <a:bodyPr>
            <a:normAutofit fontScale="90000"/>
          </a:bodyPr>
          <a:lstStyle/>
          <a:p>
            <a:r>
              <a:rPr lang="en-US" sz="3600" b="1" dirty="0"/>
              <a:t>Types of Intelligence: Forms of Analysis</a:t>
            </a:r>
          </a:p>
        </p:txBody>
      </p:sp>
      <p:sp>
        <p:nvSpPr>
          <p:cNvPr id="3" name="Content Placeholder 2"/>
          <p:cNvSpPr>
            <a:spLocks noGrp="1"/>
          </p:cNvSpPr>
          <p:nvPr>
            <p:ph idx="1"/>
          </p:nvPr>
        </p:nvSpPr>
        <p:spPr>
          <a:xfrm>
            <a:off x="457200" y="1524000"/>
            <a:ext cx="8229600" cy="5050536"/>
          </a:xfrm>
        </p:spPr>
        <p:txBody>
          <a:bodyPr>
            <a:normAutofit/>
          </a:bodyPr>
          <a:lstStyle/>
          <a:p>
            <a:r>
              <a:rPr lang="en-US" dirty="0"/>
              <a:t>Linguistic (poet);</a:t>
            </a:r>
          </a:p>
          <a:p>
            <a:r>
              <a:rPr lang="en-US" dirty="0"/>
              <a:t>Logical-mathematical (scientist);</a:t>
            </a:r>
          </a:p>
          <a:p>
            <a:r>
              <a:rPr lang="en-US" dirty="0"/>
              <a:t>Musical (composer);</a:t>
            </a:r>
          </a:p>
          <a:p>
            <a:r>
              <a:rPr lang="en-US" dirty="0"/>
              <a:t>Spatial intelligence (sculptor or airplane pilot);</a:t>
            </a:r>
          </a:p>
          <a:p>
            <a:r>
              <a:rPr lang="en-US" dirty="0"/>
              <a:t>Bodily kinesthetic (athlete or dancer);</a:t>
            </a:r>
          </a:p>
          <a:p>
            <a:r>
              <a:rPr lang="en-US" dirty="0"/>
              <a:t>Interpersonal (salesman or teacher);</a:t>
            </a:r>
          </a:p>
          <a:p>
            <a:r>
              <a:rPr lang="en-US" dirty="0"/>
              <a:t>Intrapersonal (self-aware).</a:t>
            </a:r>
          </a:p>
          <a:p>
            <a:r>
              <a:rPr lang="en-US" dirty="0"/>
              <a:t>Naturalistic (botanist or zoologist).</a:t>
            </a:r>
          </a:p>
          <a:p>
            <a:r>
              <a:rPr lang="en-US" dirty="0"/>
              <a:t>Existential (philosopher).</a:t>
            </a:r>
          </a:p>
          <a:p>
            <a:endParaRPr lang="en-US" dirty="0"/>
          </a:p>
        </p:txBody>
      </p:sp>
      <p:pic>
        <p:nvPicPr>
          <p:cNvPr id="4" name="Content Placeholder 5">
            <a:extLst>
              <a:ext uri="{FF2B5EF4-FFF2-40B4-BE49-F238E27FC236}">
                <a16:creationId xmlns:a16="http://schemas.microsoft.com/office/drawing/2014/main" xmlns="" id="{4DCDE4F4-0690-44A4-9A17-0999A5E82C9E}"/>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867400" y="3395003"/>
            <a:ext cx="3067601" cy="3123262"/>
          </a:xfrm>
          <a:prstGeom prst="rect">
            <a:avLst/>
          </a:prstGeom>
          <a:effectLst>
            <a:glow rad="228600">
              <a:schemeClr val="accent1">
                <a:satMod val="175000"/>
                <a:alpha val="40000"/>
              </a:schemeClr>
            </a:glow>
          </a:effectLst>
        </p:spPr>
      </p:pic>
    </p:spTree>
    <p:extLst>
      <p:ext uri="{BB962C8B-B14F-4D97-AF65-F5344CB8AC3E}">
        <p14:creationId xmlns:p14="http://schemas.microsoft.com/office/powerpoint/2010/main" xmlns="" val="3452662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916109" y="762000"/>
            <a:ext cx="7311782" cy="5721150"/>
          </a:xfrm>
        </p:spPr>
      </p:pic>
    </p:spTree>
    <p:extLst>
      <p:ext uri="{BB962C8B-B14F-4D97-AF65-F5344CB8AC3E}">
        <p14:creationId xmlns:p14="http://schemas.microsoft.com/office/powerpoint/2010/main" xmlns="" val="2926743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Research Say?</a:t>
            </a:r>
          </a:p>
        </p:txBody>
      </p:sp>
      <p:sp>
        <p:nvSpPr>
          <p:cNvPr id="3" name="Content Placeholder 2"/>
          <p:cNvSpPr>
            <a:spLocks noGrp="1"/>
          </p:cNvSpPr>
          <p:nvPr>
            <p:ph idx="1"/>
          </p:nvPr>
        </p:nvSpPr>
        <p:spPr/>
        <p:txBody>
          <a:bodyPr>
            <a:normAutofit/>
          </a:bodyPr>
          <a:lstStyle/>
          <a:p>
            <a:pPr>
              <a:buNone/>
            </a:pPr>
            <a:r>
              <a:rPr lang="en-US" sz="2500" dirty="0"/>
              <a:t>Weber (2011) stated that even though studies indicate that many college freshmen reported disinterest and boredom, institutions of higher learning “tend to neglect active student involvement” (p. 1).</a:t>
            </a:r>
          </a:p>
          <a:p>
            <a:pPr>
              <a:buNone/>
            </a:pPr>
            <a:endParaRPr lang="en-US" sz="2500" dirty="0"/>
          </a:p>
          <a:p>
            <a:pPr>
              <a:buNone/>
            </a:pPr>
            <a:r>
              <a:rPr lang="en-US" sz="2500" dirty="0"/>
              <a:t>Bias toward a particular learning style for instructional delivery “may disadvantage some groups of learners” and that “if the individual preferences of students are ignored, those already most at risk of withdrawal or failure are put in double jeopardy”  (Smith, 2012, p. 64,66). </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Research Say?</a:t>
            </a:r>
          </a:p>
        </p:txBody>
      </p:sp>
      <p:sp>
        <p:nvSpPr>
          <p:cNvPr id="5" name="Content Placeholder 4">
            <a:extLst>
              <a:ext uri="{FF2B5EF4-FFF2-40B4-BE49-F238E27FC236}">
                <a16:creationId xmlns:a16="http://schemas.microsoft.com/office/drawing/2014/main" xmlns="" id="{EB066D5F-8D39-4DD2-9097-42229B3112BA}"/>
              </a:ext>
            </a:extLst>
          </p:cNvPr>
          <p:cNvSpPr>
            <a:spLocks noGrp="1"/>
          </p:cNvSpPr>
          <p:nvPr>
            <p:ph idx="1"/>
          </p:nvPr>
        </p:nvSpPr>
        <p:spPr/>
        <p:txBody>
          <a:bodyPr/>
          <a:lstStyle/>
          <a:p>
            <a:pPr marL="0" indent="0">
              <a:buNone/>
            </a:pPr>
            <a:r>
              <a:rPr lang="en-US" dirty="0"/>
              <a:t>Lecture appears to be the most prominent form of instructional delivery in higher education, although, only about 25% of higher education students prefer the verbal learning style.   </a:t>
            </a:r>
          </a:p>
          <a:p>
            <a:pPr marL="0" indent="0">
              <a:buNone/>
            </a:pPr>
            <a:endParaRPr lang="en-US" sz="1200" dirty="0"/>
          </a:p>
          <a:p>
            <a:pPr marL="0" indent="0">
              <a:buNone/>
            </a:pPr>
            <a:r>
              <a:rPr lang="en-US" dirty="0"/>
              <a:t>Lecture style teaching may be </a:t>
            </a:r>
          </a:p>
          <a:p>
            <a:pPr marL="0" indent="0">
              <a:buNone/>
            </a:pPr>
            <a:r>
              <a:rPr lang="en-US" dirty="0"/>
              <a:t>efficient but not necessarily </a:t>
            </a:r>
          </a:p>
          <a:p>
            <a:pPr marL="0" indent="0">
              <a:buNone/>
            </a:pPr>
            <a:r>
              <a:rPr lang="en-US" dirty="0"/>
              <a:t>effective </a:t>
            </a:r>
          </a:p>
          <a:p>
            <a:pPr marL="0" indent="0">
              <a:buNone/>
            </a:pPr>
            <a:r>
              <a:rPr lang="en-US" dirty="0"/>
              <a:t>(Turner, 2009). </a:t>
            </a:r>
          </a:p>
          <a:p>
            <a:pPr marL="0" indent="0">
              <a:buNone/>
            </a:pPr>
            <a:endParaRPr lang="en-US" dirty="0"/>
          </a:p>
          <a:p>
            <a:endParaRPr lang="en-US" dirty="0"/>
          </a:p>
        </p:txBody>
      </p:sp>
      <p:pic>
        <p:nvPicPr>
          <p:cNvPr id="4" name="Picture 3" descr="A picture containing text&#10;&#10;Description generated with very high confidence">
            <a:extLst>
              <a:ext uri="{FF2B5EF4-FFF2-40B4-BE49-F238E27FC236}">
                <a16:creationId xmlns:a16="http://schemas.microsoft.com/office/drawing/2014/main" xmlns="" id="{7B385246-AD72-49EF-AC69-CDC730808B1A}"/>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953000" y="3043433"/>
            <a:ext cx="3200400" cy="3533563"/>
          </a:xfrm>
          <a:prstGeom prst="rect">
            <a:avLst/>
          </a:prstGeom>
        </p:spPr>
      </p:pic>
    </p:spTree>
    <p:extLst>
      <p:ext uri="{BB962C8B-B14F-4D97-AF65-F5344CB8AC3E}">
        <p14:creationId xmlns:p14="http://schemas.microsoft.com/office/powerpoint/2010/main" xmlns="" val="1154908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a:t>What Does the Research Say?</a:t>
            </a:r>
          </a:p>
        </p:txBody>
      </p:sp>
      <p:sp>
        <p:nvSpPr>
          <p:cNvPr id="3" name="Content Placeholder 2"/>
          <p:cNvSpPr>
            <a:spLocks noGrp="1"/>
          </p:cNvSpPr>
          <p:nvPr>
            <p:ph idx="1"/>
          </p:nvPr>
        </p:nvSpPr>
        <p:spPr>
          <a:xfrm>
            <a:off x="457200" y="1828800"/>
            <a:ext cx="8229600" cy="4745736"/>
          </a:xfrm>
        </p:spPr>
        <p:txBody>
          <a:bodyPr>
            <a:normAutofit/>
          </a:bodyPr>
          <a:lstStyle/>
          <a:p>
            <a:r>
              <a:rPr lang="en-US" dirty="0"/>
              <a:t>There are substantial differences in the learning preferences of students with high academic success and students with low academic success (Honigsfield and Dunn, 2006) . </a:t>
            </a:r>
          </a:p>
          <a:p>
            <a:pPr marL="0" indent="0">
              <a:buNone/>
            </a:pPr>
            <a:r>
              <a:rPr lang="en-US" dirty="0"/>
              <a:t> </a:t>
            </a:r>
          </a:p>
          <a:p>
            <a:r>
              <a:rPr lang="en-US" dirty="0"/>
              <a:t>Learning styles dictate how individuals respond to the learning environment (Evans, Cools, and Charlesworth, 2010) .</a:t>
            </a:r>
          </a:p>
          <a:p>
            <a:pPr marL="0" indent="0">
              <a:buNone/>
            </a:pPr>
            <a:r>
              <a:rPr lang="en-US" dirty="0"/>
              <a:t>  </a:t>
            </a:r>
          </a:p>
        </p:txBody>
      </p:sp>
      <p:pic>
        <p:nvPicPr>
          <p:cNvPr id="5" name="Picture 4">
            <a:extLst>
              <a:ext uri="{FF2B5EF4-FFF2-40B4-BE49-F238E27FC236}">
                <a16:creationId xmlns:a16="http://schemas.microsoft.com/office/drawing/2014/main" xmlns="" id="{0C72918F-D945-498C-8D9B-E692C047A74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438400" y="4714474"/>
            <a:ext cx="4114800" cy="1898748"/>
          </a:xfrm>
          <a:prstGeom prst="rect">
            <a:avLst/>
          </a:prstGeom>
        </p:spPr>
      </p:pic>
    </p:spTree>
    <p:extLst>
      <p:ext uri="{BB962C8B-B14F-4D97-AF65-F5344CB8AC3E}">
        <p14:creationId xmlns:p14="http://schemas.microsoft.com/office/powerpoint/2010/main" xmlns="" val="3745532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a:t>What Does the Research Say?</a:t>
            </a:r>
          </a:p>
        </p:txBody>
      </p:sp>
      <p:sp>
        <p:nvSpPr>
          <p:cNvPr id="3" name="Content Placeholder 2"/>
          <p:cNvSpPr>
            <a:spLocks noGrp="1"/>
          </p:cNvSpPr>
          <p:nvPr>
            <p:ph idx="1"/>
          </p:nvPr>
        </p:nvSpPr>
        <p:spPr>
          <a:xfrm>
            <a:off x="457200" y="1828800"/>
            <a:ext cx="8229600" cy="4745736"/>
          </a:xfrm>
        </p:spPr>
        <p:txBody>
          <a:bodyPr>
            <a:normAutofit fontScale="85000" lnSpcReduction="10000"/>
          </a:bodyPr>
          <a:lstStyle/>
          <a:p>
            <a:pPr>
              <a:buNone/>
            </a:pPr>
            <a:r>
              <a:rPr lang="en-US" sz="2800" dirty="0"/>
              <a:t>When learning styles are accommodated, the result is increased:</a:t>
            </a:r>
          </a:p>
          <a:p>
            <a:pPr lvl="1"/>
            <a:r>
              <a:rPr lang="en-US" sz="2800" dirty="0"/>
              <a:t>Productivity</a:t>
            </a:r>
          </a:p>
          <a:p>
            <a:pPr lvl="1"/>
            <a:r>
              <a:rPr lang="en-US" sz="2800" dirty="0"/>
              <a:t>Academic achievement</a:t>
            </a:r>
          </a:p>
          <a:p>
            <a:pPr lvl="1"/>
            <a:r>
              <a:rPr lang="en-US" sz="2800" dirty="0"/>
              <a:t>Creativity</a:t>
            </a:r>
          </a:p>
          <a:p>
            <a:pPr lvl="1"/>
            <a:endParaRPr lang="en-US" sz="2800" dirty="0"/>
          </a:p>
          <a:p>
            <a:pPr marL="274320" lvl="1" indent="0">
              <a:buNone/>
            </a:pPr>
            <a:r>
              <a:rPr lang="en-US" sz="2800" dirty="0"/>
              <a:t>Students learn better, smarter, faster, and return more information when operating in preferred learning style.</a:t>
            </a:r>
          </a:p>
          <a:p>
            <a:pPr marL="274320" lvl="1" indent="0">
              <a:buNone/>
            </a:pPr>
            <a:endParaRPr lang="en-US" sz="2800" dirty="0"/>
          </a:p>
          <a:p>
            <a:pPr marL="274320" lvl="1" indent="0">
              <a:buNone/>
            </a:pPr>
            <a:r>
              <a:rPr lang="en-US" sz="2800" dirty="0"/>
              <a:t>Interesting Fact:  Learning styles change with age.</a:t>
            </a:r>
          </a:p>
          <a:p>
            <a:pPr lvl="2"/>
            <a:r>
              <a:rPr lang="en-US" sz="2600" dirty="0"/>
              <a:t>Linguistic Intelligence increases with age</a:t>
            </a:r>
          </a:p>
          <a:p>
            <a:pPr lvl="2"/>
            <a:r>
              <a:rPr lang="en-US" sz="2600" dirty="0"/>
              <a:t>Bodily-Kinesthetic, Interpersonal decrease with age.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1746</TotalTime>
  <Words>1183</Words>
  <Application>Microsoft Office PowerPoint</Application>
  <PresentationFormat>On-screen Show (4:3)</PresentationFormat>
  <Paragraphs>144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Implementing cooperative learning/teaching for Multiple intelligences</vt:lpstr>
      <vt:lpstr>Activity #1</vt:lpstr>
      <vt:lpstr>Intelligence</vt:lpstr>
      <vt:lpstr>Types of Intelligence: Forms of Analysis</vt:lpstr>
      <vt:lpstr>Slide 5</vt:lpstr>
      <vt:lpstr>What Does the Research Say?</vt:lpstr>
      <vt:lpstr>What Does the Research Say?</vt:lpstr>
      <vt:lpstr>What Does the Research Say?</vt:lpstr>
      <vt:lpstr>What Does the Research Say?</vt:lpstr>
      <vt:lpstr>Activity #2</vt:lpstr>
      <vt:lpstr>Multiple Intelligences and the Brain</vt:lpstr>
      <vt:lpstr>Thinking Styles</vt:lpstr>
      <vt:lpstr>Collaborative Learning</vt:lpstr>
      <vt:lpstr>Collaborative Learning Strategies</vt:lpstr>
      <vt:lpstr>Process, Product, Assessment</vt:lpstr>
      <vt:lpstr>Collaborative Learning Strategies</vt:lpstr>
      <vt:lpstr>Activity #4</vt:lpstr>
      <vt:lpstr>Activity #5</vt:lpstr>
      <vt:lpstr>Conclusion</vt:lpstr>
      <vt:lpstr>References</vt:lpstr>
      <vt:lpstr>References</vt:lpstr>
      <vt:lpstr>References</vt:lpstr>
    </vt:vector>
  </TitlesOfParts>
  <Company>Surry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Recipe for Student Motivation</dc:title>
  <dc:creator>csparttime</dc:creator>
  <cp:lastModifiedBy>Lisa Eads</cp:lastModifiedBy>
  <cp:revision>53</cp:revision>
  <cp:lastPrinted>2013-04-05T14:13:22Z</cp:lastPrinted>
  <dcterms:created xsi:type="dcterms:W3CDTF">2012-02-16T22:10:43Z</dcterms:created>
  <dcterms:modified xsi:type="dcterms:W3CDTF">2018-11-07T18:15:32Z</dcterms:modified>
</cp:coreProperties>
</file>