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1" r:id="rId2"/>
    <p:sldId id="262" r:id="rId3"/>
    <p:sldId id="263" r:id="rId4"/>
    <p:sldId id="259" r:id="rId5"/>
    <p:sldId id="265" r:id="rId6"/>
    <p:sldId id="266" r:id="rId7"/>
    <p:sldId id="26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ori Blevins" initials="LB" lastIdx="2" clrIdx="0">
    <p:extLst>
      <p:ext uri="{19B8F6BF-5375-455C-9EA6-DF929625EA0E}">
        <p15:presenceInfo xmlns:p15="http://schemas.microsoft.com/office/powerpoint/2012/main" userId="S-1-5-21-193418653-1897865407-945835055-146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80" autoAdjust="0"/>
    <p:restoredTop sz="94660"/>
  </p:normalViewPr>
  <p:slideViewPr>
    <p:cSldViewPr snapToGrid="0">
      <p:cViewPr varScale="1">
        <p:scale>
          <a:sx n="88" d="100"/>
          <a:sy n="88" d="100"/>
        </p:scale>
        <p:origin x="588" y="96"/>
      </p:cViewPr>
      <p:guideLst/>
    </p:cSldViewPr>
  </p:slideViewPr>
  <p:notesTextViewPr>
    <p:cViewPr>
      <p:scale>
        <a:sx n="1" d="1"/>
        <a:sy n="1" d="1"/>
      </p:scale>
      <p:origin x="0" y="0"/>
    </p:cViewPr>
  </p:notesTextViewPr>
  <p:notesViewPr>
    <p:cSldViewPr snapToGrid="0">
      <p:cViewPr varScale="1">
        <p:scale>
          <a:sx n="67" d="100"/>
          <a:sy n="67" d="100"/>
        </p:scale>
        <p:origin x="322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D0B552-49D2-4F81-AD42-4A5CD27EAD18}" type="datetimeFigureOut">
              <a:rPr lang="en-US" smtClean="0"/>
              <a:t>2/27/2018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F794C2-97C2-44BB-9876-C00CBE05856E}" type="slidenum">
              <a:rPr lang="en-US" smtClean="0"/>
              <a:t>‹#›</a:t>
            </a:fld>
            <a:endParaRPr lang="en-US"/>
          </a:p>
        </p:txBody>
      </p:sp>
    </p:spTree>
    <p:extLst>
      <p:ext uri="{BB962C8B-B14F-4D97-AF65-F5344CB8AC3E}">
        <p14:creationId xmlns:p14="http://schemas.microsoft.com/office/powerpoint/2010/main" val="283355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F794C2-97C2-44BB-9876-C00CBE05856E}" type="slidenum">
              <a:rPr lang="en-US" smtClean="0"/>
              <a:t>2</a:t>
            </a:fld>
            <a:endParaRPr lang="en-US"/>
          </a:p>
        </p:txBody>
      </p:sp>
    </p:spTree>
    <p:extLst>
      <p:ext uri="{BB962C8B-B14F-4D97-AF65-F5344CB8AC3E}">
        <p14:creationId xmlns:p14="http://schemas.microsoft.com/office/powerpoint/2010/main" val="2525268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7CE5F22-567F-4189-965F-B195A830E657}" type="datetimeFigureOut">
              <a:rPr lang="en-US" smtClean="0"/>
              <a:t>2/27/2018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EAA89A-F07E-4822-B214-0A8F2A211B55}" type="slidenum">
              <a:rPr lang="en-US" smtClean="0"/>
              <a:t>‹#›</a:t>
            </a:fld>
            <a:endParaRPr lang="en-US"/>
          </a:p>
        </p:txBody>
      </p:sp>
    </p:spTree>
    <p:extLst>
      <p:ext uri="{BB962C8B-B14F-4D97-AF65-F5344CB8AC3E}">
        <p14:creationId xmlns:p14="http://schemas.microsoft.com/office/powerpoint/2010/main" val="3256309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CE5F22-567F-4189-965F-B195A830E657}" type="datetimeFigureOut">
              <a:rPr lang="en-US" smtClean="0"/>
              <a:t>2/27/2018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EAA89A-F07E-4822-B214-0A8F2A211B55}" type="slidenum">
              <a:rPr lang="en-US" smtClean="0"/>
              <a:t>‹#›</a:t>
            </a:fld>
            <a:endParaRPr lang="en-US"/>
          </a:p>
        </p:txBody>
      </p:sp>
    </p:spTree>
    <p:extLst>
      <p:ext uri="{BB962C8B-B14F-4D97-AF65-F5344CB8AC3E}">
        <p14:creationId xmlns:p14="http://schemas.microsoft.com/office/powerpoint/2010/main" val="1200915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CE5F22-567F-4189-965F-B195A830E657}" type="datetimeFigureOut">
              <a:rPr lang="en-US" smtClean="0"/>
              <a:t>2/27/2018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EAA89A-F07E-4822-B214-0A8F2A211B55}" type="slidenum">
              <a:rPr lang="en-US" smtClean="0"/>
              <a:t>‹#›</a:t>
            </a:fld>
            <a:endParaRPr lang="en-US"/>
          </a:p>
        </p:txBody>
      </p:sp>
    </p:spTree>
    <p:extLst>
      <p:ext uri="{BB962C8B-B14F-4D97-AF65-F5344CB8AC3E}">
        <p14:creationId xmlns:p14="http://schemas.microsoft.com/office/powerpoint/2010/main" val="1047046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CE5F22-567F-4189-965F-B195A830E657}" type="datetimeFigureOut">
              <a:rPr lang="en-US" smtClean="0"/>
              <a:t>2/27/2018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EAA89A-F07E-4822-B214-0A8F2A211B55}" type="slidenum">
              <a:rPr lang="en-US" smtClean="0"/>
              <a:t>‹#›</a:t>
            </a:fld>
            <a:endParaRPr lang="en-US"/>
          </a:p>
        </p:txBody>
      </p:sp>
    </p:spTree>
    <p:extLst>
      <p:ext uri="{BB962C8B-B14F-4D97-AF65-F5344CB8AC3E}">
        <p14:creationId xmlns:p14="http://schemas.microsoft.com/office/powerpoint/2010/main" val="740457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CE5F22-567F-4189-965F-B195A830E657}" type="datetimeFigureOut">
              <a:rPr lang="en-US" smtClean="0"/>
              <a:t>2/27/2018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EAA89A-F07E-4822-B214-0A8F2A211B55}" type="slidenum">
              <a:rPr lang="en-US" smtClean="0"/>
              <a:t>‹#›</a:t>
            </a:fld>
            <a:endParaRPr lang="en-US"/>
          </a:p>
        </p:txBody>
      </p:sp>
    </p:spTree>
    <p:extLst>
      <p:ext uri="{BB962C8B-B14F-4D97-AF65-F5344CB8AC3E}">
        <p14:creationId xmlns:p14="http://schemas.microsoft.com/office/powerpoint/2010/main" val="3462268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CE5F22-567F-4189-965F-B195A830E657}" type="datetimeFigureOut">
              <a:rPr lang="en-US" smtClean="0"/>
              <a:t>2/27/2018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EAA89A-F07E-4822-B214-0A8F2A211B55}" type="slidenum">
              <a:rPr lang="en-US" smtClean="0"/>
              <a:t>‹#›</a:t>
            </a:fld>
            <a:endParaRPr lang="en-US"/>
          </a:p>
        </p:txBody>
      </p:sp>
    </p:spTree>
    <p:extLst>
      <p:ext uri="{BB962C8B-B14F-4D97-AF65-F5344CB8AC3E}">
        <p14:creationId xmlns:p14="http://schemas.microsoft.com/office/powerpoint/2010/main" val="3493105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CE5F22-567F-4189-965F-B195A830E657}" type="datetimeFigureOut">
              <a:rPr lang="en-US" smtClean="0"/>
              <a:t>2/27/2018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EAA89A-F07E-4822-B214-0A8F2A211B55}" type="slidenum">
              <a:rPr lang="en-US" smtClean="0"/>
              <a:t>‹#›</a:t>
            </a:fld>
            <a:endParaRPr lang="en-US"/>
          </a:p>
        </p:txBody>
      </p:sp>
    </p:spTree>
    <p:extLst>
      <p:ext uri="{BB962C8B-B14F-4D97-AF65-F5344CB8AC3E}">
        <p14:creationId xmlns:p14="http://schemas.microsoft.com/office/powerpoint/2010/main" val="1823555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CE5F22-567F-4189-965F-B195A830E657}" type="datetimeFigureOut">
              <a:rPr lang="en-US" smtClean="0"/>
              <a:t>2/27/2018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EAA89A-F07E-4822-B214-0A8F2A211B55}" type="slidenum">
              <a:rPr lang="en-US" smtClean="0"/>
              <a:t>‹#›</a:t>
            </a:fld>
            <a:endParaRPr lang="en-US"/>
          </a:p>
        </p:txBody>
      </p:sp>
    </p:spTree>
    <p:extLst>
      <p:ext uri="{BB962C8B-B14F-4D97-AF65-F5344CB8AC3E}">
        <p14:creationId xmlns:p14="http://schemas.microsoft.com/office/powerpoint/2010/main" val="1215696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CE5F22-567F-4189-965F-B195A830E657}" type="datetimeFigureOut">
              <a:rPr lang="en-US" smtClean="0"/>
              <a:t>2/27/2018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EAA89A-F07E-4822-B214-0A8F2A211B55}" type="slidenum">
              <a:rPr lang="en-US" smtClean="0"/>
              <a:t>‹#›</a:t>
            </a:fld>
            <a:endParaRPr lang="en-US"/>
          </a:p>
        </p:txBody>
      </p:sp>
    </p:spTree>
    <p:extLst>
      <p:ext uri="{BB962C8B-B14F-4D97-AF65-F5344CB8AC3E}">
        <p14:creationId xmlns:p14="http://schemas.microsoft.com/office/powerpoint/2010/main" val="3192483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CE5F22-567F-4189-965F-B195A830E657}" type="datetimeFigureOut">
              <a:rPr lang="en-US" smtClean="0"/>
              <a:t>2/27/2018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EAA89A-F07E-4822-B214-0A8F2A211B55}" type="slidenum">
              <a:rPr lang="en-US" smtClean="0"/>
              <a:t>‹#›</a:t>
            </a:fld>
            <a:endParaRPr lang="en-US"/>
          </a:p>
        </p:txBody>
      </p:sp>
    </p:spTree>
    <p:extLst>
      <p:ext uri="{BB962C8B-B14F-4D97-AF65-F5344CB8AC3E}">
        <p14:creationId xmlns:p14="http://schemas.microsoft.com/office/powerpoint/2010/main" val="1511651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CE5F22-567F-4189-965F-B195A830E657}" type="datetimeFigureOut">
              <a:rPr lang="en-US" smtClean="0"/>
              <a:t>2/27/2018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EAA89A-F07E-4822-B214-0A8F2A211B55}" type="slidenum">
              <a:rPr lang="en-US" smtClean="0"/>
              <a:t>‹#›</a:t>
            </a:fld>
            <a:endParaRPr lang="en-US"/>
          </a:p>
        </p:txBody>
      </p:sp>
    </p:spTree>
    <p:extLst>
      <p:ext uri="{BB962C8B-B14F-4D97-AF65-F5344CB8AC3E}">
        <p14:creationId xmlns:p14="http://schemas.microsoft.com/office/powerpoint/2010/main" val="3080041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CE5F22-567F-4189-965F-B195A830E657}" type="datetimeFigureOut">
              <a:rPr lang="en-US" smtClean="0"/>
              <a:t>2/27/2018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EAA89A-F07E-4822-B214-0A8F2A211B55}" type="slidenum">
              <a:rPr lang="en-US" smtClean="0"/>
              <a:t>‹#›</a:t>
            </a:fld>
            <a:endParaRPr lang="en-US"/>
          </a:p>
        </p:txBody>
      </p:sp>
    </p:spTree>
    <p:extLst>
      <p:ext uri="{BB962C8B-B14F-4D97-AF65-F5344CB8AC3E}">
        <p14:creationId xmlns:p14="http://schemas.microsoft.com/office/powerpoint/2010/main" val="478586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finaid.org/" TargetMode="External"/><Relationship Id="rId7" Type="http://schemas.openxmlformats.org/officeDocument/2006/relationships/hyperlink" Target="http://www.petersons.com/" TargetMode="External"/><Relationship Id="rId2" Type="http://schemas.openxmlformats.org/officeDocument/2006/relationships/hyperlink" Target="http://www.fafsa.ed.gov/" TargetMode="External"/><Relationship Id="rId1" Type="http://schemas.openxmlformats.org/officeDocument/2006/relationships/slideLayout" Target="../slideLayouts/slideLayout2.xml"/><Relationship Id="rId6" Type="http://schemas.openxmlformats.org/officeDocument/2006/relationships/hyperlink" Target="http://www.collegeboard.com/" TargetMode="External"/><Relationship Id="rId5" Type="http://schemas.openxmlformats.org/officeDocument/2006/relationships/hyperlink" Target="http://www.scholarship.com/" TargetMode="External"/><Relationship Id="rId4" Type="http://schemas.openxmlformats.org/officeDocument/2006/relationships/hyperlink" Target="http://www.fastweb.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Financial Aid Conversations </a:t>
            </a:r>
            <a:br>
              <a:rPr lang="en-US" b="1" dirty="0" smtClean="0"/>
            </a:br>
            <a:r>
              <a:rPr lang="en-US" b="1" dirty="0" smtClean="0"/>
              <a:t>for Transfer Students</a:t>
            </a:r>
            <a:endParaRPr lang="en-US" b="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96644" y="2111062"/>
            <a:ext cx="3721441" cy="3721441"/>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3419" y="2111062"/>
            <a:ext cx="2943225" cy="3800929"/>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81875" y="1500145"/>
            <a:ext cx="3971925" cy="4602390"/>
          </a:xfrm>
          <a:prstGeom prst="rect">
            <a:avLst/>
          </a:prstGeom>
        </p:spPr>
      </p:pic>
      <p:sp>
        <p:nvSpPr>
          <p:cNvPr id="3" name="TextBox 2"/>
          <p:cNvSpPr txBox="1"/>
          <p:nvPr/>
        </p:nvSpPr>
        <p:spPr>
          <a:xfrm>
            <a:off x="1143001" y="5911991"/>
            <a:ext cx="9797142" cy="369332"/>
          </a:xfrm>
          <a:prstGeom prst="rect">
            <a:avLst/>
          </a:prstGeom>
          <a:noFill/>
        </p:spPr>
        <p:txBody>
          <a:bodyPr wrap="square" rtlCol="0">
            <a:spAutoFit/>
          </a:bodyPr>
          <a:lstStyle/>
          <a:p>
            <a:r>
              <a:rPr lang="en-US" b="1" dirty="0" smtClean="0"/>
              <a:t>Lori Blevins,  </a:t>
            </a:r>
            <a:r>
              <a:rPr lang="en-US" b="1" dirty="0"/>
              <a:t>Financial Aid </a:t>
            </a:r>
            <a:r>
              <a:rPr lang="en-US" b="1" dirty="0" smtClean="0"/>
              <a:t>Director	</a:t>
            </a:r>
            <a:r>
              <a:rPr lang="en-US" dirty="0" smtClean="0"/>
              <a:t>		            </a:t>
            </a:r>
            <a:r>
              <a:rPr lang="en-US" b="1" dirty="0" smtClean="0"/>
              <a:t>Davidson County Community College</a:t>
            </a:r>
            <a:endParaRPr lang="en-US" b="1" dirty="0"/>
          </a:p>
        </p:txBody>
      </p:sp>
    </p:spTree>
    <p:extLst>
      <p:ext uri="{BB962C8B-B14F-4D97-AF65-F5344CB8AC3E}">
        <p14:creationId xmlns:p14="http://schemas.microsoft.com/office/powerpoint/2010/main" val="1865230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33557" y="729342"/>
            <a:ext cx="1697064" cy="1960109"/>
          </a:xfrm>
          <a:prstGeom prst="rect">
            <a:avLst/>
          </a:prstGeom>
        </p:spPr>
      </p:pic>
      <p:sp>
        <p:nvSpPr>
          <p:cNvPr id="2" name="Title 1"/>
          <p:cNvSpPr>
            <a:spLocks noGrp="1"/>
          </p:cNvSpPr>
          <p:nvPr>
            <p:ph type="title"/>
          </p:nvPr>
        </p:nvSpPr>
        <p:spPr>
          <a:xfrm>
            <a:off x="838200" y="365126"/>
            <a:ext cx="10515600" cy="1137104"/>
          </a:xfrm>
        </p:spPr>
        <p:txBody>
          <a:bodyPr/>
          <a:lstStyle/>
          <a:p>
            <a:r>
              <a:rPr lang="en-US" b="1" dirty="0" smtClean="0"/>
              <a:t>Reviewing Current use:</a:t>
            </a:r>
            <a:endParaRPr lang="en-US" b="1" dirty="0"/>
          </a:p>
        </p:txBody>
      </p:sp>
      <p:sp>
        <p:nvSpPr>
          <p:cNvPr id="3" name="Content Placeholder 2"/>
          <p:cNvSpPr>
            <a:spLocks noGrp="1"/>
          </p:cNvSpPr>
          <p:nvPr>
            <p:ph idx="1"/>
          </p:nvPr>
        </p:nvSpPr>
        <p:spPr>
          <a:xfrm>
            <a:off x="838200" y="1611086"/>
            <a:ext cx="10515600" cy="5083628"/>
          </a:xfrm>
        </p:spPr>
        <p:txBody>
          <a:bodyPr>
            <a:normAutofit fontScale="92500" lnSpcReduction="10000"/>
          </a:bodyPr>
          <a:lstStyle/>
          <a:p>
            <a:r>
              <a:rPr lang="en-US" sz="4100" dirty="0"/>
              <a:t>$</a:t>
            </a:r>
            <a:r>
              <a:rPr lang="en-US" sz="4100" dirty="0" smtClean="0"/>
              <a:t>elf Assessment: </a:t>
            </a:r>
            <a:r>
              <a:rPr lang="en-US" sz="3200" i="1" dirty="0" smtClean="0"/>
              <a:t>how </a:t>
            </a:r>
            <a:r>
              <a:rPr lang="en-US" sz="3200" i="1" dirty="0" smtClean="0"/>
              <a:t>much &amp;how </a:t>
            </a:r>
            <a:r>
              <a:rPr lang="en-US" sz="3200" i="1" dirty="0" smtClean="0"/>
              <a:t>long used?</a:t>
            </a:r>
          </a:p>
          <a:p>
            <a:pPr lvl="1"/>
            <a:r>
              <a:rPr lang="en-US" sz="3600" dirty="0" smtClean="0"/>
              <a:t>Pell Lifetime Limit - 12 F-T terms/or 6 </a:t>
            </a:r>
            <a:r>
              <a:rPr lang="en-US" sz="3600" dirty="0" err="1" smtClean="0"/>
              <a:t>acad</a:t>
            </a:r>
            <a:r>
              <a:rPr lang="en-US" sz="3600" dirty="0" smtClean="0"/>
              <a:t> </a:t>
            </a:r>
            <a:r>
              <a:rPr lang="en-US" sz="3600" dirty="0" err="1" smtClean="0"/>
              <a:t>yrs</a:t>
            </a:r>
            <a:r>
              <a:rPr lang="en-US" sz="2300" i="1" dirty="0" smtClean="0"/>
              <a:t> </a:t>
            </a:r>
          </a:p>
          <a:p>
            <a:pPr lvl="1"/>
            <a:r>
              <a:rPr lang="en-US" sz="3600" dirty="0" smtClean="0"/>
              <a:t>NC Education Lottery Grant - 10 F-T terms</a:t>
            </a:r>
          </a:p>
          <a:p>
            <a:pPr lvl="1"/>
            <a:r>
              <a:rPr lang="en-US" sz="3600" dirty="0" smtClean="0"/>
              <a:t>NC Community College Grant - 6 terms </a:t>
            </a:r>
            <a:r>
              <a:rPr lang="en-US" sz="2800" i="1" dirty="0" smtClean="0"/>
              <a:t>(also counts toward 10 total terms used for UNC &amp; NC Need based)</a:t>
            </a:r>
          </a:p>
          <a:p>
            <a:pPr lvl="1"/>
            <a:r>
              <a:rPr lang="en-US" sz="3600" dirty="0" smtClean="0"/>
              <a:t>Loans Limits for Undergraduate students loans  </a:t>
            </a:r>
          </a:p>
          <a:p>
            <a:pPr lvl="2" fontAlgn="base"/>
            <a:r>
              <a:rPr lang="en-US" sz="3100" dirty="0" smtClean="0"/>
              <a:t>Dependent: $31,000 aggregate - with </a:t>
            </a:r>
            <a:r>
              <a:rPr lang="en-US" sz="3100" dirty="0"/>
              <a:t>no more </a:t>
            </a:r>
            <a:r>
              <a:rPr lang="en-US" sz="3100" dirty="0" smtClean="0"/>
              <a:t>than </a:t>
            </a:r>
            <a:r>
              <a:rPr lang="en-US" sz="3100" dirty="0"/>
              <a:t>$23,000 </a:t>
            </a:r>
            <a:r>
              <a:rPr lang="en-US" sz="3100" dirty="0" smtClean="0"/>
              <a:t>of it as sub </a:t>
            </a:r>
            <a:r>
              <a:rPr lang="en-US" sz="3100" dirty="0"/>
              <a:t>loans</a:t>
            </a:r>
            <a:r>
              <a:rPr lang="en-US" sz="3100" dirty="0" smtClean="0"/>
              <a:t>. </a:t>
            </a:r>
            <a:r>
              <a:rPr lang="en-US" sz="2800" i="1" dirty="0"/>
              <a:t>(at rate of 5500 to 7500/yr)</a:t>
            </a:r>
          </a:p>
          <a:p>
            <a:pPr lvl="2" fontAlgn="base"/>
            <a:r>
              <a:rPr lang="en-US" sz="3100" dirty="0" smtClean="0"/>
              <a:t>Independent: $57,500 aggregate - with no </a:t>
            </a:r>
            <a:r>
              <a:rPr lang="en-US" sz="3100" dirty="0"/>
              <a:t>more than $23,000 of it as</a:t>
            </a:r>
            <a:r>
              <a:rPr lang="en-US" sz="3100" dirty="0" smtClean="0"/>
              <a:t> sub loans. </a:t>
            </a:r>
            <a:r>
              <a:rPr lang="en-US" sz="2800" i="1" dirty="0"/>
              <a:t>(at rate of 9500 – 12500/yr)</a:t>
            </a:r>
          </a:p>
          <a:p>
            <a:r>
              <a:rPr lang="en-US" sz="4100" dirty="0"/>
              <a:t>$</a:t>
            </a:r>
            <a:r>
              <a:rPr lang="en-US" sz="4100" dirty="0" smtClean="0"/>
              <a:t>cholarships: is it </a:t>
            </a:r>
            <a:r>
              <a:rPr lang="en-US" sz="4100" dirty="0" smtClean="0"/>
              <a:t>renewable? Or portable</a:t>
            </a:r>
            <a:r>
              <a:rPr lang="en-US" sz="4100" dirty="0" smtClean="0"/>
              <a:t>? </a:t>
            </a:r>
          </a:p>
          <a:p>
            <a:endParaRPr lang="en-US" dirty="0" smtClean="0"/>
          </a:p>
        </p:txBody>
      </p:sp>
    </p:spTree>
    <p:extLst>
      <p:ext uri="{BB962C8B-B14F-4D97-AF65-F5344CB8AC3E}">
        <p14:creationId xmlns:p14="http://schemas.microsoft.com/office/powerpoint/2010/main" val="538603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914" y="365125"/>
            <a:ext cx="10678886" cy="1325563"/>
          </a:xfrm>
        </p:spPr>
        <p:txBody>
          <a:bodyPr/>
          <a:lstStyle/>
          <a:p>
            <a:r>
              <a:rPr lang="en-US" b="1" dirty="0" smtClean="0"/>
              <a:t> Planning for future </a:t>
            </a:r>
            <a:r>
              <a:rPr lang="en-US" b="1" dirty="0"/>
              <a:t>FA Needs</a:t>
            </a:r>
            <a:endParaRPr lang="en-US" dirty="0"/>
          </a:p>
        </p:txBody>
      </p:sp>
      <p:sp>
        <p:nvSpPr>
          <p:cNvPr id="3" name="Content Placeholder 2"/>
          <p:cNvSpPr>
            <a:spLocks noGrp="1"/>
          </p:cNvSpPr>
          <p:nvPr>
            <p:ph idx="1"/>
          </p:nvPr>
        </p:nvSpPr>
        <p:spPr>
          <a:xfrm>
            <a:off x="838200" y="1502228"/>
            <a:ext cx="10515600" cy="4909457"/>
          </a:xfrm>
        </p:spPr>
        <p:txBody>
          <a:bodyPr>
            <a:normAutofit fontScale="85000" lnSpcReduction="10000"/>
          </a:bodyPr>
          <a:lstStyle/>
          <a:p>
            <a:r>
              <a:rPr lang="en-US" sz="3800" dirty="0"/>
              <a:t>Update the FAFSA immediately  </a:t>
            </a:r>
            <a:endParaRPr lang="en-US" sz="3800" dirty="0" smtClean="0"/>
          </a:p>
          <a:p>
            <a:pPr lvl="1"/>
            <a:r>
              <a:rPr lang="en-US" sz="3000" dirty="0" smtClean="0"/>
              <a:t>some </a:t>
            </a:r>
            <a:r>
              <a:rPr lang="en-US" sz="3000" dirty="0"/>
              <a:t>may </a:t>
            </a:r>
            <a:r>
              <a:rPr lang="en-US" sz="3000" dirty="0" smtClean="0"/>
              <a:t>have not sought FA </a:t>
            </a:r>
            <a:r>
              <a:rPr lang="en-US" sz="3000" dirty="0"/>
              <a:t>at the CC </a:t>
            </a:r>
            <a:r>
              <a:rPr lang="en-US" sz="3000" dirty="0" smtClean="0"/>
              <a:t>level,			</a:t>
            </a:r>
            <a:r>
              <a:rPr lang="en-US" sz="3000" dirty="0"/>
              <a:t> </a:t>
            </a:r>
            <a:r>
              <a:rPr lang="en-US" sz="3000" dirty="0" smtClean="0"/>
              <a:t>         </a:t>
            </a:r>
            <a:r>
              <a:rPr lang="en-US" sz="3000" dirty="0" smtClean="0"/>
              <a:t>but </a:t>
            </a:r>
            <a:r>
              <a:rPr lang="en-US" sz="3000" dirty="0" smtClean="0"/>
              <a:t>transfer </a:t>
            </a:r>
            <a:r>
              <a:rPr lang="en-US" sz="3000" dirty="0"/>
              <a:t>cost are greater so be prepared.  </a:t>
            </a:r>
            <a:endParaRPr lang="en-US" sz="3000" dirty="0" smtClean="0"/>
          </a:p>
          <a:p>
            <a:pPr lvl="1"/>
            <a:r>
              <a:rPr lang="en-US" sz="3000" dirty="0" smtClean="0"/>
              <a:t>The FAFSA gives you options.</a:t>
            </a:r>
            <a:endParaRPr lang="en-US" sz="3000" dirty="0"/>
          </a:p>
          <a:p>
            <a:r>
              <a:rPr lang="en-US" sz="3800" dirty="0"/>
              <a:t>List of schools </a:t>
            </a:r>
            <a:r>
              <a:rPr lang="en-US" sz="3800" dirty="0" smtClean="0"/>
              <a:t>(&amp; FA codes)  </a:t>
            </a:r>
            <a:endParaRPr lang="en-US" sz="3800" dirty="0"/>
          </a:p>
          <a:p>
            <a:r>
              <a:rPr lang="en-US" sz="3800" dirty="0"/>
              <a:t>What </a:t>
            </a:r>
            <a:r>
              <a:rPr lang="en-US" sz="3800" dirty="0" smtClean="0"/>
              <a:t>is each institution’s </a:t>
            </a:r>
            <a:r>
              <a:rPr lang="en-US" sz="3800" dirty="0"/>
              <a:t>FAFSA and Scholarship </a:t>
            </a:r>
            <a:r>
              <a:rPr lang="en-US" sz="3800" dirty="0" smtClean="0"/>
              <a:t>priority date or deadline?  Most is posted if you read and research. </a:t>
            </a:r>
          </a:p>
          <a:p>
            <a:pPr lvl="1"/>
            <a:r>
              <a:rPr lang="en-US" sz="3800" dirty="0" smtClean="0"/>
              <a:t>Create a folder with pertinent information for each college. Dates, forms and include…</a:t>
            </a:r>
            <a:endParaRPr lang="en-US" sz="3800" dirty="0"/>
          </a:p>
          <a:p>
            <a:r>
              <a:rPr lang="en-US" sz="3800" dirty="0"/>
              <a:t>T</a:t>
            </a:r>
            <a:r>
              <a:rPr lang="en-US" sz="3800" dirty="0" smtClean="0"/>
              <a:t>he REAL Cost </a:t>
            </a:r>
            <a:r>
              <a:rPr lang="en-US" sz="3800" dirty="0"/>
              <a:t>of </a:t>
            </a:r>
            <a:r>
              <a:rPr lang="en-US" sz="3800" dirty="0" smtClean="0"/>
              <a:t>Attendance:  You don’t want this to happen</a:t>
            </a:r>
            <a:r>
              <a:rPr lang="en-US" sz="3800" dirty="0" smtClean="0"/>
              <a:t>…</a:t>
            </a:r>
            <a:endParaRPr lang="en-US" sz="3800" dirty="0" smtClean="0"/>
          </a:p>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17971" y="1671735"/>
            <a:ext cx="3758836" cy="1789922"/>
          </a:xfrm>
          <a:prstGeom prst="rect">
            <a:avLst/>
          </a:prstGeom>
        </p:spPr>
      </p:pic>
    </p:spTree>
    <p:extLst>
      <p:ext uri="{BB962C8B-B14F-4D97-AF65-F5344CB8AC3E}">
        <p14:creationId xmlns:p14="http://schemas.microsoft.com/office/powerpoint/2010/main" val="2172007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FA Review</a:t>
            </a:r>
            <a:endParaRPr lang="en-US" dirty="0"/>
          </a:p>
        </p:txBody>
      </p:sp>
      <p:sp>
        <p:nvSpPr>
          <p:cNvPr id="3" name="Content Placeholder 2"/>
          <p:cNvSpPr>
            <a:spLocks noGrp="1"/>
          </p:cNvSpPr>
          <p:nvPr>
            <p:ph idx="1"/>
          </p:nvPr>
        </p:nvSpPr>
        <p:spPr>
          <a:xfrm>
            <a:off x="762000" y="1690688"/>
            <a:ext cx="10515600" cy="4351338"/>
          </a:xfrm>
        </p:spPr>
        <p:txBody>
          <a:bodyPr>
            <a:normAutofit/>
          </a:bodyPr>
          <a:lstStyle/>
          <a:p>
            <a:r>
              <a:rPr lang="en-US" dirty="0" smtClean="0"/>
              <a:t>Is your advisee a current FA applicant/recipient at your community college?</a:t>
            </a:r>
          </a:p>
          <a:p>
            <a:pPr marL="457200" lvl="1" indent="0">
              <a:buNone/>
            </a:pPr>
            <a:r>
              <a:rPr lang="en-US" dirty="0" smtClean="0"/>
              <a:t>Then you can be assured they will still be interested at the 4 year level and the FA cycle of reapplication and follow through must continue.  Grant aid stretches very far at CC costs but most students will need more to cover university costs.</a:t>
            </a:r>
          </a:p>
          <a:p>
            <a:pPr marL="457200" lvl="1" indent="0">
              <a:buNone/>
            </a:pPr>
            <a:endParaRPr lang="en-US" dirty="0"/>
          </a:p>
          <a:p>
            <a:pPr marL="457200" lvl="1" indent="0">
              <a:buNone/>
            </a:pPr>
            <a:r>
              <a:rPr lang="en-US" dirty="0" smtClean="0"/>
              <a:t>If you have students who are not currently applying for/seeking FA that’s fine but, they may not be fully aware of the difference in cost/commute or relocation costs (true for dependent and independent.  Don’t do all this academic work only to discover you have not planned financially to make it possible.  </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 y="97971"/>
            <a:ext cx="10591800" cy="6640286"/>
          </a:xfrm>
          <a:prstGeom prst="rect">
            <a:avLst/>
          </a:prstGeom>
        </p:spPr>
      </p:pic>
    </p:spTree>
    <p:extLst>
      <p:ext uri="{BB962C8B-B14F-4D97-AF65-F5344CB8AC3E}">
        <p14:creationId xmlns:p14="http://schemas.microsoft.com/office/powerpoint/2010/main" val="105433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3598" y="2413944"/>
            <a:ext cx="1933660" cy="1289106"/>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25575" y="2547257"/>
            <a:ext cx="1881359" cy="1254239"/>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08519" y="2413944"/>
            <a:ext cx="1388686" cy="1388686"/>
          </a:xfrm>
          <a:prstGeom prst="rect">
            <a:avLst/>
          </a:prstGeom>
        </p:spPr>
      </p:pic>
      <p:sp>
        <p:nvSpPr>
          <p:cNvPr id="3" name="Content Placeholder 2"/>
          <p:cNvSpPr>
            <a:spLocks noGrp="1"/>
          </p:cNvSpPr>
          <p:nvPr>
            <p:ph idx="1"/>
          </p:nvPr>
        </p:nvSpPr>
        <p:spPr>
          <a:xfrm>
            <a:off x="838200" y="1143000"/>
            <a:ext cx="10515600" cy="5033963"/>
          </a:xfrm>
        </p:spPr>
        <p:txBody>
          <a:bodyPr>
            <a:normAutofit/>
          </a:bodyPr>
          <a:lstStyle/>
          <a:p>
            <a:r>
              <a:rPr lang="en-US" dirty="0" smtClean="0"/>
              <a:t>Start with </a:t>
            </a:r>
            <a:r>
              <a:rPr lang="en-US" dirty="0"/>
              <a:t>What will your attendance look like: </a:t>
            </a:r>
            <a:endParaRPr lang="en-US" dirty="0" smtClean="0"/>
          </a:p>
          <a:p>
            <a:pPr lvl="1"/>
            <a:r>
              <a:rPr lang="en-US" dirty="0" smtClean="0"/>
              <a:t>Full-Time </a:t>
            </a:r>
            <a:r>
              <a:rPr lang="en-US" dirty="0"/>
              <a:t>/ </a:t>
            </a:r>
            <a:r>
              <a:rPr lang="en-US" dirty="0" smtClean="0"/>
              <a:t>Part-Time?</a:t>
            </a:r>
          </a:p>
          <a:p>
            <a:pPr lvl="1"/>
            <a:r>
              <a:rPr lang="en-US" dirty="0" smtClean="0"/>
              <a:t>Will </a:t>
            </a:r>
            <a:r>
              <a:rPr lang="en-US" dirty="0"/>
              <a:t>you </a:t>
            </a:r>
            <a:r>
              <a:rPr lang="en-US" dirty="0" smtClean="0"/>
              <a:t>use </a:t>
            </a:r>
            <a:r>
              <a:rPr lang="en-US" dirty="0"/>
              <a:t>campus h</a:t>
            </a:r>
            <a:r>
              <a:rPr lang="en-US" dirty="0" smtClean="0"/>
              <a:t>ousing &amp; meal-plans or living off Campus or a </a:t>
            </a:r>
            <a:r>
              <a:rPr lang="en-US" dirty="0"/>
              <a:t>c</a:t>
            </a:r>
            <a:r>
              <a:rPr lang="en-US" dirty="0" smtClean="0"/>
              <a:t>ommuter student, an on-line/distance student</a:t>
            </a:r>
          </a:p>
          <a:p>
            <a:pPr marL="457200" lvl="1" indent="0">
              <a:buNone/>
            </a:pPr>
            <a:endParaRPr lang="en-US" dirty="0" smtClean="0"/>
          </a:p>
          <a:p>
            <a:pPr marL="457200" lvl="1" indent="0">
              <a:buNone/>
            </a:pPr>
            <a:endParaRPr lang="en-US" b="1" dirty="0"/>
          </a:p>
          <a:p>
            <a:r>
              <a:rPr lang="en-US" dirty="0" smtClean="0"/>
              <a:t>Cost should be researched and compared for the schools </a:t>
            </a:r>
            <a:r>
              <a:rPr lang="en-US" dirty="0" smtClean="0"/>
              <a:t>you are considering as part of your file:</a:t>
            </a:r>
          </a:p>
          <a:p>
            <a:pPr lvl="1"/>
            <a:r>
              <a:rPr lang="en-US" dirty="0" smtClean="0"/>
              <a:t>What will your tuition rate be?    </a:t>
            </a:r>
            <a:r>
              <a:rPr lang="en-US" dirty="0" smtClean="0"/>
              <a:t>What are YOUR FACTORS?</a:t>
            </a:r>
          </a:p>
          <a:p>
            <a:pPr lvl="1"/>
            <a:r>
              <a:rPr lang="en-US" dirty="0" smtClean="0"/>
              <a:t>In-state/Out-of-state </a:t>
            </a:r>
            <a:r>
              <a:rPr lang="en-US" dirty="0" smtClean="0"/>
              <a:t>(RDS) </a:t>
            </a:r>
            <a:r>
              <a:rPr lang="en-US" dirty="0" smtClean="0"/>
              <a:t>, Public or Private</a:t>
            </a:r>
            <a:endParaRPr lang="en-US" dirty="0"/>
          </a:p>
          <a:p>
            <a:pPr lvl="1"/>
            <a:r>
              <a:rPr lang="en-US" dirty="0" smtClean="0"/>
              <a:t>Is </a:t>
            </a:r>
            <a:r>
              <a:rPr lang="en-US" dirty="0" smtClean="0"/>
              <a:t>there a special or discounted tuition </a:t>
            </a:r>
            <a:r>
              <a:rPr lang="en-US" dirty="0"/>
              <a:t>rates </a:t>
            </a:r>
            <a:r>
              <a:rPr lang="en-US" dirty="0" smtClean="0"/>
              <a:t>for special populations such as: </a:t>
            </a:r>
            <a:r>
              <a:rPr lang="en-US" dirty="0"/>
              <a:t>adult </a:t>
            </a:r>
            <a:r>
              <a:rPr lang="en-US" dirty="0" smtClean="0"/>
              <a:t>learners, commuters, distance </a:t>
            </a:r>
            <a:r>
              <a:rPr lang="en-US" dirty="0" err="1" smtClean="0"/>
              <a:t>ed</a:t>
            </a:r>
            <a:r>
              <a:rPr lang="en-US" dirty="0" smtClean="0"/>
              <a:t>/online students</a:t>
            </a:r>
            <a:r>
              <a:rPr lang="en-US" dirty="0" smtClean="0"/>
              <a:t>?</a:t>
            </a:r>
            <a:endParaRPr lang="en-US" dirty="0" smtClean="0"/>
          </a:p>
        </p:txBody>
      </p:sp>
      <p:sp>
        <p:nvSpPr>
          <p:cNvPr id="2" name="Title 1"/>
          <p:cNvSpPr>
            <a:spLocks noGrp="1"/>
          </p:cNvSpPr>
          <p:nvPr>
            <p:ph type="title"/>
          </p:nvPr>
        </p:nvSpPr>
        <p:spPr>
          <a:xfrm>
            <a:off x="740229" y="516973"/>
            <a:ext cx="10613571" cy="1060904"/>
          </a:xfrm>
        </p:spPr>
        <p:txBody>
          <a:bodyPr>
            <a:noAutofit/>
          </a:bodyPr>
          <a:lstStyle/>
          <a:p>
            <a:r>
              <a:rPr lang="en-US" b="1" dirty="0"/>
              <a:t>Determining your </a:t>
            </a:r>
            <a:r>
              <a:rPr lang="en-US" b="1" dirty="0"/>
              <a:t>REAL Cost of Attendance:</a:t>
            </a:r>
            <a:br>
              <a:rPr lang="en-US" b="1" dirty="0"/>
            </a:br>
            <a:endParaRPr lang="en-US" b="1" dirty="0"/>
          </a:p>
        </p:txBody>
      </p:sp>
    </p:spTree>
    <p:extLst>
      <p:ext uri="{BB962C8B-B14F-4D97-AF65-F5344CB8AC3E}">
        <p14:creationId xmlns:p14="http://schemas.microsoft.com/office/powerpoint/2010/main" val="2174627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277"/>
            <a:ext cx="10515600" cy="1325563"/>
          </a:xfrm>
        </p:spPr>
        <p:txBody>
          <a:bodyPr>
            <a:normAutofit/>
          </a:bodyPr>
          <a:lstStyle/>
          <a:p>
            <a:r>
              <a:rPr lang="en-US" b="1" dirty="0" smtClean="0"/>
              <a:t>After </a:t>
            </a:r>
            <a:r>
              <a:rPr lang="en-US" b="1" dirty="0"/>
              <a:t>You Decide:</a:t>
            </a:r>
            <a:endParaRPr lang="en-US" b="1" dirty="0"/>
          </a:p>
        </p:txBody>
      </p:sp>
      <p:sp>
        <p:nvSpPr>
          <p:cNvPr id="3" name="Content Placeholder 2"/>
          <p:cNvSpPr>
            <a:spLocks noGrp="1"/>
          </p:cNvSpPr>
          <p:nvPr>
            <p:ph idx="1"/>
          </p:nvPr>
        </p:nvSpPr>
        <p:spPr>
          <a:xfrm>
            <a:off x="914400" y="1045029"/>
            <a:ext cx="10515600" cy="5344885"/>
          </a:xfrm>
        </p:spPr>
        <p:txBody>
          <a:bodyPr>
            <a:normAutofit/>
          </a:bodyPr>
          <a:lstStyle/>
          <a:p>
            <a:r>
              <a:rPr lang="en-US" dirty="0" smtClean="0"/>
              <a:t>READ YOUR EMAILS for follow-up requests </a:t>
            </a:r>
            <a:r>
              <a:rPr lang="en-US" dirty="0"/>
              <a:t>from the FA Office.  </a:t>
            </a:r>
            <a:r>
              <a:rPr lang="en-US" dirty="0" smtClean="0"/>
              <a:t>FA </a:t>
            </a:r>
            <a:r>
              <a:rPr lang="en-US" dirty="0"/>
              <a:t>may be offered but is not complete until you follow </a:t>
            </a:r>
            <a:r>
              <a:rPr lang="en-US" dirty="0" smtClean="0"/>
              <a:t>through.</a:t>
            </a:r>
          </a:p>
          <a:p>
            <a:r>
              <a:rPr lang="en-US" dirty="0" smtClean="0"/>
              <a:t>Compare award offers:  Gift vs work vs. loans</a:t>
            </a:r>
          </a:p>
          <a:p>
            <a:r>
              <a:rPr lang="en-US" dirty="0" smtClean="0"/>
              <a:t>Scholarships: prioritize and take the time to INVEST yourself in the process.  Essays, portfolios, recommendations.  These are generally not last minute things.  </a:t>
            </a:r>
          </a:p>
          <a:p>
            <a:r>
              <a:rPr lang="en-US" dirty="0" smtClean="0"/>
              <a:t>Look into/Accept </a:t>
            </a:r>
            <a:r>
              <a:rPr lang="en-US" dirty="0"/>
              <a:t>Work Study </a:t>
            </a:r>
            <a:r>
              <a:rPr lang="en-US" dirty="0" smtClean="0"/>
              <a:t>program as a great option. (not </a:t>
            </a:r>
            <a:r>
              <a:rPr lang="en-US" dirty="0"/>
              <a:t>only as funding, but with experience and </a:t>
            </a:r>
            <a:r>
              <a:rPr lang="en-US" dirty="0" smtClean="0"/>
              <a:t>future work reference built in.)</a:t>
            </a:r>
            <a:r>
              <a:rPr lang="en-US" dirty="0"/>
              <a:t/>
            </a:r>
            <a:br>
              <a:rPr lang="en-US" dirty="0"/>
            </a:br>
            <a:r>
              <a:rPr lang="en-US" dirty="0"/>
              <a:t>Keep organized: write calendar reminders for deadlines and </a:t>
            </a:r>
            <a:r>
              <a:rPr lang="en-US" dirty="0" smtClean="0"/>
              <a:t>contacts</a:t>
            </a:r>
          </a:p>
          <a:p>
            <a:r>
              <a:rPr lang="en-US" dirty="0" smtClean="0"/>
              <a:t>Do your own research based on your own network of connections and professional aspirations.  </a:t>
            </a:r>
          </a:p>
          <a:p>
            <a:r>
              <a:rPr lang="en-US" dirty="0" smtClean="0"/>
              <a:t>Show appreciation for opportunities.</a:t>
            </a:r>
            <a:endParaRPr lang="en-US" dirty="0"/>
          </a:p>
        </p:txBody>
      </p:sp>
    </p:spTree>
    <p:extLst>
      <p:ext uri="{BB962C8B-B14F-4D97-AF65-F5344CB8AC3E}">
        <p14:creationId xmlns:p14="http://schemas.microsoft.com/office/powerpoint/2010/main" val="15098558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628"/>
            <a:ext cx="10515600" cy="1325563"/>
          </a:xfrm>
        </p:spPr>
        <p:txBody>
          <a:bodyPr/>
          <a:lstStyle/>
          <a:p>
            <a:r>
              <a:rPr lang="en-US" b="1" dirty="0" smtClean="0"/>
              <a:t>Common </a:t>
            </a:r>
            <a:r>
              <a:rPr lang="en-US" b="1" dirty="0" smtClean="0"/>
              <a:t>Resource</a:t>
            </a:r>
            <a:r>
              <a:rPr lang="en-US" b="1" dirty="0" smtClean="0"/>
              <a:t> Sites:</a:t>
            </a:r>
            <a:endParaRPr lang="en-US" b="1" dirty="0"/>
          </a:p>
        </p:txBody>
      </p:sp>
      <p:sp>
        <p:nvSpPr>
          <p:cNvPr id="3" name="Content Placeholder 2"/>
          <p:cNvSpPr>
            <a:spLocks noGrp="1"/>
          </p:cNvSpPr>
          <p:nvPr>
            <p:ph idx="1"/>
          </p:nvPr>
        </p:nvSpPr>
        <p:spPr>
          <a:xfrm>
            <a:off x="838200" y="1146403"/>
            <a:ext cx="10515600" cy="5145540"/>
          </a:xfrm>
        </p:spPr>
        <p:txBody>
          <a:bodyPr>
            <a:noAutofit/>
          </a:bodyPr>
          <a:lstStyle/>
          <a:p>
            <a:pPr marL="0" indent="0" algn="ctr">
              <a:buNone/>
            </a:pPr>
            <a:endParaRPr lang="en-US" sz="700" dirty="0" smtClean="0">
              <a:hlinkClick r:id="rId2"/>
            </a:endParaRPr>
          </a:p>
          <a:p>
            <a:pPr marL="0" indent="0" algn="ctr">
              <a:buNone/>
            </a:pPr>
            <a:r>
              <a:rPr lang="en-US" sz="4000" dirty="0" smtClean="0">
                <a:hlinkClick r:id="rId2"/>
              </a:rPr>
              <a:t>www.FAFSA.ed.gov</a:t>
            </a:r>
            <a:endParaRPr lang="en-US" sz="4000" dirty="0" smtClean="0"/>
          </a:p>
          <a:p>
            <a:pPr marL="0" indent="0" algn="ctr">
              <a:buNone/>
            </a:pPr>
            <a:r>
              <a:rPr lang="en-US" sz="4000" b="1" dirty="0" smtClean="0">
                <a:solidFill>
                  <a:srgbClr val="FF0000"/>
                </a:solidFill>
              </a:rPr>
              <a:t>Your transfer college’s web site &amp; departments</a:t>
            </a:r>
            <a:endParaRPr lang="en-US" sz="4000" b="1" dirty="0" smtClean="0">
              <a:solidFill>
                <a:srgbClr val="FF0000"/>
              </a:solidFill>
            </a:endParaRPr>
          </a:p>
          <a:p>
            <a:pPr marL="0" indent="0" algn="ctr">
              <a:buNone/>
            </a:pPr>
            <a:r>
              <a:rPr lang="en-US" sz="4000" dirty="0" smtClean="0">
                <a:hlinkClick r:id="rId3"/>
              </a:rPr>
              <a:t>http</a:t>
            </a:r>
            <a:r>
              <a:rPr lang="en-US" sz="4000" dirty="0">
                <a:hlinkClick r:id="rId3"/>
              </a:rPr>
              <a:t>://</a:t>
            </a:r>
            <a:r>
              <a:rPr lang="en-US" sz="4000" dirty="0" smtClean="0">
                <a:hlinkClick r:id="rId3"/>
              </a:rPr>
              <a:t>www.finaid.org</a:t>
            </a:r>
            <a:r>
              <a:rPr lang="en-US" sz="4000" dirty="0" smtClean="0"/>
              <a:t> </a:t>
            </a:r>
          </a:p>
          <a:p>
            <a:pPr marL="0" indent="0" algn="ctr">
              <a:buNone/>
            </a:pPr>
            <a:r>
              <a:rPr lang="en-US" sz="4000" dirty="0" smtClean="0">
                <a:hlinkClick r:id="rId4"/>
              </a:rPr>
              <a:t>http</a:t>
            </a:r>
            <a:r>
              <a:rPr lang="en-US" sz="4000" dirty="0">
                <a:hlinkClick r:id="rId4"/>
              </a:rPr>
              <a:t>://</a:t>
            </a:r>
            <a:r>
              <a:rPr lang="en-US" sz="4000" dirty="0" smtClean="0">
                <a:hlinkClick r:id="rId4"/>
              </a:rPr>
              <a:t>www.fastweb.com</a:t>
            </a:r>
            <a:r>
              <a:rPr lang="en-US" sz="4000" dirty="0" smtClean="0"/>
              <a:t> </a:t>
            </a:r>
          </a:p>
          <a:p>
            <a:pPr marL="0" indent="0" algn="ctr">
              <a:buNone/>
            </a:pPr>
            <a:r>
              <a:rPr lang="en-US" sz="4000" dirty="0" smtClean="0">
                <a:hlinkClick r:id="rId5"/>
              </a:rPr>
              <a:t>http</a:t>
            </a:r>
            <a:r>
              <a:rPr lang="en-US" sz="4000" dirty="0">
                <a:hlinkClick r:id="rId5"/>
              </a:rPr>
              <a:t>://</a:t>
            </a:r>
            <a:r>
              <a:rPr lang="en-US" sz="4000" dirty="0" smtClean="0">
                <a:hlinkClick r:id="rId5"/>
              </a:rPr>
              <a:t>www.scholarship.com</a:t>
            </a:r>
            <a:r>
              <a:rPr lang="en-US" sz="4000" dirty="0" smtClean="0"/>
              <a:t> </a:t>
            </a:r>
          </a:p>
          <a:p>
            <a:pPr marL="0" indent="0" algn="ctr">
              <a:buNone/>
            </a:pPr>
            <a:r>
              <a:rPr lang="en-US" sz="4000" dirty="0" smtClean="0">
                <a:hlinkClick r:id="rId6"/>
              </a:rPr>
              <a:t>http</a:t>
            </a:r>
            <a:r>
              <a:rPr lang="en-US" sz="4000" dirty="0">
                <a:hlinkClick r:id="rId6"/>
              </a:rPr>
              <a:t>://</a:t>
            </a:r>
            <a:r>
              <a:rPr lang="en-US" sz="4000" dirty="0" smtClean="0">
                <a:hlinkClick r:id="rId6"/>
              </a:rPr>
              <a:t>www.collegeboard.com</a:t>
            </a:r>
            <a:r>
              <a:rPr lang="en-US" sz="4000" dirty="0" smtClean="0"/>
              <a:t> </a:t>
            </a:r>
          </a:p>
          <a:p>
            <a:pPr marL="0" indent="0" algn="ctr">
              <a:buNone/>
            </a:pPr>
            <a:r>
              <a:rPr lang="en-US" sz="4000" dirty="0" smtClean="0">
                <a:hlinkClick r:id="rId7"/>
              </a:rPr>
              <a:t>http</a:t>
            </a:r>
            <a:r>
              <a:rPr lang="en-US" sz="4000" dirty="0">
                <a:hlinkClick r:id="rId7"/>
              </a:rPr>
              <a:t>://</a:t>
            </a:r>
            <a:r>
              <a:rPr lang="en-US" sz="4000" dirty="0" smtClean="0">
                <a:hlinkClick r:id="rId7"/>
              </a:rPr>
              <a:t>www.petersons.com</a:t>
            </a:r>
            <a:r>
              <a:rPr lang="en-US" sz="4000" dirty="0" smtClean="0"/>
              <a:t> </a:t>
            </a:r>
            <a:endParaRPr lang="en-US" sz="4000" dirty="0"/>
          </a:p>
          <a:p>
            <a:pPr marL="0" indent="0" algn="ctr">
              <a:buNone/>
            </a:pPr>
            <a:endParaRPr lang="en-US" sz="2000" dirty="0"/>
          </a:p>
        </p:txBody>
      </p:sp>
    </p:spTree>
    <p:extLst>
      <p:ext uri="{BB962C8B-B14F-4D97-AF65-F5344CB8AC3E}">
        <p14:creationId xmlns:p14="http://schemas.microsoft.com/office/powerpoint/2010/main" val="25827976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7086</TotalTime>
  <Words>489</Words>
  <Application>Microsoft Office PowerPoint</Application>
  <PresentationFormat>Widescreen</PresentationFormat>
  <Paragraphs>51</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Financial Aid Conversations  for Transfer Students</vt:lpstr>
      <vt:lpstr>Reviewing Current use:</vt:lpstr>
      <vt:lpstr> Planning for future FA Needs</vt:lpstr>
      <vt:lpstr>Current FA Review</vt:lpstr>
      <vt:lpstr>Determining your REAL Cost of Attendance: </vt:lpstr>
      <vt:lpstr>After You Decide:</vt:lpstr>
      <vt:lpstr>Common Resource Sites:</vt:lpstr>
    </vt:vector>
  </TitlesOfParts>
  <Company>DCCC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Lori Blevins</dc:creator>
  <cp:lastModifiedBy>Lori Blevins</cp:lastModifiedBy>
  <cp:revision>30</cp:revision>
  <dcterms:created xsi:type="dcterms:W3CDTF">2018-02-22T15:22:23Z</dcterms:created>
  <dcterms:modified xsi:type="dcterms:W3CDTF">2018-02-27T18:44:49Z</dcterms:modified>
</cp:coreProperties>
</file>