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67" r:id="rId3"/>
    <p:sldId id="285" r:id="rId4"/>
    <p:sldId id="292" r:id="rId5"/>
    <p:sldId id="287" r:id="rId6"/>
    <p:sldId id="288" r:id="rId7"/>
    <p:sldId id="289" r:id="rId8"/>
    <p:sldId id="290" r:id="rId9"/>
    <p:sldId id="286" r:id="rId10"/>
    <p:sldId id="291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09" autoAdjust="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u="none" strike="noStrike" baseline="0">
                <a:effectLst/>
              </a:rPr>
              <a:t>Percentage of 18- to 24-year-olds enrolled in degree-granting postsecondary institutions 1970 through 2015</a:t>
            </a:r>
            <a:endParaRPr lang="en-US" sz="12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 Male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Sheet1!$A$2:$A$45</c:f>
              <c:numCache>
                <c:formatCode>General</c:formatCode>
                <c:ptCount val="44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</c:numCache>
            </c:numRef>
          </c:cat>
          <c:val>
            <c:numRef>
              <c:f>Sheet1!$B$2:$B$45</c:f>
              <c:numCache>
                <c:formatCode>0.0</c:formatCode>
                <c:ptCount val="44"/>
                <c:pt idx="0">
                  <c:v>32.270323059620154</c:v>
                </c:pt>
                <c:pt idx="1">
                  <c:v>29.560901876613332</c:v>
                </c:pt>
                <c:pt idx="2">
                  <c:v>28.900155793609876</c:v>
                </c:pt>
                <c:pt idx="3">
                  <c:v>30.683821780779692</c:v>
                </c:pt>
                <c:pt idx="4">
                  <c:v>29.295517742746142</c:v>
                </c:pt>
                <c:pt idx="5">
                  <c:v>29.443899814688468</c:v>
                </c:pt>
                <c:pt idx="6">
                  <c:v>28.414600064735467</c:v>
                </c:pt>
                <c:pt idx="7">
                  <c:v>27.110023292938312</c:v>
                </c:pt>
                <c:pt idx="8">
                  <c:v>28.373376754845136</c:v>
                </c:pt>
                <c:pt idx="9">
                  <c:v>28.747646859138985</c:v>
                </c:pt>
                <c:pt idx="10">
                  <c:v>28.918468198986098</c:v>
                </c:pt>
                <c:pt idx="11">
                  <c:v>29.439241612505075</c:v>
                </c:pt>
                <c:pt idx="12">
                  <c:v>30.776424868271928</c:v>
                </c:pt>
                <c:pt idx="13">
                  <c:v>30.851342635880087</c:v>
                </c:pt>
                <c:pt idx="14">
                  <c:v>30.602083277474009</c:v>
                </c:pt>
                <c:pt idx="15">
                  <c:v>32.990212143395063</c:v>
                </c:pt>
                <c:pt idx="16">
                  <c:v>33.443237896586567</c:v>
                </c:pt>
                <c:pt idx="17">
                  <c:v>34.055435637646369</c:v>
                </c:pt>
                <c:pt idx="18">
                  <c:v>35.509624606271004</c:v>
                </c:pt>
                <c:pt idx="19">
                  <c:v>36.505701079413697</c:v>
                </c:pt>
                <c:pt idx="20">
                  <c:v>36.202108332607082</c:v>
                </c:pt>
                <c:pt idx="21">
                  <c:v>36.54037312220477</c:v>
                </c:pt>
                <c:pt idx="22">
                  <c:v>36.962482297680253</c:v>
                </c:pt>
                <c:pt idx="23">
                  <c:v>36.972456464725923</c:v>
                </c:pt>
                <c:pt idx="24">
                  <c:v>38.324275086804697</c:v>
                </c:pt>
                <c:pt idx="25">
                  <c:v>39.327303261854411</c:v>
                </c:pt>
                <c:pt idx="26">
                  <c:v>39.378883680452475</c:v>
                </c:pt>
                <c:pt idx="27">
                  <c:v>38.273507629695082</c:v>
                </c:pt>
                <c:pt idx="28">
                  <c:v>36.172911863959584</c:v>
                </c:pt>
                <c:pt idx="29">
                  <c:v>37.16917006767622</c:v>
                </c:pt>
                <c:pt idx="30">
                  <c:v>38.887199224526036</c:v>
                </c:pt>
                <c:pt idx="31">
                  <c:v>38.549493370147346</c:v>
                </c:pt>
                <c:pt idx="32">
                  <c:v>38.433695375475729</c:v>
                </c:pt>
                <c:pt idx="33">
                  <c:v>39.414667406728803</c:v>
                </c:pt>
                <c:pt idx="34">
                  <c:v>37.937884675718379</c:v>
                </c:pt>
                <c:pt idx="35">
                  <c:v>39.602910508174219</c:v>
                </c:pt>
                <c:pt idx="36">
                  <c:v>41.70243863389733</c:v>
                </c:pt>
                <c:pt idx="37">
                  <c:v>42.283464917863832</c:v>
                </c:pt>
                <c:pt idx="38">
                  <c:v>40.55106921161665</c:v>
                </c:pt>
                <c:pt idx="39">
                  <c:v>42.35166812720491</c:v>
                </c:pt>
                <c:pt idx="40">
                  <c:v>38.26942561270657</c:v>
                </c:pt>
                <c:pt idx="41">
                  <c:v>38.075875071926937</c:v>
                </c:pt>
                <c:pt idx="42">
                  <c:v>40.154082787249195</c:v>
                </c:pt>
                <c:pt idx="43">
                  <c:v>39.094980654130183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9F-42EA-B15A-C7A4235546D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White Female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Sheet1!$A$2:$A$45</c:f>
              <c:numCache>
                <c:formatCode>General</c:formatCode>
                <c:ptCount val="44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</c:numCache>
            </c:numRef>
          </c:cat>
          <c:val>
            <c:numRef>
              <c:f>Sheet1!$C$2:$C$45</c:f>
              <c:numCache>
                <c:formatCode>0.0</c:formatCode>
                <c:ptCount val="44"/>
                <c:pt idx="0">
                  <c:v>22.519881221573232</c:v>
                </c:pt>
                <c:pt idx="1">
                  <c:v>21.768272320963192</c:v>
                </c:pt>
                <c:pt idx="2">
                  <c:v>22.852525405727707</c:v>
                </c:pt>
                <c:pt idx="3">
                  <c:v>24.344042669983644</c:v>
                </c:pt>
                <c:pt idx="4">
                  <c:v>26.056804211821603</c:v>
                </c:pt>
                <c:pt idx="5">
                  <c:v>25.051618753165656</c:v>
                </c:pt>
                <c:pt idx="6">
                  <c:v>24.630631172930681</c:v>
                </c:pt>
                <c:pt idx="7">
                  <c:v>25.511507692540313</c:v>
                </c:pt>
                <c:pt idx="8">
                  <c:v>26.288525654367412</c:v>
                </c:pt>
                <c:pt idx="9">
                  <c:v>26.607918028610683</c:v>
                </c:pt>
                <c:pt idx="10">
                  <c:v>27.365369849061615</c:v>
                </c:pt>
                <c:pt idx="11">
                  <c:v>26.489540277109096</c:v>
                </c:pt>
                <c:pt idx="12">
                  <c:v>27.056139684010748</c:v>
                </c:pt>
                <c:pt idx="13">
                  <c:v>29.157429281557167</c:v>
                </c:pt>
                <c:pt idx="14">
                  <c:v>28.842772164210022</c:v>
                </c:pt>
                <c:pt idx="15">
                  <c:v>30.775760069335679</c:v>
                </c:pt>
                <c:pt idx="16">
                  <c:v>33.021976854764127</c:v>
                </c:pt>
                <c:pt idx="17">
                  <c:v>34.361613673725508</c:v>
                </c:pt>
                <c:pt idx="18">
                  <c:v>34.687558358182095</c:v>
                </c:pt>
                <c:pt idx="19">
                  <c:v>36.998490299015579</c:v>
                </c:pt>
                <c:pt idx="20">
                  <c:v>38.302163469985913</c:v>
                </c:pt>
                <c:pt idx="21">
                  <c:v>37.082928696937273</c:v>
                </c:pt>
                <c:pt idx="22">
                  <c:v>39.218030796955958</c:v>
                </c:pt>
                <c:pt idx="23">
                  <c:v>38.826981217315634</c:v>
                </c:pt>
                <c:pt idx="24">
                  <c:v>40.596568354109948</c:v>
                </c:pt>
                <c:pt idx="25">
                  <c:v>41.828229580452472</c:v>
                </c:pt>
                <c:pt idx="26">
                  <c:v>41.880036086461324</c:v>
                </c:pt>
                <c:pt idx="27">
                  <c:v>40.596099809419997</c:v>
                </c:pt>
                <c:pt idx="28">
                  <c:v>41.274233258665468</c:v>
                </c:pt>
                <c:pt idx="29">
                  <c:v>41.937104452572676</c:v>
                </c:pt>
                <c:pt idx="30">
                  <c:v>42.832255886791039</c:v>
                </c:pt>
                <c:pt idx="31">
                  <c:v>44.525661624090688</c:v>
                </c:pt>
                <c:pt idx="32">
                  <c:v>44.98745833412962</c:v>
                </c:pt>
                <c:pt idx="33">
                  <c:v>46.129692677763821</c:v>
                </c:pt>
                <c:pt idx="34">
                  <c:v>44.082158947838451</c:v>
                </c:pt>
                <c:pt idx="35">
                  <c:v>45.735945357886081</c:v>
                </c:pt>
                <c:pt idx="36">
                  <c:v>46.858924189173145</c:v>
                </c:pt>
                <c:pt idx="37">
                  <c:v>47.715438203981641</c:v>
                </c:pt>
                <c:pt idx="38">
                  <c:v>46.116239106741858</c:v>
                </c:pt>
                <c:pt idx="39">
                  <c:v>47.109212473796106</c:v>
                </c:pt>
                <c:pt idx="40">
                  <c:v>46.012389613626453</c:v>
                </c:pt>
                <c:pt idx="41">
                  <c:v>45.290919088590258</c:v>
                </c:pt>
                <c:pt idx="42">
                  <c:v>44.247414035504981</c:v>
                </c:pt>
                <c:pt idx="43">
                  <c:v>44.483839607719744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9F-42EA-B15A-C7A4235546D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 Male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Sheet1!$A$2:$A$45</c:f>
              <c:numCache>
                <c:formatCode>General</c:formatCode>
                <c:ptCount val="44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</c:numCache>
            </c:numRef>
          </c:cat>
          <c:val>
            <c:numRef>
              <c:f>Sheet1!$D$2:$D$45</c:f>
              <c:numCache>
                <c:formatCode>0.0</c:formatCode>
                <c:ptCount val="44"/>
                <c:pt idx="0">
                  <c:v>21.073898962505762</c:v>
                </c:pt>
                <c:pt idx="1">
                  <c:v>18.66007298340325</c:v>
                </c:pt>
                <c:pt idx="2">
                  <c:v>19.771113527097722</c:v>
                </c:pt>
                <c:pt idx="3">
                  <c:v>19.870891219958843</c:v>
                </c:pt>
                <c:pt idx="4">
                  <c:v>21.966261074987472</c:v>
                </c:pt>
                <c:pt idx="5">
                  <c:v>20.258794812722662</c:v>
                </c:pt>
                <c:pt idx="6">
                  <c:v>19.680172920072351</c:v>
                </c:pt>
                <c:pt idx="7">
                  <c:v>19.13009998605019</c:v>
                </c:pt>
                <c:pt idx="8">
                  <c:v>17.451339842085044</c:v>
                </c:pt>
                <c:pt idx="9">
                  <c:v>18.886472804902564</c:v>
                </c:pt>
                <c:pt idx="10">
                  <c:v>18.65658036265188</c:v>
                </c:pt>
                <c:pt idx="11">
                  <c:v>18.1369930132322</c:v>
                </c:pt>
                <c:pt idx="12">
                  <c:v>20.33695957179442</c:v>
                </c:pt>
                <c:pt idx="13">
                  <c:v>20.235067942911087</c:v>
                </c:pt>
                <c:pt idx="14">
                  <c:v>20.028580350104068</c:v>
                </c:pt>
                <c:pt idx="15">
                  <c:v>22.551422635213306</c:v>
                </c:pt>
                <c:pt idx="16">
                  <c:v>18.524568759810673</c:v>
                </c:pt>
                <c:pt idx="17">
                  <c:v>19.723512151101204</c:v>
                </c:pt>
                <c:pt idx="18">
                  <c:v>25.960173637136151</c:v>
                </c:pt>
                <c:pt idx="19">
                  <c:v>23.178335568073045</c:v>
                </c:pt>
                <c:pt idx="20">
                  <c:v>21.273547579488731</c:v>
                </c:pt>
                <c:pt idx="21">
                  <c:v>22.897035292620249</c:v>
                </c:pt>
                <c:pt idx="22">
                  <c:v>25.554873676408839</c:v>
                </c:pt>
                <c:pt idx="23">
                  <c:v>26.033370365167524</c:v>
                </c:pt>
                <c:pt idx="24">
                  <c:v>25.694475056469329</c:v>
                </c:pt>
                <c:pt idx="25">
                  <c:v>25.378260927609851</c:v>
                </c:pt>
                <c:pt idx="26">
                  <c:v>26.103165595427981</c:v>
                </c:pt>
                <c:pt idx="27">
                  <c:v>28.919480739359109</c:v>
                </c:pt>
                <c:pt idx="28">
                  <c:v>25.127678065454351</c:v>
                </c:pt>
                <c:pt idx="29">
                  <c:v>26.658423234792046</c:v>
                </c:pt>
                <c:pt idx="30">
                  <c:v>26.333554588797458</c:v>
                </c:pt>
                <c:pt idx="31">
                  <c:v>28.159514434902334</c:v>
                </c:pt>
                <c:pt idx="32">
                  <c:v>26.467975346545202</c:v>
                </c:pt>
                <c:pt idx="33">
                  <c:v>28.170095406138419</c:v>
                </c:pt>
                <c:pt idx="34">
                  <c:v>28.108829487731928</c:v>
                </c:pt>
                <c:pt idx="35">
                  <c:v>32.207307592682632</c:v>
                </c:pt>
                <c:pt idx="36">
                  <c:v>29.707984340300168</c:v>
                </c:pt>
                <c:pt idx="37">
                  <c:v>33.176913620223857</c:v>
                </c:pt>
                <c:pt idx="38">
                  <c:v>35.174866485113974</c:v>
                </c:pt>
                <c:pt idx="39">
                  <c:v>33.980990310091862</c:v>
                </c:pt>
                <c:pt idx="40">
                  <c:v>33.891927891919273</c:v>
                </c:pt>
                <c:pt idx="41">
                  <c:v>30.648665814099324</c:v>
                </c:pt>
                <c:pt idx="42">
                  <c:v>28.45379800903951</c:v>
                </c:pt>
                <c:pt idx="43">
                  <c:v>34.073383822352369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9F-42EA-B15A-C7A4235546D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Black Female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Sheet1!$A$2:$A$45</c:f>
              <c:numCache>
                <c:formatCode>General</c:formatCode>
                <c:ptCount val="44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</c:numCache>
            </c:numRef>
          </c:cat>
          <c:val>
            <c:numRef>
              <c:f>Sheet1!$E$2:$E$45</c:f>
              <c:numCache>
                <c:formatCode>0.0</c:formatCode>
                <c:ptCount val="44"/>
                <c:pt idx="0">
                  <c:v>15.860896492110715</c:v>
                </c:pt>
                <c:pt idx="1">
                  <c:v>13.541336901812279</c:v>
                </c:pt>
                <c:pt idx="2">
                  <c:v>15.887613476664718</c:v>
                </c:pt>
                <c:pt idx="3">
                  <c:v>20.780427936570586</c:v>
                </c:pt>
                <c:pt idx="4">
                  <c:v>22.943491102186368</c:v>
                </c:pt>
                <c:pt idx="5">
                  <c:v>21.871897368181457</c:v>
                </c:pt>
                <c:pt idx="6">
                  <c:v>20.372540027019362</c:v>
                </c:pt>
                <c:pt idx="7">
                  <c:v>20.263097052742378</c:v>
                </c:pt>
                <c:pt idx="8">
                  <c:v>20.944946670996487</c:v>
                </c:pt>
                <c:pt idx="9">
                  <c:v>20.734743231296417</c:v>
                </c:pt>
                <c:pt idx="10">
                  <c:v>21.037443499502512</c:v>
                </c:pt>
                <c:pt idx="11">
                  <c:v>20.051519623573956</c:v>
                </c:pt>
                <c:pt idx="12">
                  <c:v>20.321261931489516</c:v>
                </c:pt>
                <c:pt idx="13">
                  <c:v>19.134626128364975</c:v>
                </c:pt>
                <c:pt idx="14">
                  <c:v>23.433352194762694</c:v>
                </c:pt>
                <c:pt idx="15">
                  <c:v>22.947174715000191</c:v>
                </c:pt>
                <c:pt idx="16">
                  <c:v>23.5491153648913</c:v>
                </c:pt>
                <c:pt idx="17">
                  <c:v>26.652793915961571</c:v>
                </c:pt>
                <c:pt idx="18">
                  <c:v>24.824772733101959</c:v>
                </c:pt>
                <c:pt idx="19">
                  <c:v>23.771363153249439</c:v>
                </c:pt>
                <c:pt idx="20">
                  <c:v>28.806194698357011</c:v>
                </c:pt>
                <c:pt idx="21">
                  <c:v>25.974570577200218</c:v>
                </c:pt>
                <c:pt idx="22">
                  <c:v>29.541034158304807</c:v>
                </c:pt>
                <c:pt idx="23">
                  <c:v>28.674492868867297</c:v>
                </c:pt>
                <c:pt idx="24">
                  <c:v>28.805943708981069</c:v>
                </c:pt>
                <c:pt idx="25">
                  <c:v>33.665364426896517</c:v>
                </c:pt>
                <c:pt idx="26">
                  <c:v>32.893112515836798</c:v>
                </c:pt>
                <c:pt idx="27">
                  <c:v>31.634885304719447</c:v>
                </c:pt>
                <c:pt idx="28">
                  <c:v>35.241712675288476</c:v>
                </c:pt>
                <c:pt idx="29">
                  <c:v>35.543623420435786</c:v>
                </c:pt>
                <c:pt idx="30">
                  <c:v>36.903390033434626</c:v>
                </c:pt>
                <c:pt idx="31">
                  <c:v>35.958458644596654</c:v>
                </c:pt>
                <c:pt idx="32">
                  <c:v>36.567662268063501</c:v>
                </c:pt>
                <c:pt idx="33">
                  <c:v>37.574017968351193</c:v>
                </c:pt>
                <c:pt idx="34">
                  <c:v>36.857074117961403</c:v>
                </c:pt>
                <c:pt idx="35">
                  <c:v>33.988128802407076</c:v>
                </c:pt>
                <c:pt idx="36">
                  <c:v>34.217157293511761</c:v>
                </c:pt>
                <c:pt idx="37">
                  <c:v>41.923621032082735</c:v>
                </c:pt>
                <c:pt idx="38">
                  <c:v>41.402837065983782</c:v>
                </c:pt>
                <c:pt idx="39">
                  <c:v>39.877636764887882</c:v>
                </c:pt>
                <c:pt idx="40">
                  <c:v>38.663018128756086</c:v>
                </c:pt>
                <c:pt idx="41">
                  <c:v>37.572959378868333</c:v>
                </c:pt>
                <c:pt idx="42">
                  <c:v>36.581803602303189</c:v>
                </c:pt>
                <c:pt idx="43">
                  <c:v>35.747501271952601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9F-42EA-B15A-C7A4235546D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Hispanic Male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Sheet1!$A$2:$A$45</c:f>
              <c:numCache>
                <c:formatCode>General</c:formatCode>
                <c:ptCount val="44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</c:numCache>
            </c:numRef>
          </c:cat>
          <c:val>
            <c:numRef>
              <c:f>Sheet1!$F$2:$F$45</c:f>
              <c:numCache>
                <c:formatCode>0.0</c:formatCode>
                <c:ptCount val="44"/>
                <c:pt idx="0">
                  <c:v>15.063861224093658</c:v>
                </c:pt>
                <c:pt idx="1">
                  <c:v>16.691190797610599</c:v>
                </c:pt>
                <c:pt idx="2">
                  <c:v>19.713649185827762</c:v>
                </c:pt>
                <c:pt idx="3">
                  <c:v>21.449544241016017</c:v>
                </c:pt>
                <c:pt idx="4">
                  <c:v>21.342476842061359</c:v>
                </c:pt>
                <c:pt idx="5">
                  <c:v>18.338989309407854</c:v>
                </c:pt>
                <c:pt idx="6">
                  <c:v>16.136623565510344</c:v>
                </c:pt>
                <c:pt idx="7">
                  <c:v>18.332250504266636</c:v>
                </c:pt>
                <c:pt idx="8">
                  <c:v>15.925692025781062</c:v>
                </c:pt>
                <c:pt idx="9">
                  <c:v>16.619337726598864</c:v>
                </c:pt>
                <c:pt idx="10">
                  <c:v>14.918996104273635</c:v>
                </c:pt>
                <c:pt idx="11">
                  <c:v>15.6243028647472</c:v>
                </c:pt>
                <c:pt idx="12">
                  <c:v>16.109304798231197</c:v>
                </c:pt>
                <c:pt idx="13">
                  <c:v>14.931561107216517</c:v>
                </c:pt>
                <c:pt idx="14">
                  <c:v>16.711489702885419</c:v>
                </c:pt>
                <c:pt idx="15">
                  <c:v>18.496638949240928</c:v>
                </c:pt>
                <c:pt idx="16">
                  <c:v>16.509448599610263</c:v>
                </c:pt>
                <c:pt idx="17">
                  <c:v>14.607571379132157</c:v>
                </c:pt>
                <c:pt idx="18">
                  <c:v>15.315044905804307</c:v>
                </c:pt>
                <c:pt idx="19">
                  <c:v>14.005318051909398</c:v>
                </c:pt>
                <c:pt idx="20">
                  <c:v>17.821016790093331</c:v>
                </c:pt>
                <c:pt idx="21">
                  <c:v>19.666044919807771</c:v>
                </c:pt>
                <c:pt idx="22">
                  <c:v>16.465071159154796</c:v>
                </c:pt>
                <c:pt idx="23">
                  <c:v>18.65175697426827</c:v>
                </c:pt>
                <c:pt idx="24">
                  <c:v>16.509875379518466</c:v>
                </c:pt>
                <c:pt idx="25">
                  <c:v>19.160496190611674</c:v>
                </c:pt>
                <c:pt idx="26">
                  <c:v>16.410253353449548</c:v>
                </c:pt>
                <c:pt idx="27">
                  <c:v>15.759760578953665</c:v>
                </c:pt>
                <c:pt idx="28">
                  <c:v>18.459742647364461</c:v>
                </c:pt>
                <c:pt idx="29">
                  <c:v>17.437731537119504</c:v>
                </c:pt>
                <c:pt idx="30">
                  <c:v>16.198402323863547</c:v>
                </c:pt>
                <c:pt idx="31">
                  <c:v>18.283060291478858</c:v>
                </c:pt>
                <c:pt idx="32">
                  <c:v>21.679525664459167</c:v>
                </c:pt>
                <c:pt idx="33">
                  <c:v>20.660652485199559</c:v>
                </c:pt>
                <c:pt idx="34">
                  <c:v>19.96102998353296</c:v>
                </c:pt>
                <c:pt idx="35">
                  <c:v>20.680866493316042</c:v>
                </c:pt>
                <c:pt idx="36">
                  <c:v>22.980758918677534</c:v>
                </c:pt>
                <c:pt idx="37">
                  <c:v>24.184239478891495</c:v>
                </c:pt>
                <c:pt idx="38">
                  <c:v>27.944394367091576</c:v>
                </c:pt>
                <c:pt idx="39">
                  <c:v>30.959713077089457</c:v>
                </c:pt>
                <c:pt idx="40">
                  <c:v>33.505246331282798</c:v>
                </c:pt>
                <c:pt idx="41">
                  <c:v>29.068181570514049</c:v>
                </c:pt>
                <c:pt idx="42">
                  <c:v>30.306153851717777</c:v>
                </c:pt>
                <c:pt idx="43">
                  <c:v>32.761879465285354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9F-42EA-B15A-C7A4235546D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Hispanic Female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Sheet1!$A$2:$A$45</c:f>
              <c:numCache>
                <c:formatCode>General</c:formatCode>
                <c:ptCount val="44"/>
                <c:pt idx="0">
                  <c:v>1972</c:v>
                </c:pt>
                <c:pt idx="1">
                  <c:v>1973</c:v>
                </c:pt>
                <c:pt idx="2">
                  <c:v>1974</c:v>
                </c:pt>
                <c:pt idx="3">
                  <c:v>1975</c:v>
                </c:pt>
                <c:pt idx="4">
                  <c:v>1976</c:v>
                </c:pt>
                <c:pt idx="5">
                  <c:v>1977</c:v>
                </c:pt>
                <c:pt idx="6">
                  <c:v>1978</c:v>
                </c:pt>
                <c:pt idx="7">
                  <c:v>1979</c:v>
                </c:pt>
                <c:pt idx="8">
                  <c:v>1980</c:v>
                </c:pt>
                <c:pt idx="9">
                  <c:v>1981</c:v>
                </c:pt>
                <c:pt idx="10">
                  <c:v>1982</c:v>
                </c:pt>
                <c:pt idx="11">
                  <c:v>1983</c:v>
                </c:pt>
                <c:pt idx="12">
                  <c:v>1984</c:v>
                </c:pt>
                <c:pt idx="13">
                  <c:v>1985</c:v>
                </c:pt>
                <c:pt idx="14">
                  <c:v>1986</c:v>
                </c:pt>
                <c:pt idx="15">
                  <c:v>1987</c:v>
                </c:pt>
                <c:pt idx="16">
                  <c:v>1988</c:v>
                </c:pt>
                <c:pt idx="17">
                  <c:v>1989</c:v>
                </c:pt>
                <c:pt idx="18">
                  <c:v>1990</c:v>
                </c:pt>
                <c:pt idx="19">
                  <c:v>1991</c:v>
                </c:pt>
                <c:pt idx="20">
                  <c:v>1992</c:v>
                </c:pt>
                <c:pt idx="21">
                  <c:v>1993</c:v>
                </c:pt>
                <c:pt idx="22">
                  <c:v>1994</c:v>
                </c:pt>
                <c:pt idx="23">
                  <c:v>1995</c:v>
                </c:pt>
                <c:pt idx="24">
                  <c:v>1996</c:v>
                </c:pt>
                <c:pt idx="25">
                  <c:v>1997</c:v>
                </c:pt>
                <c:pt idx="26">
                  <c:v>1998</c:v>
                </c:pt>
                <c:pt idx="27">
                  <c:v>1999</c:v>
                </c:pt>
                <c:pt idx="28">
                  <c:v>2000</c:v>
                </c:pt>
                <c:pt idx="29">
                  <c:v>2001</c:v>
                </c:pt>
                <c:pt idx="30">
                  <c:v>2002</c:v>
                </c:pt>
                <c:pt idx="31">
                  <c:v>2003</c:v>
                </c:pt>
                <c:pt idx="32">
                  <c:v>2004</c:v>
                </c:pt>
                <c:pt idx="33">
                  <c:v>2005</c:v>
                </c:pt>
                <c:pt idx="34">
                  <c:v>2006</c:v>
                </c:pt>
                <c:pt idx="35">
                  <c:v>2007</c:v>
                </c:pt>
                <c:pt idx="36">
                  <c:v>2008</c:v>
                </c:pt>
                <c:pt idx="37">
                  <c:v>2009</c:v>
                </c:pt>
                <c:pt idx="38">
                  <c:v>2010</c:v>
                </c:pt>
                <c:pt idx="39">
                  <c:v>2011</c:v>
                </c:pt>
                <c:pt idx="40">
                  <c:v>2012</c:v>
                </c:pt>
                <c:pt idx="41">
                  <c:v>2013</c:v>
                </c:pt>
                <c:pt idx="42">
                  <c:v>2014</c:v>
                </c:pt>
                <c:pt idx="43">
                  <c:v>2015</c:v>
                </c:pt>
              </c:numCache>
            </c:numRef>
          </c:cat>
          <c:val>
            <c:numRef>
              <c:f>Sheet1!$G$2:$G$45</c:f>
              <c:numCache>
                <c:formatCode>0.0</c:formatCode>
                <c:ptCount val="44"/>
                <c:pt idx="0">
                  <c:v>11.97599582357042</c:v>
                </c:pt>
                <c:pt idx="1">
                  <c:v>15.457251626749988</c:v>
                </c:pt>
                <c:pt idx="2">
                  <c:v>16.468882201290384</c:v>
                </c:pt>
                <c:pt idx="3">
                  <c:v>19.452957673447287</c:v>
                </c:pt>
                <c:pt idx="4">
                  <c:v>18.842285988370591</c:v>
                </c:pt>
                <c:pt idx="5">
                  <c:v>16.269746818594275</c:v>
                </c:pt>
                <c:pt idx="6">
                  <c:v>14.339067190141918</c:v>
                </c:pt>
                <c:pt idx="7">
                  <c:v>15.157002767808656</c:v>
                </c:pt>
                <c:pt idx="8">
                  <c:v>16.194568638367148</c:v>
                </c:pt>
                <c:pt idx="9">
                  <c:v>16.663328516403165</c:v>
                </c:pt>
                <c:pt idx="10">
                  <c:v>18.551320651413945</c:v>
                </c:pt>
                <c:pt idx="11">
                  <c:v>18.777036193303985</c:v>
                </c:pt>
                <c:pt idx="12">
                  <c:v>19.574613835134098</c:v>
                </c:pt>
                <c:pt idx="13">
                  <c:v>18.863575297860415</c:v>
                </c:pt>
                <c:pt idx="14">
                  <c:v>18.704848827234969</c:v>
                </c:pt>
                <c:pt idx="15">
                  <c:v>16.527335058777577</c:v>
                </c:pt>
                <c:pt idx="16">
                  <c:v>17.620622081492211</c:v>
                </c:pt>
                <c:pt idx="17">
                  <c:v>17.632983741708152</c:v>
                </c:pt>
                <c:pt idx="18">
                  <c:v>16.395029456534015</c:v>
                </c:pt>
                <c:pt idx="19">
                  <c:v>22.241981949881264</c:v>
                </c:pt>
                <c:pt idx="20">
                  <c:v>24.748966447167813</c:v>
                </c:pt>
                <c:pt idx="21">
                  <c:v>23.68634271230631</c:v>
                </c:pt>
                <c:pt idx="22">
                  <c:v>21.472603865293728</c:v>
                </c:pt>
                <c:pt idx="23">
                  <c:v>22.969666337704655</c:v>
                </c:pt>
                <c:pt idx="24">
                  <c:v>23.98198999954224</c:v>
                </c:pt>
                <c:pt idx="25">
                  <c:v>26.063172875383771</c:v>
                </c:pt>
                <c:pt idx="26">
                  <c:v>24.859286672024577</c:v>
                </c:pt>
                <c:pt idx="27">
                  <c:v>21.868412132331407</c:v>
                </c:pt>
                <c:pt idx="28">
                  <c:v>25.360482446313476</c:v>
                </c:pt>
                <c:pt idx="29">
                  <c:v>26.094322913172068</c:v>
                </c:pt>
                <c:pt idx="30">
                  <c:v>24.442548589947602</c:v>
                </c:pt>
                <c:pt idx="31">
                  <c:v>29.393099550304374</c:v>
                </c:pt>
                <c:pt idx="32">
                  <c:v>28.225831351156621</c:v>
                </c:pt>
                <c:pt idx="33">
                  <c:v>29.52986175525189</c:v>
                </c:pt>
                <c:pt idx="34">
                  <c:v>27.627968995343512</c:v>
                </c:pt>
                <c:pt idx="35">
                  <c:v>33.027455758377691</c:v>
                </c:pt>
                <c:pt idx="36">
                  <c:v>28.899868924427963</c:v>
                </c:pt>
                <c:pt idx="37">
                  <c:v>30.972989151662144</c:v>
                </c:pt>
                <c:pt idx="38">
                  <c:v>36.128795700394441</c:v>
                </c:pt>
                <c:pt idx="39">
                  <c:v>39.383137062989945</c:v>
                </c:pt>
                <c:pt idx="40">
                  <c:v>41.665085714451358</c:v>
                </c:pt>
                <c:pt idx="41">
                  <c:v>38.761339393042007</c:v>
                </c:pt>
                <c:pt idx="42">
                  <c:v>39.377307987355636</c:v>
                </c:pt>
                <c:pt idx="43">
                  <c:v>40.535142604281987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9F-42EA-B15A-C7A423554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120048"/>
        <c:axId val="611121360"/>
      </c:lineChart>
      <c:catAx>
        <c:axId val="61112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121360"/>
        <c:crosses val="autoZero"/>
        <c:auto val="1"/>
        <c:lblAlgn val="ctr"/>
        <c:lblOffset val="100"/>
        <c:noMultiLvlLbl val="0"/>
      </c:catAx>
      <c:valAx>
        <c:axId val="61112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1120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0.57167</cdr:x>
      <cdr:y>0.73616</cdr:y>
    </cdr:from>
    <cdr:to>
      <cdr:x>0.77167</cdr:x>
      <cdr:y>0.80074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27F8323-9958-4CCD-BF49-DA239EB51D2B}"/>
            </a:ext>
          </a:extLst>
        </cdr:cNvPr>
        <cdr:cNvSpPr txBox="1"/>
      </cdr:nvSpPr>
      <cdr:spPr>
        <a:xfrm xmlns:a="http://schemas.openxmlformats.org/drawingml/2006/main">
          <a:off x="2613660" y="3040380"/>
          <a:ext cx="9144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Digest</a:t>
          </a:r>
          <a:r>
            <a:rPr lang="en-US" sz="1100" baseline="0"/>
            <a:t> of Education Statistics</a:t>
          </a:r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721057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31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3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18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325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96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94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12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27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769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1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3"/>
          <p:cNvSpPr txBox="1">
            <a:spLocks noGrp="1"/>
          </p:cNvSpPr>
          <p:nvPr>
            <p:ph type="ctrTitle"/>
          </p:nvPr>
        </p:nvSpPr>
        <p:spPr>
          <a:xfrm>
            <a:off x="4011591" y="942820"/>
            <a:ext cx="5132100" cy="5012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indent="0" algn="l" rtl="0">
              <a:buNone/>
            </a:pPr>
            <a:r>
              <a:rPr lang="en-US" sz="7200">
                <a:solidFill>
                  <a:srgbClr val="000000"/>
                </a:solidFill>
              </a:rPr>
              <a:t>Click to edit Master title style</a:t>
            </a:r>
            <a:endParaRPr lang="en" sz="7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 preserve="1">
  <p:cSld name="1_t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9018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 preserve="1">
  <p:cSld name="1_twoColT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6410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 preserve="1">
  <p:cSld name="1_title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0087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 preserve="1">
  <p:cSld name="1_CAPTION_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4370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251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 preserve="1">
  <p:cSld name="1_t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220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 preserve="1">
  <p:cSld name="1_twoColT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832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 preserve="1">
  <p:cSld name="1_title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7223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 preserve="1">
  <p:cSld name="1_CAPTION_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659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1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886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50" r:id="rId7"/>
    <p:sldLayoutId id="2147483651" r:id="rId8"/>
    <p:sldLayoutId id="2147483652" r:id="rId9"/>
    <p:sldLayoutId id="2147483653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3833446" y="942820"/>
            <a:ext cx="4951739" cy="5012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indent="0" algn="ctr" rtl="0">
              <a:buNone/>
            </a:pPr>
            <a:r>
              <a:rPr lang="en-US" sz="4800" dirty="0">
                <a:solidFill>
                  <a:srgbClr val="000000"/>
                </a:solidFill>
              </a:rPr>
              <a:t>Toward a New Advising Model:</a:t>
            </a:r>
            <a:r>
              <a:rPr lang="en-US" sz="5400" dirty="0">
                <a:solidFill>
                  <a:srgbClr val="000000"/>
                </a:solidFill>
              </a:rPr>
              <a:t/>
            </a:r>
            <a:br>
              <a:rPr lang="en-US" sz="54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A framework for discussion</a:t>
            </a:r>
            <a:endParaRPr lang="en" sz="5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EF7EE59-C862-4AD2-919A-15F02561E17C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12436" b="14432"/>
          <a:stretch/>
        </p:blipFill>
        <p:spPr bwMode="auto">
          <a:xfrm>
            <a:off x="5061527" y="64653"/>
            <a:ext cx="4590473" cy="18287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F43B50-0A28-4028-B794-8430141D26FC}"/>
              </a:ext>
            </a:extLst>
          </p:cNvPr>
          <p:cNvSpPr txBox="1"/>
          <p:nvPr/>
        </p:nvSpPr>
        <p:spPr>
          <a:xfrm>
            <a:off x="484909" y="1468579"/>
            <a:ext cx="6714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The mission of the NC Community College Advising Association (N3C2A) is to promote student success across the state’s 58 community colleges by providing resources, professional support, and a collaborative platform for advising personnel. </a:t>
            </a:r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DBEC4C-D390-4CE1-928B-71F7830099F0}"/>
              </a:ext>
            </a:extLst>
          </p:cNvPr>
          <p:cNvSpPr/>
          <p:nvPr/>
        </p:nvSpPr>
        <p:spPr>
          <a:xfrm>
            <a:off x="242455" y="3222785"/>
            <a:ext cx="6181436" cy="281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N3C2A Executive Board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Scott Byington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Chairperson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Central Carolina CC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Reese Linnell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Vice-Chairperson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Stanly CC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Christine Nicodemus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Secretary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Pitt CC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b="1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Jenn Selby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Policy Liaison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Rowan-Cabarrus CC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Timothy Maddox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Professional Development Officer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Lenoir CC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Marcia Miller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Membership Officer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Rowan-Cabarrus CC</a:t>
            </a:r>
            <a:endParaRPr lang="en-US" sz="1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en-US" sz="1200" b="1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Kathy </a:t>
            </a:r>
            <a:r>
              <a:rPr lang="en-US" sz="1200" b="1" dirty="0" err="1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Rusch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Board Member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Wake Tech (Southern Wake Campus)</a:t>
            </a:r>
            <a:endParaRPr lang="en-US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B56133-7CF8-4125-B73E-3F418EE44247}"/>
              </a:ext>
            </a:extLst>
          </p:cNvPr>
          <p:cNvSpPr/>
          <p:nvPr/>
        </p:nvSpPr>
        <p:spPr>
          <a:xfrm>
            <a:off x="5591429" y="5307112"/>
            <a:ext cx="2662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highlight>
                  <a:srgbClr val="FFFF00"/>
                </a:highlight>
              </a:rPr>
              <a:t>marcia.miller@rccc.edu </a:t>
            </a:r>
          </a:p>
        </p:txBody>
      </p:sp>
    </p:spTree>
    <p:extLst>
      <p:ext uri="{BB962C8B-B14F-4D97-AF65-F5344CB8AC3E}">
        <p14:creationId xmlns:p14="http://schemas.microsoft.com/office/powerpoint/2010/main" val="40201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266269" y="334674"/>
            <a:ext cx="6611461" cy="710100"/>
          </a:xfrm>
        </p:spPr>
        <p:txBody>
          <a:bodyPr/>
          <a:lstStyle/>
          <a:p>
            <a:r>
              <a:rPr lang="en-US" dirty="0"/>
              <a:t>Three “truths” of advising?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92364" y="1178879"/>
            <a:ext cx="8552872" cy="3116030"/>
          </a:xfrm>
        </p:spPr>
        <p:txBody>
          <a:bodyPr/>
          <a:lstStyle/>
          <a:p>
            <a:pPr marL="1090613" lvl="1" indent="-633413"/>
            <a:r>
              <a:rPr lang="en-US" sz="3200" dirty="0"/>
              <a:t>Advising is really important to student success.</a:t>
            </a:r>
          </a:p>
          <a:p>
            <a:pPr marL="457200" lvl="1" indent="0">
              <a:buNone/>
            </a:pPr>
            <a:endParaRPr lang="en-US" sz="3200" dirty="0"/>
          </a:p>
          <a:p>
            <a:pPr marL="1090613" lvl="1" indent="-633413"/>
            <a:r>
              <a:rPr lang="en-US" sz="3200" dirty="0"/>
              <a:t>Advising doesn’t just happen because a process has been labeled as such.</a:t>
            </a:r>
          </a:p>
          <a:p>
            <a:pPr marL="457200" lvl="1" indent="0">
              <a:buNone/>
            </a:pPr>
            <a:endParaRPr lang="en-US" sz="3200" dirty="0"/>
          </a:p>
          <a:p>
            <a:pPr marL="1090613" lvl="1" indent="-633413"/>
            <a:r>
              <a:rPr lang="en-US" sz="3200" dirty="0"/>
              <a:t> “We don’t do advising as well as everyone else does.”</a:t>
            </a:r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22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83F75-E75B-498E-AEB3-C51EED3B5B5A}"/>
              </a:ext>
            </a:extLst>
          </p:cNvPr>
          <p:cNvSpPr txBox="1">
            <a:spLocks/>
          </p:cNvSpPr>
          <p:nvPr/>
        </p:nvSpPr>
        <p:spPr>
          <a:xfrm>
            <a:off x="166254" y="137150"/>
            <a:ext cx="9319491" cy="71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/>
              <a:t>A REALLY brief history of higher </a:t>
            </a:r>
            <a:r>
              <a:rPr lang="en-US" sz="2800" dirty="0" err="1"/>
              <a:t>ed</a:t>
            </a:r>
            <a:r>
              <a:rPr lang="en-US" sz="2800" dirty="0"/>
              <a:t> advising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E34BB-A769-479F-9F84-B54F4B4D461A}"/>
              </a:ext>
            </a:extLst>
          </p:cNvPr>
          <p:cNvSpPr txBox="1">
            <a:spLocks/>
          </p:cNvSpPr>
          <p:nvPr/>
        </p:nvSpPr>
        <p:spPr>
          <a:xfrm>
            <a:off x="-258619" y="938733"/>
            <a:ext cx="4678219" cy="445530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2800" dirty="0"/>
              <a:t>Prescriptive, primarily faculty advising focused on transactional aspect</a:t>
            </a:r>
          </a:p>
          <a:p>
            <a:pPr marL="738188" lvl="1" indent="-396875"/>
            <a:r>
              <a:rPr lang="en-US" sz="2800" dirty="0"/>
              <a:t>Student development theorists advocated for developmental advising</a:t>
            </a:r>
          </a:p>
          <a:p>
            <a:pPr marL="738188" lvl="1" indent="-396875"/>
            <a:r>
              <a:rPr lang="en-US" sz="2800" dirty="0"/>
              <a:t>Student diversity increased, programs expanded, advising models emerged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8D02BEE-9938-4FD2-9755-737B0E0C25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52510"/>
              </p:ext>
            </p:extLst>
          </p:nvPr>
        </p:nvGraphicFramePr>
        <p:xfrm>
          <a:off x="4419600" y="1477126"/>
          <a:ext cx="4572000" cy="4130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89DB8D1-7915-47C1-BCD1-E351FEE4FCD7}"/>
              </a:ext>
            </a:extLst>
          </p:cNvPr>
          <p:cNvSpPr txBox="1"/>
          <p:nvPr/>
        </p:nvSpPr>
        <p:spPr>
          <a:xfrm>
            <a:off x="4502727" y="5883099"/>
            <a:ext cx="4641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And still, advising is not usually awesome.  Why not?</a:t>
            </a:r>
          </a:p>
        </p:txBody>
      </p:sp>
    </p:spTree>
    <p:extLst>
      <p:ext uri="{BB962C8B-B14F-4D97-AF65-F5344CB8AC3E}">
        <p14:creationId xmlns:p14="http://schemas.microsoft.com/office/powerpoint/2010/main" val="346348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disclaimer">
            <a:extLst>
              <a:ext uri="{FF2B5EF4-FFF2-40B4-BE49-F238E27FC236}">
                <a16:creationId xmlns:a16="http://schemas.microsoft.com/office/drawing/2014/main" id="{66F3066E-8665-4F54-B6B3-CD916F317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1885950"/>
            <a:ext cx="28575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53C26A5-4421-48B5-867C-7057AA40CF86}"/>
              </a:ext>
            </a:extLst>
          </p:cNvPr>
          <p:cNvSpPr txBox="1">
            <a:spLocks/>
          </p:cNvSpPr>
          <p:nvPr/>
        </p:nvSpPr>
        <p:spPr>
          <a:xfrm>
            <a:off x="1357746" y="259608"/>
            <a:ext cx="7601527" cy="71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/>
              <a:t>Toward an advising framework?</a:t>
            </a:r>
          </a:p>
        </p:txBody>
      </p:sp>
    </p:spTree>
    <p:extLst>
      <p:ext uri="{BB962C8B-B14F-4D97-AF65-F5344CB8AC3E}">
        <p14:creationId xmlns:p14="http://schemas.microsoft.com/office/powerpoint/2010/main" val="305995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83F75-E75B-498E-AEB3-C51EED3B5B5A}"/>
              </a:ext>
            </a:extLst>
          </p:cNvPr>
          <p:cNvSpPr txBox="1">
            <a:spLocks/>
          </p:cNvSpPr>
          <p:nvPr/>
        </p:nvSpPr>
        <p:spPr>
          <a:xfrm>
            <a:off x="1357746" y="259608"/>
            <a:ext cx="7601527" cy="71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/>
              <a:t>Toward an advising framework?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E34BB-A769-479F-9F84-B54F4B4D461A}"/>
              </a:ext>
            </a:extLst>
          </p:cNvPr>
          <p:cNvSpPr txBox="1">
            <a:spLocks/>
          </p:cNvSpPr>
          <p:nvPr/>
        </p:nvSpPr>
        <p:spPr>
          <a:xfrm>
            <a:off x="-1" y="1446734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Does your institution have a clear advising mission?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0BF504-876B-439C-8EEB-F5E2D2B02619}"/>
              </a:ext>
            </a:extLst>
          </p:cNvPr>
          <p:cNvSpPr txBox="1">
            <a:spLocks/>
          </p:cNvSpPr>
          <p:nvPr/>
        </p:nvSpPr>
        <p:spPr>
          <a:xfrm>
            <a:off x="-3" y="2720109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Does your advising program have broad institutional support?  Is it part of your culture?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5DBF75-03C1-49BD-86E2-E2579519BCCB}"/>
              </a:ext>
            </a:extLst>
          </p:cNvPr>
          <p:cNvSpPr txBox="1">
            <a:spLocks/>
          </p:cNvSpPr>
          <p:nvPr/>
        </p:nvSpPr>
        <p:spPr>
          <a:xfrm>
            <a:off x="-4" y="4484254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Has your institution aligned services to make onboarding and transition to advising seamless?</a:t>
            </a:r>
          </a:p>
        </p:txBody>
      </p:sp>
    </p:spTree>
    <p:extLst>
      <p:ext uri="{BB962C8B-B14F-4D97-AF65-F5344CB8AC3E}">
        <p14:creationId xmlns:p14="http://schemas.microsoft.com/office/powerpoint/2010/main" val="17444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83F75-E75B-498E-AEB3-C51EED3B5B5A}"/>
              </a:ext>
            </a:extLst>
          </p:cNvPr>
          <p:cNvSpPr txBox="1">
            <a:spLocks/>
          </p:cNvSpPr>
          <p:nvPr/>
        </p:nvSpPr>
        <p:spPr>
          <a:xfrm>
            <a:off x="1200727" y="240035"/>
            <a:ext cx="7601527" cy="71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/>
              <a:t>Toward an advising framework?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E34BB-A769-479F-9F84-B54F4B4D461A}"/>
              </a:ext>
            </a:extLst>
          </p:cNvPr>
          <p:cNvSpPr txBox="1">
            <a:spLocks/>
          </p:cNvSpPr>
          <p:nvPr/>
        </p:nvSpPr>
        <p:spPr>
          <a:xfrm>
            <a:off x="-7" y="964005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Does your institution put additional resources and emphasis on first semester advising?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0BF504-876B-439C-8EEB-F5E2D2B02619}"/>
              </a:ext>
            </a:extLst>
          </p:cNvPr>
          <p:cNvSpPr txBox="1">
            <a:spLocks/>
          </p:cNvSpPr>
          <p:nvPr/>
        </p:nvSpPr>
        <p:spPr>
          <a:xfrm>
            <a:off x="-73897" y="2553394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Does your advising program emphasize career exploration and career decision-making?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5DBF75-03C1-49BD-86E2-E2579519BCCB}"/>
              </a:ext>
            </a:extLst>
          </p:cNvPr>
          <p:cNvSpPr txBox="1">
            <a:spLocks/>
          </p:cNvSpPr>
          <p:nvPr/>
        </p:nvSpPr>
        <p:spPr>
          <a:xfrm>
            <a:off x="-73898" y="4142783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Does your advising program prioritize academic planning and goal setting?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21A2FF6C-A58C-419A-A692-054482EDEADF}"/>
              </a:ext>
            </a:extLst>
          </p:cNvPr>
          <p:cNvSpPr txBox="1">
            <a:spLocks/>
          </p:cNvSpPr>
          <p:nvPr/>
        </p:nvSpPr>
        <p:spPr>
          <a:xfrm>
            <a:off x="-143170" y="5254998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Does your advising program address financial planning/options?</a:t>
            </a:r>
          </a:p>
        </p:txBody>
      </p:sp>
    </p:spTree>
    <p:extLst>
      <p:ext uri="{BB962C8B-B14F-4D97-AF65-F5344CB8AC3E}">
        <p14:creationId xmlns:p14="http://schemas.microsoft.com/office/powerpoint/2010/main" val="57099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83F75-E75B-498E-AEB3-C51EED3B5B5A}"/>
              </a:ext>
            </a:extLst>
          </p:cNvPr>
          <p:cNvSpPr txBox="1">
            <a:spLocks/>
          </p:cNvSpPr>
          <p:nvPr/>
        </p:nvSpPr>
        <p:spPr>
          <a:xfrm>
            <a:off x="1200727" y="240035"/>
            <a:ext cx="7601527" cy="71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800" dirty="0"/>
              <a:t>Toward an advising framework?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E34BB-A769-479F-9F84-B54F4B4D461A}"/>
              </a:ext>
            </a:extLst>
          </p:cNvPr>
          <p:cNvSpPr txBox="1">
            <a:spLocks/>
          </p:cNvSpPr>
          <p:nvPr/>
        </p:nvSpPr>
        <p:spPr>
          <a:xfrm>
            <a:off x="-5" y="1196125"/>
            <a:ext cx="8802259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Has your institution refined program pathways for transfer to facilitate use of BDPs?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0BF504-876B-439C-8EEB-F5E2D2B02619}"/>
              </a:ext>
            </a:extLst>
          </p:cNvPr>
          <p:cNvSpPr txBox="1">
            <a:spLocks/>
          </p:cNvSpPr>
          <p:nvPr/>
        </p:nvSpPr>
        <p:spPr>
          <a:xfrm>
            <a:off x="-6" y="2799861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Does your advising program offer initial and ongoing advisor training and professional development?  Tool-kits?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5DBF75-03C1-49BD-86E2-E2579519BCCB}"/>
              </a:ext>
            </a:extLst>
          </p:cNvPr>
          <p:cNvSpPr txBox="1">
            <a:spLocks/>
          </p:cNvSpPr>
          <p:nvPr/>
        </p:nvSpPr>
        <p:spPr>
          <a:xfrm>
            <a:off x="-4" y="4484254"/>
            <a:ext cx="8543637" cy="1277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900" marR="0" indent="-3429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8575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228600" algn="l" rtl="0" eaLnBrk="1" hangingPunct="1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2286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738188" lvl="1" indent="-396875"/>
            <a:r>
              <a:rPr lang="en-US" sz="3200" dirty="0"/>
              <a:t>Does your institution make available easy-to-use transfer resources for advisors and students?</a:t>
            </a:r>
          </a:p>
        </p:txBody>
      </p:sp>
    </p:spTree>
    <p:extLst>
      <p:ext uri="{BB962C8B-B14F-4D97-AF65-F5344CB8AC3E}">
        <p14:creationId xmlns:p14="http://schemas.microsoft.com/office/powerpoint/2010/main" val="167536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8651EA1-ACF4-43A7-AFEC-549CDC60A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636" y="154564"/>
            <a:ext cx="8229600" cy="741363"/>
          </a:xfrm>
        </p:spPr>
        <p:txBody>
          <a:bodyPr/>
          <a:lstStyle/>
          <a:p>
            <a:r>
              <a:rPr lang="en-US" dirty="0"/>
              <a:t>Toward an advising framework?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4164DDD-F9D7-4E69-886B-4C7E88786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618" y="1129145"/>
            <a:ext cx="4313381" cy="4967574"/>
          </a:xfrm>
        </p:spPr>
        <p:txBody>
          <a:bodyPr/>
          <a:lstStyle/>
          <a:p>
            <a:r>
              <a:rPr lang="en-US" dirty="0"/>
              <a:t>Clear advising mission</a:t>
            </a:r>
          </a:p>
          <a:p>
            <a:r>
              <a:rPr lang="en-US" dirty="0"/>
              <a:t>Institutional and cultural support</a:t>
            </a:r>
          </a:p>
          <a:p>
            <a:r>
              <a:rPr lang="en-US" dirty="0"/>
              <a:t>Aligned onboarding services with advising</a:t>
            </a:r>
          </a:p>
          <a:p>
            <a:r>
              <a:rPr lang="en-US" dirty="0"/>
              <a:t>First semester advising emphasis</a:t>
            </a:r>
          </a:p>
          <a:p>
            <a:r>
              <a:rPr lang="en-US" dirty="0"/>
              <a:t>Prioritize career exploration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4BBD9B-FD4B-4B3B-8EAB-ECD462EB96A7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692273" y="1323109"/>
            <a:ext cx="3994525" cy="4967574"/>
          </a:xfrm>
        </p:spPr>
        <p:txBody>
          <a:bodyPr/>
          <a:lstStyle/>
          <a:p>
            <a:r>
              <a:rPr lang="en-US" dirty="0"/>
              <a:t>Prioritize academic planning and goals</a:t>
            </a:r>
          </a:p>
          <a:p>
            <a:r>
              <a:rPr lang="en-US" dirty="0"/>
              <a:t>Include financial planning</a:t>
            </a:r>
          </a:p>
          <a:p>
            <a:r>
              <a:rPr lang="en-US" dirty="0"/>
              <a:t>Refined program pathways</a:t>
            </a:r>
          </a:p>
          <a:p>
            <a:r>
              <a:rPr lang="en-US" dirty="0"/>
              <a:t>Advisor training</a:t>
            </a:r>
          </a:p>
          <a:p>
            <a:r>
              <a:rPr lang="en-US" dirty="0"/>
              <a:t>Readily available transfer resources</a:t>
            </a:r>
          </a:p>
        </p:txBody>
      </p:sp>
    </p:spTree>
    <p:extLst>
      <p:ext uri="{BB962C8B-B14F-4D97-AF65-F5344CB8AC3E}">
        <p14:creationId xmlns:p14="http://schemas.microsoft.com/office/powerpoint/2010/main" val="35937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980B23-ACA4-40BA-8459-445DE24B82D1}"/>
              </a:ext>
            </a:extLst>
          </p:cNvPr>
          <p:cNvSpPr/>
          <p:nvPr/>
        </p:nvSpPr>
        <p:spPr>
          <a:xfrm>
            <a:off x="360218" y="774257"/>
            <a:ext cx="8368146" cy="441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you </a:t>
            </a:r>
            <a:r>
              <a:rPr lang="en-US" sz="3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see in this framework?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 advising model (professional, faculty, split, etc.)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Advisee/advisor ratios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and when the handoff to advisors occurs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technology needs to be used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advising program emphases like </a:t>
            </a:r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TRiO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Success Coaching, mentoring, etc.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8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Logo_PPT_Template (1)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5CD4D15-3820-43CC-B91C-FF2F5A080990}" vid="{7D8E1AC3-FE26-405E-BFCC-7F6C6753312B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Logo_PPT_Template</Template>
  <TotalTime>9485</TotalTime>
  <Words>449</Words>
  <Application>Microsoft Office PowerPoint</Application>
  <PresentationFormat>On-screen Show (4:3)</PresentationFormat>
  <Paragraphs>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SimSun</vt:lpstr>
      <vt:lpstr>Arial</vt:lpstr>
      <vt:lpstr>Calibri</vt:lpstr>
      <vt:lpstr>Courier New</vt:lpstr>
      <vt:lpstr>Symbol</vt:lpstr>
      <vt:lpstr>Times New Roman</vt:lpstr>
      <vt:lpstr>Verdana</vt:lpstr>
      <vt:lpstr>Wingdings</vt:lpstr>
      <vt:lpstr>Logo_PPT_Template (1)</vt:lpstr>
      <vt:lpstr>Toward a New Advising Model: A framework for discussion</vt:lpstr>
      <vt:lpstr>Three “truths” of advising?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Toward an advising framework?</vt:lpstr>
      <vt:lpstr>PowerPoint Presentation</vt:lpstr>
      <vt:lpstr>PowerPoint Presentation</vt:lpstr>
    </vt:vector>
  </TitlesOfParts>
  <Company>CCCC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Advising at CCCC</dc:title>
  <dc:creator>6005</dc:creator>
  <cp:lastModifiedBy>DCCC Student</cp:lastModifiedBy>
  <cp:revision>48</cp:revision>
  <dcterms:created xsi:type="dcterms:W3CDTF">2016-08-07T01:33:49Z</dcterms:created>
  <dcterms:modified xsi:type="dcterms:W3CDTF">2018-03-01T16:32:00Z</dcterms:modified>
</cp:coreProperties>
</file>