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7" r:id="rId3"/>
    <p:sldId id="279" r:id="rId4"/>
    <p:sldId id="281" r:id="rId5"/>
    <p:sldId id="257" r:id="rId6"/>
    <p:sldId id="260" r:id="rId7"/>
    <p:sldId id="262" r:id="rId8"/>
    <p:sldId id="266" r:id="rId9"/>
    <p:sldId id="264" r:id="rId10"/>
    <p:sldId id="267" r:id="rId11"/>
    <p:sldId id="268" r:id="rId12"/>
    <p:sldId id="270" r:id="rId13"/>
    <p:sldId id="271" r:id="rId14"/>
    <p:sldId id="272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u="sng" dirty="0">
                <a:solidFill>
                  <a:schemeClr val="tx1"/>
                </a:solidFill>
              </a:rPr>
              <a:t>New</a:t>
            </a:r>
            <a:r>
              <a:rPr lang="en-US" sz="2400" b="1" dirty="0">
                <a:solidFill>
                  <a:schemeClr val="tx1"/>
                </a:solidFill>
              </a:rPr>
              <a:t> NCCCS Transfer Student Enrollment to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chemeClr val="tx1"/>
                </a:solidFill>
              </a:rPr>
              <a:t>UNC Fall 2012-2016</a:t>
            </a:r>
          </a:p>
        </c:rich>
      </c:tx>
      <c:layout>
        <c:manualLayout>
          <c:xMode val="edge"/>
          <c:yMode val="edge"/>
          <c:x val="0.3130799550056243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AA/AS Degree (CAA)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  <c:pt idx="4">
                  <c:v>Fall 2016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2427</c:v>
                </c:pt>
                <c:pt idx="1">
                  <c:v>2573</c:v>
                </c:pt>
                <c:pt idx="2">
                  <c:v>2460</c:v>
                </c:pt>
                <c:pt idx="3">
                  <c:v>2770</c:v>
                </c:pt>
                <c:pt idx="4" formatCode="General">
                  <c:v>3175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FD-4C76-BD46-118E8A3B7F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Transfer Hours - No Degree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  <c:pt idx="4">
                  <c:v>Fall 2016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4304</c:v>
                </c:pt>
                <c:pt idx="1">
                  <c:v>4474</c:v>
                </c:pt>
                <c:pt idx="2">
                  <c:v>4783</c:v>
                </c:pt>
                <c:pt idx="3">
                  <c:v>4946</c:v>
                </c:pt>
                <c:pt idx="4">
                  <c:v>5191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FD-4C76-BD46-118E8A3B7F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Associate's Degree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  <c:pt idx="4">
                  <c:v>Fall 2016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1174</c:v>
                </c:pt>
                <c:pt idx="1">
                  <c:v>1336</c:v>
                </c:pt>
                <c:pt idx="2">
                  <c:v>1621</c:v>
                </c:pt>
                <c:pt idx="3">
                  <c:v>1656</c:v>
                </c:pt>
                <c:pt idx="4">
                  <c:v>1898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FD-4C76-BD46-118E8A3B7F3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Total New Transfer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Fall 2012</c:v>
                </c:pt>
                <c:pt idx="1">
                  <c:v>Fall 2013</c:v>
                </c:pt>
                <c:pt idx="2">
                  <c:v>Fall 2014</c:v>
                </c:pt>
                <c:pt idx="3">
                  <c:v>Fall 2015</c:v>
                </c:pt>
                <c:pt idx="4">
                  <c:v>Fall 2016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7905</c:v>
                </c:pt>
                <c:pt idx="1">
                  <c:v>8383</c:v>
                </c:pt>
                <c:pt idx="2">
                  <c:v>8864</c:v>
                </c:pt>
                <c:pt idx="3">
                  <c:v>9372</c:v>
                </c:pt>
                <c:pt idx="4">
                  <c:v>10264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FD-4C76-BD46-118E8A3B7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784640"/>
        <c:axId val="44790528"/>
      </c:barChart>
      <c:catAx>
        <c:axId val="4478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90528"/>
        <c:crosses val="autoZero"/>
        <c:auto val="1"/>
        <c:lblAlgn val="ctr"/>
        <c:lblOffset val="100"/>
        <c:noMultiLvlLbl val="0"/>
      </c:catAx>
      <c:valAx>
        <c:axId val="4479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NCCCS Transfer Numbers</a:t>
                </a:r>
              </a:p>
            </c:rich>
          </c:tx>
          <c:layout>
            <c:manualLayout>
              <c:xMode val="edge"/>
              <c:yMode val="edge"/>
              <c:x val="0.10042735042735043"/>
              <c:y val="0.1802290417215436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846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2016 Transfer Student</a:t>
            </a:r>
            <a:r>
              <a:rPr lang="en-US" sz="1800" b="1" baseline="0" dirty="0">
                <a:solidFill>
                  <a:schemeClr val="tx1"/>
                </a:solidFill>
              </a:rPr>
              <a:t> Performance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baseline="0" dirty="0">
                <a:solidFill>
                  <a:schemeClr val="tx1"/>
                </a:solidFill>
              </a:rPr>
              <a:t>Grade Point Average (GPA) - First Year</a:t>
            </a:r>
            <a:endParaRPr lang="en-US" sz="1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Freshman (less than 30 credits)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Community College </c:v>
                </c:pt>
                <c:pt idx="1">
                  <c:v>UNC Native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 formatCode="0.00">
                  <c:v>2.6</c:v>
                </c:pt>
                <c:pt idx="1">
                  <c:v>2.93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18-4029-A038-EEBCF65198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Sophomore (30 or more credits)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Community College </c:v>
                </c:pt>
                <c:pt idx="1">
                  <c:v>UNC Native</c:v>
                </c:pt>
              </c:strCache>
            </c:strRef>
          </c:cat>
          <c:val>
            <c:numRef>
              <c:f>Sheet1!$C$2:$C$3</c:f>
              <c:numCache>
                <c:formatCode>0.00</c:formatCode>
                <c:ptCount val="2"/>
                <c:pt idx="0" formatCode="General">
                  <c:v>2.75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18-4029-A038-EEBCF65198A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Junior (AA/AS Degree)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Community College </c:v>
                </c:pt>
                <c:pt idx="1">
                  <c:v>UNC Native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3.03</c:v>
                </c:pt>
                <c:pt idx="1">
                  <c:v>3.06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18-4029-A038-EEBCF65198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784640"/>
        <c:axId val="44790528"/>
      </c:barChart>
      <c:catAx>
        <c:axId val="4478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90528"/>
        <c:crosses val="autoZero"/>
        <c:auto val="1"/>
        <c:lblAlgn val="ctr"/>
        <c:lblOffset val="100"/>
        <c:noMultiLvlLbl val="0"/>
      </c:catAx>
      <c:valAx>
        <c:axId val="4479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Transfer Student Performance</a:t>
                </a:r>
              </a:p>
            </c:rich>
          </c:tx>
          <c:layout>
            <c:manualLayout>
              <c:xMode val="edge"/>
              <c:yMode val="edge"/>
              <c:x val="0.10042735042735043"/>
              <c:y val="0.1802290417215436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7846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14D3F-387F-490D-B3F3-3A64895A848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FF1FB-F69D-4A1B-A34D-B62EA7A9A8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6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Sarah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32059-E2E0-49CC-B7B1-B0D694B651A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474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32059-E2E0-49CC-B7B1-B0D694B651A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825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32059-E2E0-49CC-B7B1-B0D694B651A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166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Sarah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32059-E2E0-49CC-B7B1-B0D694B651A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68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Sarah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32059-E2E0-49CC-B7B1-B0D694B651A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68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9E0F-E379-41A7-AE20-3D3F9FFAC52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266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9E0F-E379-41A7-AE20-3D3F9FFAC52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443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9E0F-E379-41A7-AE20-3D3F9FFAC52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5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12707-9A73-46AE-884B-61529BB8D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1210F3-D3C2-4325-8BF5-058BB0AC2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574E6-996A-4111-A38E-E427736AD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B2D90-4DD9-4D4A-9AF6-5971B6D60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69C56-A99D-434B-9C15-5729ADE47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50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1CE9D-6F41-4BD4-ADBC-870001ABA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3EDA3E-293B-467F-A178-ADF41DBF4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14D75-EFEA-425E-AD13-32F08EAE7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13F81-690C-40EF-9F3D-A40DC631F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AE2D8-06A1-42C7-8A28-1ACE31932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67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81F8D0-B502-420B-BC0B-BA086867B4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12774A-EC22-413C-89B5-F10BEE953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1FE3F-2139-48D1-834F-B23F1815D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9F254-2FC4-45BC-9D61-5BDC6A77F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0CF69-7DCE-4A93-8136-5535A34EC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7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5213E-CEBE-4794-A039-48BE38459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678B9-81E2-484A-817F-A5FA40D7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CF864-706F-4920-93E4-F2EDEAD31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59861-9EFA-4455-B4F4-B017DFC24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13D6A-7B4A-4535-ADD6-61FB1522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17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A77EF-CAD5-4116-9A17-4C8FBB0A0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1DEC8-EFF6-4626-8F4B-6589F0397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5C2AA-6B84-4CD5-B028-93362B05B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50CA9-A281-4BCE-9E03-BD12BADC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3AC2C-6B75-4BA4-B1EB-89752D18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2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0A248-51C8-4E64-AAB8-FBA536EAA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4D5D1-183F-4A4E-9B88-6F93B5687C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C09B6-D34A-42FF-915E-0B92C645B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D6348B-4B2D-4B40-9FF3-1CD889FD3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ACA31-D987-419D-A014-5B20D3C62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11775-CE16-48A4-8116-A24E6E23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09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E83B-773F-45B7-BE57-778367F87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9A7FFC-A6AB-4F32-B125-2421C2D29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A596E-82AF-43E9-AE8E-8089CB336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8CC71A-564F-4454-9E22-FC8587C59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FB38F3-9906-4C5B-BC91-B68052FC1C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4CD277-0BF6-4FA6-B8A0-26F0B990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AA9E3B-A762-4135-A917-DE51CA190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13E663-8905-4D9A-B638-9587F4690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0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6BF6B-05F4-4832-B9D9-9BCE3585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234CB7-1085-4202-9D92-270AE5566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0E8A24-AF54-47DB-99F4-42E567670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3C217C-DD8C-4805-9032-78EEFD52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17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9CCB1D-0E3A-4EEB-AE46-B19A39F94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7943EC-25B3-4B5A-BC9D-E5289B3B9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4DEFB-3868-4089-9B65-E003F0B8F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93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84B1-B6BA-48A3-B04E-443C94893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DA802-ABC5-4999-AEC4-A91F8417F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03E3F-565E-45FE-859D-A197A380A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E7B38-4C59-4C75-B253-D63D0E75D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F85B1-816F-4350-A076-4F3909CD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8F7F9-1D1F-4B43-9D16-D811D5F71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95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4EBB2-640D-43A4-9DAB-68963EB06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3B8CF-1418-49AB-A1DE-C452E03EB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BFF719-20A2-44EA-991D-A3F209200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69361-57E8-4CF2-ABDE-2196ECC6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4879F-15CA-4BE7-8064-43D411715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14387-169C-4B37-86D1-1728DB38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706BF-2644-478B-8370-B45C5A326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D64D2-BA44-4591-8EEE-C553D28AB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7352E-A4E0-4B9F-91DE-48456FD06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81CC3-2F83-4F6E-B64B-93F221F0B8A9}" type="datetimeFigureOut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AE09C-D4A6-436E-8DB2-0769E2EE5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77330-5041-4873-B3C9-A181043829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5EFB0-3050-49F2-80F9-0D80CDECC4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2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ddardw@nccommunitycolleges.edu" TargetMode="External"/><Relationship Id="rId2" Type="http://schemas.openxmlformats.org/officeDocument/2006/relationships/hyperlink" Target="mailto:skbailey@northcarolina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eddardw@nccommunitycolleges.edu" TargetMode="External"/><Relationship Id="rId2" Type="http://schemas.openxmlformats.org/officeDocument/2006/relationships/hyperlink" Target="mailto:skbailey@northcarolin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02C3-A10B-4A05-956B-99BD746A2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495301"/>
            <a:ext cx="10109200" cy="2209799"/>
          </a:xfrm>
        </p:spPr>
        <p:txBody>
          <a:bodyPr/>
          <a:lstStyle/>
          <a:p>
            <a:r>
              <a:rPr lang="en-US" sz="6200" b="1" dirty="0"/>
              <a:t>Advising and Transfer Success:</a:t>
            </a:r>
            <a:br>
              <a:rPr lang="en-US" sz="6200" b="1" dirty="0"/>
            </a:br>
            <a:r>
              <a:rPr lang="en-US" sz="3200" b="1" dirty="0"/>
              <a:t>Lessons Learned from the Transfer Advisory Committee </a:t>
            </a:r>
            <a:br>
              <a:rPr lang="en-US" sz="3200" b="1" dirty="0"/>
            </a:br>
            <a:r>
              <a:rPr lang="en-US" sz="3200" b="1" dirty="0"/>
              <a:t>&amp; the Aspen Institute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9ABCC-0AA2-4CBF-A738-C461D84621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i="1" dirty="0"/>
              <a:t>Stephanie K. Bailey, Director of Community College Partnerships</a:t>
            </a:r>
          </a:p>
          <a:p>
            <a:r>
              <a:rPr lang="en-US" sz="2200" b="1" dirty="0"/>
              <a:t>UNC System     </a:t>
            </a:r>
            <a:r>
              <a:rPr lang="en-US" sz="2200" dirty="0">
                <a:hlinkClick r:id="rId2"/>
              </a:rPr>
              <a:t>skbailey@northcarolina.edu</a:t>
            </a:r>
            <a:endParaRPr lang="en-US" sz="2200" dirty="0"/>
          </a:p>
          <a:p>
            <a:endParaRPr lang="en-US" sz="2200" dirty="0"/>
          </a:p>
          <a:p>
            <a:r>
              <a:rPr lang="en-US" b="1" i="1" dirty="0"/>
              <a:t>Wesley Beddard, Associate Vice President – Programs</a:t>
            </a:r>
          </a:p>
          <a:p>
            <a:r>
              <a:rPr lang="en-US" sz="2200" b="1" dirty="0"/>
              <a:t>NCCC System      </a:t>
            </a:r>
            <a:r>
              <a:rPr lang="en-US" sz="2200" dirty="0">
                <a:hlinkClick r:id="rId3"/>
              </a:rPr>
              <a:t>beddardw@nccommunitycolleges.edu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736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214C6D-3A5E-45B2-A0C3-031541D71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 Associate Degree Completion Prior to Transfer is Important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7CACD0-8EEB-4279-8276-9F3B490A0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Most of the guarantees within the CAA are based on Associate Degree completion</a:t>
            </a:r>
          </a:p>
          <a:p>
            <a:pPr marL="0" indent="0">
              <a:buNone/>
            </a:pPr>
            <a:r>
              <a:rPr lang="en-US" dirty="0"/>
              <a:t>             Transfer Assured Admissions (TAAP)</a:t>
            </a:r>
          </a:p>
          <a:p>
            <a:pPr marL="0" indent="0">
              <a:buNone/>
            </a:pPr>
            <a:r>
              <a:rPr lang="en-US" dirty="0"/>
              <a:t>             Junior Status</a:t>
            </a:r>
          </a:p>
          <a:p>
            <a:pPr marL="0" indent="0">
              <a:buNone/>
            </a:pPr>
            <a:r>
              <a:rPr lang="en-US" dirty="0"/>
              <a:t>             Fulfillment of UNC institution’s lower-division general education                                           	     requirements</a:t>
            </a:r>
          </a:p>
          <a:p>
            <a:pPr marL="0" indent="0">
              <a:buNone/>
            </a:pPr>
            <a:r>
              <a:rPr lang="en-US" dirty="0"/>
              <a:t>            MAR and MCR requirements*</a:t>
            </a:r>
          </a:p>
          <a:p>
            <a:pPr marL="0" indent="0">
              <a:buNone/>
            </a:pPr>
            <a:r>
              <a:rPr lang="en-US" dirty="0"/>
              <a:t>            BDPs guaranteed for four years from initial CC enrollment</a:t>
            </a:r>
          </a:p>
          <a:p>
            <a:pPr marL="0" indent="0">
              <a:buNone/>
            </a:pPr>
            <a:r>
              <a:rPr lang="en-US" dirty="0"/>
              <a:t>            AP transfer course credit</a:t>
            </a:r>
          </a:p>
        </p:txBody>
      </p:sp>
    </p:spTree>
    <p:extLst>
      <p:ext uri="{BB962C8B-B14F-4D97-AF65-F5344CB8AC3E}">
        <p14:creationId xmlns:p14="http://schemas.microsoft.com/office/powerpoint/2010/main" val="285252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Transfer Student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3200" dirty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082826579"/>
              </p:ext>
            </p:extLst>
          </p:nvPr>
        </p:nvGraphicFramePr>
        <p:xfrm>
          <a:off x="419100" y="1498600"/>
          <a:ext cx="11188700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7708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9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4000" b="1" dirty="0"/>
              <a:t>Degree and Credit Hour Completion Correlate to Academic Performance after Transfer</a:t>
            </a:r>
          </a:p>
          <a:p>
            <a:pPr marL="137160" indent="0">
              <a:buNone/>
            </a:pPr>
            <a:endParaRPr lang="en-US" b="1" dirty="0"/>
          </a:p>
          <a:p>
            <a:pPr marL="137160" indent="0" algn="ctr">
              <a:buNone/>
            </a:pPr>
            <a:r>
              <a:rPr lang="en-US" sz="3700" b="1" dirty="0"/>
              <a:t>GPA Comparison </a:t>
            </a:r>
          </a:p>
          <a:p>
            <a:pPr marL="137160" indent="0" algn="ctr">
              <a:buNone/>
            </a:pPr>
            <a:r>
              <a:rPr lang="en-US" sz="3600" b="1" dirty="0"/>
              <a:t>NCCCS Transfers to Native UNC Students</a:t>
            </a:r>
          </a:p>
          <a:p>
            <a:pPr marL="137160" indent="0" algn="ctr">
              <a:buNone/>
            </a:pPr>
            <a:endParaRPr lang="en-US" sz="16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b="1" dirty="0"/>
              <a:t> Less than 30 hours       (2.60/2.93)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b="1" dirty="0"/>
              <a:t>30+ hours-no degree    (2.75/3.00)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b="1" dirty="0"/>
              <a:t>AA/AS Degree                (3.03/3.06)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44925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1845-F376-46EB-A9F5-95E772564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546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 Transfer is More than Just the CAA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EFB52-1C6B-4BE4-AF18-56D82AEFD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930"/>
            <a:ext cx="10515600" cy="5266870"/>
          </a:xfrm>
        </p:spPr>
        <p:txBody>
          <a:bodyPr>
            <a:normAutofit/>
          </a:bodyPr>
          <a:lstStyle/>
          <a:p>
            <a:r>
              <a:rPr lang="en-US" dirty="0"/>
              <a:t>Independent Comprehensive Articulation Agreement (ICAA)</a:t>
            </a:r>
          </a:p>
          <a:p>
            <a:r>
              <a:rPr lang="en-US" dirty="0"/>
              <a:t>Uniform Articulation Agreement – Engineering (AE)</a:t>
            </a:r>
          </a:p>
          <a:p>
            <a:r>
              <a:rPr lang="en-US" dirty="0"/>
              <a:t>Uniform Articulation Agreement – Visual Arts (AFA-VA)</a:t>
            </a:r>
          </a:p>
          <a:p>
            <a:r>
              <a:rPr lang="en-US" dirty="0"/>
              <a:t>RN-BSN</a:t>
            </a:r>
          </a:p>
          <a:p>
            <a:r>
              <a:rPr lang="en-US" dirty="0"/>
              <a:t>Independent RN-BSN</a:t>
            </a:r>
          </a:p>
          <a:p>
            <a:r>
              <a:rPr lang="en-US" u="sng" dirty="0"/>
              <a:t>Many</a:t>
            </a:r>
            <a:r>
              <a:rPr lang="en-US" dirty="0"/>
              <a:t> Bi-lateral Agreements</a:t>
            </a:r>
          </a:p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Horizon</a:t>
            </a:r>
          </a:p>
          <a:p>
            <a:r>
              <a:rPr lang="en-US" dirty="0">
                <a:cs typeface="Times New Roman" panose="02020603050405020304" pitchFamily="18" charset="0"/>
              </a:rPr>
              <a:t>Uniform Articulation Agreement – Theatre (AFA-Theatre)</a:t>
            </a:r>
          </a:p>
          <a:p>
            <a:r>
              <a:rPr lang="en-US" dirty="0">
                <a:cs typeface="Times New Roman" panose="02020603050405020304" pitchFamily="18" charset="0"/>
              </a:rPr>
              <a:t>Uniform Articulation Agreement – Music (AFA- Music)</a:t>
            </a:r>
          </a:p>
          <a:p>
            <a:r>
              <a:rPr lang="en-US" dirty="0">
                <a:cs typeface="Times New Roman" panose="02020603050405020304" pitchFamily="18" charset="0"/>
              </a:rPr>
              <a:t>Uniform Articulation Agreement – Early Childhood (AAS)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2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F0B04-B1C4-4604-BF11-E4DFDEAC7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900" y="101600"/>
            <a:ext cx="10515600" cy="1777999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 Informed Advising 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 122 are Critical!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A97DC-F684-4E96-9FE6-7AE485B2C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6199"/>
            <a:ext cx="10515600" cy="3915229"/>
          </a:xfrm>
        </p:spPr>
        <p:txBody>
          <a:bodyPr>
            <a:normAutofit fontScale="85000" lnSpcReduction="20000"/>
          </a:bodyPr>
          <a:lstStyle/>
          <a:p>
            <a:r>
              <a:rPr lang="en-US" sz="4400" dirty="0"/>
              <a:t>Advisors must know all transfer options!</a:t>
            </a:r>
          </a:p>
          <a:p>
            <a:pPr marL="0" indent="0" algn="ctr">
              <a:buNone/>
            </a:pPr>
            <a:r>
              <a:rPr lang="en-US" sz="3000" dirty="0"/>
              <a:t>(</a:t>
            </a:r>
            <a:r>
              <a:rPr lang="en-US" sz="3000" b="1" i="1" dirty="0"/>
              <a:t>See previous slide</a:t>
            </a:r>
            <a:r>
              <a:rPr lang="en-US" sz="3000" dirty="0"/>
              <a:t>)</a:t>
            </a:r>
          </a:p>
          <a:p>
            <a:r>
              <a:rPr lang="en-US" sz="4400" dirty="0"/>
              <a:t>ACA 122 is essential to Transfer Success</a:t>
            </a:r>
          </a:p>
          <a:p>
            <a:r>
              <a:rPr lang="en-US" sz="4400" dirty="0"/>
              <a:t>ACA 122 </a:t>
            </a:r>
            <a:r>
              <a:rPr lang="en-US" sz="4400" b="1" dirty="0"/>
              <a:t>does not </a:t>
            </a:r>
            <a:r>
              <a:rPr lang="en-US" sz="4400" dirty="0"/>
              <a:t>replace orientation and informed advising</a:t>
            </a:r>
          </a:p>
          <a:p>
            <a:r>
              <a:rPr lang="en-US" sz="4400" dirty="0"/>
              <a:t>ACA 122 must focus on Transfer issues </a:t>
            </a:r>
            <a:r>
              <a:rPr lang="en-US" sz="3600" i="1" dirty="0"/>
              <a:t>(not world peace, or everything mentioned in our QEP, or  everything that someone thinks all students need to know, but is not sure where to present it).  WB</a:t>
            </a:r>
          </a:p>
        </p:txBody>
      </p:sp>
    </p:spTree>
    <p:extLst>
      <p:ext uri="{BB962C8B-B14F-4D97-AF65-F5344CB8AC3E}">
        <p14:creationId xmlns:p14="http://schemas.microsoft.com/office/powerpoint/2010/main" val="2217036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48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 Charge: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Reimagining ACA 122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0829"/>
            <a:ext cx="10515600" cy="488224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Mandate early ACA 122 enrollment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Commit to ACA 122 as </a:t>
            </a:r>
            <a:r>
              <a:rPr lang="en-US" sz="3200" u="sng" dirty="0"/>
              <a:t>Transfer Preparation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Increase student knowledge of CAA (ICAA and other articulation agreements), including Transfer Credit Appeal Process and </a:t>
            </a:r>
            <a:r>
              <a:rPr lang="en-US" sz="3200" b="1" dirty="0"/>
              <a:t>BDPs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Reduce Soft Skills instruction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Minimize waivers for ACA 122 (only in “</a:t>
            </a:r>
            <a:r>
              <a:rPr lang="en-US" sz="3200" b="1" i="1" dirty="0"/>
              <a:t>extraordinary</a:t>
            </a:r>
            <a:r>
              <a:rPr lang="en-US" sz="3200" dirty="0"/>
              <a:t>” circumstances)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Enhance faculty/advisor professional development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Collaborate with university partners on course content and instructional responsibilities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875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F0F5A-4A1B-4843-BE5C-78502AF79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40075"/>
          </a:xfrm>
        </p:spPr>
        <p:txBody>
          <a:bodyPr>
            <a:normAutofit/>
          </a:bodyPr>
          <a:lstStyle/>
          <a:p>
            <a:pPr algn="ctr"/>
            <a:r>
              <a:rPr lang="en-US" sz="1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Questions?!?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9BAE2-FE5E-4952-8938-41B08D187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64000"/>
            <a:ext cx="10515600" cy="2112962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/>
              <a:t>Stephanie K. Bailey, Director of Community College Partnerships</a:t>
            </a:r>
          </a:p>
          <a:p>
            <a:pPr marL="0" indent="0">
              <a:buNone/>
            </a:pPr>
            <a:r>
              <a:rPr lang="en-US" b="1" dirty="0"/>
              <a:t>    UNC System       </a:t>
            </a:r>
            <a:r>
              <a:rPr lang="en-US" dirty="0">
                <a:hlinkClick r:id="rId2"/>
              </a:rPr>
              <a:t>skbailey@northcarolina.edu</a:t>
            </a:r>
            <a:endParaRPr lang="en-US" dirty="0"/>
          </a:p>
          <a:p>
            <a:endParaRPr lang="en-US" dirty="0"/>
          </a:p>
          <a:p>
            <a:r>
              <a:rPr lang="en-US" b="1" i="1" dirty="0"/>
              <a:t>Wesley Beddard, Associate Vice President – Programs</a:t>
            </a:r>
          </a:p>
          <a:p>
            <a:pPr marL="0" indent="0">
              <a:buNone/>
            </a:pPr>
            <a:r>
              <a:rPr lang="en-US" b="1" dirty="0"/>
              <a:t>   NCCC System      </a:t>
            </a:r>
            <a:r>
              <a:rPr lang="en-US" dirty="0">
                <a:hlinkClick r:id="rId3"/>
              </a:rPr>
              <a:t>beddardw@nccommunitycolleges.edu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990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62800" y="3558874"/>
            <a:ext cx="22098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83A29"/>
                </a:solidFill>
                <a:latin typeface="Arial"/>
                <a:cs typeface="Arial"/>
              </a:rPr>
              <a:t>80% 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plan to get a </a:t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bachelor’s degree or higher</a:t>
            </a:r>
          </a:p>
          <a:p>
            <a:endParaRPr lang="en-US" b="1" dirty="0">
              <a:solidFill>
                <a:srgbClr val="0E6C79"/>
              </a:solidFill>
              <a:latin typeface="Arial"/>
              <a:cs typeface="Arial"/>
            </a:endParaRPr>
          </a:p>
        </p:txBody>
      </p:sp>
      <p:pic>
        <p:nvPicPr>
          <p:cNvPr id="4" name="Picture 3" descr="Infography-students1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1" y="2339674"/>
            <a:ext cx="3603927" cy="374362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81400" y="1349073"/>
            <a:ext cx="3505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83A29"/>
                </a:solidFill>
                <a:latin typeface="Arial"/>
                <a:cs typeface="Arial"/>
              </a:rPr>
              <a:t>1.7 Million</a:t>
            </a:r>
            <a:r>
              <a:rPr lang="en-US" sz="2400" dirty="0">
                <a:solidFill>
                  <a:srgbClr val="C83A29"/>
                </a:solidFill>
                <a:latin typeface="Arial"/>
                <a:cs typeface="Arial"/>
              </a:rPr>
              <a:t> 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new students enroll in a </a:t>
            </a: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community college each year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524000" y="-49005"/>
            <a:ext cx="8450736" cy="130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4131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9pPr>
          </a:lstStyle>
          <a:p>
            <a:endParaRPr lang="en-US" sz="3600" kern="0" dirty="0">
              <a:solidFill>
                <a:srgbClr val="4D4D4F"/>
              </a:solidFill>
              <a:latin typeface="Arial"/>
              <a:ea typeface="ヒラギノ角ゴ Pro W3"/>
              <a:cs typeface="ヒラギノ角ゴ Pro W3"/>
            </a:endParaRPr>
          </a:p>
        </p:txBody>
      </p:sp>
      <p:sp>
        <p:nvSpPr>
          <p:cNvPr id="8" name="Snip Single Corner Rectangle 7"/>
          <p:cNvSpPr/>
          <p:nvPr/>
        </p:nvSpPr>
        <p:spPr>
          <a:xfrm>
            <a:off x="1524000" y="152400"/>
            <a:ext cx="4495800" cy="990600"/>
          </a:xfrm>
          <a:prstGeom prst="snip1Rect">
            <a:avLst/>
          </a:prstGeom>
          <a:solidFill>
            <a:srgbClr val="C83A2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457200"/>
            <a:ext cx="6400800" cy="914400"/>
          </a:xfrm>
          <a:prstGeom prst="rect">
            <a:avLst/>
          </a:prstGeom>
          <a:ln>
            <a:noFill/>
          </a:ln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The National Picture</a:t>
            </a:r>
          </a:p>
        </p:txBody>
      </p:sp>
    </p:spTree>
    <p:extLst>
      <p:ext uri="{BB962C8B-B14F-4D97-AF65-F5344CB8AC3E}">
        <p14:creationId xmlns:p14="http://schemas.microsoft.com/office/powerpoint/2010/main" val="297775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1524000" y="-49005"/>
            <a:ext cx="8450736" cy="130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4131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9pPr>
          </a:lstStyle>
          <a:p>
            <a:endParaRPr lang="en-US" sz="3600" kern="0" dirty="0">
              <a:solidFill>
                <a:srgbClr val="4D4D4F"/>
              </a:solidFill>
              <a:latin typeface="Arial"/>
              <a:ea typeface="ヒラギノ角ゴ Pro W3"/>
              <a:cs typeface="ヒラギノ角ゴ Pro W3"/>
            </a:endParaRPr>
          </a:p>
        </p:txBody>
      </p:sp>
      <p:sp>
        <p:nvSpPr>
          <p:cNvPr id="8" name="Snip Single Corner Rectangle 7"/>
          <p:cNvSpPr/>
          <p:nvPr/>
        </p:nvSpPr>
        <p:spPr>
          <a:xfrm>
            <a:off x="1524000" y="152400"/>
            <a:ext cx="4800600" cy="1600200"/>
          </a:xfrm>
          <a:prstGeom prst="snip1Rect">
            <a:avLst/>
          </a:prstGeom>
          <a:solidFill>
            <a:srgbClr val="C83A2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676400" y="457200"/>
            <a:ext cx="6705600" cy="914400"/>
          </a:xfrm>
          <a:prstGeom prst="rect">
            <a:avLst/>
          </a:prstGeom>
          <a:ln>
            <a:noFill/>
          </a:ln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Transfer Data:</a:t>
            </a:r>
          </a:p>
          <a:p>
            <a:pPr algn="l"/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What Do We Know?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5000" y="2258805"/>
            <a:ext cx="108077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The overall transfer in graduation rate of community college transfers at UNC is 61%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The graduate rate of transfer students who have earned an AA/AS is 72%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Most community college students transfer to UNC without an AA/AS degree</a:t>
            </a: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98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1524000" y="-49005"/>
            <a:ext cx="8450736" cy="130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4131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9pPr>
          </a:lstStyle>
          <a:p>
            <a:endParaRPr lang="en-US" sz="3600" kern="0" dirty="0">
              <a:solidFill>
                <a:srgbClr val="4D4D4F"/>
              </a:solidFill>
              <a:latin typeface="Arial"/>
              <a:ea typeface="ヒラギノ角ゴ Pro W3"/>
              <a:cs typeface="ヒラギノ角ゴ Pro W3"/>
            </a:endParaRPr>
          </a:p>
        </p:txBody>
      </p:sp>
      <p:sp>
        <p:nvSpPr>
          <p:cNvPr id="8" name="Snip Single Corner Rectangle 7"/>
          <p:cNvSpPr/>
          <p:nvPr/>
        </p:nvSpPr>
        <p:spPr>
          <a:xfrm>
            <a:off x="1524000" y="152400"/>
            <a:ext cx="4800600" cy="1600200"/>
          </a:xfrm>
          <a:prstGeom prst="snip1Rect">
            <a:avLst/>
          </a:prstGeom>
          <a:solidFill>
            <a:srgbClr val="C83A2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676400" y="457200"/>
            <a:ext cx="6705600" cy="997528"/>
          </a:xfrm>
          <a:prstGeom prst="rect">
            <a:avLst/>
          </a:prstGeom>
          <a:ln>
            <a:noFill/>
          </a:ln>
        </p:spPr>
        <p:txBody>
          <a:bodyPr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State Policy </a:t>
            </a:r>
          </a:p>
          <a:p>
            <a:pPr algn="l">
              <a:spcAft>
                <a:spcPts val="1200"/>
              </a:spcAft>
            </a:pPr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Recommendations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2167723"/>
            <a:ext cx="114935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/>
              <a:t>Presented to UNC BOG January 25, 2018, by Dr. Robert Templin, NCSU and The Aspen Institute</a:t>
            </a:r>
          </a:p>
          <a:p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Incentivizing AA/AS completion prior to transfer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Incentivizing transfer in high-demand fields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Guaranteeing admission to specific institutions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Encouraging the development of non-traditional pathways for AAS graduates, competency-based learning, and on-line degree programs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Using the metric of baccalaureate completion rather than transfer as a measure of community college student success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56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1A611-75A4-4EA6-A561-D7F758EDE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 Transfer is Important to North Carolina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DCCD4-87DC-4767-BB8B-310ECBE46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18557"/>
            <a:ext cx="11366500" cy="4658405"/>
          </a:xfrm>
        </p:spPr>
        <p:txBody>
          <a:bodyPr>
            <a:normAutofit/>
          </a:bodyPr>
          <a:lstStyle/>
          <a:p>
            <a:pPr marL="285750" indent="-285750"/>
            <a:r>
              <a:rPr lang="en-US" dirty="0"/>
              <a:t>North Carolina will not reach its college completion goals without increasing NC community college transfer student enrollments.</a:t>
            </a:r>
          </a:p>
          <a:p>
            <a:pPr marL="285750" indent="-285750"/>
            <a:r>
              <a:rPr lang="en-US" dirty="0"/>
              <a:t>UNC cannot achieve its access and baccalaureate completion goals for underserved students without increasing transfer student admissions.</a:t>
            </a:r>
          </a:p>
          <a:p>
            <a:pPr marL="285750" indent="-285750"/>
            <a:r>
              <a:rPr lang="en-US" dirty="0"/>
              <a:t>Transfer students now compose </a:t>
            </a:r>
            <a:r>
              <a:rPr lang="en-US" b="1" dirty="0"/>
              <a:t>over 30% </a:t>
            </a:r>
            <a:r>
              <a:rPr lang="en-US" dirty="0"/>
              <a:t>of annual fall admissions to UNC.</a:t>
            </a:r>
          </a:p>
          <a:p>
            <a:pPr marL="285750" indent="-285750"/>
            <a:r>
              <a:rPr lang="en-US" dirty="0"/>
              <a:t>For 27 NCICU’s, CC transfers are an important and growing student population.</a:t>
            </a:r>
          </a:p>
          <a:p>
            <a:pPr marL="285750" indent="-285750"/>
            <a:r>
              <a:rPr lang="en-US" dirty="0"/>
              <a:t>For many community colleges, CCP is the primary area of enrollment growth.  The College Transfer Pathway is the area of greatest growth in CCP.</a:t>
            </a:r>
          </a:p>
          <a:p>
            <a:pPr marL="285750" indent="-285750"/>
            <a:r>
              <a:rPr lang="en-US" dirty="0"/>
              <a:t>11,955 students were enrolled in CCP CTP in Fall 2016.</a:t>
            </a:r>
          </a:p>
          <a:p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786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1524000" y="-113013"/>
            <a:ext cx="8450736" cy="84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4131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9pPr>
          </a:lstStyle>
          <a:p>
            <a:pPr algn="ctr"/>
            <a:r>
              <a:rPr lang="en-US" sz="3600" kern="0" dirty="0">
                <a:solidFill>
                  <a:srgbClr val="4D4D4F"/>
                </a:solidFill>
                <a:latin typeface="Arial"/>
                <a:ea typeface="ヒラギノ角ゴ Pro W3"/>
                <a:cs typeface="ヒラギノ角ゴ Pro W3"/>
              </a:rPr>
              <a:t>UNC System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600200" y="381000"/>
            <a:ext cx="5181600" cy="241300"/>
          </a:xfrm>
          <a:prstGeom prst="rect">
            <a:avLst/>
          </a:prstGeom>
          <a:ln>
            <a:noFill/>
          </a:ln>
        </p:spPr>
        <p:txBody>
          <a:bodyPr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en-US" sz="3200" b="1" dirty="0">
                <a:solidFill>
                  <a:schemeClr val="bg1"/>
                </a:solidFill>
                <a:latin typeface="Arial"/>
                <a:cs typeface="Arial"/>
              </a:rPr>
              <a:t>Where Do Students Transfer From?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22300"/>
            <a:ext cx="8450736" cy="594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7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1524000" y="-49005"/>
            <a:ext cx="8450736" cy="130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4131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9pPr>
          </a:lstStyle>
          <a:p>
            <a:endParaRPr lang="en-US" sz="3600" kern="0" dirty="0">
              <a:solidFill>
                <a:srgbClr val="4D4D4F"/>
              </a:solidFill>
              <a:latin typeface="Arial"/>
              <a:ea typeface="ヒラギノ角ゴ Pro W3"/>
              <a:cs typeface="ヒラギノ角ゴ Pro W3"/>
            </a:endParaRPr>
          </a:p>
        </p:txBody>
      </p:sp>
      <p:sp>
        <p:nvSpPr>
          <p:cNvPr id="8" name="Snip Single Corner Rectangle 7"/>
          <p:cNvSpPr/>
          <p:nvPr/>
        </p:nvSpPr>
        <p:spPr>
          <a:xfrm>
            <a:off x="1524000" y="152400"/>
            <a:ext cx="4800600" cy="1600200"/>
          </a:xfrm>
          <a:prstGeom prst="snip1Rect">
            <a:avLst/>
          </a:prstGeom>
          <a:solidFill>
            <a:srgbClr val="C83A2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676400" y="457200"/>
            <a:ext cx="6705600" cy="914400"/>
          </a:xfrm>
          <a:prstGeom prst="rect">
            <a:avLst/>
          </a:prstGeom>
          <a:ln>
            <a:noFill/>
          </a:ln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Transfer Data:</a:t>
            </a:r>
          </a:p>
          <a:p>
            <a:pPr algn="l"/>
            <a:r>
              <a:rPr lang="en-US" sz="3600" b="1" dirty="0">
                <a:solidFill>
                  <a:schemeClr val="bg1"/>
                </a:solidFill>
                <a:latin typeface="Arial"/>
                <a:cs typeface="Arial"/>
              </a:rPr>
              <a:t>What Do We Know?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2100" y="2258806"/>
            <a:ext cx="115951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Community college transfers to UNC have increased by 66% in the last decade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Nearly half of community college transfers to UNC are eligible for federal Pell Grant assistance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The fastest growing segment of transfer students are those who have earned an </a:t>
            </a:r>
            <a:r>
              <a:rPr lang="en-US" sz="3200" u="sng" dirty="0">
                <a:solidFill>
                  <a:schemeClr val="accent5">
                    <a:lumMod val="50000"/>
                  </a:schemeClr>
                </a:solidFill>
              </a:rPr>
              <a:t>AAS degree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2000+ students transfer from NCCCs to NCICUs annually</a:t>
            </a:r>
          </a:p>
        </p:txBody>
      </p:sp>
    </p:spTree>
    <p:extLst>
      <p:ext uri="{BB962C8B-B14F-4D97-AF65-F5344CB8AC3E}">
        <p14:creationId xmlns:p14="http://schemas.microsoft.com/office/powerpoint/2010/main" val="350386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241807"/>
              </p:ext>
            </p:extLst>
          </p:nvPr>
        </p:nvGraphicFramePr>
        <p:xfrm>
          <a:off x="241300" y="444500"/>
          <a:ext cx="11112500" cy="5838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1879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6566356"/>
            <a:ext cx="9144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Copyright © 2016 Public Agenda, Community College Research Center, The Aspen Institute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2000296" y="2085747"/>
            <a:ext cx="8133591" cy="4356866"/>
          </a:xfrm>
          <a:prstGeom prst="rect">
            <a:avLst/>
          </a:prstGeom>
        </p:spPr>
        <p:txBody>
          <a:bodyPr/>
          <a:lstStyle>
            <a:lvl1pPr marL="169863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rgbClr val="141313"/>
                </a:solidFill>
                <a:latin typeface="+mn-lt"/>
                <a:ea typeface="+mn-ea"/>
                <a:cs typeface="+mn-cs"/>
              </a:defRPr>
            </a:lvl1pPr>
            <a:lvl2pPr marL="568325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rgbClr val="141313"/>
                </a:solidFill>
                <a:latin typeface="+mn-lt"/>
                <a:ea typeface="+mn-ea"/>
              </a:defRPr>
            </a:lvl2pPr>
            <a:lvl3pPr marL="7413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141313"/>
                </a:solidFill>
                <a:latin typeface="+mn-lt"/>
                <a:ea typeface="+mn-ea"/>
              </a:defRPr>
            </a:lvl3pPr>
            <a:lvl4pPr marL="91440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rgbClr val="141313"/>
                </a:solidFill>
                <a:latin typeface="+mn-lt"/>
                <a:ea typeface="+mn-ea"/>
              </a:defRPr>
            </a:lvl4pPr>
            <a:lvl5pPr marL="1087438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»"/>
              <a:tabLst>
                <a:tab pos="1087438" algn="l"/>
              </a:tabLst>
              <a:defRPr sz="1400">
                <a:solidFill>
                  <a:srgbClr val="141313"/>
                </a:solidFill>
                <a:latin typeface="+mn-lt"/>
                <a:ea typeface="+mn-ea"/>
              </a:defRPr>
            </a:lvl5pPr>
            <a:lvl6pPr marL="2455863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400">
                <a:solidFill>
                  <a:srgbClr val="00539B"/>
                </a:solidFill>
                <a:latin typeface="+mn-lt"/>
                <a:ea typeface="+mn-ea"/>
              </a:defRPr>
            </a:lvl6pPr>
            <a:lvl7pPr marL="2913063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400">
                <a:solidFill>
                  <a:srgbClr val="00539B"/>
                </a:solidFill>
                <a:latin typeface="+mn-lt"/>
                <a:ea typeface="+mn-ea"/>
              </a:defRPr>
            </a:lvl7pPr>
            <a:lvl8pPr marL="3370263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400">
                <a:solidFill>
                  <a:srgbClr val="00539B"/>
                </a:solidFill>
                <a:latin typeface="+mn-lt"/>
                <a:ea typeface="+mn-ea"/>
              </a:defRPr>
            </a:lvl8pPr>
            <a:lvl9pPr marL="3827463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400">
                <a:solidFill>
                  <a:srgbClr val="00539B"/>
                </a:solidFill>
                <a:latin typeface="+mn-lt"/>
                <a:ea typeface="+mn-ea"/>
              </a:defRPr>
            </a:lvl9pPr>
          </a:lstStyle>
          <a:p>
            <a:pPr marL="287338" indent="-287338" eaLnBrk="1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3000" kern="0" dirty="0">
                <a:solidFill>
                  <a:schemeClr val="accent5">
                    <a:lumMod val="50000"/>
                  </a:schemeClr>
                </a:solidFill>
              </a:rPr>
              <a:t>STRATEGY 1: Prioritize Transfer</a:t>
            </a:r>
          </a:p>
          <a:p>
            <a:pPr marL="287338" indent="-287338" eaLnBrk="1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ü"/>
              <a:defRPr/>
            </a:pPr>
            <a:endParaRPr lang="en-US" sz="3000" kern="0" dirty="0">
              <a:solidFill>
                <a:schemeClr val="tx2"/>
              </a:solidFill>
            </a:endParaRPr>
          </a:p>
          <a:p>
            <a:pPr marL="287338" indent="-287338" eaLnBrk="1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3000" kern="0" dirty="0">
                <a:solidFill>
                  <a:schemeClr val="accent5">
                    <a:lumMod val="50000"/>
                  </a:schemeClr>
                </a:solidFill>
              </a:rPr>
              <a:t>STRATEGY 2: Create Clear Programmatic Pathways with Aligned High-Quality Instruction</a:t>
            </a:r>
          </a:p>
          <a:p>
            <a:pPr marL="0" indent="0" algn="ctr" eaLnBrk="1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None/>
              <a:defRPr/>
            </a:pPr>
            <a:r>
              <a:rPr lang="en-US" sz="3000" kern="0" dirty="0">
                <a:solidFill>
                  <a:srgbClr val="FF0000"/>
                </a:solidFill>
              </a:rPr>
              <a:t>    </a:t>
            </a:r>
            <a:r>
              <a:rPr lang="en-US" sz="6000" b="1" i="1" kern="0" dirty="0">
                <a:solidFill>
                  <a:srgbClr val="FF0000"/>
                </a:solidFill>
              </a:rPr>
              <a:t>(CAA and BDPs!!!!) </a:t>
            </a:r>
          </a:p>
          <a:p>
            <a:pPr marL="287338" indent="-287338" eaLnBrk="1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en-US" sz="3000" kern="0" dirty="0">
                <a:solidFill>
                  <a:schemeClr val="tx2"/>
                </a:solidFill>
              </a:rPr>
              <a:t>STRATEGY 3</a:t>
            </a:r>
            <a:r>
              <a:rPr lang="en-US" sz="3000" kern="0" dirty="0">
                <a:solidFill>
                  <a:schemeClr val="accent5">
                    <a:lumMod val="50000"/>
                  </a:schemeClr>
                </a:solidFill>
              </a:rPr>
              <a:t>: Provide Tailored Transfer Student Advising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1535502" y="838200"/>
            <a:ext cx="4560498" cy="914400"/>
          </a:xfrm>
          <a:prstGeom prst="snip1Rect">
            <a:avLst/>
          </a:prstGeom>
          <a:solidFill>
            <a:srgbClr val="C83A2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83A29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773433" y="991874"/>
            <a:ext cx="7970837" cy="504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7" tIns="45713" rIns="91427" bIns="45713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4131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41313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41313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41313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141313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5pPr>
            <a:lvl6pPr marL="457141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6pPr>
            <a:lvl7pPr marL="914281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7pPr>
            <a:lvl8pPr marL="1371420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8pPr>
            <a:lvl9pPr marL="1828559" algn="l" rtl="0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9pPr>
          </a:lstStyle>
          <a:p>
            <a:pPr eaLnBrk="1" hangingPunct="1">
              <a:spcAft>
                <a:spcPts val="2400"/>
              </a:spcAft>
              <a:defRPr/>
            </a:pPr>
            <a:r>
              <a:rPr lang="en-US" sz="3400" dirty="0">
                <a:solidFill>
                  <a:schemeClr val="bg1"/>
                </a:solidFill>
              </a:rPr>
              <a:t>The Transfer Playbook</a:t>
            </a:r>
          </a:p>
        </p:txBody>
      </p:sp>
      <p:pic>
        <p:nvPicPr>
          <p:cNvPr id="9" name="Picture 8" descr="AspenLogoBW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0450" y="144516"/>
            <a:ext cx="1828800" cy="516637"/>
          </a:xfrm>
          <a:prstGeom prst="rect">
            <a:avLst/>
          </a:prstGeom>
        </p:spPr>
      </p:pic>
      <p:pic>
        <p:nvPicPr>
          <p:cNvPr id="10" name="Picture 9" descr="PA_logo-K-H_no_backgroun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55021"/>
            <a:ext cx="2057400" cy="282389"/>
          </a:xfrm>
          <a:prstGeom prst="rect">
            <a:avLst/>
          </a:prstGeom>
        </p:spPr>
      </p:pic>
      <p:pic>
        <p:nvPicPr>
          <p:cNvPr id="11" name="Picture 10" descr="CCRC_logo_Black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1" y="12327"/>
            <a:ext cx="2412119" cy="81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32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206</TotalTime>
  <Words>780</Words>
  <Application>Microsoft Office PowerPoint</Application>
  <PresentationFormat>Widescreen</PresentationFormat>
  <Paragraphs>117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ヒラギノ角ゴ Pro W3</vt:lpstr>
      <vt:lpstr>Office Theme</vt:lpstr>
      <vt:lpstr>Advising and Transfer Success: Lessons Learned from the Transfer Advisory Committee  &amp; the Aspen Institute</vt:lpstr>
      <vt:lpstr>PowerPoint Presentation</vt:lpstr>
      <vt:lpstr>PowerPoint Presentation</vt:lpstr>
      <vt:lpstr>PowerPoint Presentation</vt:lpstr>
      <vt:lpstr>I.  Transfer is Important to North Carolina</vt:lpstr>
      <vt:lpstr>PowerPoint Presentation</vt:lpstr>
      <vt:lpstr>PowerPoint Presentation</vt:lpstr>
      <vt:lpstr>PowerPoint Presentation</vt:lpstr>
      <vt:lpstr>PowerPoint Presentation</vt:lpstr>
      <vt:lpstr>II.  Associate Degree Completion Prior to Transfer is Important</vt:lpstr>
      <vt:lpstr>Transfer Student Performance</vt:lpstr>
      <vt:lpstr>PowerPoint Presentation</vt:lpstr>
      <vt:lpstr>III.  Transfer is More than Just the CAA</vt:lpstr>
      <vt:lpstr>IV.  Informed Advising  &amp;  ACA 122 are Critical!</vt:lpstr>
      <vt:lpstr>TAC Charge:  Reimagining ACA 122</vt:lpstr>
      <vt:lpstr>Questions?!?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Advising and Transfer Success: Lessons Learned from the Transfer Advisory Committee  &amp; the Aspen Institute</dc:title>
  <dc:creator>Wesley Beddard</dc:creator>
  <cp:lastModifiedBy>Roxanne Newton</cp:lastModifiedBy>
  <cp:revision>20</cp:revision>
  <dcterms:created xsi:type="dcterms:W3CDTF">2018-02-27T19:38:27Z</dcterms:created>
  <dcterms:modified xsi:type="dcterms:W3CDTF">2018-02-28T23:25:20Z</dcterms:modified>
</cp:coreProperties>
</file>