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2" r:id="rId2"/>
    <p:sldId id="267" r:id="rId3"/>
    <p:sldId id="304" r:id="rId4"/>
    <p:sldId id="305" r:id="rId5"/>
    <p:sldId id="257" r:id="rId6"/>
    <p:sldId id="306" r:id="rId7"/>
    <p:sldId id="272" r:id="rId8"/>
    <p:sldId id="276" r:id="rId9"/>
    <p:sldId id="303" r:id="rId10"/>
    <p:sldId id="278" r:id="rId11"/>
    <p:sldId id="293" r:id="rId12"/>
    <p:sldId id="309" r:id="rId13"/>
    <p:sldId id="308" r:id="rId14"/>
    <p:sldId id="300" r:id="rId15"/>
    <p:sldId id="284" r:id="rId16"/>
    <p:sldId id="29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3E8"/>
    <a:srgbClr val="364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1"/>
    <p:restoredTop sz="94607"/>
  </p:normalViewPr>
  <p:slideViewPr>
    <p:cSldViewPr snapToGrid="0" snapToObjects="1">
      <p:cViewPr varScale="1">
        <p:scale>
          <a:sx n="61" d="100"/>
          <a:sy n="61" d="100"/>
        </p:scale>
        <p:origin x="6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8A78-BF2F-2D45-87D9-ECEE12246B2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64A32-BDDF-664A-8BA2-86906AEB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Whistle pig visual taken from https://</a:t>
            </a:r>
            <a:r>
              <a:rPr lang="en-US" dirty="0" err="1" smtClean="0"/>
              <a:t>animalsake.com</a:t>
            </a:r>
            <a:r>
              <a:rPr lang="en-US" smtClean="0"/>
              <a:t>/facts-about-groundhogs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64A32-BDDF-664A-8BA2-86906AEB0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2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A016-872A-8642-9CB8-6640DB34BF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7DF4-2A0B-6445-BAAA-F0A6F002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A-B Tech’s Pathway Project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99" t="15486" r="17100" b="9207"/>
          <a:stretch/>
        </p:blipFill>
        <p:spPr>
          <a:xfrm>
            <a:off x="4183208" y="1825625"/>
            <a:ext cx="38255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ACA 122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8193"/>
            <a:ext cx="5181600" cy="41187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exploration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needed to enter into the career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selection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38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365125"/>
            <a:ext cx="11340662" cy="10432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Assignment in Student Record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" y="1744717"/>
            <a:ext cx="12032040" cy="4099035"/>
          </a:xfrm>
        </p:spPr>
      </p:pic>
    </p:spTree>
    <p:extLst>
      <p:ext uri="{BB962C8B-B14F-4D97-AF65-F5344CB8AC3E}">
        <p14:creationId xmlns:p14="http://schemas.microsoft.com/office/powerpoint/2010/main" val="41832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4" y="293487"/>
            <a:ext cx="4952607" cy="634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12" y="311257"/>
            <a:ext cx="4899968" cy="63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– Structured Curricula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3" y="2183606"/>
            <a:ext cx="7546426" cy="5095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Communication Pathway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4108778"/>
              </p:ext>
            </p:extLst>
          </p:nvPr>
        </p:nvGraphicFramePr>
        <p:xfrm>
          <a:off x="304802" y="2898938"/>
          <a:ext cx="11550865" cy="25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173">
                  <a:extLst>
                    <a:ext uri="{9D8B030D-6E8A-4147-A177-3AD203B41FA5}">
                      <a16:colId xmlns:a16="http://schemas.microsoft.com/office/drawing/2014/main" val="3167892552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2682314910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564211566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505394347"/>
                    </a:ext>
                  </a:extLst>
                </a:gridCol>
                <a:gridCol w="2310173">
                  <a:extLst>
                    <a:ext uri="{9D8B030D-6E8A-4147-A177-3AD203B41FA5}">
                      <a16:colId xmlns:a16="http://schemas.microsoft.com/office/drawing/2014/main" val="4173904315"/>
                    </a:ext>
                  </a:extLst>
                </a:gridCol>
              </a:tblGrid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Semester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15031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112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9179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 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SPA/FRE</a:t>
                      </a:r>
                      <a:r>
                        <a:rPr lang="en-US" baseline="0" dirty="0" smtClean="0"/>
                        <a:t> 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 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 111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47818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MAT 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 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140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74236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COM 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SPA/FRE</a:t>
                      </a:r>
                      <a:r>
                        <a:rPr lang="en-US" baseline="0" dirty="0" smtClean="0"/>
                        <a:t> 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 220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715"/>
                  </a:ext>
                </a:extLst>
              </a:tr>
              <a:tr h="420733">
                <a:tc>
                  <a:txBody>
                    <a:bodyPr/>
                    <a:lstStyle/>
                    <a:p>
                      <a:r>
                        <a:rPr lang="en-US" dirty="0" smtClean="0"/>
                        <a:t>PSY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9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3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9" y="698834"/>
            <a:ext cx="11582400" cy="14155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2015 Cohort Compared to Fall 2016 Cohort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197" y="2114383"/>
          <a:ext cx="1051560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 111</a:t>
                      </a:r>
                    </a:p>
                    <a:p>
                      <a:pPr algn="ctr"/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 111</a:t>
                      </a:r>
                    </a:p>
                    <a:p>
                      <a:pPr algn="ctr"/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</a:t>
                      </a:r>
                      <a:r>
                        <a:rPr lang="en-US" baseline="0" dirty="0" smtClean="0"/>
                        <a:t> 122</a:t>
                      </a:r>
                    </a:p>
                    <a:p>
                      <a:pPr algn="ctr"/>
                      <a:r>
                        <a:rPr lang="en-US" baseline="0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 122</a:t>
                      </a:r>
                    </a:p>
                    <a:p>
                      <a:pPr algn="ctr"/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Gateway</a:t>
                      </a:r>
                      <a:r>
                        <a:rPr lang="en-US" baseline="0" dirty="0" smtClean="0"/>
                        <a:t> Math Enroll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Gateway Math Success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r>
                        <a:rPr lang="en-US" baseline="0" dirty="0" smtClean="0"/>
                        <a:t> 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13% </a:t>
                      </a:r>
                      <a:r>
                        <a:rPr lang="en-US" baseline="0" dirty="0" smtClean="0"/>
                        <a:t>↑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 </a:t>
                      </a:r>
                      <a:r>
                        <a:rPr lang="en-US" baseline="0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 </a:t>
                      </a:r>
                      <a:r>
                        <a:rPr lang="en-US" baseline="0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 </a:t>
                      </a:r>
                      <a:r>
                        <a:rPr lang="en-US" baseline="0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 </a:t>
                      </a:r>
                      <a:r>
                        <a:rPr lang="en-US" baseline="0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197" y="4200692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*Numbers represents % of </a:t>
            </a:r>
            <a:r>
              <a:rPr lang="en-US" dirty="0" err="1" smtClean="0">
                <a:solidFill>
                  <a:schemeClr val="bg1"/>
                </a:solidFill>
              </a:rPr>
              <a:t>AtD</a:t>
            </a:r>
            <a:r>
              <a:rPr lang="en-US" dirty="0" smtClean="0">
                <a:solidFill>
                  <a:schemeClr val="bg1"/>
                </a:solidFill>
              </a:rPr>
              <a:t> Cohort for Transfer Degrees at the end of the academic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ear.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9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students don’t intend to complete a degree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students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seeking pre-requisites for selective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at other colleges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interest in specific topics</a:t>
            </a:r>
          </a:p>
        </p:txBody>
      </p:sp>
    </p:spTree>
    <p:extLst>
      <p:ext uri="{BB962C8B-B14F-4D97-AF65-F5344CB8AC3E}">
        <p14:creationId xmlns:p14="http://schemas.microsoft.com/office/powerpoint/2010/main" val="461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641"/>
            <a:ext cx="10515600" cy="400132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Committee for Sustainability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new pathways based on need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with 3 Regional Universities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Passionate Early Adopters</a:t>
            </a:r>
          </a:p>
        </p:txBody>
      </p:sp>
    </p:spTree>
    <p:extLst>
      <p:ext uri="{BB962C8B-B14F-4D97-AF65-F5344CB8AC3E}">
        <p14:creationId xmlns:p14="http://schemas.microsoft.com/office/powerpoint/2010/main" val="4001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714"/>
            <a:ext cx="10285927" cy="685728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56823" y="153610"/>
            <a:ext cx="4855335" cy="2588654"/>
          </a:xfrm>
          <a:prstGeom prst="wedgeEllipseCallout">
            <a:avLst>
              <a:gd name="adj1" fmla="val 74016"/>
              <a:gd name="adj2" fmla="val 7213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Questions?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705004" y="7647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Pathways: Graduation Rates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93" y="2606566"/>
            <a:ext cx="10752084" cy="231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in fall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graduation rate: 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graduation rate: 22%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graduation rate: 28%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665076"/>
            <a:ext cx="1014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Source: Integrated Postsecondary Education Data System (IPEDS)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Pathways: Progression in Gateway English and Math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0745"/>
            <a:ext cx="10515600" cy="419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2015 Achieving the Dream Cohort Data (N=601):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enrolled in ENG 111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enrolled in ACA 122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enrolled in a gateway mathematics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courses predict completion (Jenkins &amp; Bailey, 2017)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Pathways: Potential Causes of Low Completion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05" y="2069486"/>
            <a:ext cx="6509550" cy="33012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83" y="1555531"/>
            <a:ext cx="5759669" cy="483475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Too many choices complicates decision-making (</a:t>
            </a:r>
            <a:r>
              <a:rPr lang="en-US" sz="3200" dirty="0" err="1" smtClean="0">
                <a:solidFill>
                  <a:schemeClr val="bg1"/>
                </a:solidFill>
              </a:rPr>
              <a:t>Dhar</a:t>
            </a:r>
            <a:r>
              <a:rPr lang="en-US" sz="3200" dirty="0" smtClean="0">
                <a:solidFill>
                  <a:schemeClr val="bg1"/>
                </a:solidFill>
              </a:rPr>
              <a:t>, 1997; </a:t>
            </a:r>
            <a:r>
              <a:rPr lang="en-US" sz="3200" dirty="0" err="1" smtClean="0">
                <a:solidFill>
                  <a:schemeClr val="bg1"/>
                </a:solidFill>
              </a:rPr>
              <a:t>Luce</a:t>
            </a:r>
            <a:r>
              <a:rPr lang="en-US" sz="3200" dirty="0" smtClean="0">
                <a:solidFill>
                  <a:schemeClr val="bg1"/>
                </a:solidFill>
              </a:rPr>
              <a:t>, 1998; </a:t>
            </a:r>
            <a:r>
              <a:rPr lang="en-US" sz="3200" dirty="0" err="1" smtClean="0">
                <a:solidFill>
                  <a:schemeClr val="bg1"/>
                </a:solidFill>
              </a:rPr>
              <a:t>Tversky</a:t>
            </a:r>
            <a:r>
              <a:rPr lang="en-US" sz="3200" dirty="0" smtClean="0">
                <a:solidFill>
                  <a:schemeClr val="bg1"/>
                </a:solidFill>
              </a:rPr>
              <a:t> &amp; Shafir,1992)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Complex decisions result in avoidant behavior such as procrastination (Keller, et al., 2011; </a:t>
            </a:r>
            <a:r>
              <a:rPr lang="en-US" sz="3200" dirty="0" err="1" smtClean="0">
                <a:solidFill>
                  <a:schemeClr val="bg1"/>
                </a:solidFill>
              </a:rPr>
              <a:t>Luce</a:t>
            </a:r>
            <a:r>
              <a:rPr lang="en-US" sz="3200" dirty="0" smtClean="0">
                <a:solidFill>
                  <a:schemeClr val="bg1"/>
                </a:solidFill>
              </a:rPr>
              <a:t>, 1998)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Students may delay advising and registration or stop out altogether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967" y="5496910"/>
            <a:ext cx="571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https</a:t>
            </a:r>
            <a:r>
              <a:rPr lang="en-US" dirty="0">
                <a:solidFill>
                  <a:schemeClr val="bg1"/>
                </a:solidFill>
              </a:rPr>
              <a:t>://openclipart.org/image/2400px/svg_to_png/274649/Life-Is-A-Maze.png</a:t>
            </a:r>
          </a:p>
        </p:txBody>
      </p:sp>
    </p:spTree>
    <p:extLst>
      <p:ext uri="{BB962C8B-B14F-4D97-AF65-F5344CB8AC3E}">
        <p14:creationId xmlns:p14="http://schemas.microsoft.com/office/powerpoint/2010/main" val="5732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4" y="293487"/>
            <a:ext cx="4952607" cy="634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12" y="311257"/>
            <a:ext cx="4899968" cy="63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103"/>
            <a:ext cx="10515600" cy="10930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as a Potential Solution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371" y="1776248"/>
            <a:ext cx="7380891" cy="472965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Hierarchical choice approach (Jenkins &amp; Cho, 2014)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Avoid starting with overwhelming number of options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Students start with broad choices early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Choices progressively narrow to a specific structured curriculum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Each choice is supported by advisors and counselors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Intentional, informed decisions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1482257"/>
            <a:ext cx="3731171" cy="5165666"/>
          </a:xfrm>
        </p:spPr>
      </p:pic>
    </p:spTree>
    <p:extLst>
      <p:ext uri="{BB962C8B-B14F-4D97-AF65-F5344CB8AC3E}">
        <p14:creationId xmlns:p14="http://schemas.microsoft.com/office/powerpoint/2010/main" val="11976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2857"/>
          <a:stretch/>
        </p:blipFill>
        <p:spPr>
          <a:xfrm>
            <a:off x="108422" y="241738"/>
            <a:ext cx="11967964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Semester Expert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537"/>
            <a:ext cx="10515600" cy="41064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with student to discuss goals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 discipline area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 one of the 7 entry points for student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First Semesters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315771"/>
              </p:ext>
            </p:extLst>
          </p:nvPr>
        </p:nvGraphicFramePr>
        <p:xfrm>
          <a:off x="299545" y="1825625"/>
          <a:ext cx="11592909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59">
                  <a:extLst>
                    <a:ext uri="{9D8B030D-6E8A-4147-A177-3AD203B41FA5}">
                      <a16:colId xmlns:a16="http://schemas.microsoft.com/office/drawing/2014/main" val="3021967022"/>
                    </a:ext>
                  </a:extLst>
                </a:gridCol>
                <a:gridCol w="1958675">
                  <a:extLst>
                    <a:ext uri="{9D8B030D-6E8A-4147-A177-3AD203B41FA5}">
                      <a16:colId xmlns:a16="http://schemas.microsoft.com/office/drawing/2014/main" val="2402768167"/>
                    </a:ext>
                  </a:extLst>
                </a:gridCol>
                <a:gridCol w="1933904">
                  <a:extLst>
                    <a:ext uri="{9D8B030D-6E8A-4147-A177-3AD203B41FA5}">
                      <a16:colId xmlns:a16="http://schemas.microsoft.com/office/drawing/2014/main" val="3034199850"/>
                    </a:ext>
                  </a:extLst>
                </a:gridCol>
                <a:gridCol w="1912883">
                  <a:extLst>
                    <a:ext uri="{9D8B030D-6E8A-4147-A177-3AD203B41FA5}">
                      <a16:colId xmlns:a16="http://schemas.microsoft.com/office/drawing/2014/main" val="476846107"/>
                    </a:ext>
                  </a:extLst>
                </a:gridCol>
                <a:gridCol w="1608082">
                  <a:extLst>
                    <a:ext uri="{9D8B030D-6E8A-4147-A177-3AD203B41FA5}">
                      <a16:colId xmlns:a16="http://schemas.microsoft.com/office/drawing/2014/main" val="688518102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val="3979496244"/>
                    </a:ext>
                  </a:extLst>
                </a:gridCol>
                <a:gridCol w="1329557">
                  <a:extLst>
                    <a:ext uri="{9D8B030D-6E8A-4147-A177-3AD203B41FA5}">
                      <a16:colId xmlns:a16="http://schemas.microsoft.com/office/drawing/2014/main" val="397114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</a:p>
                    <a:p>
                      <a:pPr algn="ctr"/>
                      <a:r>
                        <a:rPr lang="en-US" dirty="0" smtClean="0"/>
                        <a:t>Mathematics</a:t>
                      </a:r>
                    </a:p>
                    <a:p>
                      <a:pPr algn="ctr"/>
                      <a:r>
                        <a:rPr lang="en-US" dirty="0" smtClean="0"/>
                        <a:t>Business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</a:p>
                    <a:p>
                      <a:r>
                        <a:rPr lang="en-US" dirty="0" smtClean="0"/>
                        <a:t>Philosophy</a:t>
                      </a:r>
                    </a:p>
                    <a:p>
                      <a:r>
                        <a:rPr lang="en-US" dirty="0" smtClean="0"/>
                        <a:t>Education</a:t>
                      </a:r>
                    </a:p>
                    <a:p>
                      <a:r>
                        <a:rPr lang="en-US" dirty="0" smtClean="0"/>
                        <a:t>Foreign</a:t>
                      </a:r>
                      <a:r>
                        <a:rPr lang="en-US" baseline="0" dirty="0" smtClean="0"/>
                        <a:t> Language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</a:p>
                    <a:p>
                      <a:r>
                        <a:rPr lang="en-US" dirty="0" smtClean="0"/>
                        <a:t>Psychology</a:t>
                      </a:r>
                    </a:p>
                    <a:p>
                      <a:r>
                        <a:rPr lang="en-US" dirty="0" smtClean="0"/>
                        <a:t>Sociology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</a:p>
                    <a:p>
                      <a:r>
                        <a:rPr lang="en-US" dirty="0" smtClean="0"/>
                        <a:t>Political Science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Creative Arts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7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 122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53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 111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6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 171 or</a:t>
                      </a:r>
                    </a:p>
                    <a:p>
                      <a:r>
                        <a:rPr lang="en-US" dirty="0" smtClean="0"/>
                        <a:t>MAT 172 or</a:t>
                      </a:r>
                    </a:p>
                    <a:p>
                      <a:r>
                        <a:rPr lang="en-US" dirty="0" smtClean="0"/>
                        <a:t>MAT 152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 152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9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 231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231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 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 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 121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231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33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 111 or CHM 151 or</a:t>
                      </a:r>
                    </a:p>
                    <a:p>
                      <a:r>
                        <a:rPr lang="en-US" dirty="0" smtClean="0"/>
                        <a:t>ECO 251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 150 or </a:t>
                      </a:r>
                    </a:p>
                    <a:p>
                      <a:r>
                        <a:rPr lang="en-US" dirty="0" smtClean="0"/>
                        <a:t>SPA 111 or</a:t>
                      </a:r>
                    </a:p>
                    <a:p>
                      <a:r>
                        <a:rPr lang="en-US" dirty="0" smtClean="0"/>
                        <a:t>FRE 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 231 or</a:t>
                      </a:r>
                    </a:p>
                    <a:p>
                      <a:r>
                        <a:rPr lang="en-US" dirty="0" smtClean="0"/>
                        <a:t>SOC</a:t>
                      </a:r>
                      <a:r>
                        <a:rPr lang="en-US" baseline="0" dirty="0" smtClean="0"/>
                        <a:t> 210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 114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 110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 131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 150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4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 131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 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85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61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2395</TotalTime>
  <Words>567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A-B Tech’s Pathway Project</vt:lpstr>
      <vt:lpstr>Why Pathways: Graduation Rates</vt:lpstr>
      <vt:lpstr>Why Pathways: Progression in Gateway English and Math</vt:lpstr>
      <vt:lpstr>Why Pathways: Potential Causes of Low Completion</vt:lpstr>
      <vt:lpstr>PowerPoint Presentation</vt:lpstr>
      <vt:lpstr>Pathways as a Potential Solution</vt:lpstr>
      <vt:lpstr>PowerPoint Presentation</vt:lpstr>
      <vt:lpstr>First Semester Expert</vt:lpstr>
      <vt:lpstr>Common First Semesters</vt:lpstr>
      <vt:lpstr>Importance of ACA 122</vt:lpstr>
      <vt:lpstr>Pathway Assignment in Student Record</vt:lpstr>
      <vt:lpstr>PowerPoint Presentation</vt:lpstr>
      <vt:lpstr>Pathways – Structured Curricula</vt:lpstr>
      <vt:lpstr>Fall 2015 Cohort Compared to Fall 2016 Cohort</vt:lpstr>
      <vt:lpstr>Challenges</vt:lpstr>
      <vt:lpstr>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Stewart</dc:creator>
  <cp:lastModifiedBy>Steven T. Heulett</cp:lastModifiedBy>
  <cp:revision>97</cp:revision>
  <dcterms:created xsi:type="dcterms:W3CDTF">2017-09-28T14:28:34Z</dcterms:created>
  <dcterms:modified xsi:type="dcterms:W3CDTF">2018-02-27T19:17:27Z</dcterms:modified>
</cp:coreProperties>
</file>