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4" r:id="rId2"/>
    <p:sldId id="302" r:id="rId3"/>
    <p:sldId id="256" r:id="rId4"/>
    <p:sldId id="257" r:id="rId5"/>
    <p:sldId id="261" r:id="rId6"/>
    <p:sldId id="320" r:id="rId7"/>
    <p:sldId id="260" r:id="rId8"/>
    <p:sldId id="275" r:id="rId9"/>
    <p:sldId id="290" r:id="rId10"/>
    <p:sldId id="313" r:id="rId11"/>
    <p:sldId id="271" r:id="rId12"/>
    <p:sldId id="298" r:id="rId13"/>
    <p:sldId id="268" r:id="rId14"/>
    <p:sldId id="283" r:id="rId15"/>
    <p:sldId id="317" r:id="rId16"/>
    <p:sldId id="288" r:id="rId17"/>
    <p:sldId id="316" r:id="rId18"/>
    <p:sldId id="274" r:id="rId19"/>
    <p:sldId id="301" r:id="rId20"/>
    <p:sldId id="315" r:id="rId21"/>
    <p:sldId id="299" r:id="rId22"/>
    <p:sldId id="273" r:id="rId23"/>
    <p:sldId id="264" r:id="rId24"/>
    <p:sldId id="304" r:id="rId25"/>
    <p:sldId id="294" r:id="rId26"/>
    <p:sldId id="258" r:id="rId27"/>
    <p:sldId id="319" r:id="rId28"/>
    <p:sldId id="311" r:id="rId29"/>
    <p:sldId id="312" r:id="rId30"/>
    <p:sldId id="282" r:id="rId31"/>
    <p:sldId id="303" r:id="rId32"/>
    <p:sldId id="265" r:id="rId33"/>
    <p:sldId id="286" r:id="rId34"/>
    <p:sldId id="310" r:id="rId35"/>
    <p:sldId id="263" r:id="rId36"/>
    <p:sldId id="308" r:id="rId37"/>
    <p:sldId id="291" r:id="rId38"/>
    <p:sldId id="278" r:id="rId39"/>
    <p:sldId id="262" r:id="rId40"/>
    <p:sldId id="266" r:id="rId41"/>
    <p:sldId id="295" r:id="rId42"/>
    <p:sldId id="307" r:id="rId43"/>
    <p:sldId id="285" r:id="rId44"/>
    <p:sldId id="280" r:id="rId45"/>
    <p:sldId id="272" r:id="rId46"/>
    <p:sldId id="323" r:id="rId47"/>
    <p:sldId id="324" r:id="rId48"/>
    <p:sldId id="276" r:id="rId49"/>
    <p:sldId id="306" r:id="rId50"/>
    <p:sldId id="279" r:id="rId51"/>
    <p:sldId id="259" r:id="rId52"/>
    <p:sldId id="305" r:id="rId53"/>
    <p:sldId id="321" r:id="rId54"/>
    <p:sldId id="277" r:id="rId55"/>
    <p:sldId id="281" r:id="rId56"/>
    <p:sldId id="289" r:id="rId57"/>
    <p:sldId id="292" r:id="rId58"/>
    <p:sldId id="287" r:id="rId59"/>
    <p:sldId id="293" r:id="rId60"/>
    <p:sldId id="284" r:id="rId61"/>
    <p:sldId id="296" r:id="rId62"/>
    <p:sldId id="267" r:id="rId63"/>
    <p:sldId id="297" r:id="rId64"/>
    <p:sldId id="300" r:id="rId65"/>
    <p:sldId id="270" r:id="rId66"/>
    <p:sldId id="309"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FF3300"/>
    <a:srgbClr val="003300"/>
    <a:srgbClr val="990033"/>
    <a:srgbClr val="FF0066"/>
    <a:srgbClr val="FF6600"/>
    <a:srgbClr val="FFCC66"/>
    <a:srgbClr val="FFFF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4" d="100"/>
          <a:sy n="114" d="100"/>
        </p:scale>
        <p:origin x="414" y="138"/>
      </p:cViewPr>
      <p:guideLst/>
    </p:cSldViewPr>
  </p:slideViewPr>
  <p:notesTextViewPr>
    <p:cViewPr>
      <p:scale>
        <a:sx n="1" d="1"/>
        <a:sy n="1" d="1"/>
      </p:scale>
      <p:origin x="0" y="0"/>
    </p:cViewPr>
  </p:notesTextViewPr>
  <p:sorterViewPr>
    <p:cViewPr varScale="1">
      <p:scale>
        <a:sx n="100" d="100"/>
        <a:sy n="100" d="100"/>
      </p:scale>
      <p:origin x="0" y="-966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8B12E8-3E55-4759-B2D1-56682FB26390}"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1587512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8B12E8-3E55-4759-B2D1-56682FB26390}"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182425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8B12E8-3E55-4759-B2D1-56682FB26390}"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150580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8B12E8-3E55-4759-B2D1-56682FB26390}"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61068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8B12E8-3E55-4759-B2D1-56682FB26390}"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255992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8B12E8-3E55-4759-B2D1-56682FB26390}" type="datetimeFigureOut">
              <a:rPr lang="en-US" smtClean="0"/>
              <a:t>5/29/2018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251772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8B12E8-3E55-4759-B2D1-56682FB26390}" type="datetimeFigureOut">
              <a:rPr lang="en-US" smtClean="0"/>
              <a:t>5/29/2018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156334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8B12E8-3E55-4759-B2D1-56682FB26390}" type="datetimeFigureOut">
              <a:rPr lang="en-US" smtClean="0"/>
              <a:t>5/29/2018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157737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8B12E8-3E55-4759-B2D1-56682FB26390}" type="datetimeFigureOut">
              <a:rPr lang="en-US" smtClean="0"/>
              <a:t>5/29/2018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409074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8B12E8-3E55-4759-B2D1-56682FB26390}" type="datetimeFigureOut">
              <a:rPr lang="en-US" smtClean="0"/>
              <a:t>5/29/2018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2717670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8B12E8-3E55-4759-B2D1-56682FB26390}" type="datetimeFigureOut">
              <a:rPr lang="en-US" smtClean="0"/>
              <a:t>5/29/2018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E64193-74C7-4D15-83E8-F67EB228E800}" type="slidenum">
              <a:rPr lang="en-US" smtClean="0"/>
              <a:t>‹#›</a:t>
            </a:fld>
            <a:endParaRPr lang="en-US"/>
          </a:p>
        </p:txBody>
      </p:sp>
    </p:spTree>
    <p:extLst>
      <p:ext uri="{BB962C8B-B14F-4D97-AF65-F5344CB8AC3E}">
        <p14:creationId xmlns:p14="http://schemas.microsoft.com/office/powerpoint/2010/main" val="344979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8B12E8-3E55-4759-B2D1-56682FB26390}" type="datetimeFigureOut">
              <a:rPr lang="en-US" smtClean="0"/>
              <a:t>5/29/2018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64193-74C7-4D15-83E8-F67EB228E800}" type="slidenum">
              <a:rPr lang="en-US" smtClean="0"/>
              <a:t>‹#›</a:t>
            </a:fld>
            <a:endParaRPr lang="en-US"/>
          </a:p>
        </p:txBody>
      </p:sp>
    </p:spTree>
    <p:extLst>
      <p:ext uri="{BB962C8B-B14F-4D97-AF65-F5344CB8AC3E}">
        <p14:creationId xmlns:p14="http://schemas.microsoft.com/office/powerpoint/2010/main" val="53262413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288716" y="260058"/>
            <a:ext cx="9614568" cy="6465482"/>
          </a:xfrm>
        </p:spPr>
        <p:txBody>
          <a:bodyPr>
            <a:normAutofit/>
          </a:bodyPr>
          <a:lstStyle/>
          <a:p>
            <a:r>
              <a:rPr lang="en-US" dirty="0">
                <a:latin typeface="Gill Sans MT" panose="020B0502020104020203" pitchFamily="34" charset="0"/>
              </a:rPr>
              <a:t>When we do the best that we can, we never know what miracle is wrought in our life, or in the life of another.</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Helen Keller</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409239597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57624" y="260058"/>
            <a:ext cx="9876752"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The opportunity for brotherhood presents itself every time you meet another human being.</a:t>
            </a:r>
            <a:br>
              <a:rPr lang="en-US" sz="7300" dirty="0">
                <a:latin typeface="Gill Sans MT" panose="020B0502020104020203" pitchFamily="34" charset="0"/>
              </a:rPr>
            </a:br>
            <a:r>
              <a:rPr lang="en-US" sz="7300" dirty="0">
                <a:latin typeface="Gill Sans MT" panose="020B0502020104020203" pitchFamily="34" charset="0"/>
              </a:rPr>
              <a:t/>
            </a:r>
            <a:br>
              <a:rPr lang="en-US" sz="7300" dirty="0">
                <a:latin typeface="Gill Sans MT" panose="020B0502020104020203" pitchFamily="34" charset="0"/>
              </a:rPr>
            </a:br>
            <a:r>
              <a:rPr lang="en-US" dirty="0">
                <a:latin typeface="Gill Sans MT" panose="020B0502020104020203" pitchFamily="34" charset="0"/>
              </a:rPr>
              <a:t>Jane Wyman</a:t>
            </a:r>
            <a:r>
              <a:rPr lang="en-US" dirty="0"/>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1545912505"/>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Don't let what you cannot do interfere with what you can do.</a:t>
            </a: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John Wooden </a:t>
            </a:r>
            <a:r>
              <a:rPr lang="en-US" dirty="0"/>
              <a:t/>
            </a:r>
            <a:br>
              <a:rPr lang="en-US" dirty="0"/>
            </a:br>
            <a:r>
              <a:rPr lang="en-US" dirty="0"/>
              <a:t>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358709728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576787" y="260058"/>
            <a:ext cx="11038427" cy="6465482"/>
          </a:xfrm>
        </p:spPr>
        <p:txBody>
          <a:bodyPr>
            <a:noAutofit/>
          </a:bodyPr>
          <a:lstStyle/>
          <a:p>
            <a:pPr>
              <a:buClr>
                <a:srgbClr val="C00000"/>
              </a:buClr>
            </a:pPr>
            <a:r>
              <a:rPr lang="en-US" sz="5400" dirty="0">
                <a:latin typeface="Gill Sans MT" panose="020B0502020104020203" pitchFamily="34" charset="0"/>
              </a:rPr>
              <a:t/>
            </a:r>
            <a:br>
              <a:rPr lang="en-US" sz="5400" dirty="0">
                <a:latin typeface="Gill Sans MT" panose="020B0502020104020203" pitchFamily="34" charset="0"/>
              </a:rPr>
            </a:br>
            <a:r>
              <a:rPr lang="en-US" sz="5400" dirty="0">
                <a:latin typeface="Gill Sans MT" panose="020B0502020104020203" pitchFamily="34" charset="0"/>
              </a:rPr>
              <a:t>There is no end to education. It is not that you read a book, pass an examination, and finish with education. The whole of life, from the moment you are born to the moment you die, is a process of learning. </a:t>
            </a:r>
            <a:br>
              <a:rPr lang="en-US" sz="5400" dirty="0">
                <a:latin typeface="Gill Sans MT" panose="020B0502020104020203" pitchFamily="34" charset="0"/>
              </a:rPr>
            </a:br>
            <a:r>
              <a:rPr lang="en-US" sz="4400" dirty="0">
                <a:latin typeface="Gill Sans MT" panose="020B0502020104020203" pitchFamily="34" charset="0"/>
              </a:rPr>
              <a:t/>
            </a:r>
            <a:br>
              <a:rPr lang="en-US" sz="4400" dirty="0">
                <a:latin typeface="Gill Sans MT" panose="020B0502020104020203" pitchFamily="34" charset="0"/>
              </a:rPr>
            </a:br>
            <a:r>
              <a:rPr lang="en-US" sz="4400" dirty="0" err="1">
                <a:latin typeface="Gill Sans MT" panose="020B0502020104020203" pitchFamily="34" charset="0"/>
              </a:rPr>
              <a:t>Jiddu</a:t>
            </a:r>
            <a:r>
              <a:rPr lang="en-US" sz="4400" dirty="0">
                <a:latin typeface="Gill Sans MT" panose="020B0502020104020203" pitchFamily="34" charset="0"/>
              </a:rPr>
              <a:t> </a:t>
            </a:r>
            <a:r>
              <a:rPr lang="en-US" sz="4400" dirty="0" err="1">
                <a:latin typeface="Gill Sans MT" panose="020B0502020104020203" pitchFamily="34" charset="0"/>
              </a:rPr>
              <a:t>Krishnamurti</a:t>
            </a:r>
            <a:endParaRPr lang="en-US" sz="4400" dirty="0">
              <a:latin typeface="Gill Sans MT" panose="020B0502020104020203" pitchFamily="34" charset="0"/>
            </a:endParaRPr>
          </a:p>
        </p:txBody>
      </p:sp>
    </p:spTree>
    <p:extLst>
      <p:ext uri="{BB962C8B-B14F-4D97-AF65-F5344CB8AC3E}">
        <p14:creationId xmlns:p14="http://schemas.microsoft.com/office/powerpoint/2010/main" val="75075304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alpha val="99000"/>
          </a:srgb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375967" y="539976"/>
            <a:ext cx="9830098" cy="6465482"/>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You never change things by fighting the existing reality.</a:t>
            </a:r>
            <a:br>
              <a:rPr lang="en-US" dirty="0">
                <a:latin typeface="Gill Sans MT" panose="020B0502020104020203" pitchFamily="34" charset="0"/>
              </a:rPr>
            </a:br>
            <a:r>
              <a:rPr lang="en-US" dirty="0">
                <a:latin typeface="Gill Sans MT" panose="020B0502020104020203" pitchFamily="34" charset="0"/>
              </a:rPr>
              <a:t>To change something, build a new model that makes the existing model obsolete.</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R. Buckminster Fuller</a:t>
            </a:r>
            <a:r>
              <a:rPr lang="en-US" dirty="0"/>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83072878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761073" y="260058"/>
            <a:ext cx="10669854"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If you want to be free, there is but one way; it is to guarantee an equally full measure of liberty to all your neighbors. There is no other.</a:t>
            </a:r>
            <a:br>
              <a:rPr lang="en-US" sz="7300" dirty="0">
                <a:latin typeface="Gill Sans MT" panose="020B0502020104020203" pitchFamily="34" charset="0"/>
              </a:rPr>
            </a:br>
            <a:r>
              <a:rPr lang="en-US" sz="7300" dirty="0">
                <a:latin typeface="Gill Sans MT" panose="020B0502020104020203" pitchFamily="34" charset="0"/>
              </a:rPr>
              <a:t>  </a:t>
            </a:r>
            <a:br>
              <a:rPr lang="en-US" sz="7300" dirty="0">
                <a:latin typeface="Gill Sans MT" panose="020B0502020104020203" pitchFamily="34" charset="0"/>
              </a:rPr>
            </a:br>
            <a:r>
              <a:rPr lang="en-US" dirty="0">
                <a:latin typeface="Gill Sans MT" panose="020B0502020104020203" pitchFamily="34" charset="0"/>
              </a:rPr>
              <a:t>Carl Schurz</a:t>
            </a:r>
          </a:p>
        </p:txBody>
      </p:sp>
    </p:spTree>
    <p:extLst>
      <p:ext uri="{BB962C8B-B14F-4D97-AF65-F5344CB8AC3E}">
        <p14:creationId xmlns:p14="http://schemas.microsoft.com/office/powerpoint/2010/main" val="73281168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656254" y="261257"/>
            <a:ext cx="10879493" cy="7266716"/>
          </a:xfrm>
        </p:spPr>
        <p:txBody>
          <a:bodyPr>
            <a:normAutofit fontScale="90000"/>
          </a:bodyPr>
          <a:lstStyle/>
          <a:p>
            <a:r>
              <a:rPr lang="en-US" sz="6700" dirty="0">
                <a:latin typeface="Gill Sans MT" panose="020B0502020104020203" pitchFamily="34" charset="0"/>
              </a:rPr>
              <a:t>You better live your best and act your best and think your best today, for today is the sure preparation for tomorrow and all the other tomorrows that follow.</a:t>
            </a: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Harriet Martineau</a:t>
            </a:r>
            <a:r>
              <a:rPr lang="en-US" dirty="0"/>
              <a:t/>
            </a:r>
            <a:br>
              <a:rPr lang="en-US" dirty="0"/>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115888646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93306" y="93306"/>
            <a:ext cx="12098694" cy="7434667"/>
          </a:xfrm>
        </p:spPr>
        <p:txBody>
          <a:bodyPr>
            <a:normAutofit/>
          </a:bodyPr>
          <a:lstStyle/>
          <a:p>
            <a:pPr>
              <a:lnSpc>
                <a:spcPct val="80000"/>
              </a:lnSpc>
            </a:pPr>
            <a:r>
              <a:rPr lang="en-US" altLang="en-US" sz="5400" dirty="0">
                <a:solidFill>
                  <a:schemeClr val="tx2"/>
                </a:solidFill>
                <a:latin typeface="Gill Sans MT" panose="020B0502020104020203" pitchFamily="34" charset="0"/>
              </a:rPr>
              <a:t>Whether one believes in religion or not. . .there isn’t anyone who doesn’t appreciate kindness and compassion. . . .We must build closer relationships of mutual trust, understanding, respect, and help, irrespective of differences of culture, philosophy, religion, or faith.</a:t>
            </a:r>
            <a:r>
              <a:rPr lang="en-US" altLang="en-US" sz="2000" dirty="0">
                <a:solidFill>
                  <a:schemeClr val="tx2"/>
                </a:solidFill>
                <a:latin typeface="Gill Sans MT" panose="020B0502020104020203" pitchFamily="34" charset="0"/>
              </a:rPr>
              <a:t/>
            </a:r>
            <a:br>
              <a:rPr lang="en-US" altLang="en-US" sz="2000" dirty="0">
                <a:solidFill>
                  <a:schemeClr val="tx2"/>
                </a:solidFill>
                <a:latin typeface="Gill Sans MT" panose="020B0502020104020203" pitchFamily="34" charset="0"/>
              </a:rPr>
            </a:br>
            <a:r>
              <a:rPr lang="en-US" altLang="en-US" sz="2000" dirty="0">
                <a:solidFill>
                  <a:schemeClr val="tx2"/>
                </a:solidFill>
                <a:latin typeface="Gill Sans MT" panose="020B0502020104020203" pitchFamily="34" charset="0"/>
              </a:rPr>
              <a:t/>
            </a:r>
            <a:br>
              <a:rPr lang="en-US" altLang="en-US" sz="2000" dirty="0">
                <a:solidFill>
                  <a:schemeClr val="tx2"/>
                </a:solidFill>
                <a:latin typeface="Gill Sans MT" panose="020B0502020104020203" pitchFamily="34" charset="0"/>
              </a:rPr>
            </a:br>
            <a:r>
              <a:rPr lang="en-US" altLang="en-US" sz="4000" dirty="0">
                <a:solidFill>
                  <a:schemeClr val="tx2"/>
                </a:solidFill>
                <a:latin typeface="Gill Sans MT" panose="020B0502020104020203" pitchFamily="34" charset="0"/>
              </a:rPr>
              <a:t>The Dalai Lama</a:t>
            </a:r>
            <a:br>
              <a:rPr lang="en-US" altLang="en-US" sz="4000" dirty="0">
                <a:solidFill>
                  <a:schemeClr val="tx2"/>
                </a:solidFill>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291099470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972716" y="74646"/>
            <a:ext cx="10246568" cy="6783354"/>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sz="6700" dirty="0">
                <a:latin typeface="Gill Sans MT" panose="020B0502020104020203" pitchFamily="34" charset="0"/>
              </a:rPr>
              <a:t>The secret of joy in work is contained in one word - excellence. To know how to do something well is to enjoy it.</a:t>
            </a:r>
            <a:br>
              <a:rPr lang="en-US" sz="6700" dirty="0">
                <a:latin typeface="Gill Sans MT" panose="020B0502020104020203" pitchFamily="34" charset="0"/>
              </a:rPr>
            </a:br>
            <a:r>
              <a:rPr lang="en-US" dirty="0">
                <a:latin typeface="Gill Sans MT" panose="020B0502020104020203" pitchFamily="34" charset="0"/>
              </a:rPr>
              <a:t>            </a:t>
            </a:r>
            <a:br>
              <a:rPr lang="en-US" dirty="0">
                <a:latin typeface="Gill Sans MT" panose="020B0502020104020203" pitchFamily="34" charset="0"/>
              </a:rPr>
            </a:br>
            <a:r>
              <a:rPr lang="en-US" dirty="0">
                <a:latin typeface="Gill Sans MT" panose="020B0502020104020203" pitchFamily="34" charset="0"/>
              </a:rPr>
              <a:t>Pearl Buck</a:t>
            </a:r>
            <a:br>
              <a:rPr lang="en-US" dirty="0">
                <a:latin typeface="Gill Sans MT" panose="020B0502020104020203" pitchFamily="34" charset="0"/>
              </a:rPr>
            </a:br>
            <a:endParaRPr lang="en-US" sz="4000" dirty="0">
              <a:latin typeface="Gill Sans MT" panose="020B0502020104020203" pitchFamily="34" charset="0"/>
            </a:endParaRPr>
          </a:p>
        </p:txBody>
      </p:sp>
    </p:spTree>
    <p:extLst>
      <p:ext uri="{BB962C8B-B14F-4D97-AF65-F5344CB8AC3E}">
        <p14:creationId xmlns:p14="http://schemas.microsoft.com/office/powerpoint/2010/main" val="354392960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57624" y="260058"/>
            <a:ext cx="9876752" cy="6465482"/>
          </a:xfrm>
        </p:spPr>
        <p:txBody>
          <a:bodyPr>
            <a:normAutofit fontScale="90000"/>
          </a:bodyPr>
          <a:lstStyle/>
          <a:p>
            <a:r>
              <a:rPr lang="en-US" dirty="0"/>
              <a:t/>
            </a:r>
            <a:br>
              <a:rPr lang="en-US" dirty="0"/>
            </a:br>
            <a:r>
              <a:rPr lang="en-US" dirty="0"/>
              <a:t/>
            </a:r>
            <a:br>
              <a:rPr lang="en-US" dirty="0"/>
            </a:br>
            <a:r>
              <a:rPr lang="en-US" sz="6700" dirty="0">
                <a:latin typeface="Gill Sans MT" panose="020B0502020104020203" pitchFamily="34" charset="0"/>
              </a:rPr>
              <a:t>If one advances confidently in the direction of his dreams, and endeavors to live the life which he has imagined, he will meet with a success unexpected in common hours.</a:t>
            </a:r>
            <a:br>
              <a:rPr lang="en-US" sz="67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Henry David Thoreau</a:t>
            </a:r>
          </a:p>
        </p:txBody>
      </p:sp>
    </p:spTree>
    <p:extLst>
      <p:ext uri="{BB962C8B-B14F-4D97-AF65-F5344CB8AC3E}">
        <p14:creationId xmlns:p14="http://schemas.microsoft.com/office/powerpoint/2010/main" val="28262820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641316" y="260058"/>
            <a:ext cx="10909369" cy="6465482"/>
          </a:xfrm>
        </p:spPr>
        <p:txBody>
          <a:bodyPr>
            <a:normAutofit fontScale="90000"/>
          </a:bodyPr>
          <a:lstStyle/>
          <a:p>
            <a:r>
              <a:rPr lang="en-US" dirty="0">
                <a:solidFill>
                  <a:schemeClr val="bg1"/>
                </a:solidFill>
              </a:rPr>
              <a:t/>
            </a:r>
            <a:br>
              <a:rPr lang="en-US" dirty="0">
                <a:solidFill>
                  <a:schemeClr val="bg1"/>
                </a:solidFill>
              </a:rPr>
            </a:br>
            <a:r>
              <a:rPr lang="en-US" dirty="0">
                <a:latin typeface="Gill Sans MT" panose="020B0502020104020203" pitchFamily="34" charset="0"/>
              </a:rPr>
              <a:t>Courage is the most important of all the virtues, because without it we can't practice any other virtue with consistency.</a:t>
            </a:r>
            <a:r>
              <a:rPr lang="en-US" dirty="0"/>
              <a:t/>
            </a:r>
            <a:br>
              <a:rPr lang="en-US" dirty="0"/>
            </a:br>
            <a:r>
              <a:rPr lang="en-US" dirty="0"/>
              <a:t/>
            </a:r>
            <a:br>
              <a:rPr lang="en-US" dirty="0"/>
            </a:br>
            <a:r>
              <a:rPr lang="en-US" dirty="0">
                <a:latin typeface="Gill Sans MT" panose="020B0502020104020203" pitchFamily="34" charset="0"/>
              </a:rPr>
              <a:t>Maya Angelou</a:t>
            </a:r>
            <a:r>
              <a:rPr lang="en-US" dirty="0"/>
              <a:t/>
            </a:r>
            <a:br>
              <a:rPr lang="en-US" dirty="0"/>
            </a:br>
            <a:endParaRPr lang="en-US" sz="4900" dirty="0">
              <a:latin typeface="Gill Sans MT" panose="020B0502020104020203" pitchFamily="34" charset="0"/>
            </a:endParaRPr>
          </a:p>
        </p:txBody>
      </p:sp>
    </p:spTree>
    <p:extLst>
      <p:ext uri="{BB962C8B-B14F-4D97-AF65-F5344CB8AC3E}">
        <p14:creationId xmlns:p14="http://schemas.microsoft.com/office/powerpoint/2010/main" val="347798407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709127" y="241397"/>
            <a:ext cx="10767526"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No one has a right to sit down and feel hopeless. There's too much work to do.</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Dorothy Day</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3881488035"/>
      </p:ext>
    </p:extLst>
  </p:cSld>
  <p:clrMapOvr>
    <a:masterClrMapping/>
  </p:clrMapOvr>
  <mc:AlternateContent xmlns:mc="http://schemas.openxmlformats.org/markup-compatibility/2006" xmlns:p14="http://schemas.microsoft.com/office/powerpoint/2010/main">
    <mc:Choice Requires="p14">
      <p:transition p14:dur="250" advTm="15000">
        <p:cut/>
      </p:transition>
    </mc:Choice>
    <mc:Fallback xmlns="">
      <p:transition advTm="15000">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75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60106" y="241397"/>
            <a:ext cx="9871788" cy="6465482"/>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If you can react the same way to winning and losing, that is a big accomplishment. That quality is important because it stays with you the rest of your life.</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Chris Evert</a:t>
            </a:r>
            <a:r>
              <a:rPr lang="en-US" dirty="0"/>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3434046322"/>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373855" y="260058"/>
            <a:ext cx="9444291" cy="6465482"/>
          </a:xfrm>
        </p:spPr>
        <p:txBody>
          <a:bodyPr>
            <a:normAutofit fontScale="90000"/>
          </a:bodyPr>
          <a:lstStyle/>
          <a:p>
            <a:r>
              <a:rPr lang="en-US" dirty="0"/>
              <a:t/>
            </a:r>
            <a:br>
              <a:rPr lang="en-US" dirty="0"/>
            </a:br>
            <a:r>
              <a:rPr lang="en-US" altLang="en-US" sz="7300" dirty="0">
                <a:latin typeface="Gill Sans MT" panose="020B0502020104020203" pitchFamily="34" charset="0"/>
              </a:rPr>
              <a:t>The future of [humankind] lies waiting for those who will come to understand their lives and take up their responsibilities to all living things. </a:t>
            </a:r>
            <a:r>
              <a:rPr lang="en-US" altLang="en-US" sz="8000" dirty="0">
                <a:latin typeface="Gill Sans MT" panose="020B0502020104020203" pitchFamily="34" charset="0"/>
              </a:rPr>
              <a:t/>
            </a:r>
            <a:br>
              <a:rPr lang="en-US" altLang="en-US" sz="8000" dirty="0">
                <a:latin typeface="Gill Sans MT" panose="020B0502020104020203" pitchFamily="34" charset="0"/>
              </a:rPr>
            </a:br>
            <a:r>
              <a:rPr lang="en-US" altLang="en-US" sz="3600" dirty="0">
                <a:latin typeface="Gill Sans MT" panose="020B0502020104020203" pitchFamily="34" charset="0"/>
              </a:rPr>
              <a:t/>
            </a:r>
            <a:br>
              <a:rPr lang="en-US" altLang="en-US" sz="3600" dirty="0">
                <a:latin typeface="Gill Sans MT" panose="020B0502020104020203" pitchFamily="34" charset="0"/>
              </a:rPr>
            </a:br>
            <a:r>
              <a:rPr lang="en-US" altLang="en-US" sz="4900" dirty="0">
                <a:latin typeface="Gill Sans MT" panose="020B0502020104020203" pitchFamily="34" charset="0"/>
              </a:rPr>
              <a:t>Vine Deloria, Jr.</a:t>
            </a:r>
            <a:endParaRPr lang="en-US" sz="4900" dirty="0">
              <a:latin typeface="Gill Sans MT" panose="020B0502020104020203" pitchFamily="34" charset="0"/>
            </a:endParaRPr>
          </a:p>
        </p:txBody>
      </p:sp>
    </p:spTree>
    <p:extLst>
      <p:ext uri="{BB962C8B-B14F-4D97-AF65-F5344CB8AC3E}">
        <p14:creationId xmlns:p14="http://schemas.microsoft.com/office/powerpoint/2010/main" val="1684411619"/>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371669" y="74646"/>
            <a:ext cx="11448662" cy="6783354"/>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If you want to build a ship, don’t drum up people together to collect wood and don’t assign them tasks and work, but rather teach them to long for the endless immensity of the sea.</a:t>
            </a:r>
            <a:br>
              <a:rPr lang="en-US" dirty="0">
                <a:latin typeface="Gill Sans MT" panose="020B0502020104020203" pitchFamily="34" charset="0"/>
              </a:rPr>
            </a:br>
            <a:r>
              <a:rPr lang="en-US" dirty="0"/>
              <a:t/>
            </a:r>
            <a:br>
              <a:rPr lang="en-US" dirty="0"/>
            </a:br>
            <a:r>
              <a:rPr lang="en-US" sz="4900" dirty="0">
                <a:latin typeface="Gill Sans MT" panose="020B0502020104020203" pitchFamily="34" charset="0"/>
              </a:rPr>
              <a:t>Antoine de Saint-</a:t>
            </a:r>
            <a:r>
              <a:rPr lang="en-US" sz="4900" dirty="0" err="1">
                <a:latin typeface="Gill Sans MT" panose="020B0502020104020203" pitchFamily="34" charset="0"/>
              </a:rPr>
              <a:t>Exupéry</a:t>
            </a:r>
            <a:r>
              <a:rPr lang="en-US" dirty="0"/>
              <a:t/>
            </a:r>
            <a:br>
              <a:rPr lang="en-US" dirty="0"/>
            </a:br>
            <a:endParaRPr lang="en-US" sz="4000" dirty="0">
              <a:latin typeface="Gill Sans MT" panose="020B0502020104020203" pitchFamily="34" charset="0"/>
            </a:endParaRPr>
          </a:p>
        </p:txBody>
      </p:sp>
    </p:spTree>
    <p:extLst>
      <p:ext uri="{BB962C8B-B14F-4D97-AF65-F5344CB8AC3E}">
        <p14:creationId xmlns:p14="http://schemas.microsoft.com/office/powerpoint/2010/main" val="159726827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693208" y="1062491"/>
            <a:ext cx="8747748" cy="6465482"/>
          </a:xfrm>
        </p:spPr>
        <p:txBody>
          <a:bodyPr>
            <a:normAutofit fontScale="90000"/>
          </a:bodyPr>
          <a:lstStyle/>
          <a:p>
            <a:r>
              <a:rPr lang="en-US" sz="7300" dirty="0">
                <a:latin typeface="Gill Sans MT" panose="020B0502020104020203" pitchFamily="34" charset="0"/>
              </a:rPr>
              <a:t>A teacher affects eternity. He [or she] can never tell where his [or her] influence stops.</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Henry Adams</a:t>
            </a:r>
            <a:r>
              <a:rPr lang="en-US" dirty="0"/>
              <a:t> </a:t>
            </a:r>
            <a:br>
              <a:rPr lang="en-US" dirty="0"/>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382967019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929488" y="260058"/>
            <a:ext cx="10333025" cy="6465482"/>
          </a:xfrm>
        </p:spPr>
        <p:txBody>
          <a:bodyPr>
            <a:noAutofit/>
          </a:bodyPr>
          <a:lstStyle/>
          <a:p>
            <a:r>
              <a:rPr lang="en-US" sz="5400" dirty="0">
                <a:latin typeface="Gill Sans MT" panose="020B0502020104020203" pitchFamily="34" charset="0"/>
              </a:rPr>
              <a:t/>
            </a:r>
            <a:br>
              <a:rPr lang="en-US" sz="5400" dirty="0">
                <a:latin typeface="Gill Sans MT" panose="020B0502020104020203" pitchFamily="34" charset="0"/>
              </a:rPr>
            </a:br>
            <a:r>
              <a:rPr lang="en-US" dirty="0">
                <a:latin typeface="Gill Sans MT" panose="020B0502020104020203" pitchFamily="34" charset="0"/>
              </a:rPr>
              <a:t>Living is a form of not being sure, not knowing what next or how. We guess. We may be wrong, but we take leap after leap in the dark.</a:t>
            </a:r>
            <a:br>
              <a:rPr lang="en-US" dirty="0">
                <a:latin typeface="Gill Sans MT" panose="020B0502020104020203" pitchFamily="34" charset="0"/>
              </a:rPr>
            </a:br>
            <a:r>
              <a:rPr lang="en-US" sz="2400" dirty="0">
                <a:latin typeface="Gill Sans MT" panose="020B0502020104020203" pitchFamily="34" charset="0"/>
              </a:rPr>
              <a:t/>
            </a:r>
            <a:br>
              <a:rPr lang="en-US" sz="2400" dirty="0">
                <a:latin typeface="Gill Sans MT" panose="020B0502020104020203" pitchFamily="34" charset="0"/>
              </a:rPr>
            </a:br>
            <a:r>
              <a:rPr lang="en-US" sz="5400" dirty="0">
                <a:latin typeface="Gill Sans MT" panose="020B0502020104020203" pitchFamily="34" charset="0"/>
              </a:rPr>
              <a:t>Agnes de </a:t>
            </a:r>
            <a:r>
              <a:rPr lang="en-US" sz="5400" dirty="0" err="1">
                <a:latin typeface="Gill Sans MT" panose="020B0502020104020203" pitchFamily="34" charset="0"/>
              </a:rPr>
              <a:t>Mille</a:t>
            </a:r>
            <a:r>
              <a:rPr lang="en-US" dirty="0">
                <a:latin typeface="Gill Sans MT" panose="020B0502020104020203" pitchFamily="34" charset="0"/>
              </a:rPr>
              <a:t/>
            </a:r>
            <a:br>
              <a:rPr lang="en-US" dirty="0">
                <a:latin typeface="Gill Sans MT" panose="020B0502020104020203" pitchFamily="34" charset="0"/>
              </a:rPr>
            </a:br>
            <a:endParaRPr lang="en-US" sz="4400" dirty="0">
              <a:latin typeface="Gill Sans MT" panose="020B0502020104020203" pitchFamily="34" charset="0"/>
            </a:endParaRPr>
          </a:p>
        </p:txBody>
      </p:sp>
    </p:spTree>
    <p:extLst>
      <p:ext uri="{BB962C8B-B14F-4D97-AF65-F5344CB8AC3E}">
        <p14:creationId xmlns:p14="http://schemas.microsoft.com/office/powerpoint/2010/main" val="212582810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80951" y="539976"/>
            <a:ext cx="9830098" cy="6465482"/>
          </a:xfrm>
        </p:spPr>
        <p:txBody>
          <a:bodyPr>
            <a:normAutofit fontScale="90000"/>
          </a:bodyPr>
          <a:lstStyle/>
          <a:p>
            <a:pPr marL="12700">
              <a:spcBef>
                <a:spcPts val="1075"/>
              </a:spcBef>
            </a:pPr>
            <a:r>
              <a:rPr lang="en-US" dirty="0"/>
              <a:t/>
            </a:r>
            <a:br>
              <a:rPr lang="en-US" dirty="0"/>
            </a:br>
            <a:r>
              <a:rPr lang="en-US" sz="7300" dirty="0">
                <a:latin typeface="Gill Sans MT" panose="020B0502020104020203" pitchFamily="34" charset="0"/>
              </a:rPr>
              <a:t>The significant problems we face cannot be solved at the same level of thinking with which we created them.</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800" dirty="0">
                <a:latin typeface="Gill Sans MT" panose="020B0502020104020203" pitchFamily="34" charset="0"/>
                <a:cs typeface="Segoe UI"/>
              </a:rPr>
              <a:t>Albert Einstein</a:t>
            </a:r>
            <a:br>
              <a:rPr lang="en-US" sz="4800" dirty="0">
                <a:latin typeface="Gill Sans MT" panose="020B0502020104020203" pitchFamily="34" charset="0"/>
                <a:cs typeface="Segoe UI"/>
              </a:rPr>
            </a:br>
            <a:endParaRPr lang="en-US" dirty="0">
              <a:latin typeface="Gill Sans MT" panose="020B0502020104020203" pitchFamily="34" charset="0"/>
            </a:endParaRPr>
          </a:p>
        </p:txBody>
      </p:sp>
    </p:spTree>
    <p:extLst>
      <p:ext uri="{BB962C8B-B14F-4D97-AF65-F5344CB8AC3E}">
        <p14:creationId xmlns:p14="http://schemas.microsoft.com/office/powerpoint/2010/main" val="3066957748"/>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There are obviously two educations. One should teach us how to make a living and the other how to live.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000" dirty="0">
                <a:latin typeface="Gill Sans MT" panose="020B0502020104020203" pitchFamily="34" charset="0"/>
              </a:rPr>
              <a:t>James Truslow Adams</a:t>
            </a: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404468778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725463" y="260058"/>
            <a:ext cx="8741075" cy="6465482"/>
          </a:xfrm>
        </p:spPr>
        <p:txBody>
          <a:bodyPr>
            <a:normAutofit/>
          </a:bodyPr>
          <a:lstStyle/>
          <a:p>
            <a:r>
              <a:rPr lang="en-US" dirty="0">
                <a:solidFill>
                  <a:schemeClr val="bg1"/>
                </a:solidFill>
                <a:latin typeface="Gill Sans MT" panose="020B0502020104020203" pitchFamily="34" charset="0"/>
              </a:rPr>
              <a:t/>
            </a:r>
            <a:br>
              <a:rPr lang="en-US" dirty="0">
                <a:solidFill>
                  <a:schemeClr val="bg1"/>
                </a:solidFill>
                <a:latin typeface="Gill Sans MT" panose="020B0502020104020203" pitchFamily="34" charset="0"/>
              </a:rPr>
            </a:br>
            <a:r>
              <a:rPr lang="en-US" sz="6600" dirty="0">
                <a:latin typeface="Gill Sans MT" panose="020B0502020104020203" pitchFamily="34" charset="0"/>
              </a:rPr>
              <a:t>I want to make sure we use all our talent, not just 25 percent.</a:t>
            </a:r>
            <a:br>
              <a:rPr lang="en-US" sz="66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Mae Jemison</a:t>
            </a:r>
            <a:endParaRPr lang="en-US" sz="4900" dirty="0">
              <a:latin typeface="Gill Sans MT" panose="020B0502020104020203" pitchFamily="34" charset="0"/>
            </a:endParaRPr>
          </a:p>
        </p:txBody>
      </p:sp>
    </p:spTree>
    <p:extLst>
      <p:ext uri="{BB962C8B-B14F-4D97-AF65-F5344CB8AC3E}">
        <p14:creationId xmlns:p14="http://schemas.microsoft.com/office/powerpoint/2010/main" val="224921670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344236" y="260058"/>
            <a:ext cx="9503528" cy="6465482"/>
          </a:xfrm>
        </p:spPr>
        <p:txBody>
          <a:bodyPr>
            <a:normAutofit fontScale="90000"/>
          </a:bodyPr>
          <a:lstStyle/>
          <a:p>
            <a:r>
              <a:rPr lang="en-US" dirty="0"/>
              <a:t/>
            </a:r>
            <a:br>
              <a:rPr lang="en-US" dirty="0"/>
            </a:br>
            <a:r>
              <a:rPr lang="en-US" dirty="0">
                <a:latin typeface="Gill Sans MT" panose="020B0502020104020203" pitchFamily="34" charset="0"/>
              </a:rPr>
              <a:t>In times of change, learners inherit the earth, while the learned find themselves beautifully equipped to deal with a world that no longer exists.</a:t>
            </a:r>
            <a:br>
              <a:rPr lang="en-US" dirty="0">
                <a:latin typeface="Gill Sans MT" panose="020B0502020104020203" pitchFamily="34" charset="0"/>
              </a:rPr>
            </a:br>
            <a:r>
              <a:rPr lang="en-US" dirty="0">
                <a:latin typeface="Gill Sans MT" panose="020B0502020104020203" pitchFamily="34" charset="0"/>
              </a:rPr>
              <a:t> </a:t>
            </a:r>
            <a:br>
              <a:rPr lang="en-US" dirty="0">
                <a:latin typeface="Gill Sans MT" panose="020B0502020104020203" pitchFamily="34" charset="0"/>
              </a:rPr>
            </a:br>
            <a:r>
              <a:rPr lang="en-US" dirty="0">
                <a:latin typeface="Gill Sans MT" panose="020B0502020104020203" pitchFamily="34" charset="0"/>
              </a:rPr>
              <a:t>Eric Hoffer</a:t>
            </a:r>
            <a:br>
              <a:rPr lang="en-US" dirty="0">
                <a:latin typeface="Gill Sans MT" panose="020B0502020104020203" pitchFamily="34" charset="0"/>
              </a:rPr>
            </a:br>
            <a:endParaRPr lang="en-US" sz="40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359632591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371669" y="74646"/>
            <a:ext cx="11448662" cy="6783354"/>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To acknowledge privilege is the first step in making it available for wider</a:t>
            </a:r>
            <a:br>
              <a:rPr lang="en-US" dirty="0">
                <a:latin typeface="Gill Sans MT" panose="020B0502020104020203" pitchFamily="34" charset="0"/>
              </a:rPr>
            </a:br>
            <a:r>
              <a:rPr lang="en-US" dirty="0">
                <a:latin typeface="Gill Sans MT" panose="020B0502020104020203" pitchFamily="34" charset="0"/>
              </a:rPr>
              <a:t>use. Each of us is blessed in some particular way, whether we recognize</a:t>
            </a:r>
            <a:br>
              <a:rPr lang="en-US" dirty="0">
                <a:latin typeface="Gill Sans MT" panose="020B0502020104020203" pitchFamily="34" charset="0"/>
              </a:rPr>
            </a:br>
            <a:r>
              <a:rPr lang="en-US" dirty="0">
                <a:latin typeface="Gill Sans MT" panose="020B0502020104020203" pitchFamily="34" charset="0"/>
              </a:rPr>
              <a:t>our blessings or not.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Audre Lorde	</a:t>
            </a:r>
            <a:r>
              <a:rPr lang="en-US" dirty="0"/>
              <a:t>	</a:t>
            </a:r>
            <a:br>
              <a:rPr lang="en-US" dirty="0"/>
            </a:br>
            <a:endParaRPr lang="en-US" sz="4000" dirty="0">
              <a:latin typeface="Gill Sans MT" panose="020B0502020104020203" pitchFamily="34" charset="0"/>
            </a:endParaRPr>
          </a:p>
        </p:txBody>
      </p:sp>
    </p:spTree>
    <p:extLst>
      <p:ext uri="{BB962C8B-B14F-4D97-AF65-F5344CB8AC3E}">
        <p14:creationId xmlns:p14="http://schemas.microsoft.com/office/powerpoint/2010/main" val="1091129758"/>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latin typeface="Gill Sans MT" panose="020B0502020104020203" pitchFamily="34" charset="0"/>
              </a:rPr>
              <a:t>Once social change begins, it cannot be reversed. You cannot un-educate the person who has learned to read. You cannot humiliate the person who feels pride. You cannot oppress the people          who are not afraid anymore.</a:t>
            </a:r>
            <a:br>
              <a:rPr lang="en-US" dirty="0">
                <a:latin typeface="Gill Sans MT" panose="020B0502020104020203" pitchFamily="34" charset="0"/>
              </a:rPr>
            </a:br>
            <a:r>
              <a:rPr lang="en-US" dirty="0">
                <a:latin typeface="Gill Sans MT" panose="020B0502020104020203" pitchFamily="34" charset="0"/>
              </a:rPr>
              <a:t>		</a:t>
            </a:r>
            <a:br>
              <a:rPr lang="en-US" dirty="0">
                <a:latin typeface="Gill Sans MT" panose="020B0502020104020203" pitchFamily="34" charset="0"/>
              </a:rPr>
            </a:br>
            <a:r>
              <a:rPr lang="en-US" dirty="0">
                <a:latin typeface="Gill Sans MT" panose="020B0502020104020203" pitchFamily="34" charset="0"/>
              </a:rPr>
              <a:t>Cesar Chavez</a:t>
            </a:r>
          </a:p>
        </p:txBody>
      </p:sp>
    </p:spTree>
    <p:extLst>
      <p:ext uri="{BB962C8B-B14F-4D97-AF65-F5344CB8AC3E}">
        <p14:creationId xmlns:p14="http://schemas.microsoft.com/office/powerpoint/2010/main" val="340474230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434518" y="268447"/>
            <a:ext cx="9513115" cy="6465482"/>
          </a:xfrm>
        </p:spPr>
        <p:txBody>
          <a:bodyPr>
            <a:normAutofit/>
          </a:bodyPr>
          <a:lstStyle/>
          <a:p>
            <a:r>
              <a:rPr lang="en-US" sz="6600" dirty="0">
                <a:latin typeface="Gill Sans MT" panose="020B0502020104020203" pitchFamily="34" charset="0"/>
              </a:rPr>
              <a:t>If we teach today’s students as we taught yesterday’s, we rob them of tomorrow.</a:t>
            </a:r>
            <a:br>
              <a:rPr lang="en-US" sz="6600" dirty="0">
                <a:latin typeface="Gill Sans MT" panose="020B0502020104020203" pitchFamily="34" charset="0"/>
              </a:rPr>
            </a:br>
            <a:r>
              <a:rPr lang="en-US" sz="6600" dirty="0">
                <a:latin typeface="Gill Sans MT" panose="020B0502020104020203" pitchFamily="34" charset="0"/>
              </a:rPr>
              <a:t/>
            </a:r>
            <a:br>
              <a:rPr lang="en-US" sz="6600" dirty="0">
                <a:latin typeface="Gill Sans MT" panose="020B0502020104020203" pitchFamily="34" charset="0"/>
              </a:rPr>
            </a:br>
            <a:r>
              <a:rPr lang="en-US" dirty="0">
                <a:latin typeface="Gill Sans MT" panose="020B0502020104020203" pitchFamily="34" charset="0"/>
              </a:rPr>
              <a:t>John Dewey</a:t>
            </a:r>
          </a:p>
        </p:txBody>
      </p:sp>
    </p:spTree>
    <p:extLst>
      <p:ext uri="{BB962C8B-B14F-4D97-AF65-F5344CB8AC3E}">
        <p14:creationId xmlns:p14="http://schemas.microsoft.com/office/powerpoint/2010/main" val="297812130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80951" y="539976"/>
            <a:ext cx="9830098" cy="6465482"/>
          </a:xfrm>
        </p:spPr>
        <p:txBody>
          <a:bodyPr>
            <a:normAutofit fontScale="90000"/>
          </a:bodyPr>
          <a:lstStyle/>
          <a:p>
            <a:r>
              <a:rPr lang="en-US" dirty="0"/>
              <a:t/>
            </a:r>
            <a:br>
              <a:rPr lang="en-US" dirty="0"/>
            </a:br>
            <a:r>
              <a:rPr lang="en-US" dirty="0">
                <a:latin typeface="Gill Sans MT" panose="020B0502020104020203" pitchFamily="34" charset="0"/>
              </a:rPr>
              <a:t>Never doubt that a small group of thoughtful, committed citizens can change the world. . . .indeed, it is the only thing that ever has.</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Margaret Meade</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194486691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75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643812" y="241397"/>
            <a:ext cx="11280710" cy="6465482"/>
          </a:xfrm>
        </p:spPr>
        <p:txBody>
          <a:bodyPr>
            <a:normAutofit fontScale="90000"/>
          </a:bodyPr>
          <a:lstStyle/>
          <a:p>
            <a:pPr fontAlgn="base"/>
            <a:r>
              <a:rPr lang="en-US" dirty="0"/>
              <a:t/>
            </a:r>
            <a:br>
              <a:rPr lang="en-US" dirty="0"/>
            </a:br>
            <a:r>
              <a:rPr lang="en-US" dirty="0"/>
              <a:t/>
            </a:r>
            <a:br>
              <a:rPr lang="en-US" dirty="0"/>
            </a:br>
            <a:r>
              <a:rPr lang="en-US" sz="7300" dirty="0">
                <a:latin typeface="Gill Sans MT" panose="020B0502020104020203" pitchFamily="34" charset="0"/>
              </a:rPr>
              <a:t>The self is not </a:t>
            </a:r>
            <a:br>
              <a:rPr lang="en-US" sz="7300" dirty="0">
                <a:latin typeface="Gill Sans MT" panose="020B0502020104020203" pitchFamily="34" charset="0"/>
              </a:rPr>
            </a:br>
            <a:r>
              <a:rPr lang="en-US" sz="7300" dirty="0">
                <a:latin typeface="Gill Sans MT" panose="020B0502020104020203" pitchFamily="34" charset="0"/>
              </a:rPr>
              <a:t>something ready-made, </a:t>
            </a:r>
            <a:br>
              <a:rPr lang="en-US" sz="7300" dirty="0">
                <a:latin typeface="Gill Sans MT" panose="020B0502020104020203" pitchFamily="34" charset="0"/>
              </a:rPr>
            </a:br>
            <a:r>
              <a:rPr lang="en-US" sz="7300" dirty="0">
                <a:latin typeface="Gill Sans MT" panose="020B0502020104020203" pitchFamily="34" charset="0"/>
              </a:rPr>
              <a:t>but something in continuous formation through </a:t>
            </a:r>
            <a:br>
              <a:rPr lang="en-US" sz="7300" dirty="0">
                <a:latin typeface="Gill Sans MT" panose="020B0502020104020203" pitchFamily="34" charset="0"/>
              </a:rPr>
            </a:br>
            <a:r>
              <a:rPr lang="en-US" sz="7300" dirty="0">
                <a:latin typeface="Gill Sans MT" panose="020B0502020104020203" pitchFamily="34" charset="0"/>
              </a:rPr>
              <a:t>choice of action. </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John Dewey</a:t>
            </a:r>
          </a:p>
        </p:txBody>
      </p:sp>
    </p:spTree>
    <p:extLst>
      <p:ext uri="{BB962C8B-B14F-4D97-AF65-F5344CB8AC3E}">
        <p14:creationId xmlns:p14="http://schemas.microsoft.com/office/powerpoint/2010/main" val="154441301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789065" y="260058"/>
            <a:ext cx="10613871" cy="6465482"/>
          </a:xfrm>
        </p:spPr>
        <p:txBody>
          <a:bodyPr>
            <a:noAutofit/>
          </a:bodyPr>
          <a:lstStyle/>
          <a:p>
            <a:r>
              <a:rPr lang="en-US" sz="5400" dirty="0">
                <a:latin typeface="Gill Sans MT" panose="020B0502020104020203" pitchFamily="34" charset="0"/>
              </a:rPr>
              <a:t/>
            </a:r>
            <a:br>
              <a:rPr lang="en-US" sz="5400" dirty="0">
                <a:latin typeface="Gill Sans MT" panose="020B0502020104020203" pitchFamily="34" charset="0"/>
              </a:rPr>
            </a:br>
            <a:r>
              <a:rPr lang="en-US" sz="5400" dirty="0">
                <a:latin typeface="Gill Sans MT" panose="020B0502020104020203" pitchFamily="34" charset="0"/>
              </a:rPr>
              <a:t/>
            </a:r>
            <a:br>
              <a:rPr lang="en-US" sz="5400" dirty="0">
                <a:latin typeface="Gill Sans MT" panose="020B0502020104020203" pitchFamily="34" charset="0"/>
              </a:rPr>
            </a:br>
            <a:r>
              <a:rPr lang="en-US" altLang="en-US" sz="5400" dirty="0">
                <a:latin typeface="Gill Sans MT" panose="020B0502020104020203" pitchFamily="34" charset="0"/>
              </a:rPr>
              <a:t> Love is loyalty.  </a:t>
            </a:r>
            <a:br>
              <a:rPr lang="en-US" altLang="en-US" sz="5400" dirty="0">
                <a:latin typeface="Gill Sans MT" panose="020B0502020104020203" pitchFamily="34" charset="0"/>
              </a:rPr>
            </a:br>
            <a:r>
              <a:rPr lang="en-US" altLang="en-US" sz="5400" dirty="0">
                <a:latin typeface="Gill Sans MT" panose="020B0502020104020203" pitchFamily="34" charset="0"/>
              </a:rPr>
              <a:t>  Love is teamwork.  </a:t>
            </a:r>
            <a:br>
              <a:rPr lang="en-US" altLang="en-US" sz="5400" dirty="0">
                <a:latin typeface="Gill Sans MT" panose="020B0502020104020203" pitchFamily="34" charset="0"/>
              </a:rPr>
            </a:br>
            <a:r>
              <a:rPr lang="en-US" altLang="en-US" sz="5400" dirty="0">
                <a:latin typeface="Gill Sans MT" panose="020B0502020104020203" pitchFamily="34" charset="0"/>
              </a:rPr>
              <a:t>  Love respects the </a:t>
            </a:r>
            <a:br>
              <a:rPr lang="en-US" altLang="en-US" sz="5400" dirty="0">
                <a:latin typeface="Gill Sans MT" panose="020B0502020104020203" pitchFamily="34" charset="0"/>
              </a:rPr>
            </a:br>
            <a:r>
              <a:rPr lang="en-US" altLang="en-US" sz="5400" dirty="0">
                <a:latin typeface="Gill Sans MT" panose="020B0502020104020203" pitchFamily="34" charset="0"/>
              </a:rPr>
              <a:t>    dignity of the individual.  </a:t>
            </a:r>
            <a:br>
              <a:rPr lang="en-US" altLang="en-US" sz="5400" dirty="0">
                <a:latin typeface="Gill Sans MT" panose="020B0502020104020203" pitchFamily="34" charset="0"/>
              </a:rPr>
            </a:br>
            <a:r>
              <a:rPr lang="en-US" altLang="en-US" sz="5400" dirty="0">
                <a:latin typeface="Gill Sans MT" panose="020B0502020104020203" pitchFamily="34" charset="0"/>
              </a:rPr>
              <a:t>  </a:t>
            </a:r>
            <a:r>
              <a:rPr lang="en-US" altLang="en-US" sz="5400" dirty="0" err="1">
                <a:latin typeface="Gill Sans MT" panose="020B0502020104020203" pitchFamily="34" charset="0"/>
              </a:rPr>
              <a:t>Heartpower</a:t>
            </a:r>
            <a:r>
              <a:rPr lang="en-US" altLang="en-US" sz="5400" dirty="0">
                <a:latin typeface="Gill Sans MT" panose="020B0502020104020203" pitchFamily="34" charset="0"/>
              </a:rPr>
              <a:t> is the strength</a:t>
            </a:r>
            <a:br>
              <a:rPr lang="en-US" altLang="en-US" sz="5400" dirty="0">
                <a:latin typeface="Gill Sans MT" panose="020B0502020104020203" pitchFamily="34" charset="0"/>
              </a:rPr>
            </a:br>
            <a:r>
              <a:rPr lang="en-US" altLang="en-US" sz="5400" dirty="0">
                <a:latin typeface="Gill Sans MT" panose="020B0502020104020203" pitchFamily="34" charset="0"/>
              </a:rPr>
              <a:t>of your [organization].</a:t>
            </a:r>
            <a:br>
              <a:rPr lang="en-US" altLang="en-US" sz="5400" dirty="0">
                <a:latin typeface="Gill Sans MT" panose="020B0502020104020203" pitchFamily="34" charset="0"/>
              </a:rPr>
            </a:br>
            <a:r>
              <a:rPr lang="en-US" altLang="en-US" sz="5400" dirty="0">
                <a:latin typeface="Gill Sans MT" panose="020B0502020104020203" pitchFamily="34" charset="0"/>
              </a:rPr>
              <a:t/>
            </a:r>
            <a:br>
              <a:rPr lang="en-US" altLang="en-US" sz="5400" dirty="0">
                <a:latin typeface="Gill Sans MT" panose="020B0502020104020203" pitchFamily="34" charset="0"/>
              </a:rPr>
            </a:br>
            <a:r>
              <a:rPr lang="en-US" altLang="en-US" sz="4400" dirty="0">
                <a:latin typeface="Gill Sans MT" panose="020B0502020104020203" pitchFamily="34" charset="0"/>
              </a:rPr>
              <a:t>Vince Lombardi</a:t>
            </a:r>
            <a:endParaRPr lang="en-US" sz="4400" dirty="0">
              <a:latin typeface="Gill Sans MT" panose="020B0502020104020203" pitchFamily="34" charset="0"/>
            </a:endParaRPr>
          </a:p>
        </p:txBody>
      </p:sp>
    </p:spTree>
    <p:extLst>
      <p:ext uri="{BB962C8B-B14F-4D97-AF65-F5344CB8AC3E}">
        <p14:creationId xmlns:p14="http://schemas.microsoft.com/office/powerpoint/2010/main" val="2827386399"/>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597159" y="1062491"/>
            <a:ext cx="11206065" cy="6465482"/>
          </a:xfrm>
        </p:spPr>
        <p:txBody>
          <a:bodyPr>
            <a:normAutofit fontScale="90000"/>
          </a:bodyPr>
          <a:lstStyle/>
          <a:p>
            <a:r>
              <a:rPr lang="en-US" dirty="0">
                <a:solidFill>
                  <a:schemeClr val="bg1"/>
                </a:solidFill>
              </a:rPr>
              <a:t/>
            </a:r>
            <a:br>
              <a:rPr lang="en-US" dirty="0">
                <a:solidFill>
                  <a:schemeClr val="bg1"/>
                </a:solidFill>
              </a:rPr>
            </a:br>
            <a:r>
              <a:rPr lang="en-US" dirty="0">
                <a:latin typeface="Gill Sans MT" panose="020B0502020104020203" pitchFamily="34" charset="0"/>
              </a:rPr>
              <a:t>Hope begins in the dark, the stubborn hope that if you just show up and try to do the right thing, the dawn will come. You wait and watch and work: You don't give up.</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Anne Lamott </a:t>
            </a:r>
            <a:r>
              <a:rPr lang="en-US" dirty="0"/>
              <a:t/>
            </a:r>
            <a:br>
              <a:rPr lang="en-US" dirty="0"/>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270807812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77366" y="260058"/>
            <a:ext cx="9837268" cy="6465482"/>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latin typeface="Gill Sans MT" panose="020B0502020104020203" pitchFamily="34" charset="0"/>
              </a:rPr>
              <a:t>Education is not to reform students or amuse them or to make them expert technicians. It is to unsettle their minds, widen their horizons, inflame their intellects, teach them to think.</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900" dirty="0">
                <a:latin typeface="Gill Sans MT" panose="020B0502020104020203" pitchFamily="34" charset="0"/>
              </a:rPr>
              <a:t>Robert M. Hutchins </a:t>
            </a:r>
          </a:p>
        </p:txBody>
      </p:sp>
    </p:spTree>
    <p:extLst>
      <p:ext uri="{BB962C8B-B14F-4D97-AF65-F5344CB8AC3E}">
        <p14:creationId xmlns:p14="http://schemas.microsoft.com/office/powerpoint/2010/main" val="203258985"/>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14604" y="260058"/>
            <a:ext cx="11756572" cy="6465482"/>
          </a:xfrm>
        </p:spPr>
        <p:txBody>
          <a:bodyPr>
            <a:noAutofit/>
          </a:bodyPr>
          <a:lstStyle/>
          <a:p>
            <a:r>
              <a:rPr lang="en-US" sz="5400" dirty="0">
                <a:latin typeface="Gill Sans MT" panose="020B0502020104020203" pitchFamily="34" charset="0"/>
              </a:rPr>
              <a:t/>
            </a:r>
            <a:br>
              <a:rPr lang="en-US" sz="5400" dirty="0">
                <a:latin typeface="Gill Sans MT" panose="020B0502020104020203" pitchFamily="34" charset="0"/>
              </a:rPr>
            </a:br>
            <a:r>
              <a:rPr lang="en-US" sz="5400" dirty="0">
                <a:latin typeface="Gill Sans MT" panose="020B0502020104020203" pitchFamily="34" charset="0"/>
              </a:rPr>
              <a:t/>
            </a:r>
            <a:br>
              <a:rPr lang="en-US" sz="5400" dirty="0">
                <a:latin typeface="Gill Sans MT" panose="020B0502020104020203" pitchFamily="34" charset="0"/>
              </a:rPr>
            </a:br>
            <a:r>
              <a:rPr lang="en-US" sz="5400" dirty="0">
                <a:latin typeface="Gill Sans MT" panose="020B0502020104020203" pitchFamily="34" charset="0"/>
              </a:rPr>
              <a:t>You have to recognize when the right place and the right time fuse, and take</a:t>
            </a:r>
            <a:br>
              <a:rPr lang="en-US" sz="5400" dirty="0">
                <a:latin typeface="Gill Sans MT" panose="020B0502020104020203" pitchFamily="34" charset="0"/>
              </a:rPr>
            </a:br>
            <a:r>
              <a:rPr lang="en-US" sz="5400" dirty="0">
                <a:latin typeface="Gill Sans MT" panose="020B0502020104020203" pitchFamily="34" charset="0"/>
              </a:rPr>
              <a:t>advantage of that opportunity. There are plenty of opportunities out there.</a:t>
            </a:r>
            <a:br>
              <a:rPr lang="en-US" sz="5400" dirty="0">
                <a:latin typeface="Gill Sans MT" panose="020B0502020104020203" pitchFamily="34" charset="0"/>
              </a:rPr>
            </a:br>
            <a:r>
              <a:rPr lang="en-US" sz="5400" dirty="0">
                <a:latin typeface="Gill Sans MT" panose="020B0502020104020203" pitchFamily="34" charset="0"/>
              </a:rPr>
              <a:t>You can't sit back and wait.</a:t>
            </a:r>
            <a:br>
              <a:rPr lang="en-US" sz="54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800" dirty="0">
                <a:latin typeface="Gill Sans MT" panose="020B0502020104020203" pitchFamily="34" charset="0"/>
              </a:rPr>
              <a:t>Ellen Metcalf</a:t>
            </a:r>
            <a:r>
              <a:rPr lang="en-US" dirty="0">
                <a:latin typeface="Gill Sans MT" panose="020B0502020104020203" pitchFamily="34" charset="0"/>
              </a:rPr>
              <a:t/>
            </a:r>
            <a:br>
              <a:rPr lang="en-US" dirty="0">
                <a:latin typeface="Gill Sans MT" panose="020B0502020104020203" pitchFamily="34" charset="0"/>
              </a:rPr>
            </a:br>
            <a:endParaRPr lang="en-US" sz="4400" dirty="0">
              <a:latin typeface="Gill Sans MT" panose="020B0502020104020203" pitchFamily="34" charset="0"/>
            </a:endParaRPr>
          </a:p>
        </p:txBody>
      </p:sp>
    </p:spTree>
    <p:extLst>
      <p:ext uri="{BB962C8B-B14F-4D97-AF65-F5344CB8AC3E}">
        <p14:creationId xmlns:p14="http://schemas.microsoft.com/office/powerpoint/2010/main" val="13447341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534956" y="268447"/>
            <a:ext cx="10484497" cy="6465482"/>
          </a:xfrm>
        </p:spPr>
        <p:txBody>
          <a:bodyPr>
            <a:noAutofit/>
          </a:bodyPr>
          <a:lstStyle/>
          <a:p>
            <a:r>
              <a:rPr lang="en-US" altLang="en-US" sz="6600" dirty="0">
                <a:latin typeface="Gill Sans MT" panose="020B0502020104020203" pitchFamily="34" charset="0"/>
              </a:rPr>
              <a:t>Power. . .is the ability to achieve purpose. Power at its best is love implementing the demands of justice.</a:t>
            </a:r>
            <a:br>
              <a:rPr lang="en-US" altLang="en-US" sz="6600" dirty="0">
                <a:latin typeface="Gill Sans MT" panose="020B0502020104020203" pitchFamily="34" charset="0"/>
              </a:rPr>
            </a:br>
            <a:r>
              <a:rPr lang="en-US" altLang="en-US" sz="4000" dirty="0">
                <a:latin typeface="Gill Sans MT" panose="020B0502020104020203" pitchFamily="34" charset="0"/>
              </a:rPr>
              <a:t/>
            </a:r>
            <a:br>
              <a:rPr lang="en-US" altLang="en-US" sz="4000" dirty="0">
                <a:latin typeface="Gill Sans MT" panose="020B0502020104020203" pitchFamily="34" charset="0"/>
              </a:rPr>
            </a:br>
            <a:r>
              <a:rPr lang="en-US" altLang="en-US" sz="4000" dirty="0">
                <a:latin typeface="Gill Sans MT" panose="020B0502020104020203" pitchFamily="34" charset="0"/>
              </a:rPr>
              <a:t>				</a:t>
            </a:r>
            <a:r>
              <a:rPr lang="en-US" altLang="en-US" sz="4400" dirty="0">
                <a:latin typeface="Gill Sans MT" panose="020B0502020104020203" pitchFamily="34" charset="0"/>
              </a:rPr>
              <a:t>Martin Luther King, Jr.</a:t>
            </a:r>
            <a:br>
              <a:rPr lang="en-US" altLang="en-US" sz="4400" dirty="0">
                <a:latin typeface="Gill Sans MT" panose="020B0502020104020203" pitchFamily="34" charset="0"/>
              </a:rPr>
            </a:br>
            <a:endParaRPr lang="en-US" sz="6600" dirty="0">
              <a:latin typeface="Gill Sans MT" panose="020B0502020104020203" pitchFamily="34" charset="0"/>
            </a:endParaRPr>
          </a:p>
        </p:txBody>
      </p:sp>
    </p:spTree>
    <p:extLst>
      <p:ext uri="{BB962C8B-B14F-4D97-AF65-F5344CB8AC3E}">
        <p14:creationId xmlns:p14="http://schemas.microsoft.com/office/powerpoint/2010/main" val="71429747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t/>
            </a:r>
            <a:br>
              <a:rPr lang="en-US" dirty="0"/>
            </a:br>
            <a:r>
              <a:rPr lang="en-US" dirty="0">
                <a:latin typeface="Gill Sans MT" panose="020B0502020104020203" pitchFamily="34" charset="0"/>
              </a:rPr>
              <a:t>Knowledge emerges only through invention and re-invention, through the restless, impatient, continuing, hopeful inquiry human beings pursue </a:t>
            </a:r>
            <a:br>
              <a:rPr lang="en-US" dirty="0">
                <a:latin typeface="Gill Sans MT" panose="020B0502020104020203" pitchFamily="34" charset="0"/>
              </a:rPr>
            </a:br>
            <a:r>
              <a:rPr lang="en-US" dirty="0">
                <a:latin typeface="Gill Sans MT" panose="020B0502020104020203" pitchFamily="34" charset="0"/>
              </a:rPr>
              <a:t>in the world, with the world, </a:t>
            </a:r>
            <a:br>
              <a:rPr lang="en-US" dirty="0">
                <a:latin typeface="Gill Sans MT" panose="020B0502020104020203" pitchFamily="34" charset="0"/>
              </a:rPr>
            </a:br>
            <a:r>
              <a:rPr lang="en-US" dirty="0">
                <a:latin typeface="Gill Sans MT" panose="020B0502020104020203" pitchFamily="34" charset="0"/>
              </a:rPr>
              <a:t>and with each other.</a:t>
            </a:r>
            <a:br>
              <a:rPr lang="en-US" dirty="0">
                <a:latin typeface="Gill Sans MT" panose="020B0502020104020203" pitchFamily="34" charset="0"/>
              </a:rPr>
            </a:br>
            <a:r>
              <a:rPr lang="en-US" sz="4000" dirty="0">
                <a:solidFill>
                  <a:schemeClr val="bg1"/>
                </a:solidFill>
                <a:latin typeface="Gill Sans MT" panose="020B0502020104020203" pitchFamily="34" charset="0"/>
              </a:rPr>
              <a:t/>
            </a:r>
            <a:br>
              <a:rPr lang="en-US" sz="4000" dirty="0">
                <a:solidFill>
                  <a:schemeClr val="bg1"/>
                </a:solidFill>
                <a:latin typeface="Gill Sans MT" panose="020B0502020104020203" pitchFamily="34" charset="0"/>
              </a:rPr>
            </a:br>
            <a:r>
              <a:rPr lang="en-US" sz="4000" dirty="0">
                <a:latin typeface="Gill Sans MT" panose="020B0502020104020203" pitchFamily="34" charset="0"/>
              </a:rPr>
              <a:t>Paolo </a:t>
            </a:r>
            <a:r>
              <a:rPr lang="en-US" sz="4000" dirty="0" err="1">
                <a:latin typeface="Gill Sans MT" panose="020B0502020104020203" pitchFamily="34" charset="0"/>
              </a:rPr>
              <a:t>Friere</a:t>
            </a:r>
            <a:r>
              <a:rPr lang="en-US" sz="4000" dirty="0">
                <a:solidFill>
                  <a:schemeClr val="bg1"/>
                </a:solidFill>
                <a:latin typeface="Gill Sans MT" panose="020B0502020104020203" pitchFamily="34" charset="0"/>
              </a:rPr>
              <a:t/>
            </a:r>
            <a:br>
              <a:rPr lang="en-US" sz="4000" dirty="0">
                <a:solidFill>
                  <a:schemeClr val="bg1"/>
                </a:solidFill>
                <a:latin typeface="Gill Sans MT" panose="020B0502020104020203" pitchFamily="34" charset="0"/>
              </a:rPr>
            </a:br>
            <a:endParaRPr lang="en-US" sz="40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33807300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t/>
            </a:r>
            <a:br>
              <a:rPr lang="en-US" dirty="0"/>
            </a:br>
            <a:r>
              <a:rPr lang="en-US" dirty="0"/>
              <a:t/>
            </a:r>
            <a:br>
              <a:rPr lang="en-US" dirty="0"/>
            </a:br>
            <a:r>
              <a:rPr lang="en-US" sz="8000" dirty="0">
                <a:latin typeface="Gill Sans MT" panose="020B0502020104020203" pitchFamily="34" charset="0"/>
              </a:rPr>
              <a:t>I am where I am because I</a:t>
            </a:r>
            <a:br>
              <a:rPr lang="en-US" sz="8000" dirty="0">
                <a:latin typeface="Gill Sans MT" panose="020B0502020104020203" pitchFamily="34" charset="0"/>
              </a:rPr>
            </a:br>
            <a:r>
              <a:rPr lang="en-US" sz="8000" dirty="0">
                <a:latin typeface="Gill Sans MT" panose="020B0502020104020203" pitchFamily="34" charset="0"/>
              </a:rPr>
              <a:t>believe in all possibilities.</a:t>
            </a:r>
            <a:br>
              <a:rPr lang="en-US" sz="8000" dirty="0">
                <a:latin typeface="Gill Sans MT" panose="020B0502020104020203" pitchFamily="34" charset="0"/>
              </a:rPr>
            </a:br>
            <a:r>
              <a:rPr lang="en-US" sz="8000" dirty="0">
                <a:latin typeface="Gill Sans MT" panose="020B0502020104020203" pitchFamily="34" charset="0"/>
              </a:rPr>
              <a:t> </a:t>
            </a:r>
            <a:br>
              <a:rPr lang="en-US" sz="8000" dirty="0">
                <a:latin typeface="Gill Sans MT" panose="020B0502020104020203" pitchFamily="34" charset="0"/>
              </a:rPr>
            </a:br>
            <a:r>
              <a:rPr lang="en-US" dirty="0">
                <a:latin typeface="Gill Sans MT" panose="020B0502020104020203" pitchFamily="34" charset="0"/>
              </a:rPr>
              <a:t>            Whoopi Goldberg</a:t>
            </a:r>
            <a:r>
              <a:rPr lang="en-US" dirty="0">
                <a:solidFill>
                  <a:schemeClr val="bg1"/>
                </a:solidFill>
                <a:latin typeface="Gill Sans MT" panose="020B0502020104020203" pitchFamily="34" charset="0"/>
              </a:rPr>
              <a:t/>
            </a:r>
            <a:br>
              <a:rPr lang="en-US" dirty="0">
                <a:solidFill>
                  <a:schemeClr val="bg1"/>
                </a:solidFill>
                <a:latin typeface="Gill Sans MT" panose="020B0502020104020203" pitchFamily="34" charset="0"/>
              </a:rPr>
            </a:br>
            <a:r>
              <a:rPr lang="en-US" dirty="0">
                <a:latin typeface="Gill Sans MT" panose="020B0502020104020203" pitchFamily="34" charset="0"/>
              </a:rPr>
              <a:t>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389902056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t/>
            </a:r>
            <a:br>
              <a:rPr lang="en-US" dirty="0"/>
            </a:br>
            <a:r>
              <a:rPr lang="en-US" dirty="0">
                <a:latin typeface="Gill Sans MT" panose="020B0502020104020203" pitchFamily="34" charset="0"/>
              </a:rPr>
              <a:t>Knowledge emerges only through invention and re-invention, through the restless, impatient, continuing, hopeful inquiry human beings pursue </a:t>
            </a:r>
            <a:br>
              <a:rPr lang="en-US" dirty="0">
                <a:latin typeface="Gill Sans MT" panose="020B0502020104020203" pitchFamily="34" charset="0"/>
              </a:rPr>
            </a:br>
            <a:r>
              <a:rPr lang="en-US" dirty="0">
                <a:latin typeface="Gill Sans MT" panose="020B0502020104020203" pitchFamily="34" charset="0"/>
              </a:rPr>
              <a:t>in the world, with the world, </a:t>
            </a:r>
            <a:br>
              <a:rPr lang="en-US" dirty="0">
                <a:latin typeface="Gill Sans MT" panose="020B0502020104020203" pitchFamily="34" charset="0"/>
              </a:rPr>
            </a:br>
            <a:r>
              <a:rPr lang="en-US" dirty="0">
                <a:latin typeface="Gill Sans MT" panose="020B0502020104020203" pitchFamily="34" charset="0"/>
              </a:rPr>
              <a:t>and with each other.</a:t>
            </a:r>
            <a:br>
              <a:rPr lang="en-US" dirty="0">
                <a:latin typeface="Gill Sans MT" panose="020B0502020104020203" pitchFamily="34" charset="0"/>
              </a:rPr>
            </a:br>
            <a:r>
              <a:rPr lang="en-US" sz="4000" dirty="0">
                <a:solidFill>
                  <a:schemeClr val="bg1"/>
                </a:solidFill>
                <a:latin typeface="Gill Sans MT" panose="020B0502020104020203" pitchFamily="34" charset="0"/>
              </a:rPr>
              <a:t/>
            </a:r>
            <a:br>
              <a:rPr lang="en-US" sz="4000" dirty="0">
                <a:solidFill>
                  <a:schemeClr val="bg1"/>
                </a:solidFill>
                <a:latin typeface="Gill Sans MT" panose="020B0502020104020203" pitchFamily="34" charset="0"/>
              </a:rPr>
            </a:br>
            <a:r>
              <a:rPr lang="en-US" sz="4000" dirty="0">
                <a:latin typeface="Gill Sans MT" panose="020B0502020104020203" pitchFamily="34" charset="0"/>
              </a:rPr>
              <a:t>Paolo </a:t>
            </a:r>
            <a:r>
              <a:rPr lang="en-US" sz="4000" dirty="0" err="1">
                <a:latin typeface="Gill Sans MT" panose="020B0502020104020203" pitchFamily="34" charset="0"/>
              </a:rPr>
              <a:t>Friere</a:t>
            </a:r>
            <a:r>
              <a:rPr lang="en-US" sz="4000" dirty="0">
                <a:solidFill>
                  <a:schemeClr val="bg1"/>
                </a:solidFill>
                <a:latin typeface="Gill Sans MT" panose="020B0502020104020203" pitchFamily="34" charset="0"/>
              </a:rPr>
              <a:t/>
            </a:r>
            <a:br>
              <a:rPr lang="en-US" sz="4000" dirty="0">
                <a:solidFill>
                  <a:schemeClr val="bg1"/>
                </a:solidFill>
                <a:latin typeface="Gill Sans MT" panose="020B0502020104020203" pitchFamily="34" charset="0"/>
              </a:rPr>
            </a:br>
            <a:endParaRPr lang="en-US" sz="40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80383747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50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24040" y="260058"/>
            <a:ext cx="10082025"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The artist is nothing without the gift, but the gift is nothing without work.</a:t>
            </a:r>
            <a:br>
              <a:rPr lang="en-US" sz="7300" dirty="0">
                <a:latin typeface="Gill Sans MT" panose="020B0502020104020203" pitchFamily="34" charset="0"/>
              </a:rPr>
            </a:br>
            <a:r>
              <a:rPr lang="en-US" sz="7300" dirty="0">
                <a:latin typeface="Gill Sans MT" panose="020B0502020104020203" pitchFamily="34" charset="0"/>
              </a:rPr>
              <a:t> </a:t>
            </a:r>
            <a:br>
              <a:rPr lang="en-US" sz="7300" dirty="0">
                <a:latin typeface="Gill Sans MT" panose="020B0502020104020203" pitchFamily="34" charset="0"/>
              </a:rPr>
            </a:br>
            <a:r>
              <a:rPr lang="en-US" sz="4900" dirty="0">
                <a:latin typeface="Gill Sans MT" panose="020B0502020104020203" pitchFamily="34" charset="0"/>
              </a:rPr>
              <a:t>Emile Zola </a:t>
            </a:r>
            <a:r>
              <a:rPr lang="en-US" dirty="0"/>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959566049"/>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222938" y="260058"/>
            <a:ext cx="9746124" cy="6465482"/>
          </a:xfrm>
        </p:spPr>
        <p:txBody>
          <a:bodyPr>
            <a:normAutofit fontScale="90000"/>
          </a:bodyPr>
          <a:lstStyle/>
          <a:p>
            <a:r>
              <a:rPr lang="en-US" dirty="0"/>
              <a:t/>
            </a:r>
            <a:br>
              <a:rPr lang="en-US" dirty="0"/>
            </a:br>
            <a:r>
              <a:rPr lang="en-US" sz="8000" dirty="0">
                <a:latin typeface="Gill Sans MT" panose="020B0502020104020203" pitchFamily="34" charset="0"/>
              </a:rPr>
              <a:t>You can have data without information, but you can’t have information without data.</a:t>
            </a:r>
            <a:br>
              <a:rPr lang="en-US" sz="8000" dirty="0">
                <a:latin typeface="Gill Sans MT" panose="020B0502020104020203" pitchFamily="34" charset="0"/>
              </a:rPr>
            </a:br>
            <a:r>
              <a:rPr lang="en-US" sz="4800" dirty="0">
                <a:latin typeface="Gill Sans MT" panose="020B0502020104020203" pitchFamily="34" charset="0"/>
              </a:rPr>
              <a:t/>
            </a:r>
            <a:br>
              <a:rPr lang="en-US" sz="4800" dirty="0">
                <a:latin typeface="Gill Sans MT" panose="020B0502020104020203" pitchFamily="34" charset="0"/>
              </a:rPr>
            </a:br>
            <a:r>
              <a:rPr lang="en-US" sz="4800" dirty="0">
                <a:latin typeface="Gill Sans MT" panose="020B0502020104020203" pitchFamily="34" charset="0"/>
              </a:rPr>
              <a:t>Daniel Keys Moran</a:t>
            </a:r>
            <a:r>
              <a:rPr lang="en-US" dirty="0">
                <a:latin typeface="Gill Sans MT" panose="020B0502020104020203" pitchFamily="34" charset="0"/>
              </a:rPr>
              <a:t>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32856673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70C0">
            <a:alpha val="99000"/>
          </a:srgb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474865" y="539976"/>
            <a:ext cx="9242270" cy="6465482"/>
          </a:xfrm>
        </p:spPr>
        <p:txBody>
          <a:bodyPr>
            <a:normAutofit/>
          </a:bodyPr>
          <a:lstStyle/>
          <a:p>
            <a:r>
              <a:rPr lang="en-US" dirty="0"/>
              <a:t/>
            </a:r>
            <a:br>
              <a:rPr lang="en-US" dirty="0"/>
            </a:br>
            <a:r>
              <a:rPr lang="en-US" dirty="0"/>
              <a:t/>
            </a:r>
            <a:br>
              <a:rPr lang="en-US" dirty="0"/>
            </a:br>
            <a:r>
              <a:rPr lang="en-US" sz="7200" dirty="0">
                <a:latin typeface="Gill Sans MT" panose="020B0502020104020203" pitchFamily="34" charset="0"/>
              </a:rPr>
              <a:t>I am never afraid of what I know.</a:t>
            </a:r>
            <a:br>
              <a:rPr lang="en-US" sz="72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Anna Sewell</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177792940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307597" y="260058"/>
            <a:ext cx="11576807" cy="6465482"/>
          </a:xfrm>
        </p:spPr>
        <p:txBody>
          <a:bodyPr>
            <a:normAutofit fontScale="90000"/>
          </a:bodyPr>
          <a:lstStyle/>
          <a:p>
            <a:r>
              <a:rPr lang="en-US" dirty="0"/>
              <a:t/>
            </a:r>
            <a:br>
              <a:rPr lang="en-US" dirty="0"/>
            </a:br>
            <a:r>
              <a:rPr lang="en-US" altLang="en-US" sz="8000" dirty="0">
                <a:latin typeface="Gill Sans MT" panose="020B0502020104020203" pitchFamily="34" charset="0"/>
              </a:rPr>
              <a:t>A goal without </a:t>
            </a:r>
            <a:br>
              <a:rPr lang="en-US" altLang="en-US" sz="8000" dirty="0">
                <a:latin typeface="Gill Sans MT" panose="020B0502020104020203" pitchFamily="34" charset="0"/>
              </a:rPr>
            </a:br>
            <a:r>
              <a:rPr lang="en-US" altLang="en-US" sz="8000" dirty="0">
                <a:latin typeface="Gill Sans MT" panose="020B0502020104020203" pitchFamily="34" charset="0"/>
              </a:rPr>
              <a:t>a method is cruel.</a:t>
            </a:r>
            <a:br>
              <a:rPr lang="en-US" altLang="en-US" sz="8000" dirty="0">
                <a:latin typeface="Gill Sans MT" panose="020B0502020104020203" pitchFamily="34" charset="0"/>
              </a:rPr>
            </a:br>
            <a:r>
              <a:rPr lang="en-US" altLang="en-US" sz="8000" dirty="0">
                <a:latin typeface="Gill Sans MT" panose="020B0502020104020203" pitchFamily="34" charset="0"/>
              </a:rPr>
              <a:t/>
            </a:r>
            <a:br>
              <a:rPr lang="en-US" altLang="en-US" sz="8000" dirty="0">
                <a:latin typeface="Gill Sans MT" panose="020B0502020104020203" pitchFamily="34" charset="0"/>
              </a:rPr>
            </a:br>
            <a:r>
              <a:rPr lang="en-US" altLang="en-US" sz="4900" dirty="0">
                <a:latin typeface="Gill Sans MT" panose="020B0502020104020203" pitchFamily="34" charset="0"/>
              </a:rPr>
              <a:t>W. Edwards Deming</a:t>
            </a:r>
            <a:r>
              <a:rPr lang="en-US" altLang="en-US" sz="8000" dirty="0">
                <a:latin typeface="Gill Sans MT" panose="020B0502020104020203" pitchFamily="34" charset="0"/>
              </a:rPr>
              <a:t/>
            </a:r>
            <a:br>
              <a:rPr lang="en-US" altLang="en-US" sz="8000" dirty="0">
                <a:latin typeface="Gill Sans MT" panose="020B0502020104020203" pitchFamily="34" charset="0"/>
              </a:rPr>
            </a:br>
            <a:r>
              <a:rPr lang="en-US" dirty="0">
                <a:latin typeface="Gill Sans MT" panose="020B0502020104020203" pitchFamily="34" charset="0"/>
              </a:rPr>
              <a:t>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120478166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0" y="0"/>
            <a:ext cx="12191999" cy="7061442"/>
          </a:xfrm>
        </p:spPr>
        <p:txBody>
          <a:bodyPr>
            <a:normAutofit/>
          </a:bodyPr>
          <a:lstStyle/>
          <a:p>
            <a:r>
              <a:rPr lang="en-US" dirty="0">
                <a:latin typeface="Gill Sans MT" panose="020B0502020104020203" pitchFamily="34" charset="0"/>
              </a:rPr>
              <a:t>The dream begins, most of the time, with a teacher who believes in you, who tugs and pushes and leads you on to the next plateau, sometimes poking you with a sharp stick called truth.</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400" dirty="0">
                <a:latin typeface="Gill Sans MT" panose="020B0502020104020203" pitchFamily="34" charset="0"/>
              </a:rPr>
              <a:t>Dan Rather</a:t>
            </a:r>
            <a:r>
              <a:rPr lang="en-US" dirty="0">
                <a:latin typeface="Gill Sans MT" panose="020B0502020104020203" pitchFamily="34" charset="0"/>
              </a:rPr>
              <a:t/>
            </a:r>
            <a:br>
              <a:rPr lang="en-US" dirty="0">
                <a:latin typeface="Gill Sans MT" panose="020B0502020104020203" pitchFamily="34" charset="0"/>
              </a:rPr>
            </a:br>
            <a:endParaRPr lang="en-US" sz="4000" dirty="0">
              <a:latin typeface="Gill Sans MT" panose="020B0502020104020203" pitchFamily="34" charset="0"/>
            </a:endParaRPr>
          </a:p>
        </p:txBody>
      </p:sp>
    </p:spTree>
    <p:extLst>
      <p:ext uri="{BB962C8B-B14F-4D97-AF65-F5344CB8AC3E}">
        <p14:creationId xmlns:p14="http://schemas.microsoft.com/office/powerpoint/2010/main" val="220020023"/>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434518" y="268447"/>
            <a:ext cx="9513115" cy="6465482"/>
          </a:xfrm>
        </p:spPr>
        <p:txBody>
          <a:bodyPr>
            <a:normAutofit/>
          </a:bodyPr>
          <a:lstStyle/>
          <a:p>
            <a:r>
              <a:rPr lang="en-US" dirty="0">
                <a:latin typeface="Gill Sans MT" panose="020B0502020104020203" pitchFamily="34" charset="0"/>
              </a:rPr>
              <a:t>Education breeds confidence. Confidence breeds hope.    Hope breeds peace.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800" dirty="0">
                <a:latin typeface="Gill Sans MT" panose="020B0502020104020203" pitchFamily="34" charset="0"/>
              </a:rPr>
              <a:t>Confucius</a:t>
            </a:r>
            <a:r>
              <a:rPr lang="en-US" sz="4800" dirty="0"/>
              <a:t/>
            </a:r>
            <a:br>
              <a:rPr lang="en-US" sz="4800" dirty="0"/>
            </a:br>
            <a:endParaRPr lang="en-US" sz="4800" dirty="0">
              <a:latin typeface="Gill Sans MT" panose="020B0502020104020203" pitchFamily="34" charset="0"/>
            </a:endParaRPr>
          </a:p>
        </p:txBody>
      </p:sp>
    </p:spTree>
    <p:extLst>
      <p:ext uri="{BB962C8B-B14F-4D97-AF65-F5344CB8AC3E}">
        <p14:creationId xmlns:p14="http://schemas.microsoft.com/office/powerpoint/2010/main" val="3886811468"/>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1">
            <a:lumMod val="50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24040" y="260058"/>
            <a:ext cx="10082025" cy="6465482"/>
          </a:xfrm>
        </p:spPr>
        <p:txBody>
          <a:bodyPr>
            <a:normAutofit/>
          </a:bodyPr>
          <a:lstStyle/>
          <a:p>
            <a:r>
              <a:rPr lang="en-US" dirty="0"/>
              <a:t/>
            </a:r>
            <a:br>
              <a:rPr lang="en-US" dirty="0"/>
            </a:br>
            <a:r>
              <a:rPr lang="en-US" dirty="0"/>
              <a:t/>
            </a:r>
            <a:br>
              <a:rPr lang="en-US" dirty="0"/>
            </a:br>
            <a:r>
              <a:rPr lang="en-US" sz="6600" dirty="0">
                <a:latin typeface="Gill Sans MT" panose="020B0502020104020203" pitchFamily="34" charset="0"/>
              </a:rPr>
              <a:t>Education is one thing no one can take away from you.</a:t>
            </a:r>
            <a:br>
              <a:rPr lang="en-US" sz="66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Elin </a:t>
            </a:r>
            <a:r>
              <a:rPr lang="en-US" dirty="0" err="1">
                <a:latin typeface="Gill Sans MT" panose="020B0502020104020203" pitchFamily="34" charset="0"/>
              </a:rPr>
              <a:t>Nordegren</a:t>
            </a: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163454832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80393" y="268447"/>
            <a:ext cx="11831215" cy="6465482"/>
          </a:xfrm>
        </p:spPr>
        <p:txBody>
          <a:bodyPr>
            <a:normAutofit fontScale="90000"/>
          </a:bodyPr>
          <a:lstStyle/>
          <a:p>
            <a:r>
              <a:rPr lang="en-US" dirty="0">
                <a:latin typeface="Gill Sans MT" panose="020B0502020104020203" pitchFamily="34" charset="0"/>
              </a:rPr>
              <a:t>A quality education has the power to transform societies in a single generation, provide children with the protection they need from the hazards of poverty, labor exploitation and disease, and given them the knowledge, skills, and confidence to reach their full potential.</a:t>
            </a:r>
            <a:br>
              <a:rPr lang="en-US" dirty="0">
                <a:latin typeface="Gill Sans MT" panose="020B0502020104020203" pitchFamily="34" charset="0"/>
              </a:rPr>
            </a:br>
            <a:r>
              <a:rPr lang="en-US" sz="3600" dirty="0">
                <a:latin typeface="Gill Sans MT" panose="020B0502020104020203" pitchFamily="34" charset="0"/>
              </a:rPr>
              <a:t/>
            </a:r>
            <a:br>
              <a:rPr lang="en-US" sz="3600" dirty="0">
                <a:latin typeface="Gill Sans MT" panose="020B0502020104020203" pitchFamily="34" charset="0"/>
              </a:rPr>
            </a:br>
            <a:r>
              <a:rPr lang="en-US" sz="5300" dirty="0">
                <a:latin typeface="Gill Sans MT" panose="020B0502020104020203" pitchFamily="34" charset="0"/>
              </a:rPr>
              <a:t>Audrey Hepburn</a:t>
            </a:r>
            <a:endParaRPr lang="en-US" sz="4800" dirty="0">
              <a:latin typeface="Gill Sans MT" panose="020B0502020104020203" pitchFamily="34" charset="0"/>
            </a:endParaRPr>
          </a:p>
        </p:txBody>
      </p:sp>
    </p:spTree>
    <p:extLst>
      <p:ext uri="{BB962C8B-B14F-4D97-AF65-F5344CB8AC3E}">
        <p14:creationId xmlns:p14="http://schemas.microsoft.com/office/powerpoint/2010/main" val="304415876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641316" y="260058"/>
            <a:ext cx="10909369" cy="6465482"/>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latin typeface="Gill Sans MT" panose="020B0502020104020203" pitchFamily="34" charset="0"/>
              </a:rPr>
              <a:t>You are not here merely to make a living. You are here to enable the world to live more amply, with greater vision, and with a finer spirit of hope and achievement. You are here to enrich the world. You impoverish yourself if you forget this errand. </a:t>
            </a:r>
            <a:br>
              <a:rPr lang="en-US" dirty="0">
                <a:latin typeface="Gill Sans MT" panose="020B0502020104020203" pitchFamily="34" charset="0"/>
              </a:rPr>
            </a:br>
            <a:r>
              <a:rPr lang="en-US" sz="3600" dirty="0">
                <a:latin typeface="Gill Sans MT" panose="020B0502020104020203" pitchFamily="34" charset="0"/>
              </a:rPr>
              <a:t/>
            </a:r>
            <a:br>
              <a:rPr lang="en-US" sz="3600" dirty="0">
                <a:latin typeface="Gill Sans MT" panose="020B0502020104020203" pitchFamily="34" charset="0"/>
              </a:rPr>
            </a:br>
            <a:r>
              <a:rPr lang="en-US" sz="4900" dirty="0">
                <a:latin typeface="Gill Sans MT" panose="020B0502020104020203" pitchFamily="34" charset="0"/>
              </a:rPr>
              <a:t>Woodrow Wilson </a:t>
            </a:r>
          </a:p>
        </p:txBody>
      </p:sp>
    </p:spTree>
    <p:extLst>
      <p:ext uri="{BB962C8B-B14F-4D97-AF65-F5344CB8AC3E}">
        <p14:creationId xmlns:p14="http://schemas.microsoft.com/office/powerpoint/2010/main" val="354740686"/>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910363" y="260058"/>
            <a:ext cx="10371275"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7300" dirty="0">
                <a:latin typeface="Gill Sans MT" panose="020B0502020104020203" pitchFamily="34" charset="0"/>
              </a:rPr>
              <a:t>An optimist is the human personification of spring.</a:t>
            </a:r>
            <a:br>
              <a:rPr lang="en-US" sz="7300" dirty="0">
                <a:latin typeface="Gill Sans MT" panose="020B0502020104020203" pitchFamily="34" charset="0"/>
              </a:rPr>
            </a:br>
            <a:r>
              <a:rPr lang="en-US" sz="7300" dirty="0">
                <a:latin typeface="Gill Sans MT" panose="020B0502020104020203" pitchFamily="34" charset="0"/>
              </a:rPr>
              <a:t/>
            </a:r>
            <a:br>
              <a:rPr lang="en-US" sz="7300" dirty="0">
                <a:latin typeface="Gill Sans MT" panose="020B0502020104020203" pitchFamily="34" charset="0"/>
              </a:rPr>
            </a:br>
            <a:r>
              <a:rPr lang="en-US" dirty="0">
                <a:latin typeface="Gill Sans MT" panose="020B0502020104020203" pitchFamily="34" charset="0"/>
              </a:rPr>
              <a:t>Susan J. </a:t>
            </a:r>
            <a:r>
              <a:rPr lang="en-US" dirty="0" err="1">
                <a:latin typeface="Gill Sans MT" panose="020B0502020104020203" pitchFamily="34" charset="0"/>
              </a:rPr>
              <a:t>Bissonette</a:t>
            </a: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407067983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394627" y="595960"/>
            <a:ext cx="9914075"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The object of education is to prepare [people] to educate themselves throughout their lives.</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000" dirty="0">
                <a:latin typeface="Gill Sans MT" panose="020B0502020104020203" pitchFamily="34" charset="0"/>
              </a:rPr>
              <a:t>Robert Maynard Hutchins </a:t>
            </a:r>
            <a:br>
              <a:rPr lang="en-US" sz="4000" dirty="0">
                <a:latin typeface="Gill Sans MT" panose="020B0502020104020203" pitchFamily="34" charset="0"/>
              </a:rPr>
            </a:br>
            <a:endParaRPr lang="en-US" sz="4000" dirty="0">
              <a:latin typeface="Gill Sans MT" panose="020B0502020104020203" pitchFamily="34" charset="0"/>
            </a:endParaRPr>
          </a:p>
        </p:txBody>
      </p:sp>
    </p:spTree>
    <p:extLst>
      <p:ext uri="{BB962C8B-B14F-4D97-AF65-F5344CB8AC3E}">
        <p14:creationId xmlns:p14="http://schemas.microsoft.com/office/powerpoint/2010/main" val="332606807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693208" y="1062491"/>
            <a:ext cx="8747748" cy="6465482"/>
          </a:xfrm>
        </p:spPr>
        <p:txBody>
          <a:bodyPr>
            <a:normAutofit fontScale="90000"/>
          </a:bodyPr>
          <a:lstStyle/>
          <a:p>
            <a:r>
              <a:rPr lang="en-US" dirty="0">
                <a:solidFill>
                  <a:schemeClr val="bg1"/>
                </a:solidFill>
              </a:rPr>
              <a:t/>
            </a:r>
            <a:br>
              <a:rPr lang="en-US" dirty="0">
                <a:solidFill>
                  <a:schemeClr val="bg1"/>
                </a:solidFill>
              </a:rPr>
            </a:br>
            <a:r>
              <a:rPr lang="en-US" sz="8000" dirty="0">
                <a:latin typeface="Gill Sans MT" panose="020B0502020104020203" pitchFamily="34" charset="0"/>
              </a:rPr>
              <a:t>The future belongs to those who prepare for it today.</a:t>
            </a:r>
            <a:r>
              <a:rPr lang="en-US" sz="7200" dirty="0">
                <a:latin typeface="Gill Sans MT" panose="020B0502020104020203" pitchFamily="34" charset="0"/>
              </a:rPr>
              <a:t> </a:t>
            </a:r>
            <a:br>
              <a:rPr lang="en-US" sz="7200" dirty="0">
                <a:latin typeface="Gill Sans MT" panose="020B0502020104020203" pitchFamily="34" charset="0"/>
              </a:rPr>
            </a:br>
            <a:r>
              <a:rPr lang="en-US" sz="7200" dirty="0">
                <a:latin typeface="Gill Sans MT" panose="020B0502020104020203" pitchFamily="34" charset="0"/>
              </a:rPr>
              <a:t/>
            </a:r>
            <a:br>
              <a:rPr lang="en-US" sz="7200" dirty="0">
                <a:latin typeface="Gill Sans MT" panose="020B0502020104020203" pitchFamily="34" charset="0"/>
              </a:rPr>
            </a:br>
            <a:r>
              <a:rPr lang="en-US" dirty="0">
                <a:latin typeface="Gill Sans MT" panose="020B0502020104020203" pitchFamily="34" charset="0"/>
              </a:rPr>
              <a:t>Malcolm X</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259943060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70C0">
            <a:alpha val="99000"/>
          </a:srgb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375967" y="539976"/>
            <a:ext cx="9830098" cy="6465482"/>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You never change things by fighting the existing reality.</a:t>
            </a:r>
            <a:br>
              <a:rPr lang="en-US" dirty="0">
                <a:latin typeface="Gill Sans MT" panose="020B0502020104020203" pitchFamily="34" charset="0"/>
              </a:rPr>
            </a:br>
            <a:r>
              <a:rPr lang="en-US" dirty="0">
                <a:latin typeface="Gill Sans MT" panose="020B0502020104020203" pitchFamily="34" charset="0"/>
              </a:rPr>
              <a:t>To change something, build a new model that makes the existing model obsolete.</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R. Buckminster Fuller</a:t>
            </a:r>
            <a:r>
              <a:rPr lang="en-US" dirty="0"/>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4293049212"/>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062135" y="0"/>
            <a:ext cx="10067731" cy="7061442"/>
          </a:xfrm>
        </p:spPr>
        <p:txBody>
          <a:bodyPr>
            <a:normAutofit/>
          </a:bodyPr>
          <a:lstStyle/>
          <a:p>
            <a:r>
              <a:rPr lang="en-US" dirty="0">
                <a:latin typeface="Gill Sans MT" panose="020B0502020104020203" pitchFamily="34" charset="0"/>
              </a:rPr>
              <a:t>How wonderful it is that nobody need wait a single moment before starting to improve the world.</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800" dirty="0">
                <a:latin typeface="Gill Sans MT" panose="020B0502020104020203" pitchFamily="34" charset="0"/>
              </a:rPr>
              <a:t>Anne Frank</a:t>
            </a:r>
            <a:r>
              <a:rPr lang="en-US" dirty="0"/>
              <a:t/>
            </a:r>
            <a:br>
              <a:rPr lang="en-US" dirty="0"/>
            </a:br>
            <a:r>
              <a:rPr lang="en-US" dirty="0"/>
              <a:t/>
            </a:r>
            <a:br>
              <a:rPr lang="en-US" dirty="0"/>
            </a:br>
            <a:endParaRPr lang="en-US" sz="4000" dirty="0">
              <a:latin typeface="Gill Sans MT" panose="020B0502020104020203" pitchFamily="34" charset="0"/>
            </a:endParaRPr>
          </a:p>
        </p:txBody>
      </p:sp>
    </p:spTree>
    <p:extLst>
      <p:ext uri="{BB962C8B-B14F-4D97-AF65-F5344CB8AC3E}">
        <p14:creationId xmlns:p14="http://schemas.microsoft.com/office/powerpoint/2010/main" val="630622298"/>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1">
            <a:lumMod val="75000"/>
            <a:alpha val="99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455645" y="241397"/>
            <a:ext cx="11280710" cy="6465482"/>
          </a:xfrm>
        </p:spPr>
        <p:txBody>
          <a:bodyPr>
            <a:normAutofit fontScale="90000"/>
          </a:bodyPr>
          <a:lstStyle/>
          <a:p>
            <a:pPr fontAlgn="base"/>
            <a:r>
              <a:rPr lang="en-US" dirty="0"/>
              <a:t/>
            </a:r>
            <a:br>
              <a:rPr lang="en-US" dirty="0"/>
            </a:br>
            <a:r>
              <a:rPr lang="en-US" dirty="0"/>
              <a:t/>
            </a:r>
            <a:br>
              <a:rPr lang="en-US" dirty="0"/>
            </a:br>
            <a:r>
              <a:rPr lang="en-US" sz="7300" dirty="0">
                <a:latin typeface="Gill Sans MT" panose="020B0502020104020203" pitchFamily="34" charset="0"/>
              </a:rPr>
              <a:t>Start where you are. </a:t>
            </a:r>
            <a:br>
              <a:rPr lang="en-US" sz="7300" dirty="0">
                <a:latin typeface="Gill Sans MT" panose="020B0502020104020203" pitchFamily="34" charset="0"/>
              </a:rPr>
            </a:br>
            <a:r>
              <a:rPr lang="en-US" sz="7300" dirty="0">
                <a:latin typeface="Gill Sans MT" panose="020B0502020104020203" pitchFamily="34" charset="0"/>
              </a:rPr>
              <a:t>Use what you have.</a:t>
            </a:r>
            <a:br>
              <a:rPr lang="en-US" sz="7300" dirty="0">
                <a:latin typeface="Gill Sans MT" panose="020B0502020104020203" pitchFamily="34" charset="0"/>
              </a:rPr>
            </a:br>
            <a:r>
              <a:rPr lang="en-US" sz="7300" dirty="0">
                <a:latin typeface="Gill Sans MT" panose="020B0502020104020203" pitchFamily="34" charset="0"/>
              </a:rPr>
              <a:t>Do what you can.</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Arthur Ashe</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524008175"/>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93615" y="260058"/>
            <a:ext cx="11576807"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It is not wealth one asks for, but just enough to preserve one's dignity, to work unhampered, to be generous, frank and independent.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W. Somerset Maugham</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3210093229"/>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2030036" y="260058"/>
            <a:ext cx="8131928"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7300" dirty="0">
                <a:latin typeface="Gill Sans MT" panose="020B0502020104020203" pitchFamily="34" charset="0"/>
              </a:rPr>
              <a:t>Tell me, what is it you plan to do</a:t>
            </a:r>
            <a:br>
              <a:rPr lang="en-US" sz="7300" dirty="0">
                <a:latin typeface="Gill Sans MT" panose="020B0502020104020203" pitchFamily="34" charset="0"/>
              </a:rPr>
            </a:br>
            <a:r>
              <a:rPr lang="en-US" sz="7300" dirty="0">
                <a:latin typeface="Gill Sans MT" panose="020B0502020104020203" pitchFamily="34" charset="0"/>
              </a:rPr>
              <a:t>with your one wild and precious life?</a:t>
            </a:r>
            <a:br>
              <a:rPr lang="en-US" sz="7300" dirty="0">
                <a:latin typeface="Gill Sans MT" panose="020B0502020104020203" pitchFamily="34" charset="0"/>
              </a:rPr>
            </a:br>
            <a:r>
              <a:rPr lang="en-US" sz="7300" dirty="0">
                <a:latin typeface="Gill Sans MT" panose="020B0502020104020203" pitchFamily="34" charset="0"/>
              </a:rPr>
              <a:t/>
            </a:r>
            <a:br>
              <a:rPr lang="en-US" sz="7300" dirty="0">
                <a:latin typeface="Gill Sans MT" panose="020B0502020104020203" pitchFamily="34" charset="0"/>
              </a:rPr>
            </a:br>
            <a:r>
              <a:rPr lang="en-US" dirty="0">
                <a:latin typeface="Gill Sans MT" panose="020B0502020104020203" pitchFamily="34" charset="0"/>
              </a:rPr>
              <a:t>Mary Oliver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100914465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596163" y="260058"/>
            <a:ext cx="8999675" cy="6465482"/>
          </a:xfrm>
        </p:spPr>
        <p:txBody>
          <a:bodyPr>
            <a:normAutofit/>
          </a:bodyPr>
          <a:lstStyle/>
          <a:p>
            <a:r>
              <a:rPr lang="en-US" dirty="0"/>
              <a:t/>
            </a:r>
            <a:br>
              <a:rPr lang="en-US" dirty="0"/>
            </a:br>
            <a:r>
              <a:rPr lang="en-US" altLang="en-US" dirty="0">
                <a:latin typeface="Gill Sans MT" panose="020B0502020104020203" pitchFamily="34" charset="0"/>
              </a:rPr>
              <a:t>An educator’s role is to guide discovery and to be one with the students in a community of seekers.</a:t>
            </a:r>
            <a:br>
              <a:rPr lang="en-US" altLang="en-US" dirty="0">
                <a:latin typeface="Gill Sans MT" panose="020B0502020104020203" pitchFamily="34" charset="0"/>
              </a:rPr>
            </a:br>
            <a:r>
              <a:rPr lang="en-US" dirty="0">
                <a:solidFill>
                  <a:schemeClr val="bg1"/>
                </a:solidFill>
                <a:latin typeface="Gill Sans MT" panose="020B0502020104020203" pitchFamily="34" charset="0"/>
              </a:rPr>
              <a:t/>
            </a:r>
            <a:br>
              <a:rPr lang="en-US" dirty="0">
                <a:solidFill>
                  <a:schemeClr val="bg1"/>
                </a:solidFill>
                <a:latin typeface="Gill Sans MT" panose="020B0502020104020203" pitchFamily="34" charset="0"/>
              </a:rPr>
            </a:br>
            <a:r>
              <a:rPr lang="en-US" sz="4000" dirty="0">
                <a:latin typeface="Gill Sans MT" panose="020B0502020104020203" pitchFamily="34" charset="0"/>
              </a:rPr>
              <a:t>Paolo </a:t>
            </a:r>
            <a:r>
              <a:rPr lang="en-US" sz="4000" dirty="0" err="1">
                <a:latin typeface="Gill Sans MT" panose="020B0502020104020203" pitchFamily="34" charset="0"/>
              </a:rPr>
              <a:t>Friere</a:t>
            </a:r>
            <a:r>
              <a:rPr lang="en-US" sz="4000" dirty="0">
                <a:solidFill>
                  <a:schemeClr val="bg1"/>
                </a:solidFill>
                <a:latin typeface="Gill Sans MT" panose="020B0502020104020203" pitchFamily="34" charset="0"/>
              </a:rPr>
              <a:t/>
            </a:r>
            <a:br>
              <a:rPr lang="en-US" sz="4000" dirty="0">
                <a:solidFill>
                  <a:schemeClr val="bg1"/>
                </a:solidFill>
                <a:latin typeface="Gill Sans MT" panose="020B0502020104020203" pitchFamily="34" charset="0"/>
              </a:rPr>
            </a:br>
            <a:endParaRPr lang="en-US" sz="40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149280236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065552" y="260058"/>
            <a:ext cx="10060896" cy="6465482"/>
          </a:xfrm>
        </p:spPr>
        <p:txBody>
          <a:bodyPr>
            <a:normAutofit fontScale="90000"/>
          </a:bodyPr>
          <a:lstStyle/>
          <a:p>
            <a:pPr fontAlgn="base"/>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latin typeface="Gill Sans MT" panose="020B0502020104020203" pitchFamily="34" charset="0"/>
              </a:rPr>
              <a:t>Improving the achievement of black undergraduate men demands a serious investment of institutional energies and resources.​</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Shaun R. Harper​</a:t>
            </a:r>
            <a:br>
              <a:rPr lang="en-US" dirty="0">
                <a:latin typeface="Gill Sans MT" panose="020B0502020104020203" pitchFamily="34" charset="0"/>
              </a:rPr>
            </a:br>
            <a:endParaRPr lang="en-US" sz="4900" dirty="0">
              <a:latin typeface="Gill Sans MT" panose="020B0502020104020203" pitchFamily="34" charset="0"/>
            </a:endParaRPr>
          </a:p>
        </p:txBody>
      </p:sp>
    </p:spTree>
    <p:extLst>
      <p:ext uri="{BB962C8B-B14F-4D97-AF65-F5344CB8AC3E}">
        <p14:creationId xmlns:p14="http://schemas.microsoft.com/office/powerpoint/2010/main" val="280728693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421364" y="260058"/>
            <a:ext cx="9349272" cy="6465482"/>
          </a:xfrm>
        </p:spPr>
        <p:txBody>
          <a:bodyPr>
            <a:noAutofit/>
          </a:bodyPr>
          <a:lstStyle/>
          <a:p>
            <a:r>
              <a:rPr lang="en-US" sz="5400" dirty="0">
                <a:latin typeface="Gill Sans MT" panose="020B0502020104020203" pitchFamily="34" charset="0"/>
              </a:rPr>
              <a:t/>
            </a:r>
            <a:br>
              <a:rPr lang="en-US" sz="5400" dirty="0">
                <a:latin typeface="Gill Sans MT" panose="020B0502020104020203" pitchFamily="34" charset="0"/>
              </a:rPr>
            </a:br>
            <a:r>
              <a:rPr lang="en-US" sz="5400" dirty="0">
                <a:latin typeface="Gill Sans MT" panose="020B0502020104020203" pitchFamily="34" charset="0"/>
              </a:rPr>
              <a:t/>
            </a:r>
            <a:br>
              <a:rPr lang="en-US" sz="5400" dirty="0">
                <a:latin typeface="Gill Sans MT" panose="020B0502020104020203" pitchFamily="34" charset="0"/>
              </a:rPr>
            </a:br>
            <a:r>
              <a:rPr lang="en-US" altLang="en-US" sz="5400" dirty="0">
                <a:latin typeface="Gill Sans MT" panose="020B0502020104020203" pitchFamily="34" charset="0"/>
              </a:rPr>
              <a:t>Nobody can force change on anyone else. It has to be experienced.  Unless we invent ways where paradigm shifts can be experienced by large numbers of people, then change will remain a myth.</a:t>
            </a:r>
            <a:br>
              <a:rPr lang="en-US" altLang="en-US" sz="5400" dirty="0">
                <a:latin typeface="Gill Sans MT" panose="020B0502020104020203" pitchFamily="34" charset="0"/>
              </a:rPr>
            </a:br>
            <a:r>
              <a:rPr lang="en-US" altLang="en-US" sz="3200" dirty="0">
                <a:latin typeface="Gill Sans MT" panose="020B0502020104020203" pitchFamily="34" charset="0"/>
              </a:rPr>
              <a:t>  		</a:t>
            </a:r>
            <a:br>
              <a:rPr lang="en-US" altLang="en-US" sz="3200" dirty="0">
                <a:latin typeface="Gill Sans MT" panose="020B0502020104020203" pitchFamily="34" charset="0"/>
              </a:rPr>
            </a:br>
            <a:r>
              <a:rPr lang="en-US" altLang="en-US" sz="4400" dirty="0">
                <a:latin typeface="Gill Sans MT" panose="020B0502020104020203" pitchFamily="34" charset="0"/>
              </a:rPr>
              <a:t>Eric Trist</a:t>
            </a:r>
            <a:endParaRPr lang="en-US" sz="4400" dirty="0">
              <a:latin typeface="Gill Sans MT" panose="020B0502020104020203" pitchFamily="34" charset="0"/>
            </a:endParaRPr>
          </a:p>
        </p:txBody>
      </p:sp>
    </p:spTree>
    <p:extLst>
      <p:ext uri="{BB962C8B-B14F-4D97-AF65-F5344CB8AC3E}">
        <p14:creationId xmlns:p14="http://schemas.microsoft.com/office/powerpoint/2010/main" val="276117363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20765" y="260058"/>
            <a:ext cx="9950470"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I strive never to forget the real world consequences of my decisions on individuals, businesses and government.​</a:t>
            </a:r>
            <a:br>
              <a:rPr lang="en-US" dirty="0">
                <a:latin typeface="Gill Sans MT" panose="020B0502020104020203" pitchFamily="34" charset="0"/>
              </a:rPr>
            </a:br>
            <a:r>
              <a:rPr lang="en-US" dirty="0">
                <a:latin typeface="Gill Sans MT" panose="020B0502020104020203" pitchFamily="34" charset="0"/>
              </a:rPr>
              <a:t>​</a:t>
            </a:r>
            <a:br>
              <a:rPr lang="en-US" dirty="0">
                <a:latin typeface="Gill Sans MT" panose="020B0502020104020203" pitchFamily="34" charset="0"/>
              </a:rPr>
            </a:br>
            <a:r>
              <a:rPr lang="en-US" dirty="0">
                <a:latin typeface="Gill Sans MT" panose="020B0502020104020203" pitchFamily="34" charset="0"/>
              </a:rPr>
              <a:t>​</a:t>
            </a:r>
            <a:r>
              <a:rPr lang="en-US" sz="4900" dirty="0">
                <a:latin typeface="Gill Sans MT" panose="020B0502020104020203" pitchFamily="34" charset="0"/>
              </a:rPr>
              <a:t>Sonia Sotomayor​</a:t>
            </a:r>
            <a:br>
              <a:rPr lang="en-US" sz="4900" dirty="0">
                <a:latin typeface="Gill Sans MT" panose="020B0502020104020203" pitchFamily="34" charset="0"/>
              </a:rPr>
            </a:br>
            <a:r>
              <a:rPr lang="en-US" sz="4900" dirty="0">
                <a:latin typeface="Gill Sans MT" panose="020B0502020104020203" pitchFamily="34" charset="0"/>
              </a:rPr>
              <a:t>Supreme Court Justice</a:t>
            </a:r>
          </a:p>
        </p:txBody>
      </p:sp>
    </p:spTree>
    <p:extLst>
      <p:ext uri="{BB962C8B-B14F-4D97-AF65-F5344CB8AC3E}">
        <p14:creationId xmlns:p14="http://schemas.microsoft.com/office/powerpoint/2010/main" val="2730095567"/>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5079" y="260058"/>
            <a:ext cx="11961843" cy="6465482"/>
          </a:xfrm>
        </p:spPr>
        <p:txBody>
          <a:bodyPr>
            <a:noAutofit/>
          </a:bodyPr>
          <a:lstStyle/>
          <a:p>
            <a:r>
              <a:rPr lang="en-US" sz="4400" dirty="0"/>
              <a:t/>
            </a:r>
            <a:br>
              <a:rPr lang="en-US" sz="4400" dirty="0"/>
            </a:br>
            <a:r>
              <a:rPr lang="en-US" sz="5300" dirty="0">
                <a:latin typeface="Gill Sans MT" panose="020B0502020104020203" pitchFamily="34" charset="0"/>
              </a:rPr>
              <a:t>The aspirations of democracy are based on the notion of an informed citizenry. . . .   The new economy is predicated on a continuous pipeline of scientific and technological innovation. It cannot exist without workers and consumers who are mathematically and scientifically literate. </a:t>
            </a:r>
            <a:r>
              <a:rPr lang="en-US" sz="5400" dirty="0">
                <a:latin typeface="Gill Sans MT" panose="020B0502020104020203" pitchFamily="34" charset="0"/>
              </a:rPr>
              <a:t/>
            </a:r>
            <a:br>
              <a:rPr lang="en-US" sz="5400" dirty="0">
                <a:latin typeface="Gill Sans MT" panose="020B0502020104020203" pitchFamily="34" charset="0"/>
              </a:rPr>
            </a:br>
            <a:r>
              <a:rPr lang="en-US" sz="2800" dirty="0">
                <a:latin typeface="Gill Sans MT" panose="020B0502020104020203" pitchFamily="34" charset="0"/>
              </a:rPr>
              <a:t/>
            </a:r>
            <a:br>
              <a:rPr lang="en-US" sz="2800" dirty="0">
                <a:latin typeface="Gill Sans MT" panose="020B0502020104020203" pitchFamily="34" charset="0"/>
              </a:rPr>
            </a:br>
            <a:r>
              <a:rPr lang="en-US" sz="4400" dirty="0">
                <a:latin typeface="Gill Sans MT" panose="020B0502020104020203" pitchFamily="34" charset="0"/>
              </a:rPr>
              <a:t>Ann </a:t>
            </a:r>
            <a:r>
              <a:rPr lang="en-US" sz="4400" dirty="0" err="1">
                <a:latin typeface="Gill Sans MT" panose="020B0502020104020203" pitchFamily="34" charset="0"/>
              </a:rPr>
              <a:t>Druyan</a:t>
            </a:r>
            <a:endParaRPr lang="en-US" sz="4400" dirty="0">
              <a:latin typeface="Gill Sans MT" panose="020B0502020104020203" pitchFamily="34" charset="0"/>
            </a:endParaRPr>
          </a:p>
        </p:txBody>
      </p:sp>
    </p:spTree>
    <p:extLst>
      <p:ext uri="{BB962C8B-B14F-4D97-AF65-F5344CB8AC3E}">
        <p14:creationId xmlns:p14="http://schemas.microsoft.com/office/powerpoint/2010/main" val="3080045129"/>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989673" y="260058"/>
            <a:ext cx="10212654" cy="6465482"/>
          </a:xfrm>
        </p:spPr>
        <p:txBody>
          <a:bodyPr>
            <a:normAutofit fontScale="90000"/>
          </a:bodyPr>
          <a:lstStyle/>
          <a:p>
            <a:r>
              <a:rPr lang="en-US" dirty="0"/>
              <a:t/>
            </a:r>
            <a:br>
              <a:rPr lang="en-US" dirty="0"/>
            </a:br>
            <a:r>
              <a:rPr lang="en-US" dirty="0"/>
              <a:t/>
            </a:r>
            <a:br>
              <a:rPr lang="en-US" dirty="0"/>
            </a:br>
            <a:r>
              <a:rPr lang="en-US" sz="7300" dirty="0">
                <a:latin typeface="Gill Sans MT" panose="020B0502020104020203" pitchFamily="34" charset="0"/>
              </a:rPr>
              <a:t>There's only so much you can do, but if somebody doesn't give you a chance there is nothing you can do.</a:t>
            </a:r>
            <a:br>
              <a:rPr lang="en-US" sz="7300" dirty="0">
                <a:latin typeface="Gill Sans MT" panose="020B0502020104020203" pitchFamily="34" charset="0"/>
              </a:rPr>
            </a:br>
            <a:r>
              <a:rPr lang="en-US" sz="7300" dirty="0">
                <a:latin typeface="Gill Sans MT" panose="020B0502020104020203" pitchFamily="34" charset="0"/>
              </a:rPr>
              <a:t/>
            </a:r>
            <a:br>
              <a:rPr lang="en-US" sz="7300" dirty="0">
                <a:latin typeface="Gill Sans MT" panose="020B0502020104020203" pitchFamily="34" charset="0"/>
              </a:rPr>
            </a:br>
            <a:r>
              <a:rPr lang="en-US" dirty="0">
                <a:latin typeface="Gill Sans MT" panose="020B0502020104020203" pitchFamily="34" charset="0"/>
              </a:rPr>
              <a:t>Charlize Theron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2248066302"/>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20765" y="260058"/>
            <a:ext cx="9950470"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7300" dirty="0">
                <a:latin typeface="Gill Sans MT" panose="020B0502020104020203" pitchFamily="34" charset="0"/>
              </a:rPr>
              <a:t>Most of the world will make decisions by either guessing or using their gut. They will be either lucky or wrong.</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800" dirty="0">
                <a:latin typeface="Gill Sans MT" panose="020B0502020104020203" pitchFamily="34" charset="0"/>
              </a:rPr>
              <a:t>Suhail Doshi</a:t>
            </a:r>
            <a:r>
              <a:rPr lang="en-US" sz="4800" dirty="0">
                <a:solidFill>
                  <a:srgbClr val="800080"/>
                </a:solidFill>
              </a:rPr>
              <a:t/>
            </a:r>
            <a:br>
              <a:rPr lang="en-US" sz="4800" dirty="0">
                <a:solidFill>
                  <a:srgbClr val="800080"/>
                </a:solidFill>
              </a:rPr>
            </a:br>
            <a:endParaRPr lang="en-US" sz="4900" dirty="0">
              <a:latin typeface="Gill Sans MT" panose="020B0502020104020203" pitchFamily="34" charset="0"/>
            </a:endParaRPr>
          </a:p>
        </p:txBody>
      </p:sp>
    </p:spTree>
    <p:extLst>
      <p:ext uri="{BB962C8B-B14F-4D97-AF65-F5344CB8AC3E}">
        <p14:creationId xmlns:p14="http://schemas.microsoft.com/office/powerpoint/2010/main" val="3020882282"/>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0070C0">
            <a:alpha val="99000"/>
          </a:srgb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375967" y="539976"/>
            <a:ext cx="9830098" cy="6465482"/>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You never change things by fighting the existing reality.</a:t>
            </a:r>
            <a:br>
              <a:rPr lang="en-US" dirty="0">
                <a:latin typeface="Gill Sans MT" panose="020B0502020104020203" pitchFamily="34" charset="0"/>
              </a:rPr>
            </a:br>
            <a:r>
              <a:rPr lang="en-US" dirty="0">
                <a:latin typeface="Gill Sans MT" panose="020B0502020104020203" pitchFamily="34" charset="0"/>
              </a:rPr>
              <a:t>To change something, build a new model that makes the existing model obsolete.</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R. Buckminster Fuller</a:t>
            </a:r>
            <a:r>
              <a:rPr lang="en-US" dirty="0"/>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221070793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120765" y="260058"/>
            <a:ext cx="9950470"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7300" dirty="0">
                <a:latin typeface="Gill Sans MT" panose="020B0502020104020203" pitchFamily="34" charset="0"/>
              </a:rPr>
              <a:t>Our ability to do great things with data will make a real difference in every aspect of our lives. </a:t>
            </a:r>
            <a:br>
              <a:rPr lang="en-US" sz="7300"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900" dirty="0">
                <a:latin typeface="Gill Sans MT" panose="020B0502020104020203" pitchFamily="34" charset="0"/>
              </a:rPr>
              <a:t>Jennifer </a:t>
            </a:r>
            <a:r>
              <a:rPr lang="en-US" sz="4900" dirty="0" err="1">
                <a:latin typeface="Gill Sans MT" panose="020B0502020104020203" pitchFamily="34" charset="0"/>
              </a:rPr>
              <a:t>Pahlka</a:t>
            </a:r>
            <a:r>
              <a:rPr lang="en-US" sz="4900" dirty="0">
                <a:latin typeface="Gill Sans MT" panose="020B0502020104020203" pitchFamily="34" charset="0"/>
              </a:rPr>
              <a:t/>
            </a:r>
            <a:br>
              <a:rPr lang="en-US" sz="4900" dirty="0">
                <a:latin typeface="Gill Sans MT" panose="020B0502020104020203" pitchFamily="34" charset="0"/>
              </a:rPr>
            </a:br>
            <a:r>
              <a:rPr lang="en-US" sz="4900" dirty="0">
                <a:latin typeface="Gill Sans MT" panose="020B0502020104020203" pitchFamily="34" charset="0"/>
              </a:rPr>
              <a:t>Code for America</a:t>
            </a:r>
          </a:p>
        </p:txBody>
      </p:sp>
    </p:spTree>
    <p:extLst>
      <p:ext uri="{BB962C8B-B14F-4D97-AF65-F5344CB8AC3E}">
        <p14:creationId xmlns:p14="http://schemas.microsoft.com/office/powerpoint/2010/main" val="1171758768"/>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430538" y="73446"/>
            <a:ext cx="9330925" cy="6465482"/>
          </a:xfrm>
        </p:spPr>
        <p:txBody>
          <a:bodyPr>
            <a:normAutofit fontScale="90000"/>
          </a:bodyPr>
          <a:lstStyle/>
          <a:p>
            <a:r>
              <a:rPr lang="en-US" dirty="0"/>
              <a:t/>
            </a:r>
            <a:br>
              <a:rPr lang="en-US" dirty="0"/>
            </a:br>
            <a:r>
              <a:rPr lang="en-US" altLang="en-US" sz="8000" dirty="0">
                <a:latin typeface="Gill Sans MT" panose="020B0502020104020203" pitchFamily="34" charset="0"/>
              </a:rPr>
              <a:t>We see things not as they are but as we are. </a:t>
            </a:r>
            <a:br>
              <a:rPr lang="en-US" altLang="en-US" sz="8000" dirty="0">
                <a:latin typeface="Gill Sans MT" panose="020B0502020104020203" pitchFamily="34" charset="0"/>
              </a:rPr>
            </a:br>
            <a:r>
              <a:rPr lang="en-US" altLang="en-US" sz="8000" dirty="0">
                <a:latin typeface="Gill Sans MT" panose="020B0502020104020203" pitchFamily="34" charset="0"/>
              </a:rPr>
              <a:t/>
            </a:r>
            <a:br>
              <a:rPr lang="en-US" altLang="en-US" sz="8000" dirty="0">
                <a:latin typeface="Gill Sans MT" panose="020B0502020104020203" pitchFamily="34" charset="0"/>
              </a:rPr>
            </a:br>
            <a:r>
              <a:rPr lang="en-US" altLang="en-US" sz="7300" dirty="0">
                <a:latin typeface="Gill Sans MT" panose="020B0502020104020203" pitchFamily="34" charset="0"/>
              </a:rPr>
              <a:t>Anais Nin</a:t>
            </a:r>
            <a:r>
              <a:rPr lang="en-US" dirty="0">
                <a:latin typeface="Gill Sans MT" panose="020B0502020104020203" pitchFamily="34" charset="0"/>
              </a:rPr>
              <a:t> </a:t>
            </a:r>
            <a:br>
              <a:rPr lang="en-US" dirty="0">
                <a:latin typeface="Gill Sans MT" panose="020B0502020104020203" pitchFamily="34" charset="0"/>
              </a:rPr>
            </a:br>
            <a:endParaRPr lang="en-US" dirty="0">
              <a:latin typeface="Gill Sans MT" panose="020B0502020104020203" pitchFamily="34" charset="0"/>
            </a:endParaRPr>
          </a:p>
        </p:txBody>
      </p:sp>
    </p:spTree>
    <p:extLst>
      <p:ext uri="{BB962C8B-B14F-4D97-AF65-F5344CB8AC3E}">
        <p14:creationId xmlns:p14="http://schemas.microsoft.com/office/powerpoint/2010/main" val="275432003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910363" y="260058"/>
            <a:ext cx="10371275" cy="6465482"/>
          </a:xfrm>
        </p:spPr>
        <p:txBody>
          <a:bodyPr>
            <a:normAutofit fontScale="90000"/>
          </a:bodyPr>
          <a:lstStyle/>
          <a:p>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One way of integrating all students is to make sure our learning communities are open communities.  We must make sure that the classroom does not disenfranchise or isolate students by their structure or their content.</a:t>
            </a:r>
            <a:br>
              <a:rPr lang="en-US" dirty="0">
                <a:latin typeface="Gill Sans MT" panose="020B0502020104020203" pitchFamily="34" charset="0"/>
              </a:rPr>
            </a:br>
            <a:r>
              <a:rPr lang="en-US" sz="4400" dirty="0">
                <a:latin typeface="Gill Sans MT" panose="020B0502020104020203" pitchFamily="34" charset="0"/>
              </a:rPr>
              <a:t/>
            </a:r>
            <a:br>
              <a:rPr lang="en-US" sz="4400" dirty="0">
                <a:latin typeface="Gill Sans MT" panose="020B0502020104020203" pitchFamily="34" charset="0"/>
              </a:rPr>
            </a:br>
            <a:r>
              <a:rPr lang="en-US" sz="4400" dirty="0">
                <a:latin typeface="Gill Sans MT" panose="020B0502020104020203" pitchFamily="34" charset="0"/>
              </a:rPr>
              <a:t>Vincent Tinto</a:t>
            </a:r>
          </a:p>
        </p:txBody>
      </p:sp>
    </p:spTree>
    <p:extLst>
      <p:ext uri="{BB962C8B-B14F-4D97-AF65-F5344CB8AC3E}">
        <p14:creationId xmlns:p14="http://schemas.microsoft.com/office/powerpoint/2010/main" val="379148275"/>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065552" y="260058"/>
            <a:ext cx="10060896" cy="6465482"/>
          </a:xfrm>
        </p:spPr>
        <p:txBody>
          <a:bodyPr>
            <a:normAutofit/>
          </a:bodyPr>
          <a:lstStyle/>
          <a:p>
            <a:r>
              <a:rPr lang="en-US" dirty="0">
                <a:latin typeface="Gill Sans MT" panose="020B0502020104020203" pitchFamily="34" charset="0"/>
              </a:rPr>
              <a:t>Learning is not attained by chance, it must be sought for with ardor and attended to with diligence.</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800" dirty="0">
                <a:latin typeface="Gill Sans MT" panose="020B0502020104020203" pitchFamily="34" charset="0"/>
              </a:rPr>
              <a:t>Abigail Adams</a:t>
            </a:r>
            <a:r>
              <a:rPr lang="en-US" dirty="0">
                <a:latin typeface="Gill Sans MT" panose="020B0502020104020203" pitchFamily="34" charset="0"/>
              </a:rPr>
              <a:t/>
            </a:r>
            <a:br>
              <a:rPr lang="en-US" dirty="0">
                <a:latin typeface="Gill Sans MT" panose="020B0502020104020203" pitchFamily="34" charset="0"/>
              </a:rPr>
            </a:br>
            <a:endParaRPr lang="en-US" sz="4900" dirty="0">
              <a:latin typeface="Gill Sans MT" panose="020B0502020104020203" pitchFamily="34" charset="0"/>
            </a:endParaRPr>
          </a:p>
        </p:txBody>
      </p:sp>
    </p:spTree>
    <p:extLst>
      <p:ext uri="{BB962C8B-B14F-4D97-AF65-F5344CB8AC3E}">
        <p14:creationId xmlns:p14="http://schemas.microsoft.com/office/powerpoint/2010/main" val="449645291"/>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1434518" y="268447"/>
            <a:ext cx="9513115" cy="6465482"/>
          </a:xfrm>
        </p:spPr>
        <p:txBody>
          <a:bodyPr>
            <a:normAutofit fontScale="90000"/>
          </a:bodyPr>
          <a:lstStyle/>
          <a:p>
            <a:r>
              <a:rPr lang="en-US" dirty="0"/>
              <a:t/>
            </a:r>
            <a:br>
              <a:rPr lang="en-US" dirty="0"/>
            </a:br>
            <a:r>
              <a:rPr lang="en-US" dirty="0"/>
              <a:t/>
            </a:r>
            <a:br>
              <a:rPr lang="en-US" dirty="0"/>
            </a:br>
            <a:r>
              <a:rPr lang="en-US" dirty="0">
                <a:latin typeface="Gill Sans MT" panose="020B0502020104020203" pitchFamily="34" charset="0"/>
              </a:rPr>
              <a:t>The greater danger for most of us is not that our aim is too high and we miss it, but that it is too low and we reach it.</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dirty="0">
                <a:latin typeface="Gill Sans MT" panose="020B0502020104020203" pitchFamily="34" charset="0"/>
              </a:rPr>
              <a:t>Michelangelo</a:t>
            </a:r>
            <a:r>
              <a:rPr lang="en-US" dirty="0"/>
              <a:t> </a:t>
            </a:r>
            <a:br>
              <a:rPr lang="en-US" dirty="0"/>
            </a:br>
            <a:endParaRPr lang="en-US" dirty="0">
              <a:latin typeface="Gill Sans MT" panose="020B0502020104020203" pitchFamily="34" charset="0"/>
            </a:endParaRPr>
          </a:p>
        </p:txBody>
      </p:sp>
    </p:spTree>
    <p:extLst>
      <p:ext uri="{BB962C8B-B14F-4D97-AF65-F5344CB8AC3E}">
        <p14:creationId xmlns:p14="http://schemas.microsoft.com/office/powerpoint/2010/main" val="2524499060"/>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641316" y="260058"/>
            <a:ext cx="10909369" cy="6465482"/>
          </a:xfrm>
        </p:spPr>
        <p:txBody>
          <a:bodyPr>
            <a:normAutofit fontScale="90000"/>
          </a:bodyPr>
          <a:lstStyle/>
          <a:p>
            <a:r>
              <a:rPr lang="en-US" dirty="0">
                <a:solidFill>
                  <a:schemeClr val="bg1"/>
                </a:solidFill>
              </a:rPr>
              <a:t/>
            </a:r>
            <a:br>
              <a:rPr lang="en-US" dirty="0">
                <a:solidFill>
                  <a:schemeClr val="bg1"/>
                </a:solidFill>
              </a:rPr>
            </a:br>
            <a:r>
              <a:rPr lang="en-US" dirty="0">
                <a:solidFill>
                  <a:schemeClr val="bg1"/>
                </a:solidFill>
              </a:rPr>
              <a:t/>
            </a:r>
            <a:br>
              <a:rPr lang="en-US" dirty="0">
                <a:solidFill>
                  <a:schemeClr val="bg1"/>
                </a:solidFill>
              </a:rPr>
            </a:br>
            <a:r>
              <a:rPr lang="en-US" dirty="0">
                <a:latin typeface="Gill Sans MT" panose="020B0502020104020203" pitchFamily="34" charset="0"/>
              </a:rPr>
              <a:t>You are not here merely to make a living. You are here to enable the world to live more amply, with greater vision, and with a finer spirit of hope and achievement. You are here to enrich the world. You impoverish yourself if you forget this errand. </a:t>
            </a:r>
            <a:br>
              <a:rPr lang="en-US" dirty="0">
                <a:latin typeface="Gill Sans MT" panose="020B0502020104020203" pitchFamily="34" charset="0"/>
              </a:rPr>
            </a:br>
            <a:r>
              <a:rPr lang="en-US" sz="3600" dirty="0">
                <a:latin typeface="Gill Sans MT" panose="020B0502020104020203" pitchFamily="34" charset="0"/>
              </a:rPr>
              <a:t/>
            </a:r>
            <a:br>
              <a:rPr lang="en-US" sz="3600" dirty="0">
                <a:latin typeface="Gill Sans MT" panose="020B0502020104020203" pitchFamily="34" charset="0"/>
              </a:rPr>
            </a:br>
            <a:r>
              <a:rPr lang="en-US" sz="4900" dirty="0">
                <a:latin typeface="Gill Sans MT" panose="020B0502020104020203" pitchFamily="34" charset="0"/>
              </a:rPr>
              <a:t>Woodrow Wilson </a:t>
            </a:r>
          </a:p>
        </p:txBody>
      </p:sp>
    </p:spTree>
    <p:extLst>
      <p:ext uri="{BB962C8B-B14F-4D97-AF65-F5344CB8AC3E}">
        <p14:creationId xmlns:p14="http://schemas.microsoft.com/office/powerpoint/2010/main" val="551556854"/>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4810DF6-1E14-49CA-A4F1-D2F8FA51F0BB}"/>
              </a:ext>
            </a:extLst>
          </p:cNvPr>
          <p:cNvSpPr>
            <a:spLocks noGrp="1"/>
          </p:cNvSpPr>
          <p:nvPr>
            <p:ph type="ctrTitle"/>
          </p:nvPr>
        </p:nvSpPr>
        <p:spPr>
          <a:xfrm>
            <a:off x="796212" y="0"/>
            <a:ext cx="10599576" cy="7061442"/>
          </a:xfrm>
        </p:spPr>
        <p:txBody>
          <a:bodyPr>
            <a:normAutofit/>
          </a:bodyPr>
          <a:lstStyle/>
          <a:p>
            <a:r>
              <a:rPr lang="en-US" dirty="0">
                <a:latin typeface="Gill Sans MT" panose="020B0502020104020203" pitchFamily="34" charset="0"/>
              </a:rPr>
              <a:t>For time and the world do not stand still. Change is the law of life.  And those who look only to the past or the present are certain to miss the future.</a:t>
            </a:r>
            <a:br>
              <a:rPr lang="en-US" dirty="0">
                <a:latin typeface="Gill Sans MT" panose="020B0502020104020203" pitchFamily="34" charset="0"/>
              </a:rPr>
            </a:br>
            <a:r>
              <a:rPr lang="en-US" dirty="0">
                <a:latin typeface="Gill Sans MT" panose="020B0502020104020203" pitchFamily="34" charset="0"/>
              </a:rPr>
              <a:t/>
            </a:r>
            <a:br>
              <a:rPr lang="en-US" dirty="0">
                <a:latin typeface="Gill Sans MT" panose="020B0502020104020203" pitchFamily="34" charset="0"/>
              </a:rPr>
            </a:br>
            <a:r>
              <a:rPr lang="en-US" sz="4400" dirty="0">
                <a:latin typeface="Gill Sans MT" panose="020B0502020104020203" pitchFamily="34" charset="0"/>
              </a:rPr>
              <a:t>John F. Kennedy</a:t>
            </a:r>
            <a:r>
              <a:rPr lang="en-US" sz="8000" dirty="0">
                <a:latin typeface="Gill Sans MT" panose="020B0502020104020203" pitchFamily="34" charset="0"/>
              </a:rPr>
              <a:t/>
            </a:r>
            <a:br>
              <a:rPr lang="en-US" sz="8000" dirty="0">
                <a:latin typeface="Gill Sans MT" panose="020B0502020104020203" pitchFamily="34" charset="0"/>
              </a:rPr>
            </a:br>
            <a:endParaRPr lang="en-US" sz="4000" dirty="0">
              <a:latin typeface="Gill Sans MT" panose="020B0502020104020203" pitchFamily="34" charset="0"/>
            </a:endParaRPr>
          </a:p>
        </p:txBody>
      </p:sp>
    </p:spTree>
    <p:extLst>
      <p:ext uri="{BB962C8B-B14F-4D97-AF65-F5344CB8AC3E}">
        <p14:creationId xmlns:p14="http://schemas.microsoft.com/office/powerpoint/2010/main" val="3705872342"/>
      </p:ext>
    </p:extLst>
  </p:cSld>
  <p:clrMapOvr>
    <a:masterClrMapping/>
  </p:clrMapOvr>
  <mc:AlternateContent xmlns:mc="http://schemas.openxmlformats.org/markup-compatibility/2006" xmlns:p14="http://schemas.microsoft.com/office/powerpoint/2010/main">
    <mc:Choice Requires="p14">
      <p:transition p14:dur="250" advTm="18000">
        <p:cut/>
      </p:transition>
    </mc:Choice>
    <mc:Fallback xmlns="">
      <p:transition advTm="18000">
        <p:cu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461</TotalTime>
  <Words>344</Words>
  <Application>Microsoft Office PowerPoint</Application>
  <PresentationFormat>Widescreen</PresentationFormat>
  <Paragraphs>66</Paragraphs>
  <Slides>66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Calibri</vt:lpstr>
      <vt:lpstr>Calibri Light</vt:lpstr>
      <vt:lpstr>Gill Sans MT</vt:lpstr>
      <vt:lpstr>Segoe UI</vt:lpstr>
      <vt:lpstr>Office Theme</vt:lpstr>
      <vt:lpstr>When we do the best that we can, we never know what miracle is wrought in our life, or in the life of another.  Helen Keller </vt:lpstr>
      <vt:lpstr>  No one has a right to sit down and feel hopeless. There's too much work to do.  Dorothy Day </vt:lpstr>
      <vt:lpstr>  Once social change begins, it cannot be reversed. You cannot un-educate the person who has learned to read. You cannot humiliate the person who feels pride. You cannot oppress the people          who are not afraid anymore.    Cesar Chavez</vt:lpstr>
      <vt:lpstr> Knowledge emerges only through invention and re-invention, through the restless, impatient, continuing, hopeful inquiry human beings pursue  in the world, with the world,  and with each other.  Paolo Friere </vt:lpstr>
      <vt:lpstr>  The object of education is to prepare [people] to educate themselves throughout their lives.  Robert Maynard Hutchins  </vt:lpstr>
      <vt:lpstr> The aspirations of democracy are based on the notion of an informed citizenry. . . .   The new economy is predicated on a continuous pipeline of scientific and technological innovation. It cannot exist without workers and consumers who are mathematically and scientifically literate.   Ann Druyan</vt:lpstr>
      <vt:lpstr>  The greater danger for most of us is not that our aim is too high and we miss it, but that it is too low and we reach it.  Michelangelo  </vt:lpstr>
      <vt:lpstr>  You are not here merely to make a living. You are here to enable the world to live more amply, with greater vision, and with a finer spirit of hope and achievement. You are here to enrich the world. You impoverish yourself if you forget this errand.   Woodrow Wilson </vt:lpstr>
      <vt:lpstr>For time and the world do not stand still. Change is the law of life.  And those who look only to the past or the present are certain to miss the future.  John F. Kennedy </vt:lpstr>
      <vt:lpstr>  The opportunity for brotherhood presents itself every time you meet another human being.  Jane Wyman </vt:lpstr>
      <vt:lpstr>  Don't let what you cannot do interfere with what you can do.  John Wooden    </vt:lpstr>
      <vt:lpstr> There is no end to education. It is not that you read a book, pass an examination, and finish with education. The whole of life, from the moment you are born to the moment you die, is a process of learning.   Jiddu Krishnamurti</vt:lpstr>
      <vt:lpstr>  You never change things by fighting the existing reality. To change something, build a new model that makes the existing model obsolete.  R. Buckminster Fuller </vt:lpstr>
      <vt:lpstr>  If you want to be free, there is but one way; it is to guarantee an equally full measure of liberty to all your neighbors. There is no other.    Carl Schurz</vt:lpstr>
      <vt:lpstr>You better live your best and act your best and think your best today, for today is the sure preparation for tomorrow and all the other tomorrows that follow.  Harriet Martineau  </vt:lpstr>
      <vt:lpstr>Whether one believes in religion or not. . .there isn’t anyone who doesn’t appreciate kindness and compassion. . . .We must build closer relationships of mutual trust, understanding, respect, and help, irrespective of differences of culture, philosophy, religion, or faith.  The Dalai Lama  </vt:lpstr>
      <vt:lpstr> The secret of joy in work is contained in one word - excellence. To know how to do something well is to enjoy it.              Pearl Buck </vt:lpstr>
      <vt:lpstr>  If one advances confidently in the direction of his dreams, and endeavors to live the life which he has imagined, he will meet with a success unexpected in common hours.  Henry David Thoreau</vt:lpstr>
      <vt:lpstr> Courage is the most important of all the virtues, because without it we can't practice any other virtue with consistency.  Maya Angelou </vt:lpstr>
      <vt:lpstr>  If you can react the same way to winning and losing, that is a big accomplishment. That quality is important because it stays with you the rest of your life.  Chris Evert </vt:lpstr>
      <vt:lpstr> The future of [humankind] lies waiting for those who will come to understand their lives and take up their responsibilities to all living things.   Vine Deloria, Jr.</vt:lpstr>
      <vt:lpstr>  If you want to build a ship, don’t drum up people together to collect wood and don’t assign them tasks and work, but rather teach them to long for the endless immensity of the sea.  Antoine de Saint-Exupéry </vt:lpstr>
      <vt:lpstr>A teacher affects eternity. He [or she] can never tell where his [or her] influence stops.  Henry Adams   </vt:lpstr>
      <vt:lpstr> Living is a form of not being sure, not knowing what next or how. We guess. We may be wrong, but we take leap after leap in the dark.  Agnes de Mille </vt:lpstr>
      <vt:lpstr> The significant problems we face cannot be solved at the same level of thinking with which we created them.  Albert Einstein </vt:lpstr>
      <vt:lpstr>      There are obviously two educations. One should teach us how to make a living and the other how to live.   James Truslow Adams  </vt:lpstr>
      <vt:lpstr> I want to make sure we use all our talent, not just 25 percent.   Mae Jemison</vt:lpstr>
      <vt:lpstr> In times of change, learners inherit the earth, while the learned find themselves beautifully equipped to deal with a world that no longer exists.   Eric Hoffer </vt:lpstr>
      <vt:lpstr>  To acknowledge privilege is the first step in making it available for wider use. Each of us is blessed in some particular way, whether we recognize our blessings or not.   Audre Lorde   </vt:lpstr>
      <vt:lpstr>If we teach today’s students as we taught yesterday’s, we rob them of tomorrow.  John Dewey</vt:lpstr>
      <vt:lpstr> Never doubt that a small group of thoughtful, committed citizens can change the world. . . .indeed, it is the only thing that ever has.  Margaret Meade </vt:lpstr>
      <vt:lpstr>  The self is not  something ready-made,  but something in continuous formation through  choice of action.   John Dewey</vt:lpstr>
      <vt:lpstr>   Love is loyalty.     Love is teamwork.     Love respects the      dignity of the individual.     Heartpower is the strength of your [organization].  Vince Lombardi</vt:lpstr>
      <vt:lpstr> Hope begins in the dark, the stubborn hope that if you just show up and try to do the right thing, the dawn will come. You wait and watch and work: You don't give up.  Anne Lamott   </vt:lpstr>
      <vt:lpstr>  Education is not to reform students or amuse them or to make them expert technicians. It is to unsettle their minds, widen their horizons, inflame their intellects, teach them to think.  Robert M. Hutchins </vt:lpstr>
      <vt:lpstr>  You have to recognize when the right place and the right time fuse, and take advantage of that opportunity. There are plenty of opportunities out there. You can't sit back and wait.  Ellen Metcalf </vt:lpstr>
      <vt:lpstr>Power. . .is the ability to achieve purpose. Power at its best is love implementing the demands of justice.      Martin Luther King, Jr. </vt:lpstr>
      <vt:lpstr> Knowledge emerges only through invention and re-invention, through the restless, impatient, continuing, hopeful inquiry human beings pursue  in the world, with the world,  and with each other.  Paolo Friere </vt:lpstr>
      <vt:lpstr>  I am where I am because I believe in all possibilities.               Whoopi Goldberg   </vt:lpstr>
      <vt:lpstr>  The artist is nothing without the gift, but the gift is nothing without work.   Emile Zola  </vt:lpstr>
      <vt:lpstr> You can have data without information, but you can’t have information without data.  Daniel Keys Moran  </vt:lpstr>
      <vt:lpstr>  I am never afraid of what I know.  Anna Sewell </vt:lpstr>
      <vt:lpstr> A goal without  a method is cruel.  W. Edwards Deming   </vt:lpstr>
      <vt:lpstr>The dream begins, most of the time, with a teacher who believes in you, who tugs and pushes and leads you on to the next plateau, sometimes poking you with a sharp stick called truth.  Dan Rather </vt:lpstr>
      <vt:lpstr>Education breeds confidence. Confidence breeds hope.    Hope breeds peace.   Confucius </vt:lpstr>
      <vt:lpstr>  Education is one thing no one can take away from you.  Elin Nordegren </vt:lpstr>
      <vt:lpstr>A quality education has the power to transform societies in a single generation, provide children with the protection they need from the hazards of poverty, labor exploitation and disease, and given them the knowledge, skills, and confidence to reach their full potential.  Audrey Hepburn</vt:lpstr>
      <vt:lpstr>  You are not here merely to make a living. You are here to enable the world to live more amply, with greater vision, and with a finer spirit of hope and achievement. You are here to enrich the world. You impoverish yourself if you forget this errand.   Woodrow Wilson </vt:lpstr>
      <vt:lpstr>      An optimist is the human personification of spring.  Susan J. Bissonette </vt:lpstr>
      <vt:lpstr> The future belongs to those who prepare for it today.   Malcolm X  </vt:lpstr>
      <vt:lpstr>  You never change things by fighting the existing reality. To change something, build a new model that makes the existing model obsolete.  R. Buckminster Fuller </vt:lpstr>
      <vt:lpstr>How wonderful it is that nobody need wait a single moment before starting to improve the world.  Anne Frank  </vt:lpstr>
      <vt:lpstr>  Start where you are.  Use what you have. Do what you can.  Arthur Ashe </vt:lpstr>
      <vt:lpstr>      It is not wealth one asks for, but just enough to preserve one's dignity, to work unhampered, to be generous, frank and independent.   W. Somerset Maugham  </vt:lpstr>
      <vt:lpstr>  Tell me, what is it you plan to do with your one wild and precious life?  Mary Oliver  </vt:lpstr>
      <vt:lpstr> An educator’s role is to guide discovery and to be one with the students in a community of seekers.  Paolo Friere </vt:lpstr>
      <vt:lpstr>  Improving the achievement of black undergraduate men demands a serious investment of institutional energies and resources.​  Shaun R. Harper​ </vt:lpstr>
      <vt:lpstr>  Nobody can force change on anyone else. It has to be experienced.  Unless we invent ways where paradigm shifts can be experienced by large numbers of people, then change will remain a myth.      Eric Trist</vt:lpstr>
      <vt:lpstr>      I strive never to forget the real world consequences of my decisions on individuals, businesses and government.​ ​ ​Sonia Sotomayor​ Supreme Court Justice</vt:lpstr>
      <vt:lpstr>  There's only so much you can do, but if somebody doesn't give you a chance there is nothing you can do.  Charlize Theron  </vt:lpstr>
      <vt:lpstr>   Most of the world will make decisions by either guessing or using their gut. They will be either lucky or wrong.  Suhail Doshi </vt:lpstr>
      <vt:lpstr>  You never change things by fighting the existing reality. To change something, build a new model that makes the existing model obsolete.  R. Buckminster Fuller </vt:lpstr>
      <vt:lpstr>    Our ability to do great things with data will make a real difference in every aspect of our lives.   Jennifer Pahlka Code for America</vt:lpstr>
      <vt:lpstr> We see things not as they are but as we are.   Anais Nin  </vt:lpstr>
      <vt:lpstr>      One way of integrating all students is to make sure our learning communities are open communities.  We must make sure that the classroom does not disenfranchise or isolate students by their structure or their content.  Vincent Tinto</vt:lpstr>
      <vt:lpstr>Learning is not attained by chance, it must be sought for with ardor and attended to with diligence.  Abigail Adams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Once social change begins, it cannot be reversed. You cannot un-educate the person who has learned to read. You cannot humiliate the person who feels pride. You cannot oppress the people                who are not afraid anymore.    Cesar Chavez</dc:title>
  <dc:creator>Roxanne Newton</dc:creator>
  <cp:lastModifiedBy>ConfCentGuest</cp:lastModifiedBy>
  <cp:revision>107</cp:revision>
  <dcterms:created xsi:type="dcterms:W3CDTF">2018-05-26T17:41:40Z</dcterms:created>
  <dcterms:modified xsi:type="dcterms:W3CDTF">2018-05-29T16:06:48Z</dcterms:modified>
</cp:coreProperties>
</file>