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7"/>
  </p:notesMasterIdLst>
  <p:sldIdLst>
    <p:sldId id="256" r:id="rId2"/>
    <p:sldId id="291" r:id="rId3"/>
    <p:sldId id="260" r:id="rId4"/>
    <p:sldId id="284" r:id="rId5"/>
    <p:sldId id="285" r:id="rId6"/>
    <p:sldId id="258" r:id="rId7"/>
    <p:sldId id="282" r:id="rId8"/>
    <p:sldId id="262" r:id="rId9"/>
    <p:sldId id="264" r:id="rId10"/>
    <p:sldId id="287" r:id="rId11"/>
    <p:sldId id="286" r:id="rId12"/>
    <p:sldId id="288" r:id="rId13"/>
    <p:sldId id="289" r:id="rId14"/>
    <p:sldId id="290" r:id="rId15"/>
    <p:sldId id="277" r:id="rId1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/>
    <p:restoredTop sz="94716"/>
  </p:normalViewPr>
  <p:slideViewPr>
    <p:cSldViewPr snapToGrid="0" snapToObjects="1">
      <p:cViewPr varScale="1">
        <p:scale>
          <a:sx n="108" d="100"/>
          <a:sy n="108" d="100"/>
        </p:scale>
        <p:origin x="166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78F0B-AFBA-1846-BE85-5BF05CEE98EB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E6B33-2A88-054D-B229-BE8FE5F6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6B33-2A88-054D-B229-BE8FE5F613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Plugging leaks and improving the</a:t>
            </a:r>
            <a:r>
              <a:rPr lang="en-US" baseline="0" dirty="0"/>
              <a:t> process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6B33-2A88-054D-B229-BE8FE5F613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5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BC1C18-307B-4F68-A007-B5B542270E8D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43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8055" y="4746472"/>
            <a:ext cx="3653982" cy="618523"/>
          </a:xfrm>
        </p:spPr>
        <p:txBody>
          <a:bodyPr/>
          <a:lstStyle/>
          <a:p>
            <a:r>
              <a:rPr lang="en-US" dirty="0"/>
              <a:t>James E. Bartlett, II, Ph.D.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108" y="4810470"/>
            <a:ext cx="669573" cy="6482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9621" y="2220438"/>
            <a:ext cx="3422821" cy="1421928"/>
          </a:xfr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Improvement</a:t>
            </a:r>
            <a:br>
              <a:rPr lang="en-US" sz="4800" dirty="0"/>
            </a:br>
            <a:r>
              <a:rPr lang="en-US" sz="4800" dirty="0"/>
              <a:t>Science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ABA907-C814-8F48-9139-38F79E32EA25}"/>
              </a:ext>
            </a:extLst>
          </p:cNvPr>
          <p:cNvSpPr txBox="1">
            <a:spLocks/>
          </p:cNvSpPr>
          <p:nvPr/>
        </p:nvSpPr>
        <p:spPr>
          <a:xfrm>
            <a:off x="4739108" y="6113134"/>
            <a:ext cx="4060785" cy="6185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North Carolina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59465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F676E-F61C-8841-9C59-161FD31E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6" y="829985"/>
            <a:ext cx="8444226" cy="51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4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5" y="193593"/>
            <a:ext cx="8084990" cy="6289521"/>
          </a:xfrm>
        </p:spPr>
      </p:pic>
    </p:spTree>
    <p:extLst>
      <p:ext uri="{BB962C8B-B14F-4D97-AF65-F5344CB8AC3E}">
        <p14:creationId xmlns:p14="http://schemas.microsoft.com/office/powerpoint/2010/main" val="197261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8" y="365126"/>
            <a:ext cx="8657863" cy="6382715"/>
          </a:xfrm>
        </p:spPr>
      </p:pic>
    </p:spTree>
    <p:extLst>
      <p:ext uri="{BB962C8B-B14F-4D97-AF65-F5344CB8AC3E}">
        <p14:creationId xmlns:p14="http://schemas.microsoft.com/office/powerpoint/2010/main" val="174774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8-18 at 10.44.2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5" y="0"/>
            <a:ext cx="6980748" cy="70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0" y="1176025"/>
            <a:ext cx="7651530" cy="4298799"/>
          </a:xfrm>
        </p:spPr>
      </p:pic>
    </p:spTree>
    <p:extLst>
      <p:ext uri="{BB962C8B-B14F-4D97-AF65-F5344CB8AC3E}">
        <p14:creationId xmlns:p14="http://schemas.microsoft.com/office/powerpoint/2010/main" val="1678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4765" y="848248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View Systems and Processes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675731"/>
            <a:ext cx="3657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Tools</a:t>
            </a:r>
            <a:br>
              <a:rPr lang="en-US" dirty="0"/>
            </a:br>
            <a:r>
              <a:rPr lang="en-US" dirty="0"/>
              <a:t>Project Management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74765" y="848248"/>
            <a:ext cx="504169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Tools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1750" y="2591664"/>
            <a:ext cx="2055893" cy="607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err="1"/>
              <a:t>Gnatt</a:t>
            </a:r>
            <a:r>
              <a:rPr lang="en-US" dirty="0"/>
              <a:t> Chart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4533" y="2591664"/>
            <a:ext cx="2055893" cy="607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PERT Chart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1750" y="3393348"/>
            <a:ext cx="2055893" cy="607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Work Breakdown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54533" y="3393348"/>
            <a:ext cx="2055893" cy="607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A3 Diagram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2" y="4363655"/>
            <a:ext cx="3204876" cy="2299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82" y="4556957"/>
            <a:ext cx="4338256" cy="17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9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" y="480872"/>
            <a:ext cx="334146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Improvement Science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3413" y="4566838"/>
            <a:ext cx="5287702" cy="199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It represents a field of study focused on the methods, theories, and approaches that facilitate efforts to improve quality in context-specific work processes, and centers inquiry on the day-to-day “problems of practice that have genuine consequences for people’s lives” (</a:t>
            </a:r>
            <a:r>
              <a:rPr lang="en-US" dirty="0" err="1"/>
              <a:t>Bryk</a:t>
            </a:r>
            <a:r>
              <a:rPr lang="en-US" dirty="0"/>
              <a:t>, 2009: 598; Health Foundation, 2011)</a:t>
            </a:r>
          </a:p>
        </p:txBody>
      </p:sp>
      <p:pic>
        <p:nvPicPr>
          <p:cNvPr id="15" name="Picture 14" descr="Screen Shot 2017-08-18 at 10.44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41" y="384593"/>
            <a:ext cx="3892260" cy="39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4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22" y="4862004"/>
            <a:ext cx="2443543" cy="16257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2784" y="5103356"/>
            <a:ext cx="205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Education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9496" y="2882169"/>
            <a:ext cx="205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Healthcare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970" y="578263"/>
            <a:ext cx="205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Manufacturing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31546" y="206426"/>
            <a:ext cx="2268638" cy="1886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marL="0" lvl="1" algn="ctr"/>
            <a:r>
              <a:rPr lang="en-US" dirty="0"/>
              <a:t>Improvement Science is an applied science that seeks to make improvements to practices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206" y="486982"/>
            <a:ext cx="339934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Was Improvement Science Born</a:t>
            </a:r>
          </a:p>
        </p:txBody>
      </p:sp>
    </p:spTree>
    <p:extLst>
      <p:ext uri="{BB962C8B-B14F-4D97-AF65-F5344CB8AC3E}">
        <p14:creationId xmlns:p14="http://schemas.microsoft.com/office/powerpoint/2010/main" val="158591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4241" y="1712293"/>
            <a:ext cx="182880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/>
              <a:t>Appreciation of a system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96" y="238188"/>
            <a:ext cx="3727048" cy="5433407"/>
          </a:xfrm>
        </p:spPr>
        <p:txBody>
          <a:bodyPr>
            <a:normAutofit/>
          </a:bodyPr>
          <a:lstStyle/>
          <a:p>
            <a:pPr algn="ctr"/>
            <a:br>
              <a:rPr lang="en-US" u="sng" dirty="0"/>
            </a:br>
            <a:r>
              <a:rPr lang="en-US" dirty="0"/>
              <a:t>Deming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Parts of System of Profound Knowledge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47099" y="1986613"/>
            <a:ext cx="25052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understanding the overall processes involving suppliers, producers, and customers (or recipients) of goods and services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424241" y="2999012"/>
            <a:ext cx="182880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/>
              <a:t>Knowledge of variation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424241" y="4285731"/>
            <a:ext cx="182880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/>
              <a:t>Theory of knowledge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4424241" y="5572450"/>
            <a:ext cx="182880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/>
              <a:t>Knowledge of psychology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447099" y="3273332"/>
            <a:ext cx="25052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the range and causes of variation in quality, and use of statistical sampling in measurements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6447098" y="4560051"/>
            <a:ext cx="2588151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the concepts explaining knowledge and the limits of what can be known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6447098" y="5846770"/>
            <a:ext cx="2588152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concepts of human nature</a:t>
            </a:r>
          </a:p>
        </p:txBody>
      </p:sp>
    </p:spTree>
    <p:extLst>
      <p:ext uri="{BB962C8B-B14F-4D97-AF65-F5344CB8AC3E}">
        <p14:creationId xmlns:p14="http://schemas.microsoft.com/office/powerpoint/2010/main" val="168339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642784" y="5103356"/>
            <a:ext cx="205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Lean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9496" y="2882169"/>
            <a:ext cx="205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Six Sigma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970" y="578263"/>
            <a:ext cx="205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Kaizen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206" y="486982"/>
            <a:ext cx="3399340" cy="1325563"/>
          </a:xfrm>
        </p:spPr>
        <p:txBody>
          <a:bodyPr>
            <a:normAutofit/>
          </a:bodyPr>
          <a:lstStyle/>
          <a:p>
            <a:r>
              <a:rPr lang="en-US" dirty="0"/>
              <a:t>Other Terms</a:t>
            </a:r>
          </a:p>
        </p:txBody>
      </p:sp>
    </p:spTree>
    <p:extLst>
      <p:ext uri="{BB962C8B-B14F-4D97-AF65-F5344CB8AC3E}">
        <p14:creationId xmlns:p14="http://schemas.microsoft.com/office/powerpoint/2010/main" val="176703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23" y="462366"/>
            <a:ext cx="339934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Applying Improvement Science in </a:t>
            </a:r>
            <a:br>
              <a:rPr lang="en-US" dirty="0"/>
            </a:br>
            <a:r>
              <a:rPr lang="en-US" dirty="0"/>
              <a:t>Education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131" y="2882169"/>
            <a:ext cx="205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/>
              <a:t>For whom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9994" y="2882169"/>
            <a:ext cx="205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For a particular problem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57052" y="654115"/>
            <a:ext cx="2057401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marL="0" lvl="1" algn="ctr"/>
            <a:r>
              <a:rPr lang="en-US" dirty="0"/>
              <a:t>S</a:t>
            </a:r>
            <a:r>
              <a:rPr lang="en-US"/>
              <a:t>eeks </a:t>
            </a:r>
            <a:r>
              <a:rPr lang="en-US" dirty="0"/>
              <a:t>to discern </a:t>
            </a:r>
            <a:r>
              <a:rPr lang="en-US"/>
              <a:t>what works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42784" y="2882169"/>
            <a:ext cx="205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under what set of </a:t>
            </a:r>
            <a:r>
              <a:rPr lang="en-US"/>
              <a:t>specific conditions</a:t>
            </a:r>
            <a:endParaRPr lang="en-US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5798916" y="5920449"/>
            <a:ext cx="3333509" cy="92597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marL="0" lvl="1" algn="ctr"/>
            <a:r>
              <a:rPr lang="en-US" dirty="0"/>
              <a:t>Berwick, 2008</a:t>
            </a:r>
          </a:p>
          <a:p>
            <a:pPr marL="0" lvl="1" algn="ctr"/>
            <a:r>
              <a:rPr lang="en-US" dirty="0" err="1"/>
              <a:t>Bryk</a:t>
            </a:r>
            <a:r>
              <a:rPr lang="en-US" dirty="0"/>
              <a:t>. Gomez &amp; </a:t>
            </a:r>
            <a:r>
              <a:rPr lang="en-US" dirty="0" err="1"/>
              <a:t>Grunow</a:t>
            </a:r>
            <a:r>
              <a:rPr lang="en-US" dirty="0"/>
              <a:t>, 2010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9993" y="4429391"/>
            <a:ext cx="8210191" cy="69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marL="0" lvl="1" algn="ctr"/>
            <a:r>
              <a:rPr lang="en-US" dirty="0"/>
              <a:t>Highly practice based and is biased towards action</a:t>
            </a:r>
          </a:p>
        </p:txBody>
      </p:sp>
    </p:spTree>
    <p:extLst>
      <p:ext uri="{BB962C8B-B14F-4D97-AF65-F5344CB8AC3E}">
        <p14:creationId xmlns:p14="http://schemas.microsoft.com/office/powerpoint/2010/main" val="102657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outcomes</a:t>
            </a:r>
          </a:p>
          <a:p>
            <a:pPr lvl="1"/>
            <a:r>
              <a:rPr lang="en-US" dirty="0"/>
              <a:t>Learning</a:t>
            </a:r>
          </a:p>
          <a:p>
            <a:pPr lvl="1"/>
            <a:r>
              <a:rPr lang="en-US" dirty="0"/>
              <a:t>Completion</a:t>
            </a:r>
          </a:p>
          <a:p>
            <a:pPr lvl="1"/>
            <a:r>
              <a:rPr lang="en-US" dirty="0"/>
              <a:t>Transfer</a:t>
            </a:r>
          </a:p>
          <a:p>
            <a:pPr lvl="1"/>
            <a:r>
              <a:rPr lang="en-US" dirty="0"/>
              <a:t>Equity</a:t>
            </a:r>
          </a:p>
          <a:p>
            <a:pPr lvl="1"/>
            <a:r>
              <a:rPr lang="en-US" dirty="0"/>
              <a:t>Labor Market Outcomes</a:t>
            </a:r>
          </a:p>
          <a:p>
            <a:r>
              <a:rPr lang="en-US" dirty="0"/>
              <a:t>Process inside 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61589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4765" y="847327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Make the work </a:t>
            </a:r>
            <a:r>
              <a:rPr lang="en-US" b="1" dirty="0"/>
              <a:t>problem-specific</a:t>
            </a:r>
            <a:r>
              <a:rPr lang="en-US" dirty="0"/>
              <a:t> and </a:t>
            </a:r>
            <a:r>
              <a:rPr lang="en-US" b="1" dirty="0"/>
              <a:t>user-centered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675731"/>
            <a:ext cx="31794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Six </a:t>
            </a:r>
            <a:br>
              <a:rPr lang="en-US" dirty="0"/>
            </a:br>
            <a:r>
              <a:rPr lang="en-US" dirty="0"/>
              <a:t>Principles </a:t>
            </a:r>
            <a:br>
              <a:rPr lang="en-US" dirty="0"/>
            </a:br>
            <a:r>
              <a:rPr lang="en-US" dirty="0"/>
              <a:t>of Improvement Science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6272" y="3164480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/>
              <a:t>Variation</a:t>
            </a:r>
            <a:r>
              <a:rPr lang="en-US" dirty="0"/>
              <a:t> in performance is the core problem to address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4765" y="5429448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See the </a:t>
            </a:r>
            <a:r>
              <a:rPr lang="en-US" b="1" dirty="0"/>
              <a:t>system</a:t>
            </a:r>
            <a:r>
              <a:rPr lang="en-US" dirty="0"/>
              <a:t> that produces the current outcomes.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9055" y="847327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We cannot improve at scale what we cannot </a:t>
            </a:r>
            <a:r>
              <a:rPr lang="en-US" b="1" dirty="0"/>
              <a:t>measure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959055" y="3164480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Anchor practice improvement in disciplined inquiry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59055" y="5429448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Accelerate improvements through </a:t>
            </a:r>
            <a:r>
              <a:rPr lang="en-US" b="1" dirty="0"/>
              <a:t>networked communities</a:t>
            </a:r>
          </a:p>
        </p:txBody>
      </p:sp>
    </p:spTree>
    <p:extLst>
      <p:ext uri="{BB962C8B-B14F-4D97-AF65-F5344CB8AC3E}">
        <p14:creationId xmlns:p14="http://schemas.microsoft.com/office/powerpoint/2010/main" val="21893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675731"/>
            <a:ext cx="31794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Methods</a:t>
            </a:r>
            <a:br>
              <a:rPr lang="en-US" dirty="0"/>
            </a:br>
            <a:r>
              <a:rPr lang="en-US" dirty="0"/>
              <a:t>Needed </a:t>
            </a:r>
            <a:br>
              <a:rPr lang="en-US" dirty="0"/>
            </a:br>
            <a:r>
              <a:rPr lang="en-US" dirty="0"/>
              <a:t>for</a:t>
            </a:r>
            <a:br>
              <a:rPr lang="en-US" dirty="0"/>
            </a:br>
            <a:r>
              <a:rPr lang="en-US" dirty="0"/>
              <a:t>Improvement</a:t>
            </a:r>
            <a:br>
              <a:rPr lang="en-US" dirty="0"/>
            </a:br>
            <a:r>
              <a:rPr lang="en-US" dirty="0"/>
              <a:t>Science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6272" y="3165401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Gather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4765" y="5430369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Organizing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9055" y="848248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Understanding Variation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959055" y="3165401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Understanding Relationships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59055" y="5429448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Project Management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74765" y="848248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View Systems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79090159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  <wetp:taskpane dockstate="right" visibility="0" width="70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21C1B8F-F0A8-324D-99D6-7025A9F3BC64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C97DB032-8DD9-6349-B0B8-7C07274A9691}">
  <we:reference id="wa104178141" version="3.9.11.1" store="en-US" storeType="OMEX"/>
  <we:alternateReferences>
    <we:reference id="WA104178141" version="3.9.11.1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4067</TotalTime>
  <Words>306</Words>
  <Application>Microsoft Office PowerPoint</Application>
  <PresentationFormat>Letter Paper (8.5x11 in)</PresentationFormat>
  <Paragraphs>63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Depth</vt:lpstr>
      <vt:lpstr>Improvement Science </vt:lpstr>
      <vt:lpstr>What is Improvement Science</vt:lpstr>
      <vt:lpstr>Where Was Improvement Science Born</vt:lpstr>
      <vt:lpstr> Deming   Parts of System of Profound Knowledge </vt:lpstr>
      <vt:lpstr>Other Terms</vt:lpstr>
      <vt:lpstr>Applying Improvement Science in  Education</vt:lpstr>
      <vt:lpstr>Aims</vt:lpstr>
      <vt:lpstr>Six  Principles  of Improvement Science</vt:lpstr>
      <vt:lpstr>Methods Needed  for Improvement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Tools Project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Improvement  Science in Doctoral  Education</dc:title>
  <dc:creator>Microsoft Office User</dc:creator>
  <cp:lastModifiedBy>Roxanne Newton</cp:lastModifiedBy>
  <cp:revision>47</cp:revision>
  <dcterms:created xsi:type="dcterms:W3CDTF">2018-02-14T04:26:36Z</dcterms:created>
  <dcterms:modified xsi:type="dcterms:W3CDTF">2018-06-01T14:48:30Z</dcterms:modified>
</cp:coreProperties>
</file>