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75" r:id="rId3"/>
    <p:sldId id="259" r:id="rId4"/>
    <p:sldId id="263" r:id="rId5"/>
    <p:sldId id="257" r:id="rId6"/>
    <p:sldId id="258" r:id="rId7"/>
    <p:sldId id="262" r:id="rId8"/>
    <p:sldId id="264" r:id="rId9"/>
    <p:sldId id="265" r:id="rId10"/>
    <p:sldId id="266" r:id="rId11"/>
    <p:sldId id="267" r:id="rId12"/>
    <p:sldId id="268" r:id="rId13"/>
    <p:sldId id="269" r:id="rId14"/>
    <p:sldId id="270" r:id="rId15"/>
    <p:sldId id="271" r:id="rId16"/>
    <p:sldId id="272" r:id="rId17"/>
    <p:sldId id="276"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526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659A7-ADDA-4DA3-A6A7-9CA92F556F52}" v="637" dt="2018-05-28T00:40:58.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68940" autoAdjust="0"/>
  </p:normalViewPr>
  <p:slideViewPr>
    <p:cSldViewPr snapToGrid="0">
      <p:cViewPr varScale="1">
        <p:scale>
          <a:sx n="79" d="100"/>
          <a:sy n="79"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33177394195197E-2"/>
          <c:y val="0.17619484584154138"/>
          <c:w val="0.88779373477275592"/>
          <c:h val="0.5558500624625154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5F-4AD7-9726-2E5F5A8A9F8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15F-4AD7-9726-2E5F5A8A9F8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15F-4AD7-9726-2E5F5A8A9F84}"/>
            </c:ext>
          </c:extLst>
        </c:ser>
        <c:dLbls>
          <c:showLegendKey val="0"/>
          <c:showVal val="0"/>
          <c:showCatName val="0"/>
          <c:showSerName val="0"/>
          <c:showPercent val="0"/>
          <c:showBubbleSize val="0"/>
        </c:dLbls>
        <c:gapWidth val="219"/>
        <c:overlap val="-27"/>
        <c:axId val="126317696"/>
        <c:axId val="126319232"/>
      </c:barChart>
      <c:catAx>
        <c:axId val="12631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19232"/>
        <c:crosses val="autoZero"/>
        <c:auto val="1"/>
        <c:lblAlgn val="ctr"/>
        <c:lblOffset val="100"/>
        <c:noMultiLvlLbl val="0"/>
      </c:catAx>
      <c:valAx>
        <c:axId val="12631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1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BDB53-D6C8-42D4-9CFC-7BFAA5890133}"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A29AB011-79E6-4C74-B784-3375125F6883}">
      <dgm:prSet phldrT="[Text]"/>
      <dgm:spPr/>
      <dgm:t>
        <a:bodyPr/>
        <a:lstStyle/>
        <a:p>
          <a:r>
            <a:rPr lang="en-US" dirty="0"/>
            <a:t>Completers</a:t>
          </a:r>
        </a:p>
      </dgm:t>
    </dgm:pt>
    <dgm:pt modelId="{5A1DFBD1-BF9B-450E-A40D-3CFCEBCB5E04}" type="parTrans" cxnId="{0F501DBD-D7A5-46CC-8207-789A6C5181EF}">
      <dgm:prSet/>
      <dgm:spPr/>
      <dgm:t>
        <a:bodyPr/>
        <a:lstStyle/>
        <a:p>
          <a:endParaRPr lang="en-US"/>
        </a:p>
      </dgm:t>
    </dgm:pt>
    <dgm:pt modelId="{8F9A2137-9B39-420F-B237-6798F48CED64}" type="sibTrans" cxnId="{0F501DBD-D7A5-46CC-8207-789A6C5181EF}">
      <dgm:prSet/>
      <dgm:spPr/>
      <dgm:t>
        <a:bodyPr/>
        <a:lstStyle/>
        <a:p>
          <a:endParaRPr lang="en-US"/>
        </a:p>
      </dgm:t>
    </dgm:pt>
    <dgm:pt modelId="{FED97BFE-23B4-4910-BCC3-2B24616B98B3}">
      <dgm:prSet phldrT="[Text]"/>
      <dgm:spPr/>
      <dgm:t>
        <a:bodyPr/>
        <a:lstStyle/>
        <a:p>
          <a:r>
            <a:rPr lang="en-US" dirty="0"/>
            <a:t>Credential holders</a:t>
          </a:r>
        </a:p>
      </dgm:t>
    </dgm:pt>
    <dgm:pt modelId="{2C0F5432-8189-4293-95CA-07772F648CBB}" type="parTrans" cxnId="{20C25095-2C25-4577-97A6-DABE69DBB33A}">
      <dgm:prSet/>
      <dgm:spPr/>
      <dgm:t>
        <a:bodyPr/>
        <a:lstStyle/>
        <a:p>
          <a:endParaRPr lang="en-US"/>
        </a:p>
      </dgm:t>
    </dgm:pt>
    <dgm:pt modelId="{65E3A26C-6E76-4E36-BE20-0CE15FA2E10A}" type="sibTrans" cxnId="{20C25095-2C25-4577-97A6-DABE69DBB33A}">
      <dgm:prSet/>
      <dgm:spPr/>
      <dgm:t>
        <a:bodyPr/>
        <a:lstStyle/>
        <a:p>
          <a:endParaRPr lang="en-US"/>
        </a:p>
      </dgm:t>
    </dgm:pt>
    <dgm:pt modelId="{EB662C3A-4977-4887-94E6-76FA9773E4C3}">
      <dgm:prSet phldrT="[Text]"/>
      <dgm:spPr/>
      <dgm:t>
        <a:bodyPr/>
        <a:lstStyle/>
        <a:p>
          <a:r>
            <a:rPr lang="en-US" dirty="0"/>
            <a:t>Workforce needs</a:t>
          </a:r>
        </a:p>
      </dgm:t>
    </dgm:pt>
    <dgm:pt modelId="{B0CD7B1A-52D8-44F5-9AC6-4D9F5AF8AE03}" type="parTrans" cxnId="{F8A4248A-67C3-45D3-BE0F-7A38A7EF407D}">
      <dgm:prSet/>
      <dgm:spPr/>
      <dgm:t>
        <a:bodyPr/>
        <a:lstStyle/>
        <a:p>
          <a:endParaRPr lang="en-US"/>
        </a:p>
      </dgm:t>
    </dgm:pt>
    <dgm:pt modelId="{770AF75B-392E-42CC-ADD0-84B4DF9E2A2A}" type="sibTrans" cxnId="{F8A4248A-67C3-45D3-BE0F-7A38A7EF407D}">
      <dgm:prSet/>
      <dgm:spPr/>
      <dgm:t>
        <a:bodyPr/>
        <a:lstStyle/>
        <a:p>
          <a:endParaRPr lang="en-US"/>
        </a:p>
      </dgm:t>
    </dgm:pt>
    <dgm:pt modelId="{824128A3-B9E0-4BD6-96EE-4FA1E0520BAE}">
      <dgm:prSet phldrT="[Text]"/>
      <dgm:spPr/>
      <dgm:t>
        <a:bodyPr/>
        <a:lstStyle/>
        <a:p>
          <a:r>
            <a:rPr lang="en-US" b="1" dirty="0">
              <a:solidFill>
                <a:schemeClr val="accent6">
                  <a:lumMod val="75000"/>
                </a:schemeClr>
              </a:solidFill>
            </a:rPr>
            <a:t>a brighter future</a:t>
          </a:r>
        </a:p>
      </dgm:t>
    </dgm:pt>
    <dgm:pt modelId="{FC93E6D8-F30E-486F-A669-3F703B845FB6}" type="parTrans" cxnId="{68AF84ED-F3BF-4CAB-9FCC-492A77017996}">
      <dgm:prSet/>
      <dgm:spPr/>
      <dgm:t>
        <a:bodyPr/>
        <a:lstStyle/>
        <a:p>
          <a:endParaRPr lang="en-US"/>
        </a:p>
      </dgm:t>
    </dgm:pt>
    <dgm:pt modelId="{F3B41896-4C06-4231-8333-F66D1A50BAB9}" type="sibTrans" cxnId="{68AF84ED-F3BF-4CAB-9FCC-492A77017996}">
      <dgm:prSet/>
      <dgm:spPr/>
      <dgm:t>
        <a:bodyPr/>
        <a:lstStyle/>
        <a:p>
          <a:endParaRPr lang="en-US"/>
        </a:p>
      </dgm:t>
    </dgm:pt>
    <dgm:pt modelId="{77E05DD5-58D1-4D58-80E4-9EA71A49AB49}" type="pres">
      <dgm:prSet presAssocID="{EB6BDB53-D6C8-42D4-9CFC-7BFAA5890133}" presName="Name0" presStyleCnt="0">
        <dgm:presLayoutVars>
          <dgm:chMax val="4"/>
          <dgm:resizeHandles val="exact"/>
        </dgm:presLayoutVars>
      </dgm:prSet>
      <dgm:spPr/>
    </dgm:pt>
    <dgm:pt modelId="{4E7F0963-CB3F-43EC-AF69-737777F74FA9}" type="pres">
      <dgm:prSet presAssocID="{EB6BDB53-D6C8-42D4-9CFC-7BFAA5890133}" presName="ellipse" presStyleLbl="trBgShp" presStyleIdx="0" presStyleCnt="1"/>
      <dgm:spPr/>
    </dgm:pt>
    <dgm:pt modelId="{3D01CFD1-70B6-47B7-8D04-C9AF3CBD4C85}" type="pres">
      <dgm:prSet presAssocID="{EB6BDB53-D6C8-42D4-9CFC-7BFAA5890133}" presName="arrow1" presStyleLbl="fgShp" presStyleIdx="0" presStyleCnt="1"/>
      <dgm:spPr/>
    </dgm:pt>
    <dgm:pt modelId="{188CD3D1-8EA0-436D-8C9A-85E15AEB4181}" type="pres">
      <dgm:prSet presAssocID="{EB6BDB53-D6C8-42D4-9CFC-7BFAA5890133}" presName="rectangle" presStyleLbl="revTx" presStyleIdx="0" presStyleCnt="1">
        <dgm:presLayoutVars>
          <dgm:bulletEnabled val="1"/>
        </dgm:presLayoutVars>
      </dgm:prSet>
      <dgm:spPr/>
    </dgm:pt>
    <dgm:pt modelId="{D1D32A43-67AE-46F9-887A-B2CE8BCC455F}" type="pres">
      <dgm:prSet presAssocID="{FED97BFE-23B4-4910-BCC3-2B24616B98B3}" presName="item1" presStyleLbl="node1" presStyleIdx="0" presStyleCnt="3">
        <dgm:presLayoutVars>
          <dgm:bulletEnabled val="1"/>
        </dgm:presLayoutVars>
      </dgm:prSet>
      <dgm:spPr/>
    </dgm:pt>
    <dgm:pt modelId="{1C3BD429-95F9-4175-BA95-1B3CF3A10C33}" type="pres">
      <dgm:prSet presAssocID="{EB662C3A-4977-4887-94E6-76FA9773E4C3}" presName="item2" presStyleLbl="node1" presStyleIdx="1" presStyleCnt="3">
        <dgm:presLayoutVars>
          <dgm:bulletEnabled val="1"/>
        </dgm:presLayoutVars>
      </dgm:prSet>
      <dgm:spPr/>
    </dgm:pt>
    <dgm:pt modelId="{B46E1C5E-39FB-4883-BE9B-893F4A0F543B}" type="pres">
      <dgm:prSet presAssocID="{824128A3-B9E0-4BD6-96EE-4FA1E0520BAE}" presName="item3" presStyleLbl="node1" presStyleIdx="2" presStyleCnt="3">
        <dgm:presLayoutVars>
          <dgm:bulletEnabled val="1"/>
        </dgm:presLayoutVars>
      </dgm:prSet>
      <dgm:spPr/>
    </dgm:pt>
    <dgm:pt modelId="{2069034D-45DE-4F85-88D9-FE038A060C7C}" type="pres">
      <dgm:prSet presAssocID="{EB6BDB53-D6C8-42D4-9CFC-7BFAA5890133}" presName="funnel" presStyleLbl="trAlignAcc1" presStyleIdx="0" presStyleCnt="1"/>
      <dgm:spPr/>
    </dgm:pt>
  </dgm:ptLst>
  <dgm:cxnLst>
    <dgm:cxn modelId="{D28F0305-1193-4A7A-8B68-30DAE2742AF5}" type="presOf" srcId="{EB662C3A-4977-4887-94E6-76FA9773E4C3}" destId="{D1D32A43-67AE-46F9-887A-B2CE8BCC455F}" srcOrd="0" destOrd="0" presId="urn:microsoft.com/office/officeart/2005/8/layout/funnel1"/>
    <dgm:cxn modelId="{0C127F0C-5E47-497F-8B96-7A0F2AC175EA}" type="presOf" srcId="{FED97BFE-23B4-4910-BCC3-2B24616B98B3}" destId="{1C3BD429-95F9-4175-BA95-1B3CF3A10C33}" srcOrd="0" destOrd="0" presId="urn:microsoft.com/office/officeart/2005/8/layout/funnel1"/>
    <dgm:cxn modelId="{50591A24-852B-414D-A9E3-51ADF590D92D}" type="presOf" srcId="{EB6BDB53-D6C8-42D4-9CFC-7BFAA5890133}" destId="{77E05DD5-58D1-4D58-80E4-9EA71A49AB49}" srcOrd="0" destOrd="0" presId="urn:microsoft.com/office/officeart/2005/8/layout/funnel1"/>
    <dgm:cxn modelId="{5348B367-50C0-4A5A-8EC9-09852EE68480}" type="presOf" srcId="{A29AB011-79E6-4C74-B784-3375125F6883}" destId="{B46E1C5E-39FB-4883-BE9B-893F4A0F543B}" srcOrd="0" destOrd="0" presId="urn:microsoft.com/office/officeart/2005/8/layout/funnel1"/>
    <dgm:cxn modelId="{F8A4248A-67C3-45D3-BE0F-7A38A7EF407D}" srcId="{EB6BDB53-D6C8-42D4-9CFC-7BFAA5890133}" destId="{EB662C3A-4977-4887-94E6-76FA9773E4C3}" srcOrd="2" destOrd="0" parTransId="{B0CD7B1A-52D8-44F5-9AC6-4D9F5AF8AE03}" sibTransId="{770AF75B-392E-42CC-ADD0-84B4DF9E2A2A}"/>
    <dgm:cxn modelId="{20C25095-2C25-4577-97A6-DABE69DBB33A}" srcId="{EB6BDB53-D6C8-42D4-9CFC-7BFAA5890133}" destId="{FED97BFE-23B4-4910-BCC3-2B24616B98B3}" srcOrd="1" destOrd="0" parTransId="{2C0F5432-8189-4293-95CA-07772F648CBB}" sibTransId="{65E3A26C-6E76-4E36-BE20-0CE15FA2E10A}"/>
    <dgm:cxn modelId="{A0B8F2B8-59D1-4847-ADF0-20F795945E3C}" type="presOf" srcId="{824128A3-B9E0-4BD6-96EE-4FA1E0520BAE}" destId="{188CD3D1-8EA0-436D-8C9A-85E15AEB4181}" srcOrd="0" destOrd="0" presId="urn:microsoft.com/office/officeart/2005/8/layout/funnel1"/>
    <dgm:cxn modelId="{0F501DBD-D7A5-46CC-8207-789A6C5181EF}" srcId="{EB6BDB53-D6C8-42D4-9CFC-7BFAA5890133}" destId="{A29AB011-79E6-4C74-B784-3375125F6883}" srcOrd="0" destOrd="0" parTransId="{5A1DFBD1-BF9B-450E-A40D-3CFCEBCB5E04}" sibTransId="{8F9A2137-9B39-420F-B237-6798F48CED64}"/>
    <dgm:cxn modelId="{68AF84ED-F3BF-4CAB-9FCC-492A77017996}" srcId="{EB6BDB53-D6C8-42D4-9CFC-7BFAA5890133}" destId="{824128A3-B9E0-4BD6-96EE-4FA1E0520BAE}" srcOrd="3" destOrd="0" parTransId="{FC93E6D8-F30E-486F-A669-3F703B845FB6}" sibTransId="{F3B41896-4C06-4231-8333-F66D1A50BAB9}"/>
    <dgm:cxn modelId="{46E0A788-E957-40AB-B6FB-54D34607B65C}" type="presParOf" srcId="{77E05DD5-58D1-4D58-80E4-9EA71A49AB49}" destId="{4E7F0963-CB3F-43EC-AF69-737777F74FA9}" srcOrd="0" destOrd="0" presId="urn:microsoft.com/office/officeart/2005/8/layout/funnel1"/>
    <dgm:cxn modelId="{A1FF1B09-0372-40F2-B61E-3D92AF4C5318}" type="presParOf" srcId="{77E05DD5-58D1-4D58-80E4-9EA71A49AB49}" destId="{3D01CFD1-70B6-47B7-8D04-C9AF3CBD4C85}" srcOrd="1" destOrd="0" presId="urn:microsoft.com/office/officeart/2005/8/layout/funnel1"/>
    <dgm:cxn modelId="{40DB7867-DCAB-47AC-904E-093190029E8C}" type="presParOf" srcId="{77E05DD5-58D1-4D58-80E4-9EA71A49AB49}" destId="{188CD3D1-8EA0-436D-8C9A-85E15AEB4181}" srcOrd="2" destOrd="0" presId="urn:microsoft.com/office/officeart/2005/8/layout/funnel1"/>
    <dgm:cxn modelId="{23529DE1-4F34-4F81-8021-99B14B0A0897}" type="presParOf" srcId="{77E05DD5-58D1-4D58-80E4-9EA71A49AB49}" destId="{D1D32A43-67AE-46F9-887A-B2CE8BCC455F}" srcOrd="3" destOrd="0" presId="urn:microsoft.com/office/officeart/2005/8/layout/funnel1"/>
    <dgm:cxn modelId="{EFD75F46-BED5-4783-9493-8D8D1D727AC9}" type="presParOf" srcId="{77E05DD5-58D1-4D58-80E4-9EA71A49AB49}" destId="{1C3BD429-95F9-4175-BA95-1B3CF3A10C33}" srcOrd="4" destOrd="0" presId="urn:microsoft.com/office/officeart/2005/8/layout/funnel1"/>
    <dgm:cxn modelId="{EB16C013-F494-41C8-9C17-82B4EE7C7E92}" type="presParOf" srcId="{77E05DD5-58D1-4D58-80E4-9EA71A49AB49}" destId="{B46E1C5E-39FB-4883-BE9B-893F4A0F543B}" srcOrd="5" destOrd="0" presId="urn:microsoft.com/office/officeart/2005/8/layout/funnel1"/>
    <dgm:cxn modelId="{208F1C78-5699-4190-BD0B-FD3C90B04E08}" type="presParOf" srcId="{77E05DD5-58D1-4D58-80E4-9EA71A49AB49}" destId="{2069034D-45DE-4F85-88D9-FE038A060C7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7F30E-F2AA-4D0C-94E6-CDB6D175485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1A992DAB-F600-42EA-B093-8984BABB1D85}">
      <dgm:prSet phldrT="[Text]" custT="1"/>
      <dgm:spPr/>
      <dgm:t>
        <a:bodyPr/>
        <a:lstStyle/>
        <a:p>
          <a:r>
            <a:rPr lang="en-US" sz="3600" b="1" dirty="0"/>
            <a:t>System</a:t>
          </a:r>
        </a:p>
      </dgm:t>
    </dgm:pt>
    <dgm:pt modelId="{AB63916D-901A-4E96-9DAE-952F3F2AF445}" type="parTrans" cxnId="{1A0B5BCD-0B1E-4DDB-A8C8-7B96986C3BAD}">
      <dgm:prSet/>
      <dgm:spPr/>
      <dgm:t>
        <a:bodyPr/>
        <a:lstStyle/>
        <a:p>
          <a:endParaRPr lang="en-US"/>
        </a:p>
      </dgm:t>
    </dgm:pt>
    <dgm:pt modelId="{C6BAD5D3-B49D-4508-878A-06E4545E4599}" type="sibTrans" cxnId="{1A0B5BCD-0B1E-4DDB-A8C8-7B96986C3BAD}">
      <dgm:prSet/>
      <dgm:spPr/>
      <dgm:t>
        <a:bodyPr/>
        <a:lstStyle/>
        <a:p>
          <a:endParaRPr lang="en-US"/>
        </a:p>
      </dgm:t>
    </dgm:pt>
    <dgm:pt modelId="{B8A9E8DF-EC29-40AD-B0C6-279E74DA7F70}">
      <dgm:prSet phldrT="[Text]" custT="1"/>
      <dgm:spPr/>
      <dgm:t>
        <a:bodyPr/>
        <a:lstStyle/>
        <a:p>
          <a:r>
            <a:rPr lang="en-US" sz="3600" b="1" dirty="0"/>
            <a:t>Sub-system</a:t>
          </a:r>
        </a:p>
      </dgm:t>
    </dgm:pt>
    <dgm:pt modelId="{A17F8B19-7046-4692-8D68-12F618DA1171}" type="parTrans" cxnId="{E6106FB4-E307-42B8-AA84-001A887F7610}">
      <dgm:prSet/>
      <dgm:spPr/>
      <dgm:t>
        <a:bodyPr/>
        <a:lstStyle/>
        <a:p>
          <a:endParaRPr lang="en-US"/>
        </a:p>
      </dgm:t>
    </dgm:pt>
    <dgm:pt modelId="{608B142E-9D9C-43B0-976A-1C26D2165D26}" type="sibTrans" cxnId="{E6106FB4-E307-42B8-AA84-001A887F7610}">
      <dgm:prSet/>
      <dgm:spPr/>
      <dgm:t>
        <a:bodyPr/>
        <a:lstStyle/>
        <a:p>
          <a:endParaRPr lang="en-US"/>
        </a:p>
      </dgm:t>
    </dgm:pt>
    <dgm:pt modelId="{10F2ED2E-033A-4F55-8D6D-6F05782483B2}">
      <dgm:prSet phldrT="[Text]" custT="1"/>
      <dgm:spPr/>
      <dgm:t>
        <a:bodyPr/>
        <a:lstStyle/>
        <a:p>
          <a:r>
            <a:rPr lang="en-US" sz="3600" b="1" dirty="0"/>
            <a:t>Methods</a:t>
          </a:r>
        </a:p>
      </dgm:t>
    </dgm:pt>
    <dgm:pt modelId="{139ED10C-7A31-4B96-A229-83152FAD628C}" type="parTrans" cxnId="{BD8829E6-7FCA-4A1F-AFAF-49A864DE9963}">
      <dgm:prSet/>
      <dgm:spPr/>
      <dgm:t>
        <a:bodyPr/>
        <a:lstStyle/>
        <a:p>
          <a:endParaRPr lang="en-US"/>
        </a:p>
      </dgm:t>
    </dgm:pt>
    <dgm:pt modelId="{9540834E-0B7D-4A4F-BA03-6361C137F2A2}" type="sibTrans" cxnId="{BD8829E6-7FCA-4A1F-AFAF-49A864DE9963}">
      <dgm:prSet/>
      <dgm:spPr/>
      <dgm:t>
        <a:bodyPr/>
        <a:lstStyle/>
        <a:p>
          <a:endParaRPr lang="en-US"/>
        </a:p>
      </dgm:t>
    </dgm:pt>
    <dgm:pt modelId="{BC4FF856-BD94-4374-91FE-9AD7E237406C}">
      <dgm:prSet phldrT="[Text]" custT="1"/>
      <dgm:spPr/>
      <dgm:t>
        <a:bodyPr/>
        <a:lstStyle/>
        <a:p>
          <a:r>
            <a:rPr lang="en-US" sz="3600" b="1" dirty="0"/>
            <a:t>Steps</a:t>
          </a:r>
        </a:p>
      </dgm:t>
    </dgm:pt>
    <dgm:pt modelId="{77B0016A-C4CB-4914-9CBA-821B7248995C}" type="parTrans" cxnId="{0E60EE0F-C0CA-49FA-A552-10845ADD6647}">
      <dgm:prSet/>
      <dgm:spPr/>
      <dgm:t>
        <a:bodyPr/>
        <a:lstStyle/>
        <a:p>
          <a:endParaRPr lang="en-US"/>
        </a:p>
      </dgm:t>
    </dgm:pt>
    <dgm:pt modelId="{40DD7BCA-5E87-425D-9386-1BA5EA8470AE}" type="sibTrans" cxnId="{0E60EE0F-C0CA-49FA-A552-10845ADD6647}">
      <dgm:prSet/>
      <dgm:spPr/>
      <dgm:t>
        <a:bodyPr/>
        <a:lstStyle/>
        <a:p>
          <a:endParaRPr lang="en-US"/>
        </a:p>
      </dgm:t>
    </dgm:pt>
    <dgm:pt modelId="{37284B18-3FED-4F53-A68B-D618957135BF}" type="pres">
      <dgm:prSet presAssocID="{1967F30E-F2AA-4D0C-94E6-CDB6D1754851}" presName="diagram" presStyleCnt="0">
        <dgm:presLayoutVars>
          <dgm:chPref val="1"/>
          <dgm:dir/>
          <dgm:animOne val="branch"/>
          <dgm:animLvl val="lvl"/>
          <dgm:resizeHandles val="exact"/>
        </dgm:presLayoutVars>
      </dgm:prSet>
      <dgm:spPr/>
    </dgm:pt>
    <dgm:pt modelId="{D028F4EE-6BBD-4703-A934-D72547CA6EE5}" type="pres">
      <dgm:prSet presAssocID="{1A992DAB-F600-42EA-B093-8984BABB1D85}" presName="root1" presStyleCnt="0"/>
      <dgm:spPr/>
    </dgm:pt>
    <dgm:pt modelId="{D33F76F6-09E4-49B4-BB80-F14EF2C7FE9C}" type="pres">
      <dgm:prSet presAssocID="{1A992DAB-F600-42EA-B093-8984BABB1D85}" presName="LevelOneTextNode" presStyleLbl="node0" presStyleIdx="0" presStyleCnt="1">
        <dgm:presLayoutVars>
          <dgm:chPref val="3"/>
        </dgm:presLayoutVars>
      </dgm:prSet>
      <dgm:spPr/>
    </dgm:pt>
    <dgm:pt modelId="{B4FEF507-2AFA-420F-BCAD-F6C02EE8341F}" type="pres">
      <dgm:prSet presAssocID="{1A992DAB-F600-42EA-B093-8984BABB1D85}" presName="level2hierChild" presStyleCnt="0"/>
      <dgm:spPr/>
    </dgm:pt>
    <dgm:pt modelId="{B357C7C6-0105-4F9E-97F3-6FF8EACAB374}" type="pres">
      <dgm:prSet presAssocID="{A17F8B19-7046-4692-8D68-12F618DA1171}" presName="conn2-1" presStyleLbl="parChTrans1D2" presStyleIdx="0" presStyleCnt="1"/>
      <dgm:spPr/>
    </dgm:pt>
    <dgm:pt modelId="{782B9D7D-25B9-4912-BE0F-4184510E6EE6}" type="pres">
      <dgm:prSet presAssocID="{A17F8B19-7046-4692-8D68-12F618DA1171}" presName="connTx" presStyleLbl="parChTrans1D2" presStyleIdx="0" presStyleCnt="1"/>
      <dgm:spPr/>
    </dgm:pt>
    <dgm:pt modelId="{D803EFD6-95DA-4733-BEBB-E722480856B6}" type="pres">
      <dgm:prSet presAssocID="{B8A9E8DF-EC29-40AD-B0C6-279E74DA7F70}" presName="root2" presStyleCnt="0"/>
      <dgm:spPr/>
    </dgm:pt>
    <dgm:pt modelId="{B4FC39F6-0A14-4213-9A65-34FD11B51141}" type="pres">
      <dgm:prSet presAssocID="{B8A9E8DF-EC29-40AD-B0C6-279E74DA7F70}" presName="LevelTwoTextNode" presStyleLbl="node2" presStyleIdx="0" presStyleCnt="1">
        <dgm:presLayoutVars>
          <dgm:chPref val="3"/>
        </dgm:presLayoutVars>
      </dgm:prSet>
      <dgm:spPr/>
    </dgm:pt>
    <dgm:pt modelId="{7615385D-B3C5-4CC9-96FE-B4E1816154CB}" type="pres">
      <dgm:prSet presAssocID="{B8A9E8DF-EC29-40AD-B0C6-279E74DA7F70}" presName="level3hierChild" presStyleCnt="0"/>
      <dgm:spPr/>
    </dgm:pt>
    <dgm:pt modelId="{0630164F-407C-41F5-A9F8-5C72E5B17863}" type="pres">
      <dgm:prSet presAssocID="{139ED10C-7A31-4B96-A229-83152FAD628C}" presName="conn2-1" presStyleLbl="parChTrans1D3" presStyleIdx="0" presStyleCnt="1"/>
      <dgm:spPr/>
    </dgm:pt>
    <dgm:pt modelId="{D0E22330-9697-417F-A308-2DF3357B3E41}" type="pres">
      <dgm:prSet presAssocID="{139ED10C-7A31-4B96-A229-83152FAD628C}" presName="connTx" presStyleLbl="parChTrans1D3" presStyleIdx="0" presStyleCnt="1"/>
      <dgm:spPr/>
    </dgm:pt>
    <dgm:pt modelId="{220ED0EB-A09A-4AE8-ADDF-3F66EA444A73}" type="pres">
      <dgm:prSet presAssocID="{10F2ED2E-033A-4F55-8D6D-6F05782483B2}" presName="root2" presStyleCnt="0"/>
      <dgm:spPr/>
    </dgm:pt>
    <dgm:pt modelId="{B09A2AC6-CEE8-4B34-B6F5-219591A211C6}" type="pres">
      <dgm:prSet presAssocID="{10F2ED2E-033A-4F55-8D6D-6F05782483B2}" presName="LevelTwoTextNode" presStyleLbl="node3" presStyleIdx="0" presStyleCnt="1">
        <dgm:presLayoutVars>
          <dgm:chPref val="3"/>
        </dgm:presLayoutVars>
      </dgm:prSet>
      <dgm:spPr/>
    </dgm:pt>
    <dgm:pt modelId="{8CE36190-802B-41D8-AE19-DB636340BF49}" type="pres">
      <dgm:prSet presAssocID="{10F2ED2E-033A-4F55-8D6D-6F05782483B2}" presName="level3hierChild" presStyleCnt="0"/>
      <dgm:spPr/>
    </dgm:pt>
    <dgm:pt modelId="{0A98966D-3504-41F6-AA80-DB8AE1759279}" type="pres">
      <dgm:prSet presAssocID="{77B0016A-C4CB-4914-9CBA-821B7248995C}" presName="conn2-1" presStyleLbl="parChTrans1D4" presStyleIdx="0" presStyleCnt="1"/>
      <dgm:spPr/>
    </dgm:pt>
    <dgm:pt modelId="{CD89C959-B7E7-4F95-B9A7-0B1C39EFE2AD}" type="pres">
      <dgm:prSet presAssocID="{77B0016A-C4CB-4914-9CBA-821B7248995C}" presName="connTx" presStyleLbl="parChTrans1D4" presStyleIdx="0" presStyleCnt="1"/>
      <dgm:spPr/>
    </dgm:pt>
    <dgm:pt modelId="{EFEC5653-74D3-4A32-A907-24C19CBCDD80}" type="pres">
      <dgm:prSet presAssocID="{BC4FF856-BD94-4374-91FE-9AD7E237406C}" presName="root2" presStyleCnt="0"/>
      <dgm:spPr/>
    </dgm:pt>
    <dgm:pt modelId="{F7AD0AF9-C4F6-4E1E-9CF1-48E7DE16C793}" type="pres">
      <dgm:prSet presAssocID="{BC4FF856-BD94-4374-91FE-9AD7E237406C}" presName="LevelTwoTextNode" presStyleLbl="node4" presStyleIdx="0" presStyleCnt="1">
        <dgm:presLayoutVars>
          <dgm:chPref val="3"/>
        </dgm:presLayoutVars>
      </dgm:prSet>
      <dgm:spPr/>
    </dgm:pt>
    <dgm:pt modelId="{EF2D5C33-9C42-4497-A860-AB85942F029A}" type="pres">
      <dgm:prSet presAssocID="{BC4FF856-BD94-4374-91FE-9AD7E237406C}" presName="level3hierChild" presStyleCnt="0"/>
      <dgm:spPr/>
    </dgm:pt>
  </dgm:ptLst>
  <dgm:cxnLst>
    <dgm:cxn modelId="{0E60EE0F-C0CA-49FA-A552-10845ADD6647}" srcId="{10F2ED2E-033A-4F55-8D6D-6F05782483B2}" destId="{BC4FF856-BD94-4374-91FE-9AD7E237406C}" srcOrd="0" destOrd="0" parTransId="{77B0016A-C4CB-4914-9CBA-821B7248995C}" sibTransId="{40DD7BCA-5E87-425D-9386-1BA5EA8470AE}"/>
    <dgm:cxn modelId="{674B6010-6A24-4AC2-962A-67E7E4F89878}" type="presOf" srcId="{10F2ED2E-033A-4F55-8D6D-6F05782483B2}" destId="{B09A2AC6-CEE8-4B34-B6F5-219591A211C6}" srcOrd="0" destOrd="0" presId="urn:microsoft.com/office/officeart/2005/8/layout/hierarchy2"/>
    <dgm:cxn modelId="{813D611B-308E-4DEE-9210-AE17EC7DB671}" type="presOf" srcId="{1967F30E-F2AA-4D0C-94E6-CDB6D1754851}" destId="{37284B18-3FED-4F53-A68B-D618957135BF}" srcOrd="0" destOrd="0" presId="urn:microsoft.com/office/officeart/2005/8/layout/hierarchy2"/>
    <dgm:cxn modelId="{F5281835-4785-4D20-B791-89F8B3B13BB9}" type="presOf" srcId="{77B0016A-C4CB-4914-9CBA-821B7248995C}" destId="{CD89C959-B7E7-4F95-B9A7-0B1C39EFE2AD}" srcOrd="1" destOrd="0" presId="urn:microsoft.com/office/officeart/2005/8/layout/hierarchy2"/>
    <dgm:cxn modelId="{AF565735-3CBD-4E4F-A4B3-3447A64221A6}" type="presOf" srcId="{1A992DAB-F600-42EA-B093-8984BABB1D85}" destId="{D33F76F6-09E4-49B4-BB80-F14EF2C7FE9C}" srcOrd="0" destOrd="0" presId="urn:microsoft.com/office/officeart/2005/8/layout/hierarchy2"/>
    <dgm:cxn modelId="{E323C063-B250-4316-9452-F60C48882AA3}" type="presOf" srcId="{A17F8B19-7046-4692-8D68-12F618DA1171}" destId="{B357C7C6-0105-4F9E-97F3-6FF8EACAB374}" srcOrd="0" destOrd="0" presId="urn:microsoft.com/office/officeart/2005/8/layout/hierarchy2"/>
    <dgm:cxn modelId="{C04F3281-A67B-4C11-99A8-2A026C8FC416}" type="presOf" srcId="{B8A9E8DF-EC29-40AD-B0C6-279E74DA7F70}" destId="{B4FC39F6-0A14-4213-9A65-34FD11B51141}" srcOrd="0" destOrd="0" presId="urn:microsoft.com/office/officeart/2005/8/layout/hierarchy2"/>
    <dgm:cxn modelId="{65A93483-344A-4AE4-B10A-18592F381D26}" type="presOf" srcId="{BC4FF856-BD94-4374-91FE-9AD7E237406C}" destId="{F7AD0AF9-C4F6-4E1E-9CF1-48E7DE16C793}" srcOrd="0" destOrd="0" presId="urn:microsoft.com/office/officeart/2005/8/layout/hierarchy2"/>
    <dgm:cxn modelId="{E6106FB4-E307-42B8-AA84-001A887F7610}" srcId="{1A992DAB-F600-42EA-B093-8984BABB1D85}" destId="{B8A9E8DF-EC29-40AD-B0C6-279E74DA7F70}" srcOrd="0" destOrd="0" parTransId="{A17F8B19-7046-4692-8D68-12F618DA1171}" sibTransId="{608B142E-9D9C-43B0-976A-1C26D2165D26}"/>
    <dgm:cxn modelId="{4BAA9BC8-8426-444C-BDDA-016A028307C7}" type="presOf" srcId="{A17F8B19-7046-4692-8D68-12F618DA1171}" destId="{782B9D7D-25B9-4912-BE0F-4184510E6EE6}" srcOrd="1" destOrd="0" presId="urn:microsoft.com/office/officeart/2005/8/layout/hierarchy2"/>
    <dgm:cxn modelId="{1A0B5BCD-0B1E-4DDB-A8C8-7B96986C3BAD}" srcId="{1967F30E-F2AA-4D0C-94E6-CDB6D1754851}" destId="{1A992DAB-F600-42EA-B093-8984BABB1D85}" srcOrd="0" destOrd="0" parTransId="{AB63916D-901A-4E96-9DAE-952F3F2AF445}" sibTransId="{C6BAD5D3-B49D-4508-878A-06E4545E4599}"/>
    <dgm:cxn modelId="{98D547D7-B43E-4567-BCE6-C65A2493DEC4}" type="presOf" srcId="{77B0016A-C4CB-4914-9CBA-821B7248995C}" destId="{0A98966D-3504-41F6-AA80-DB8AE1759279}" srcOrd="0" destOrd="0" presId="urn:microsoft.com/office/officeart/2005/8/layout/hierarchy2"/>
    <dgm:cxn modelId="{BD8829E6-7FCA-4A1F-AFAF-49A864DE9963}" srcId="{B8A9E8DF-EC29-40AD-B0C6-279E74DA7F70}" destId="{10F2ED2E-033A-4F55-8D6D-6F05782483B2}" srcOrd="0" destOrd="0" parTransId="{139ED10C-7A31-4B96-A229-83152FAD628C}" sibTransId="{9540834E-0B7D-4A4F-BA03-6361C137F2A2}"/>
    <dgm:cxn modelId="{BA5ED1EB-2708-48A6-A8AD-5711F2221818}" type="presOf" srcId="{139ED10C-7A31-4B96-A229-83152FAD628C}" destId="{0630164F-407C-41F5-A9F8-5C72E5B17863}" srcOrd="0" destOrd="0" presId="urn:microsoft.com/office/officeart/2005/8/layout/hierarchy2"/>
    <dgm:cxn modelId="{002A88F3-D384-4B5F-B678-E14F7B4C2B37}" type="presOf" srcId="{139ED10C-7A31-4B96-A229-83152FAD628C}" destId="{D0E22330-9697-417F-A308-2DF3357B3E41}" srcOrd="1" destOrd="0" presId="urn:microsoft.com/office/officeart/2005/8/layout/hierarchy2"/>
    <dgm:cxn modelId="{03855B52-49D0-4265-9DDC-2F262469FAC8}" type="presParOf" srcId="{37284B18-3FED-4F53-A68B-D618957135BF}" destId="{D028F4EE-6BBD-4703-A934-D72547CA6EE5}" srcOrd="0" destOrd="0" presId="urn:microsoft.com/office/officeart/2005/8/layout/hierarchy2"/>
    <dgm:cxn modelId="{D3B3D2D2-EE8A-48E5-B6C0-6324FEA0F886}" type="presParOf" srcId="{D028F4EE-6BBD-4703-A934-D72547CA6EE5}" destId="{D33F76F6-09E4-49B4-BB80-F14EF2C7FE9C}" srcOrd="0" destOrd="0" presId="urn:microsoft.com/office/officeart/2005/8/layout/hierarchy2"/>
    <dgm:cxn modelId="{6670055D-906A-45FE-8742-6751666EB6CB}" type="presParOf" srcId="{D028F4EE-6BBD-4703-A934-D72547CA6EE5}" destId="{B4FEF507-2AFA-420F-BCAD-F6C02EE8341F}" srcOrd="1" destOrd="0" presId="urn:microsoft.com/office/officeart/2005/8/layout/hierarchy2"/>
    <dgm:cxn modelId="{3B12F8AA-17DE-4AF2-BC11-239E2FB9CD5F}" type="presParOf" srcId="{B4FEF507-2AFA-420F-BCAD-F6C02EE8341F}" destId="{B357C7C6-0105-4F9E-97F3-6FF8EACAB374}" srcOrd="0" destOrd="0" presId="urn:microsoft.com/office/officeart/2005/8/layout/hierarchy2"/>
    <dgm:cxn modelId="{E0CC3D9B-4541-4D3D-AE5E-C5FADD08D4C2}" type="presParOf" srcId="{B357C7C6-0105-4F9E-97F3-6FF8EACAB374}" destId="{782B9D7D-25B9-4912-BE0F-4184510E6EE6}" srcOrd="0" destOrd="0" presId="urn:microsoft.com/office/officeart/2005/8/layout/hierarchy2"/>
    <dgm:cxn modelId="{C87EAD56-DFFE-4070-869E-CDEDCDCB7E66}" type="presParOf" srcId="{B4FEF507-2AFA-420F-BCAD-F6C02EE8341F}" destId="{D803EFD6-95DA-4733-BEBB-E722480856B6}" srcOrd="1" destOrd="0" presId="urn:microsoft.com/office/officeart/2005/8/layout/hierarchy2"/>
    <dgm:cxn modelId="{DDB5A43A-DE1E-4623-923A-DAB72A05C39D}" type="presParOf" srcId="{D803EFD6-95DA-4733-BEBB-E722480856B6}" destId="{B4FC39F6-0A14-4213-9A65-34FD11B51141}" srcOrd="0" destOrd="0" presId="urn:microsoft.com/office/officeart/2005/8/layout/hierarchy2"/>
    <dgm:cxn modelId="{A950EF33-BBFE-4E90-B71F-E3D0616CDE50}" type="presParOf" srcId="{D803EFD6-95DA-4733-BEBB-E722480856B6}" destId="{7615385D-B3C5-4CC9-96FE-B4E1816154CB}" srcOrd="1" destOrd="0" presId="urn:microsoft.com/office/officeart/2005/8/layout/hierarchy2"/>
    <dgm:cxn modelId="{2D2AC967-C36C-4810-824F-64AE37340E9D}" type="presParOf" srcId="{7615385D-B3C5-4CC9-96FE-B4E1816154CB}" destId="{0630164F-407C-41F5-A9F8-5C72E5B17863}" srcOrd="0" destOrd="0" presId="urn:microsoft.com/office/officeart/2005/8/layout/hierarchy2"/>
    <dgm:cxn modelId="{5F11088A-33D4-468A-B9EC-C3483066F2FD}" type="presParOf" srcId="{0630164F-407C-41F5-A9F8-5C72E5B17863}" destId="{D0E22330-9697-417F-A308-2DF3357B3E41}" srcOrd="0" destOrd="0" presId="urn:microsoft.com/office/officeart/2005/8/layout/hierarchy2"/>
    <dgm:cxn modelId="{66C399E8-BB9E-4F60-B601-BF0B1F47B961}" type="presParOf" srcId="{7615385D-B3C5-4CC9-96FE-B4E1816154CB}" destId="{220ED0EB-A09A-4AE8-ADDF-3F66EA444A73}" srcOrd="1" destOrd="0" presId="urn:microsoft.com/office/officeart/2005/8/layout/hierarchy2"/>
    <dgm:cxn modelId="{48F17943-663D-4273-B568-ADC60CABFE6E}" type="presParOf" srcId="{220ED0EB-A09A-4AE8-ADDF-3F66EA444A73}" destId="{B09A2AC6-CEE8-4B34-B6F5-219591A211C6}" srcOrd="0" destOrd="0" presId="urn:microsoft.com/office/officeart/2005/8/layout/hierarchy2"/>
    <dgm:cxn modelId="{E8D23E40-4548-4EB4-B434-CFA7812CD3B0}" type="presParOf" srcId="{220ED0EB-A09A-4AE8-ADDF-3F66EA444A73}" destId="{8CE36190-802B-41D8-AE19-DB636340BF49}" srcOrd="1" destOrd="0" presId="urn:microsoft.com/office/officeart/2005/8/layout/hierarchy2"/>
    <dgm:cxn modelId="{4B1143A9-AA2E-4B4C-A733-51656DE2C259}" type="presParOf" srcId="{8CE36190-802B-41D8-AE19-DB636340BF49}" destId="{0A98966D-3504-41F6-AA80-DB8AE1759279}" srcOrd="0" destOrd="0" presId="urn:microsoft.com/office/officeart/2005/8/layout/hierarchy2"/>
    <dgm:cxn modelId="{135A2120-15E3-4DEF-9E41-4B12962E4164}" type="presParOf" srcId="{0A98966D-3504-41F6-AA80-DB8AE1759279}" destId="{CD89C959-B7E7-4F95-B9A7-0B1C39EFE2AD}" srcOrd="0" destOrd="0" presId="urn:microsoft.com/office/officeart/2005/8/layout/hierarchy2"/>
    <dgm:cxn modelId="{3F929051-DFA6-48BF-8055-0B37C2922266}" type="presParOf" srcId="{8CE36190-802B-41D8-AE19-DB636340BF49}" destId="{EFEC5653-74D3-4A32-A907-24C19CBCDD80}" srcOrd="1" destOrd="0" presId="urn:microsoft.com/office/officeart/2005/8/layout/hierarchy2"/>
    <dgm:cxn modelId="{DBD23AE9-B80C-4EEF-866C-AD9AF93227A8}" type="presParOf" srcId="{EFEC5653-74D3-4A32-A907-24C19CBCDD80}" destId="{F7AD0AF9-C4F6-4E1E-9CF1-48E7DE16C793}" srcOrd="0" destOrd="0" presId="urn:microsoft.com/office/officeart/2005/8/layout/hierarchy2"/>
    <dgm:cxn modelId="{91A5C21C-1F59-42CC-9E3C-171F726C9720}" type="presParOf" srcId="{EFEC5653-74D3-4A32-A907-24C19CBCDD80}" destId="{EF2D5C33-9C42-4497-A860-AB85942F02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F0963-CB3F-43EC-AF69-737777F74FA9}">
      <dsp:nvSpPr>
        <dsp:cNvPr id="0" name=""/>
        <dsp:cNvSpPr/>
      </dsp:nvSpPr>
      <dsp:spPr>
        <a:xfrm>
          <a:off x="1115910" y="216096"/>
          <a:ext cx="4077972" cy="1416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1CFD1-70B6-47B7-8D04-C9AF3CBD4C85}">
      <dsp:nvSpPr>
        <dsp:cNvPr id="0" name=""/>
        <dsp:cNvSpPr/>
      </dsp:nvSpPr>
      <dsp:spPr>
        <a:xfrm>
          <a:off x="2766066" y="3683953"/>
          <a:ext cx="790304" cy="505795"/>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CD3D1-8EA0-436D-8C9A-85E15AEB4181}">
      <dsp:nvSpPr>
        <dsp:cNvPr id="0" name=""/>
        <dsp:cNvSpPr/>
      </dsp:nvSpPr>
      <dsp:spPr>
        <a:xfrm>
          <a:off x="1264487" y="4088589"/>
          <a:ext cx="3793462" cy="94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accent6">
                  <a:lumMod val="75000"/>
                </a:schemeClr>
              </a:solidFill>
            </a:rPr>
            <a:t>a brighter future</a:t>
          </a:r>
        </a:p>
      </dsp:txBody>
      <dsp:txXfrm>
        <a:off x="1264487" y="4088589"/>
        <a:ext cx="3793462" cy="948365"/>
      </dsp:txXfrm>
    </dsp:sp>
    <dsp:sp modelId="{D1D32A43-67AE-46F9-887A-B2CE8BCC455F}">
      <dsp:nvSpPr>
        <dsp:cNvPr id="0" name=""/>
        <dsp:cNvSpPr/>
      </dsp:nvSpPr>
      <dsp:spPr>
        <a:xfrm>
          <a:off x="2598522" y="1741700"/>
          <a:ext cx="1422548" cy="142254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Workforce needs</a:t>
          </a:r>
        </a:p>
      </dsp:txBody>
      <dsp:txXfrm>
        <a:off x="2806849" y="1950027"/>
        <a:ext cx="1005894" cy="1005894"/>
      </dsp:txXfrm>
    </dsp:sp>
    <dsp:sp modelId="{1C3BD429-95F9-4175-BA95-1B3CF3A10C33}">
      <dsp:nvSpPr>
        <dsp:cNvPr id="0" name=""/>
        <dsp:cNvSpPr/>
      </dsp:nvSpPr>
      <dsp:spPr>
        <a:xfrm>
          <a:off x="1580609" y="674472"/>
          <a:ext cx="1422548" cy="142254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Credential holders</a:t>
          </a:r>
        </a:p>
      </dsp:txBody>
      <dsp:txXfrm>
        <a:off x="1788936" y="882799"/>
        <a:ext cx="1005894" cy="1005894"/>
      </dsp:txXfrm>
    </dsp:sp>
    <dsp:sp modelId="{B46E1C5E-39FB-4883-BE9B-893F4A0F543B}">
      <dsp:nvSpPr>
        <dsp:cNvPr id="0" name=""/>
        <dsp:cNvSpPr/>
      </dsp:nvSpPr>
      <dsp:spPr>
        <a:xfrm>
          <a:off x="3034770" y="330532"/>
          <a:ext cx="1422548" cy="142254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Completers</a:t>
          </a:r>
        </a:p>
      </dsp:txBody>
      <dsp:txXfrm>
        <a:off x="3243097" y="538859"/>
        <a:ext cx="1005894" cy="1005894"/>
      </dsp:txXfrm>
    </dsp:sp>
    <dsp:sp modelId="{2069034D-45DE-4F85-88D9-FE038A060C7C}">
      <dsp:nvSpPr>
        <dsp:cNvPr id="0" name=""/>
        <dsp:cNvSpPr/>
      </dsp:nvSpPr>
      <dsp:spPr>
        <a:xfrm>
          <a:off x="948365" y="42228"/>
          <a:ext cx="4425706" cy="3540565"/>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F76F6-09E4-49B4-BB80-F14EF2C7FE9C}">
      <dsp:nvSpPr>
        <dsp:cNvPr id="0" name=""/>
        <dsp:cNvSpPr/>
      </dsp:nvSpPr>
      <dsp:spPr>
        <a:xfrm>
          <a:off x="7723" y="1387577"/>
          <a:ext cx="2111730" cy="105586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System</a:t>
          </a:r>
        </a:p>
      </dsp:txBody>
      <dsp:txXfrm>
        <a:off x="38648" y="1418502"/>
        <a:ext cx="2049880" cy="994015"/>
      </dsp:txXfrm>
    </dsp:sp>
    <dsp:sp modelId="{B357C7C6-0105-4F9E-97F3-6FF8EACAB374}">
      <dsp:nvSpPr>
        <dsp:cNvPr id="0" name=""/>
        <dsp:cNvSpPr/>
      </dsp:nvSpPr>
      <dsp:spPr>
        <a:xfrm>
          <a:off x="2119454" y="1890705"/>
          <a:ext cx="844692" cy="49609"/>
        </a:xfrm>
        <a:custGeom>
          <a:avLst/>
          <a:gdLst/>
          <a:ahLst/>
          <a:cxnLst/>
          <a:rect l="0" t="0" r="0" b="0"/>
          <a:pathLst>
            <a:path>
              <a:moveTo>
                <a:pt x="0" y="24804"/>
              </a:moveTo>
              <a:lnTo>
                <a:pt x="844692" y="2480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83" y="1894392"/>
        <a:ext cx="42234" cy="42234"/>
      </dsp:txXfrm>
    </dsp:sp>
    <dsp:sp modelId="{B4FC39F6-0A14-4213-9A65-34FD11B51141}">
      <dsp:nvSpPr>
        <dsp:cNvPr id="0" name=""/>
        <dsp:cNvSpPr/>
      </dsp:nvSpPr>
      <dsp:spPr>
        <a:xfrm>
          <a:off x="2964146" y="1387577"/>
          <a:ext cx="2111730" cy="105586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Sub-system</a:t>
          </a:r>
        </a:p>
      </dsp:txBody>
      <dsp:txXfrm>
        <a:off x="2995071" y="1418502"/>
        <a:ext cx="2049880" cy="994015"/>
      </dsp:txXfrm>
    </dsp:sp>
    <dsp:sp modelId="{0630164F-407C-41F5-A9F8-5C72E5B17863}">
      <dsp:nvSpPr>
        <dsp:cNvPr id="0" name=""/>
        <dsp:cNvSpPr/>
      </dsp:nvSpPr>
      <dsp:spPr>
        <a:xfrm>
          <a:off x="5075877" y="1890705"/>
          <a:ext cx="844692" cy="49609"/>
        </a:xfrm>
        <a:custGeom>
          <a:avLst/>
          <a:gdLst/>
          <a:ahLst/>
          <a:cxnLst/>
          <a:rect l="0" t="0" r="0" b="0"/>
          <a:pathLst>
            <a:path>
              <a:moveTo>
                <a:pt x="0" y="24804"/>
              </a:moveTo>
              <a:lnTo>
                <a:pt x="844692" y="2480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7106" y="1894392"/>
        <a:ext cx="42234" cy="42234"/>
      </dsp:txXfrm>
    </dsp:sp>
    <dsp:sp modelId="{B09A2AC6-CEE8-4B34-B6F5-219591A211C6}">
      <dsp:nvSpPr>
        <dsp:cNvPr id="0" name=""/>
        <dsp:cNvSpPr/>
      </dsp:nvSpPr>
      <dsp:spPr>
        <a:xfrm>
          <a:off x="5920570" y="1387577"/>
          <a:ext cx="2111730" cy="105586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Methods</a:t>
          </a:r>
        </a:p>
      </dsp:txBody>
      <dsp:txXfrm>
        <a:off x="5951495" y="1418502"/>
        <a:ext cx="2049880" cy="994015"/>
      </dsp:txXfrm>
    </dsp:sp>
    <dsp:sp modelId="{0A98966D-3504-41F6-AA80-DB8AE1759279}">
      <dsp:nvSpPr>
        <dsp:cNvPr id="0" name=""/>
        <dsp:cNvSpPr/>
      </dsp:nvSpPr>
      <dsp:spPr>
        <a:xfrm>
          <a:off x="8032301" y="1890705"/>
          <a:ext cx="844692" cy="49609"/>
        </a:xfrm>
        <a:custGeom>
          <a:avLst/>
          <a:gdLst/>
          <a:ahLst/>
          <a:cxnLst/>
          <a:rect l="0" t="0" r="0" b="0"/>
          <a:pathLst>
            <a:path>
              <a:moveTo>
                <a:pt x="0" y="24804"/>
              </a:moveTo>
              <a:lnTo>
                <a:pt x="844692" y="24804"/>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33530" y="1894392"/>
        <a:ext cx="42234" cy="42234"/>
      </dsp:txXfrm>
    </dsp:sp>
    <dsp:sp modelId="{F7AD0AF9-C4F6-4E1E-9CF1-48E7DE16C793}">
      <dsp:nvSpPr>
        <dsp:cNvPr id="0" name=""/>
        <dsp:cNvSpPr/>
      </dsp:nvSpPr>
      <dsp:spPr>
        <a:xfrm>
          <a:off x="8876993" y="1387577"/>
          <a:ext cx="2111730" cy="105586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Steps</a:t>
          </a:r>
        </a:p>
      </dsp:txBody>
      <dsp:txXfrm>
        <a:off x="8907918" y="1418502"/>
        <a:ext cx="2049880" cy="99401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42066-5B31-4275-915F-C4D8D2C31B29}" type="datetimeFigureOut">
              <a:rPr lang="en-US" smtClean="0"/>
              <a:t>5/28/2018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F20C5-DA19-4DED-93DE-DB4236FD0D9B}" type="slidenum">
              <a:rPr lang="en-US" smtClean="0"/>
              <a:t>‹#›</a:t>
            </a:fld>
            <a:endParaRPr lang="en-US"/>
          </a:p>
        </p:txBody>
      </p:sp>
    </p:spTree>
    <p:extLst>
      <p:ext uri="{BB962C8B-B14F-4D97-AF65-F5344CB8AC3E}">
        <p14:creationId xmlns:p14="http://schemas.microsoft.com/office/powerpoint/2010/main" val="310611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introduce you and let you take it to slide 7.</a:t>
            </a:r>
          </a:p>
        </p:txBody>
      </p:sp>
      <p:sp>
        <p:nvSpPr>
          <p:cNvPr id="4" name="Slide Number Placeholder 3"/>
          <p:cNvSpPr>
            <a:spLocks noGrp="1"/>
          </p:cNvSpPr>
          <p:nvPr>
            <p:ph type="sldNum" sz="quarter" idx="10"/>
          </p:nvPr>
        </p:nvSpPr>
        <p:spPr/>
        <p:txBody>
          <a:bodyPr/>
          <a:lstStyle/>
          <a:p>
            <a:fld id="{63EF20C5-DA19-4DED-93DE-DB4236FD0D9B}" type="slidenum">
              <a:rPr lang="en-US" smtClean="0"/>
              <a:t>1</a:t>
            </a:fld>
            <a:endParaRPr lang="en-US"/>
          </a:p>
        </p:txBody>
      </p:sp>
    </p:spTree>
    <p:extLst>
      <p:ext uri="{BB962C8B-B14F-4D97-AF65-F5344CB8AC3E}">
        <p14:creationId xmlns:p14="http://schemas.microsoft.com/office/powerpoint/2010/main" val="193054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858" indent="-283407">
              <a:defRPr>
                <a:solidFill>
                  <a:schemeClr val="tx1"/>
                </a:solidFill>
                <a:latin typeface="Calibri" panose="020F0502020204030204" pitchFamily="34" charset="0"/>
              </a:defRPr>
            </a:lvl2pPr>
            <a:lvl3pPr marL="1133627" indent="-226725">
              <a:defRPr>
                <a:solidFill>
                  <a:schemeClr val="tx1"/>
                </a:solidFill>
                <a:latin typeface="Calibri" panose="020F0502020204030204" pitchFamily="34" charset="0"/>
              </a:defRPr>
            </a:lvl3pPr>
            <a:lvl4pPr marL="1587078" indent="-226725">
              <a:defRPr>
                <a:solidFill>
                  <a:schemeClr val="tx1"/>
                </a:solidFill>
                <a:latin typeface="Calibri" panose="020F0502020204030204" pitchFamily="34" charset="0"/>
              </a:defRPr>
            </a:lvl4pPr>
            <a:lvl5pPr marL="2040529" indent="-226725">
              <a:defRPr>
                <a:solidFill>
                  <a:schemeClr val="tx1"/>
                </a:solidFill>
                <a:latin typeface="Calibri" panose="020F0502020204030204" pitchFamily="34" charset="0"/>
              </a:defRPr>
            </a:lvl5pPr>
            <a:lvl6pPr marL="2493980" indent="-226725" eaLnBrk="0" fontAlgn="base" hangingPunct="0">
              <a:spcBef>
                <a:spcPct val="0"/>
              </a:spcBef>
              <a:spcAft>
                <a:spcPct val="0"/>
              </a:spcAft>
              <a:defRPr>
                <a:solidFill>
                  <a:schemeClr val="tx1"/>
                </a:solidFill>
                <a:latin typeface="Calibri" panose="020F0502020204030204" pitchFamily="34" charset="0"/>
              </a:defRPr>
            </a:lvl6pPr>
            <a:lvl7pPr marL="2947431" indent="-226725" eaLnBrk="0" fontAlgn="base" hangingPunct="0">
              <a:spcBef>
                <a:spcPct val="0"/>
              </a:spcBef>
              <a:spcAft>
                <a:spcPct val="0"/>
              </a:spcAft>
              <a:defRPr>
                <a:solidFill>
                  <a:schemeClr val="tx1"/>
                </a:solidFill>
                <a:latin typeface="Calibri" panose="020F0502020204030204" pitchFamily="34" charset="0"/>
              </a:defRPr>
            </a:lvl7pPr>
            <a:lvl8pPr marL="3400882" indent="-226725" eaLnBrk="0" fontAlgn="base" hangingPunct="0">
              <a:spcBef>
                <a:spcPct val="0"/>
              </a:spcBef>
              <a:spcAft>
                <a:spcPct val="0"/>
              </a:spcAft>
              <a:defRPr>
                <a:solidFill>
                  <a:schemeClr val="tx1"/>
                </a:solidFill>
                <a:latin typeface="Calibri" panose="020F0502020204030204" pitchFamily="34" charset="0"/>
              </a:defRPr>
            </a:lvl8pPr>
            <a:lvl9pPr marL="3854333" indent="-226725" eaLnBrk="0" fontAlgn="base" hangingPunct="0">
              <a:spcBef>
                <a:spcPct val="0"/>
              </a:spcBef>
              <a:spcAft>
                <a:spcPct val="0"/>
              </a:spcAft>
              <a:defRPr>
                <a:solidFill>
                  <a:schemeClr val="tx1"/>
                </a:solidFill>
                <a:latin typeface="Calibri" panose="020F0502020204030204" pitchFamily="34" charset="0"/>
              </a:defRPr>
            </a:lvl9pPr>
          </a:lstStyle>
          <a:p>
            <a:fld id="{DB3947C3-E5E9-4703-B117-AB15A8FFE462}" type="slidenum">
              <a:rPr lang="en-US" altLang="en-US" smtClean="0"/>
              <a:pPr/>
              <a:t>11</a:t>
            </a:fld>
            <a:endParaRPr lang="en-US" altLang="en-US"/>
          </a:p>
        </p:txBody>
      </p:sp>
    </p:spTree>
    <p:extLst>
      <p:ext uri="{BB962C8B-B14F-4D97-AF65-F5344CB8AC3E}">
        <p14:creationId xmlns:p14="http://schemas.microsoft.com/office/powerpoint/2010/main" val="54402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858" indent="-283407">
              <a:defRPr>
                <a:solidFill>
                  <a:schemeClr val="tx1"/>
                </a:solidFill>
                <a:latin typeface="Calibri" panose="020F0502020204030204" pitchFamily="34" charset="0"/>
              </a:defRPr>
            </a:lvl2pPr>
            <a:lvl3pPr marL="1133627" indent="-226725">
              <a:defRPr>
                <a:solidFill>
                  <a:schemeClr val="tx1"/>
                </a:solidFill>
                <a:latin typeface="Calibri" panose="020F0502020204030204" pitchFamily="34" charset="0"/>
              </a:defRPr>
            </a:lvl3pPr>
            <a:lvl4pPr marL="1587078" indent="-226725">
              <a:defRPr>
                <a:solidFill>
                  <a:schemeClr val="tx1"/>
                </a:solidFill>
                <a:latin typeface="Calibri" panose="020F0502020204030204" pitchFamily="34" charset="0"/>
              </a:defRPr>
            </a:lvl4pPr>
            <a:lvl5pPr marL="2040529" indent="-226725">
              <a:defRPr>
                <a:solidFill>
                  <a:schemeClr val="tx1"/>
                </a:solidFill>
                <a:latin typeface="Calibri" panose="020F0502020204030204" pitchFamily="34" charset="0"/>
              </a:defRPr>
            </a:lvl5pPr>
            <a:lvl6pPr marL="2493980" indent="-226725" eaLnBrk="0" fontAlgn="base" hangingPunct="0">
              <a:spcBef>
                <a:spcPct val="0"/>
              </a:spcBef>
              <a:spcAft>
                <a:spcPct val="0"/>
              </a:spcAft>
              <a:defRPr>
                <a:solidFill>
                  <a:schemeClr val="tx1"/>
                </a:solidFill>
                <a:latin typeface="Calibri" panose="020F0502020204030204" pitchFamily="34" charset="0"/>
              </a:defRPr>
            </a:lvl6pPr>
            <a:lvl7pPr marL="2947431" indent="-226725" eaLnBrk="0" fontAlgn="base" hangingPunct="0">
              <a:spcBef>
                <a:spcPct val="0"/>
              </a:spcBef>
              <a:spcAft>
                <a:spcPct val="0"/>
              </a:spcAft>
              <a:defRPr>
                <a:solidFill>
                  <a:schemeClr val="tx1"/>
                </a:solidFill>
                <a:latin typeface="Calibri" panose="020F0502020204030204" pitchFamily="34" charset="0"/>
              </a:defRPr>
            </a:lvl7pPr>
            <a:lvl8pPr marL="3400882" indent="-226725" eaLnBrk="0" fontAlgn="base" hangingPunct="0">
              <a:spcBef>
                <a:spcPct val="0"/>
              </a:spcBef>
              <a:spcAft>
                <a:spcPct val="0"/>
              </a:spcAft>
              <a:defRPr>
                <a:solidFill>
                  <a:schemeClr val="tx1"/>
                </a:solidFill>
                <a:latin typeface="Calibri" panose="020F0502020204030204" pitchFamily="34" charset="0"/>
              </a:defRPr>
            </a:lvl8pPr>
            <a:lvl9pPr marL="3854333" indent="-226725" eaLnBrk="0" fontAlgn="base" hangingPunct="0">
              <a:spcBef>
                <a:spcPct val="0"/>
              </a:spcBef>
              <a:spcAft>
                <a:spcPct val="0"/>
              </a:spcAft>
              <a:defRPr>
                <a:solidFill>
                  <a:schemeClr val="tx1"/>
                </a:solidFill>
                <a:latin typeface="Calibri" panose="020F0502020204030204" pitchFamily="34" charset="0"/>
              </a:defRPr>
            </a:lvl9pPr>
          </a:lstStyle>
          <a:p>
            <a:fld id="{AD1317CD-647A-406E-8686-F833DAFE1573}" type="slidenum">
              <a:rPr lang="en-US" altLang="en-US" smtClean="0"/>
              <a:pPr/>
              <a:t>12</a:t>
            </a:fld>
            <a:endParaRPr lang="en-US" altLang="en-US"/>
          </a:p>
        </p:txBody>
      </p:sp>
    </p:spTree>
    <p:extLst>
      <p:ext uri="{BB962C8B-B14F-4D97-AF65-F5344CB8AC3E}">
        <p14:creationId xmlns:p14="http://schemas.microsoft.com/office/powerpoint/2010/main" val="100181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D172B-41B4-47EF-B865-6E14EDD8A3A1}" type="slidenum">
              <a:rPr lang="en-US" smtClean="0"/>
              <a:t>13</a:t>
            </a:fld>
            <a:endParaRPr lang="en-US"/>
          </a:p>
        </p:txBody>
      </p:sp>
    </p:spTree>
    <p:extLst>
      <p:ext uri="{BB962C8B-B14F-4D97-AF65-F5344CB8AC3E}">
        <p14:creationId xmlns:p14="http://schemas.microsoft.com/office/powerpoint/2010/main" val="394699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BD2EE99-125B-416C-BA84-439DA2F2542E}"/>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B068F71B-C0CD-4A6C-BDA9-3A1764C917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0" name="Slide Number Placeholder 3">
            <a:extLst>
              <a:ext uri="{FF2B5EF4-FFF2-40B4-BE49-F238E27FC236}">
                <a16:creationId xmlns:a16="http://schemas.microsoft.com/office/drawing/2014/main" id="{4BD75A9C-B94B-4932-B56D-0616D3A450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4A669-6FB6-429E-BF40-7049DFE2B98F}"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408533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you going to include the 2017 success measures data? I think it would help those that need to see the numbers.</a:t>
            </a:r>
          </a:p>
        </p:txBody>
      </p:sp>
      <p:sp>
        <p:nvSpPr>
          <p:cNvPr id="4" name="Slide Number Placeholder 3"/>
          <p:cNvSpPr>
            <a:spLocks noGrp="1"/>
          </p:cNvSpPr>
          <p:nvPr>
            <p:ph type="sldNum" sz="quarter" idx="10"/>
          </p:nvPr>
        </p:nvSpPr>
        <p:spPr/>
        <p:txBody>
          <a:bodyPr/>
          <a:lstStyle/>
          <a:p>
            <a:fld id="{63EF20C5-DA19-4DED-93DE-DB4236FD0D9B}" type="slidenum">
              <a:rPr lang="en-US" smtClean="0"/>
              <a:t>15</a:t>
            </a:fld>
            <a:endParaRPr lang="en-US"/>
          </a:p>
        </p:txBody>
      </p:sp>
    </p:spTree>
    <p:extLst>
      <p:ext uri="{BB962C8B-B14F-4D97-AF65-F5344CB8AC3E}">
        <p14:creationId xmlns:p14="http://schemas.microsoft.com/office/powerpoint/2010/main" val="352813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96E57DC-4AD9-4BCE-9024-D2AD8F8B2C60}"/>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91DEF035-7CE0-4C2A-86F3-198263E4D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628" name="Slide Number Placeholder 3">
            <a:extLst>
              <a:ext uri="{FF2B5EF4-FFF2-40B4-BE49-F238E27FC236}">
                <a16:creationId xmlns:a16="http://schemas.microsoft.com/office/drawing/2014/main" id="{73365605-9EDA-4D1A-8E58-9B653BC711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C0E722-3A41-4C4C-B7A3-4D7038C25D1B}"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Tree>
    <p:extLst>
      <p:ext uri="{BB962C8B-B14F-4D97-AF65-F5344CB8AC3E}">
        <p14:creationId xmlns:p14="http://schemas.microsoft.com/office/powerpoint/2010/main" val="67017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faculty and staff fall into one of these categories when it comes to helping close equity gaps. The percentages make up the averages that fall into those categories. </a:t>
            </a:r>
          </a:p>
          <a:p>
            <a:endParaRPr lang="en-US" dirty="0"/>
          </a:p>
          <a:p>
            <a:endParaRPr lang="en-US" dirty="0"/>
          </a:p>
          <a:p>
            <a:r>
              <a:rPr lang="en-US" dirty="0"/>
              <a:t>Modified from Wood &amp; Harris (2017)</a:t>
            </a:r>
          </a:p>
          <a:p>
            <a:endParaRPr lang="en-US" dirty="0"/>
          </a:p>
          <a:p>
            <a:r>
              <a:rPr lang="en-US" dirty="0"/>
              <a:t>&amp;</a:t>
            </a:r>
          </a:p>
          <a:p>
            <a:endParaRPr lang="en-US" dirty="0"/>
          </a:p>
          <a:p>
            <a:r>
              <a:rPr lang="en-US" dirty="0"/>
              <a:t>Howard, T., Douglas, T., &amp; Warren, C., (June 2016). “What works”: Recommendations on improving academic experiences and outcomes for black males.” </a:t>
            </a:r>
            <a:r>
              <a:rPr lang="en-US" i="1" dirty="0"/>
              <a:t>Teaching College Record, 118, </a:t>
            </a:r>
            <a:r>
              <a:rPr lang="en-US" i="0" dirty="0"/>
              <a:t>1-10</a:t>
            </a:r>
          </a:p>
          <a:p>
            <a:r>
              <a:rPr lang="en-US" i="0" dirty="0"/>
              <a:t>When working with Black males institutions</a:t>
            </a:r>
            <a:r>
              <a:rPr lang="en-US" i="0" baseline="0" dirty="0"/>
              <a:t> fall into one of 4 </a:t>
            </a:r>
            <a:r>
              <a:rPr lang="en-US" i="0" baseline="0" dirty="0" err="1"/>
              <a:t>catagories</a:t>
            </a:r>
            <a:r>
              <a:rPr lang="en-US" i="0" baseline="0" dirty="0"/>
              <a:t>. </a:t>
            </a:r>
            <a:endParaRPr lang="en-US" i="0" dirty="0"/>
          </a:p>
          <a:p>
            <a:endParaRPr lang="en-US" dirty="0"/>
          </a:p>
          <a:p>
            <a:r>
              <a:rPr lang="en-US" dirty="0"/>
              <a:t>This is awesome! Thanks so much for adding this valuable perspective and help us learn!</a:t>
            </a:r>
          </a:p>
        </p:txBody>
      </p:sp>
      <p:sp>
        <p:nvSpPr>
          <p:cNvPr id="4" name="Slide Number Placeholder 3"/>
          <p:cNvSpPr>
            <a:spLocks noGrp="1"/>
          </p:cNvSpPr>
          <p:nvPr>
            <p:ph type="sldNum" sz="quarter" idx="10"/>
          </p:nvPr>
        </p:nvSpPr>
        <p:spPr/>
        <p:txBody>
          <a:bodyPr/>
          <a:lstStyle/>
          <a:p>
            <a:fld id="{63EF20C5-DA19-4DED-93DE-DB4236FD0D9B}" type="slidenum">
              <a:rPr lang="en-US" smtClean="0"/>
              <a:t>17</a:t>
            </a:fld>
            <a:endParaRPr lang="en-US"/>
          </a:p>
        </p:txBody>
      </p:sp>
    </p:spTree>
    <p:extLst>
      <p:ext uri="{BB962C8B-B14F-4D97-AF65-F5344CB8AC3E}">
        <p14:creationId xmlns:p14="http://schemas.microsoft.com/office/powerpoint/2010/main" val="250786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0E93444-3302-4656-9DDB-B8CB2158149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D376FAD0-37BE-405B-A265-EECD7C19F3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 may provide a handout/template for the discussion to record their responses. What do you think?</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I read this book on how to present a long time ago. It said the most successful presentations do 3 things:</a:t>
            </a:r>
          </a:p>
          <a:p>
            <a:endParaRPr lang="en-US" altLang="en-US" dirty="0">
              <a:latin typeface="Arial" panose="020B0604020202020204" pitchFamily="34" charset="0"/>
            </a:endParaRPr>
          </a:p>
          <a:p>
            <a:pPr marL="228600" indent="-228600">
              <a:buFont typeface="+mj-lt"/>
              <a:buAutoNum type="arabicPeriod"/>
            </a:pPr>
            <a:r>
              <a:rPr lang="en-US" altLang="en-US" dirty="0">
                <a:latin typeface="Arial" panose="020B0604020202020204" pitchFamily="34" charset="0"/>
              </a:rPr>
              <a:t>They make you think – This presentation makes you think about equity and why it is important.</a:t>
            </a:r>
          </a:p>
          <a:p>
            <a:pPr marL="228600" indent="-228600">
              <a:buFont typeface="+mj-lt"/>
              <a:buAutoNum type="arabicPeriod"/>
            </a:pPr>
            <a:r>
              <a:rPr lang="en-US" altLang="en-US" dirty="0">
                <a:latin typeface="Arial" panose="020B0604020202020204" pitchFamily="34" charset="0"/>
              </a:rPr>
              <a:t>They make you feel – Who helped you succeed should bring the good feelings associated with nostalgia</a:t>
            </a:r>
          </a:p>
          <a:p>
            <a:pPr marL="228600" indent="-228600">
              <a:buFont typeface="+mj-lt"/>
              <a:buAutoNum type="arabicPeriod"/>
            </a:pPr>
            <a:r>
              <a:rPr lang="en-US" altLang="en-US" dirty="0">
                <a:latin typeface="Arial" panose="020B0604020202020204" pitchFamily="34" charset="0"/>
              </a:rPr>
              <a:t>They ask you to do something – A handout will help them focus on what they need to do next. </a:t>
            </a:r>
          </a:p>
          <a:p>
            <a:pPr marL="228600" indent="-228600">
              <a:buFont typeface="+mj-lt"/>
              <a:buAutoNum type="arabicPeriod"/>
            </a:pPr>
            <a:endParaRPr lang="en-US" altLang="en-US" dirty="0">
              <a:latin typeface="Arial" panose="020B0604020202020204" pitchFamily="34" charset="0"/>
            </a:endParaRPr>
          </a:p>
          <a:p>
            <a:pPr marL="0" indent="0">
              <a:buFont typeface="+mj-lt"/>
              <a:buNone/>
            </a:pPr>
            <a:r>
              <a:rPr lang="en-US" altLang="en-US" dirty="0">
                <a:latin typeface="Arial" panose="020B0604020202020204" pitchFamily="34" charset="0"/>
              </a:rPr>
              <a:t>Excellent! Thanks so much. We’ll direct them to focus on the Aspen strategies and next steps and set up the plan for future work on equity at each of the Institutes in the GPS Network. </a:t>
            </a:r>
          </a:p>
        </p:txBody>
      </p:sp>
      <p:sp>
        <p:nvSpPr>
          <p:cNvPr id="40964" name="Date Placeholder 3">
            <a:extLst>
              <a:ext uri="{FF2B5EF4-FFF2-40B4-BE49-F238E27FC236}">
                <a16:creationId xmlns:a16="http://schemas.microsoft.com/office/drawing/2014/main" id="{072B2130-A57D-483E-86DC-E313EAD2AEF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06CF791-51B0-4350-96BD-8D9EE49B1615}" type="datetime1">
              <a:rPr lang="en-US" altLang="en-US" smtClean="0">
                <a:latin typeface="Times New Roman" panose="02020603050405020304" pitchFamily="18" charset="0"/>
              </a:rPr>
              <a:pPr/>
              <a:t>5/28/2018</a:t>
            </a:fld>
            <a:endParaRPr lang="en-US" altLang="en-US">
              <a:latin typeface="Times New Roman" panose="02020603050405020304" pitchFamily="18" charset="0"/>
            </a:endParaRPr>
          </a:p>
        </p:txBody>
      </p:sp>
      <p:sp>
        <p:nvSpPr>
          <p:cNvPr id="40965" name="Slide Number Placeholder 4">
            <a:extLst>
              <a:ext uri="{FF2B5EF4-FFF2-40B4-BE49-F238E27FC236}">
                <a16:creationId xmlns:a16="http://schemas.microsoft.com/office/drawing/2014/main" id="{B00D435C-3DE9-48FA-A193-09D197CC3A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D3B42B2D-D263-4BF1-A33E-AB92D8CC4198}"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58912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F20C5-DA19-4DED-93DE-DB4236FD0D9B}" type="slidenum">
              <a:rPr lang="en-US" smtClean="0"/>
              <a:t>19</a:t>
            </a:fld>
            <a:endParaRPr lang="en-US"/>
          </a:p>
        </p:txBody>
      </p:sp>
    </p:spTree>
    <p:extLst>
      <p:ext uri="{BB962C8B-B14F-4D97-AF65-F5344CB8AC3E}">
        <p14:creationId xmlns:p14="http://schemas.microsoft.com/office/powerpoint/2010/main" val="288479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watch this clip to explain that some schools treat their students like this. Some do it during onboarding, others do it in the classroom, and some do it every chance they get. </a:t>
            </a:r>
          </a:p>
          <a:p>
            <a:endParaRPr lang="en-US" dirty="0"/>
          </a:p>
          <a:p>
            <a:r>
              <a:rPr lang="en-US" dirty="0"/>
              <a:t>Start at 0:45 and stop at 1:45</a:t>
            </a:r>
          </a:p>
          <a:p>
            <a:endParaRPr lang="en-US" dirty="0"/>
          </a:p>
          <a:p>
            <a:r>
              <a:rPr lang="en-US" dirty="0"/>
              <a:t>https://youtu.be/mJZZNHekEQw?t=45s</a:t>
            </a:r>
          </a:p>
          <a:p>
            <a:endParaRPr lang="en-US" dirty="0"/>
          </a:p>
          <a:p>
            <a:r>
              <a:rPr lang="en-US" dirty="0"/>
              <a:t>This is great—although as a LOTR fan, I would point out that the </a:t>
            </a:r>
            <a:r>
              <a:rPr lang="en-US" dirty="0" err="1"/>
              <a:t>Balroc</a:t>
            </a:r>
            <a:r>
              <a:rPr lang="en-US" dirty="0"/>
              <a:t> takes Gandalf with him when he falls. Later in the clip—it may be interpreted that if we let our students fail, we’ll fail along with them.?? (-:</a:t>
            </a:r>
          </a:p>
        </p:txBody>
      </p:sp>
      <p:sp>
        <p:nvSpPr>
          <p:cNvPr id="4" name="Slide Number Placeholder 3"/>
          <p:cNvSpPr>
            <a:spLocks noGrp="1"/>
          </p:cNvSpPr>
          <p:nvPr>
            <p:ph type="sldNum" sz="quarter" idx="10"/>
          </p:nvPr>
        </p:nvSpPr>
        <p:spPr/>
        <p:txBody>
          <a:bodyPr/>
          <a:lstStyle/>
          <a:p>
            <a:fld id="{63EF20C5-DA19-4DED-93DE-DB4236FD0D9B}" type="slidenum">
              <a:rPr lang="en-US" smtClean="0"/>
              <a:t>2</a:t>
            </a:fld>
            <a:endParaRPr lang="en-US"/>
          </a:p>
        </p:txBody>
      </p:sp>
    </p:spTree>
    <p:extLst>
      <p:ext uri="{BB962C8B-B14F-4D97-AF65-F5344CB8AC3E}">
        <p14:creationId xmlns:p14="http://schemas.microsoft.com/office/powerpoint/2010/main" val="84132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highlight>
                  <a:srgbClr val="FFFF00"/>
                </a:highlight>
              </a:rPr>
              <a:t>Graduates remember the people as much as the significant learning achieve.</a:t>
            </a:r>
          </a:p>
          <a:p>
            <a:endParaRPr lang="en-US" b="1" baseline="0" dirty="0">
              <a:solidFill>
                <a:schemeClr val="accent5">
                  <a:lumMod val="75000"/>
                </a:schemeClr>
              </a:solidFill>
              <a:highlight>
                <a:srgbClr val="FFFF00"/>
              </a:highlight>
            </a:endParaRPr>
          </a:p>
          <a:p>
            <a:r>
              <a:rPr lang="en-US" b="1" baseline="0" dirty="0">
                <a:highlight>
                  <a:srgbClr val="FFFF00"/>
                </a:highlight>
              </a:rPr>
              <a:t>NOTE: I would add here that according to the Gallup longitudinal study that I’ll quote. I’ll give you my brief notes and a longer article.</a:t>
            </a:r>
          </a:p>
          <a:p>
            <a:endParaRPr lang="en-US" baseline="0" dirty="0"/>
          </a:p>
        </p:txBody>
      </p:sp>
      <p:sp>
        <p:nvSpPr>
          <p:cNvPr id="4" name="Slide Number Placeholder 3"/>
          <p:cNvSpPr>
            <a:spLocks noGrp="1"/>
          </p:cNvSpPr>
          <p:nvPr>
            <p:ph type="sldNum" sz="quarter" idx="10"/>
          </p:nvPr>
        </p:nvSpPr>
        <p:spPr/>
        <p:txBody>
          <a:bodyPr/>
          <a:lstStyle/>
          <a:p>
            <a:fld id="{63EF20C5-DA19-4DED-93DE-DB4236FD0D9B}" type="slidenum">
              <a:rPr lang="en-US" smtClean="0"/>
              <a:t>3</a:t>
            </a:fld>
            <a:endParaRPr lang="en-US"/>
          </a:p>
        </p:txBody>
      </p:sp>
    </p:spTree>
    <p:extLst>
      <p:ext uri="{BB962C8B-B14F-4D97-AF65-F5344CB8AC3E}">
        <p14:creationId xmlns:p14="http://schemas.microsoft.com/office/powerpoint/2010/main" val="110918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Jairo—Do you think we should have partner sharing or just thinking about it and then move into Maslow, </a:t>
            </a:r>
            <a:r>
              <a:rPr lang="en-US" b="1" dirty="0" err="1"/>
              <a:t>etc</a:t>
            </a:r>
            <a:r>
              <a:rPr lang="en-US" b="1" dirty="0"/>
              <a:t>?</a:t>
            </a:r>
          </a:p>
          <a:p>
            <a:endParaRPr lang="en-US" b="1" dirty="0"/>
          </a:p>
          <a:p>
            <a:r>
              <a:rPr lang="en-US" b="1" dirty="0"/>
              <a:t>I think we should do partner sharing.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we have any one that learned about Maslow’s Hierarchy of Needs? Can you name all 5 levels?</a:t>
            </a:r>
            <a:endParaRPr lang="en-US" dirty="0"/>
          </a:p>
          <a:p>
            <a:endParaRPr lang="en-US" b="1" dirty="0"/>
          </a:p>
        </p:txBody>
      </p:sp>
      <p:sp>
        <p:nvSpPr>
          <p:cNvPr id="4" name="Slide Number Placeholder 3"/>
          <p:cNvSpPr>
            <a:spLocks noGrp="1"/>
          </p:cNvSpPr>
          <p:nvPr>
            <p:ph type="sldNum" sz="quarter" idx="10"/>
          </p:nvPr>
        </p:nvSpPr>
        <p:spPr/>
        <p:txBody>
          <a:bodyPr/>
          <a:lstStyle/>
          <a:p>
            <a:fld id="{63EF20C5-DA19-4DED-93DE-DB4236FD0D9B}" type="slidenum">
              <a:rPr lang="en-US" smtClean="0"/>
              <a:t>4</a:t>
            </a:fld>
            <a:endParaRPr lang="en-US"/>
          </a:p>
        </p:txBody>
      </p:sp>
    </p:spTree>
    <p:extLst>
      <p:ext uri="{BB962C8B-B14F-4D97-AF65-F5344CB8AC3E}">
        <p14:creationId xmlns:p14="http://schemas.microsoft.com/office/powerpoint/2010/main" val="269624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beauty of this is that it doesn’t really matter your ethnicity,</a:t>
            </a:r>
            <a:r>
              <a:rPr lang="en-US" baseline="0" dirty="0"/>
              <a:t> gender, age, or socioeconomic status. The degree of those categories changes based on how much more or less you need them. </a:t>
            </a:r>
          </a:p>
          <a:p>
            <a:endParaRPr lang="en-US" baseline="0" dirty="0"/>
          </a:p>
          <a:p>
            <a:r>
              <a:rPr lang="en-US" baseline="0" dirty="0"/>
              <a:t>A lot of student development models reference Maslow. Yes the steps seem logical. We all need these basic necessities to function. Students definitely need the basic needs to be successful. </a:t>
            </a:r>
          </a:p>
          <a:p>
            <a:endParaRPr lang="en-US" baseline="0" dirty="0"/>
          </a:p>
          <a:p>
            <a:r>
              <a:rPr lang="en-US" baseline="0" dirty="0"/>
              <a:t>But what if I told you there was another way to look at this. Who remembers the title of this presentation? </a:t>
            </a:r>
          </a:p>
          <a:p>
            <a:endParaRPr lang="en-US" baseline="0" dirty="0"/>
          </a:p>
        </p:txBody>
      </p:sp>
      <p:sp>
        <p:nvSpPr>
          <p:cNvPr id="4" name="Slide Number Placeholder 3"/>
          <p:cNvSpPr>
            <a:spLocks noGrp="1"/>
          </p:cNvSpPr>
          <p:nvPr>
            <p:ph type="sldNum" sz="quarter" idx="10"/>
          </p:nvPr>
        </p:nvSpPr>
        <p:spPr/>
        <p:txBody>
          <a:bodyPr/>
          <a:lstStyle/>
          <a:p>
            <a:fld id="{63EF20C5-DA19-4DED-93DE-DB4236FD0D9B}" type="slidenum">
              <a:rPr lang="en-US" smtClean="0"/>
              <a:t>5</a:t>
            </a:fld>
            <a:endParaRPr lang="en-US"/>
          </a:p>
        </p:txBody>
      </p:sp>
    </p:spTree>
    <p:extLst>
      <p:ext uri="{BB962C8B-B14F-4D97-AF65-F5344CB8AC3E}">
        <p14:creationId xmlns:p14="http://schemas.microsoft.com/office/powerpoint/2010/main" val="359924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a:t>
            </a:r>
            <a:r>
              <a:rPr lang="en-US" baseline="0" dirty="0"/>
              <a:t> Equity to Success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Those levels are not sequential. They should look more like Rutledge’s “Maslow Rewired” model. Connections are what allow you to move through the pyramid. As this relates to student success, you are the catalyst. You provide the energy for students to move from one dynamic to another. A student’s background should give you a starting point not a level to keep them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relates to our guided pathways. The key word being guided. We are guided by those that we trust. We trust those we have relationships with. We have relationships with those we are connected to. </a:t>
            </a:r>
            <a:endParaRPr lang="en-US" dirty="0"/>
          </a:p>
        </p:txBody>
      </p:sp>
      <p:sp>
        <p:nvSpPr>
          <p:cNvPr id="4" name="Slide Number Placeholder 3"/>
          <p:cNvSpPr>
            <a:spLocks noGrp="1"/>
          </p:cNvSpPr>
          <p:nvPr>
            <p:ph type="sldNum" sz="quarter" idx="10"/>
          </p:nvPr>
        </p:nvSpPr>
        <p:spPr/>
        <p:txBody>
          <a:bodyPr/>
          <a:lstStyle/>
          <a:p>
            <a:fld id="{63EF20C5-DA19-4DED-93DE-DB4236FD0D9B}" type="slidenum">
              <a:rPr lang="en-US" smtClean="0"/>
              <a:t>6</a:t>
            </a:fld>
            <a:endParaRPr lang="en-US"/>
          </a:p>
        </p:txBody>
      </p:sp>
    </p:spTree>
    <p:extLst>
      <p:ext uri="{BB962C8B-B14F-4D97-AF65-F5344CB8AC3E}">
        <p14:creationId xmlns:p14="http://schemas.microsoft.com/office/powerpoint/2010/main" val="42897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the only way? No. There are many ways to approach and achieve equity, and we need to discover the best learning from all research and perspectives. Guided Pathways is one good way to promote greater equity. This just gives us the best chance given what we have learned so far about equitable student success.</a:t>
            </a:r>
          </a:p>
        </p:txBody>
      </p:sp>
      <p:sp>
        <p:nvSpPr>
          <p:cNvPr id="4" name="Slide Number Placeholder 3"/>
          <p:cNvSpPr>
            <a:spLocks noGrp="1"/>
          </p:cNvSpPr>
          <p:nvPr>
            <p:ph type="sldNum" sz="quarter" idx="10"/>
          </p:nvPr>
        </p:nvSpPr>
        <p:spPr/>
        <p:txBody>
          <a:bodyPr/>
          <a:lstStyle/>
          <a:p>
            <a:fld id="{63EF20C5-DA19-4DED-93DE-DB4236FD0D9B}" type="slidenum">
              <a:rPr lang="en-US" smtClean="0"/>
              <a:t>7</a:t>
            </a:fld>
            <a:endParaRPr lang="en-US"/>
          </a:p>
        </p:txBody>
      </p:sp>
    </p:spTree>
    <p:extLst>
      <p:ext uri="{BB962C8B-B14F-4D97-AF65-F5344CB8AC3E}">
        <p14:creationId xmlns:p14="http://schemas.microsoft.com/office/powerpoint/2010/main" val="410407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Example: You need consonants and vowels to form complete sentences. One does not matter more than the other. They have to work together to be successful when communicating. </a:t>
            </a:r>
          </a:p>
        </p:txBody>
      </p:sp>
      <p:sp>
        <p:nvSpPr>
          <p:cNvPr id="4" name="Slide Number Placeholder 3"/>
          <p:cNvSpPr>
            <a:spLocks noGrp="1"/>
          </p:cNvSpPr>
          <p:nvPr>
            <p:ph type="sldNum" sz="quarter" idx="10"/>
          </p:nvPr>
        </p:nvSpPr>
        <p:spPr/>
        <p:txBody>
          <a:bodyPr/>
          <a:lstStyle/>
          <a:p>
            <a:fld id="{63EF20C5-DA19-4DED-93DE-DB4236FD0D9B}" type="slidenum">
              <a:rPr lang="en-US" smtClean="0"/>
              <a:t>9</a:t>
            </a:fld>
            <a:endParaRPr lang="en-US"/>
          </a:p>
        </p:txBody>
      </p:sp>
    </p:spTree>
    <p:extLst>
      <p:ext uri="{BB962C8B-B14F-4D97-AF65-F5344CB8AC3E}">
        <p14:creationId xmlns:p14="http://schemas.microsoft.com/office/powerpoint/2010/main" val="114459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858" indent="-283407">
              <a:defRPr>
                <a:solidFill>
                  <a:schemeClr val="tx1"/>
                </a:solidFill>
                <a:latin typeface="Calibri" panose="020F0502020204030204" pitchFamily="34" charset="0"/>
              </a:defRPr>
            </a:lvl2pPr>
            <a:lvl3pPr marL="1133627" indent="-226725">
              <a:defRPr>
                <a:solidFill>
                  <a:schemeClr val="tx1"/>
                </a:solidFill>
                <a:latin typeface="Calibri" panose="020F0502020204030204" pitchFamily="34" charset="0"/>
              </a:defRPr>
            </a:lvl3pPr>
            <a:lvl4pPr marL="1587078" indent="-226725">
              <a:defRPr>
                <a:solidFill>
                  <a:schemeClr val="tx1"/>
                </a:solidFill>
                <a:latin typeface="Calibri" panose="020F0502020204030204" pitchFamily="34" charset="0"/>
              </a:defRPr>
            </a:lvl4pPr>
            <a:lvl5pPr marL="2040529" indent="-226725">
              <a:defRPr>
                <a:solidFill>
                  <a:schemeClr val="tx1"/>
                </a:solidFill>
                <a:latin typeface="Calibri" panose="020F0502020204030204" pitchFamily="34" charset="0"/>
              </a:defRPr>
            </a:lvl5pPr>
            <a:lvl6pPr marL="2493980" indent="-226725" eaLnBrk="0" fontAlgn="base" hangingPunct="0">
              <a:spcBef>
                <a:spcPct val="0"/>
              </a:spcBef>
              <a:spcAft>
                <a:spcPct val="0"/>
              </a:spcAft>
              <a:defRPr>
                <a:solidFill>
                  <a:schemeClr val="tx1"/>
                </a:solidFill>
                <a:latin typeface="Calibri" panose="020F0502020204030204" pitchFamily="34" charset="0"/>
              </a:defRPr>
            </a:lvl6pPr>
            <a:lvl7pPr marL="2947431" indent="-226725" eaLnBrk="0" fontAlgn="base" hangingPunct="0">
              <a:spcBef>
                <a:spcPct val="0"/>
              </a:spcBef>
              <a:spcAft>
                <a:spcPct val="0"/>
              </a:spcAft>
              <a:defRPr>
                <a:solidFill>
                  <a:schemeClr val="tx1"/>
                </a:solidFill>
                <a:latin typeface="Calibri" panose="020F0502020204030204" pitchFamily="34" charset="0"/>
              </a:defRPr>
            </a:lvl7pPr>
            <a:lvl8pPr marL="3400882" indent="-226725" eaLnBrk="0" fontAlgn="base" hangingPunct="0">
              <a:spcBef>
                <a:spcPct val="0"/>
              </a:spcBef>
              <a:spcAft>
                <a:spcPct val="0"/>
              </a:spcAft>
              <a:defRPr>
                <a:solidFill>
                  <a:schemeClr val="tx1"/>
                </a:solidFill>
                <a:latin typeface="Calibri" panose="020F0502020204030204" pitchFamily="34" charset="0"/>
              </a:defRPr>
            </a:lvl8pPr>
            <a:lvl9pPr marL="3854333" indent="-226725" eaLnBrk="0" fontAlgn="base" hangingPunct="0">
              <a:spcBef>
                <a:spcPct val="0"/>
              </a:spcBef>
              <a:spcAft>
                <a:spcPct val="0"/>
              </a:spcAft>
              <a:defRPr>
                <a:solidFill>
                  <a:schemeClr val="tx1"/>
                </a:solidFill>
                <a:latin typeface="Calibri" panose="020F0502020204030204" pitchFamily="34" charset="0"/>
              </a:defRPr>
            </a:lvl9pPr>
          </a:lstStyle>
          <a:p>
            <a:fld id="{6D9E3DA9-F7E8-4F28-885C-D85AE68A3E33}" type="slidenum">
              <a:rPr lang="en-US" altLang="en-US" smtClean="0"/>
              <a:pPr/>
              <a:t>10</a:t>
            </a:fld>
            <a:endParaRPr lang="en-US" altLang="en-US"/>
          </a:p>
        </p:txBody>
      </p:sp>
    </p:spTree>
    <p:extLst>
      <p:ext uri="{BB962C8B-B14F-4D97-AF65-F5344CB8AC3E}">
        <p14:creationId xmlns:p14="http://schemas.microsoft.com/office/powerpoint/2010/main" val="5062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D4AA009-F705-467C-805E-DC333D09388C}" type="datetimeFigureOut">
              <a:rPr lang="en-US" smtClean="0"/>
              <a:t>5/28/2018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E51C4D-73F3-455E-993C-B7A6D337B53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8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AA009-F705-467C-805E-DC333D09388C}"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262164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AA009-F705-467C-805E-DC333D09388C}"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58631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AA009-F705-467C-805E-DC333D09388C}"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95416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4AA009-F705-467C-805E-DC333D09388C}"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51C4D-73F3-455E-993C-B7A6D337B53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65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AA009-F705-467C-805E-DC333D09388C}"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31707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4AA009-F705-467C-805E-DC333D09388C}" type="datetimeFigureOut">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277886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4AA009-F705-467C-805E-DC333D09388C}" type="datetimeFigureOut">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369825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AA009-F705-467C-805E-DC333D09388C}" type="datetimeFigureOut">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318557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4AA009-F705-467C-805E-DC333D09388C}"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39340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4AA009-F705-467C-805E-DC333D09388C}"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51C4D-73F3-455E-993C-B7A6D337B53D}" type="slidenum">
              <a:rPr lang="en-US" smtClean="0"/>
              <a:t>‹#›</a:t>
            </a:fld>
            <a:endParaRPr lang="en-US"/>
          </a:p>
        </p:txBody>
      </p:sp>
    </p:spTree>
    <p:extLst>
      <p:ext uri="{BB962C8B-B14F-4D97-AF65-F5344CB8AC3E}">
        <p14:creationId xmlns:p14="http://schemas.microsoft.com/office/powerpoint/2010/main" val="407776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D4AA009-F705-467C-805E-DC333D09388C}" type="datetimeFigureOut">
              <a:rPr lang="en-US" smtClean="0"/>
              <a:t>5/28/2018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CE51C4D-73F3-455E-993C-B7A6D337B53D}" type="slidenum">
              <a:rPr lang="en-US" smtClean="0"/>
              <a:t>‹#›</a:t>
            </a:fld>
            <a:endParaRPr lang="en-US"/>
          </a:p>
        </p:txBody>
      </p:sp>
    </p:spTree>
    <p:extLst>
      <p:ext uri="{BB962C8B-B14F-4D97-AF65-F5344CB8AC3E}">
        <p14:creationId xmlns:p14="http://schemas.microsoft.com/office/powerpoint/2010/main" val="26558230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www.nccommunitycolleges.edu/student-services/nc-student-success-center"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zQZiD7ARsQI"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simplypsychology.org/maslow.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sychologytoday.com/us/blog/positively-media/201203/rethinking-maslows-hierarchy-implications-socially-connected-world"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psychologytoday.com/us/blog/positively-media/201111/social-networks-what-maslow-misses-0"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5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1068344"/>
          </a:xfrm>
        </p:spPr>
        <p:txBody>
          <a:bodyPr>
            <a:normAutofit/>
          </a:bodyPr>
          <a:lstStyle/>
          <a:p>
            <a:r>
              <a:rPr lang="en-US" sz="5400" cap="none" dirty="0">
                <a:solidFill>
                  <a:schemeClr val="tx1"/>
                </a:solidFill>
                <a:latin typeface="Gill Sans MT" panose="020B0502020104020203" pitchFamily="34" charset="0"/>
              </a:rPr>
              <a:t>Connecting Equity to Success</a:t>
            </a:r>
            <a:endParaRPr lang="en-US" sz="5400" b="1" cap="none" dirty="0">
              <a:solidFill>
                <a:schemeClr val="tx1"/>
              </a:solidFill>
              <a:latin typeface="Gill Sans MT" panose="020B0502020104020203" pitchFamily="34" charset="0"/>
            </a:endParaRPr>
          </a:p>
        </p:txBody>
      </p:sp>
      <p:sp>
        <p:nvSpPr>
          <p:cNvPr id="3" name="Subtitle 2"/>
          <p:cNvSpPr>
            <a:spLocks noGrp="1"/>
          </p:cNvSpPr>
          <p:nvPr>
            <p:ph type="subTitle" idx="1"/>
          </p:nvPr>
        </p:nvSpPr>
        <p:spPr>
          <a:xfrm>
            <a:off x="1897180" y="2060448"/>
            <a:ext cx="8429443" cy="3779520"/>
          </a:xfrm>
        </p:spPr>
        <p:txBody>
          <a:bodyPr>
            <a:normAutofit lnSpcReduction="10000"/>
          </a:bodyPr>
          <a:lstStyle/>
          <a:p>
            <a:endParaRPr lang="en-US" sz="3600" b="1" dirty="0">
              <a:solidFill>
                <a:schemeClr val="tx1"/>
              </a:solidFill>
              <a:latin typeface="Gill Sans MT" panose="020B0502020104020203" pitchFamily="34" charset="0"/>
            </a:endParaRPr>
          </a:p>
          <a:p>
            <a:r>
              <a:rPr lang="en-US" sz="3600" b="1" dirty="0">
                <a:solidFill>
                  <a:schemeClr val="tx1"/>
                </a:solidFill>
                <a:latin typeface="Gill Sans MT" panose="020B0502020104020203" pitchFamily="34" charset="0"/>
              </a:rPr>
              <a:t>NC GPS Network</a:t>
            </a:r>
          </a:p>
          <a:p>
            <a:r>
              <a:rPr lang="en-US" sz="3600" b="1" dirty="0">
                <a:solidFill>
                  <a:schemeClr val="tx1"/>
                </a:solidFill>
                <a:latin typeface="Gill Sans MT" panose="020B0502020104020203" pitchFamily="34" charset="0"/>
              </a:rPr>
              <a:t>May 29, 2018</a:t>
            </a:r>
          </a:p>
          <a:p>
            <a:endParaRPr lang="en-US" sz="3600" b="1" dirty="0">
              <a:solidFill>
                <a:schemeClr val="tx1"/>
              </a:solidFill>
              <a:latin typeface="Gill Sans MT" panose="020B0502020104020203" pitchFamily="34" charset="0"/>
            </a:endParaRPr>
          </a:p>
          <a:p>
            <a:r>
              <a:rPr lang="en-US" sz="3600" b="1" dirty="0">
                <a:solidFill>
                  <a:schemeClr val="tx1"/>
                </a:solidFill>
                <a:latin typeface="Gill Sans MT" panose="020B0502020104020203" pitchFamily="34" charset="0"/>
              </a:rPr>
              <a:t>Jairo </a:t>
            </a:r>
            <a:r>
              <a:rPr lang="en-US" sz="3600" b="1" dirty="0" err="1">
                <a:solidFill>
                  <a:schemeClr val="tx1"/>
                </a:solidFill>
                <a:latin typeface="Gill Sans MT" panose="020B0502020104020203" pitchFamily="34" charset="0"/>
              </a:rPr>
              <a:t>McMican</a:t>
            </a:r>
            <a:endParaRPr lang="en-US" sz="3600" b="1" dirty="0">
              <a:solidFill>
                <a:schemeClr val="tx1"/>
              </a:solidFill>
              <a:latin typeface="Gill Sans MT" panose="020B0502020104020203" pitchFamily="34" charset="0"/>
            </a:endParaRPr>
          </a:p>
          <a:p>
            <a:r>
              <a:rPr lang="en-US" sz="3600" b="1" dirty="0">
                <a:solidFill>
                  <a:schemeClr val="tx1"/>
                </a:solidFill>
                <a:latin typeface="Gill Sans MT" panose="020B0502020104020203" pitchFamily="34" charset="0"/>
              </a:rPr>
              <a:t>Roxanne Newton</a:t>
            </a:r>
          </a:p>
          <a:p>
            <a:endParaRPr lang="en-US" sz="3600" b="1" dirty="0">
              <a:solidFill>
                <a:schemeClr val="tx1"/>
              </a:solidFill>
              <a:latin typeface="Gill Sans MT" panose="020B0502020104020203" pitchFamily="34" charset="0"/>
            </a:endParaRPr>
          </a:p>
          <a:p>
            <a:endParaRPr lang="en-US" sz="3600" b="1" dirty="0">
              <a:solidFill>
                <a:schemeClr val="tx1"/>
              </a:solidFill>
              <a:latin typeface="Gill Sans MT" panose="020B0502020104020203" pitchFamily="34" charset="0"/>
            </a:endParaRPr>
          </a:p>
          <a:p>
            <a:endParaRPr lang="en-US" sz="3600" b="1" dirty="0">
              <a:solidFill>
                <a:schemeClr val="tx1"/>
              </a:solidFill>
              <a:latin typeface="Gill Sans MT" panose="020B0502020104020203" pitchFamily="34" charset="0"/>
            </a:endParaRPr>
          </a:p>
          <a:p>
            <a:endParaRPr lang="en-US" b="1" dirty="0"/>
          </a:p>
        </p:txBody>
      </p:sp>
    </p:spTree>
    <p:extLst>
      <p:ext uri="{BB962C8B-B14F-4D97-AF65-F5344CB8AC3E}">
        <p14:creationId xmlns:p14="http://schemas.microsoft.com/office/powerpoint/2010/main" val="199564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817580"/>
            <a:ext cx="10570828" cy="1148379"/>
          </a:xfrm>
        </p:spPr>
        <p:txBody>
          <a:bodyPr>
            <a:normAutofit/>
          </a:bodyPr>
          <a:lstStyle/>
          <a:p>
            <a:pPr>
              <a:defRPr/>
            </a:pPr>
            <a:r>
              <a:rPr lang="en-US" sz="4000" b="1" dirty="0">
                <a:effectLst>
                  <a:outerShdw blurRad="38100" dist="38100" dir="2700000" algn="tl">
                    <a:srgbClr val="000000">
                      <a:alpha val="43137"/>
                    </a:srgbClr>
                  </a:outerShdw>
                </a:effectLst>
              </a:rPr>
              <a:t>Completion matters: </a:t>
            </a:r>
            <a:r>
              <a:rPr lang="en-US" sz="4000" b="1" dirty="0">
                <a:solidFill>
                  <a:schemeClr val="accent6">
                    <a:lumMod val="75000"/>
                  </a:schemeClr>
                </a:solidFill>
                <a:effectLst>
                  <a:outerShdw blurRad="38100" dist="38100" dir="2700000" algn="tl">
                    <a:srgbClr val="000000">
                      <a:alpha val="43137"/>
                    </a:srgbClr>
                  </a:outerShdw>
                </a:effectLst>
              </a:rPr>
              <a:t>NCCCS mission &amp; purpose</a:t>
            </a:r>
            <a:endParaRPr lang="en-US" altLang="en-US" sz="4000" b="1" dirty="0">
              <a:solidFill>
                <a:schemeClr val="accent6">
                  <a:lumMod val="75000"/>
                </a:schemeClr>
              </a:solidFill>
              <a:latin typeface="+mn-lt"/>
            </a:endParaRPr>
          </a:p>
        </p:txBody>
      </p:sp>
      <p:sp>
        <p:nvSpPr>
          <p:cNvPr id="2" name="Rectangle 1"/>
          <p:cNvSpPr/>
          <p:nvPr/>
        </p:nvSpPr>
        <p:spPr>
          <a:xfrm>
            <a:off x="636767" y="1843689"/>
            <a:ext cx="7415079" cy="4832092"/>
          </a:xfrm>
          <a:prstGeom prst="rect">
            <a:avLst/>
          </a:prstGeom>
        </p:spPr>
        <p:txBody>
          <a:bodyPr wrap="square">
            <a:spAutoFit/>
          </a:bodyPr>
          <a:lstStyle/>
          <a:p>
            <a:pPr>
              <a:defRPr/>
            </a:pPr>
            <a:endParaRPr lang="en-US" altLang="en-US" sz="1600" dirty="0"/>
          </a:p>
          <a:p>
            <a:pPr>
              <a:defRPr/>
            </a:pPr>
            <a:r>
              <a:rPr lang="en-US" altLang="en-US" sz="3200" dirty="0"/>
              <a:t>= to help students </a:t>
            </a:r>
            <a:r>
              <a:rPr lang="en-US" altLang="en-US" sz="3200" b="1" dirty="0"/>
              <a:t>learn</a:t>
            </a:r>
            <a:r>
              <a:rPr lang="en-US" altLang="en-US" sz="3200" dirty="0"/>
              <a:t> and </a:t>
            </a:r>
            <a:r>
              <a:rPr lang="en-US" altLang="en-US" sz="3200" b="1" dirty="0"/>
              <a:t>complete credentials </a:t>
            </a:r>
            <a:r>
              <a:rPr lang="en-US" altLang="en-US" sz="3200" dirty="0"/>
              <a:t>that prepare them for </a:t>
            </a:r>
            <a:r>
              <a:rPr lang="en-US" altLang="en-US" sz="3200" b="1" dirty="0"/>
              <a:t>careers or transfer. . .</a:t>
            </a:r>
          </a:p>
          <a:p>
            <a:pPr>
              <a:defRPr/>
            </a:pPr>
            <a:endParaRPr lang="en-US" altLang="en-US" sz="2000" b="1" dirty="0"/>
          </a:p>
          <a:p>
            <a:pPr>
              <a:defRPr/>
            </a:pPr>
            <a:r>
              <a:rPr lang="en-US" altLang="en-US" sz="3200" dirty="0"/>
              <a:t>. . .but </a:t>
            </a:r>
            <a:r>
              <a:rPr lang="en-US" altLang="en-US" sz="3200" b="1" dirty="0"/>
              <a:t>only 44% of all credit students </a:t>
            </a:r>
            <a:r>
              <a:rPr lang="en-US" altLang="en-US" sz="2800" dirty="0"/>
              <a:t>and </a:t>
            </a:r>
            <a:r>
              <a:rPr lang="en-US" altLang="en-US" sz="3200" b="1" dirty="0">
                <a:solidFill>
                  <a:srgbClr val="C00000"/>
                </a:solidFill>
              </a:rPr>
              <a:t>only 33% of African American male students </a:t>
            </a:r>
            <a:r>
              <a:rPr lang="en-US" altLang="en-US" sz="3200" b="1" dirty="0"/>
              <a:t>graduate or transfer in 6 years</a:t>
            </a:r>
            <a:r>
              <a:rPr lang="en-US" altLang="en-US" sz="3200" dirty="0"/>
              <a:t> </a:t>
            </a:r>
          </a:p>
          <a:p>
            <a:pPr>
              <a:defRPr/>
            </a:pPr>
            <a:r>
              <a:rPr lang="en-US" altLang="en-US" sz="2400" dirty="0"/>
              <a:t>(2010 cohort) </a:t>
            </a:r>
            <a:endParaRPr lang="en-US" altLang="en-US" sz="2800" dirty="0"/>
          </a:p>
          <a:p>
            <a:pPr>
              <a:defRPr/>
            </a:pPr>
            <a:endParaRPr lang="en-US" altLang="en-US" sz="2800" dirty="0"/>
          </a:p>
          <a:p>
            <a:pPr>
              <a:defRPr/>
            </a:pPr>
            <a:endParaRPr lang="en-US" altLang="en-US" sz="2800" dirty="0"/>
          </a:p>
        </p:txBody>
      </p:sp>
      <p:cxnSp>
        <p:nvCxnSpPr>
          <p:cNvPr id="6" name="Straight Connector 5"/>
          <p:cNvCxnSpPr/>
          <p:nvPr/>
        </p:nvCxnSpPr>
        <p:spPr>
          <a:xfrm flipV="1">
            <a:off x="755009" y="1728132"/>
            <a:ext cx="10746297" cy="3440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211361" y="2495133"/>
            <a:ext cx="3623227" cy="3396775"/>
          </a:xfrm>
          <a:prstGeom prst="rect">
            <a:avLst/>
          </a:prstGeom>
        </p:spPr>
      </p:pic>
    </p:spTree>
    <p:extLst>
      <p:ext uri="{BB962C8B-B14F-4D97-AF65-F5344CB8AC3E}">
        <p14:creationId xmlns:p14="http://schemas.microsoft.com/office/powerpoint/2010/main" val="82377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596" y="1965960"/>
            <a:ext cx="7976452" cy="3908762"/>
          </a:xfrm>
          <a:prstGeom prst="rect">
            <a:avLst/>
          </a:prstGeom>
        </p:spPr>
        <p:txBody>
          <a:bodyPr wrap="square">
            <a:spAutoFit/>
          </a:bodyPr>
          <a:lstStyle/>
          <a:p>
            <a:pPr>
              <a:buFont typeface="Arial" panose="020B0604020202020204" pitchFamily="34" charset="0"/>
              <a:buNone/>
              <a:defRPr/>
            </a:pPr>
            <a:endParaRPr lang="en-US" altLang="en-US" sz="1600" dirty="0"/>
          </a:p>
          <a:p>
            <a:pPr>
              <a:defRPr/>
            </a:pPr>
            <a:r>
              <a:rPr lang="en-US" altLang="en-US" sz="3200" dirty="0"/>
              <a:t>By </a:t>
            </a:r>
            <a:r>
              <a:rPr lang="en-US" altLang="en-US" sz="3200" b="1" dirty="0"/>
              <a:t>2025, 2/3 of US jobs will require  education beyond high school.</a:t>
            </a:r>
            <a:r>
              <a:rPr lang="en-US" altLang="en-US" sz="3200" dirty="0"/>
              <a:t>  At the current completion rate, by 2025, the US will have a </a:t>
            </a:r>
            <a:r>
              <a:rPr lang="en-US" altLang="en-US" sz="3200" b="1" dirty="0"/>
              <a:t>shortfall of 11 million skilled workers</a:t>
            </a:r>
            <a:r>
              <a:rPr lang="en-US" altLang="en-US" sz="3200" dirty="0"/>
              <a:t>. </a:t>
            </a:r>
          </a:p>
          <a:p>
            <a:pPr>
              <a:defRPr/>
            </a:pPr>
            <a:endParaRPr lang="en-US" altLang="en-US" sz="2000" dirty="0"/>
          </a:p>
          <a:p>
            <a:pPr>
              <a:defRPr/>
            </a:pPr>
            <a:endParaRPr lang="en-US" altLang="en-US" sz="2000" dirty="0"/>
          </a:p>
          <a:p>
            <a:pPr>
              <a:defRPr/>
            </a:pPr>
            <a:r>
              <a:rPr lang="en-US" altLang="en-US" sz="3200" dirty="0"/>
              <a:t>The US is currently rated </a:t>
            </a:r>
            <a:r>
              <a:rPr lang="en-US" altLang="en-US" sz="3200" b="1" dirty="0"/>
              <a:t>6th in the world       </a:t>
            </a:r>
            <a:r>
              <a:rPr lang="en-US" altLang="en-US" sz="3200" dirty="0"/>
              <a:t>in college graduates.</a:t>
            </a:r>
          </a:p>
        </p:txBody>
      </p:sp>
      <p:sp>
        <p:nvSpPr>
          <p:cNvPr id="3" name="Title 2"/>
          <p:cNvSpPr>
            <a:spLocks noGrp="1"/>
          </p:cNvSpPr>
          <p:nvPr>
            <p:ph type="title"/>
          </p:nvPr>
        </p:nvSpPr>
        <p:spPr>
          <a:xfrm>
            <a:off x="596900" y="609600"/>
            <a:ext cx="10421620" cy="1356360"/>
          </a:xfrm>
        </p:spPr>
        <p:txBody>
          <a:bodyPr>
            <a:normAutofit/>
          </a:bodyPr>
          <a:lstStyle/>
          <a:p>
            <a:r>
              <a:rPr lang="en-US" sz="4000" b="1" dirty="0">
                <a:effectLst>
                  <a:outerShdw blurRad="38100" dist="38100" dir="2700000" algn="tl">
                    <a:srgbClr val="000000">
                      <a:alpha val="43137"/>
                    </a:srgbClr>
                  </a:outerShdw>
                </a:effectLst>
              </a:rPr>
              <a:t>Completion matters: </a:t>
            </a:r>
            <a:r>
              <a:rPr lang="en-US" sz="4000" b="1" dirty="0">
                <a:solidFill>
                  <a:schemeClr val="accent3">
                    <a:lumMod val="75000"/>
                  </a:schemeClr>
                </a:solidFill>
                <a:effectLst>
                  <a:outerShdw blurRad="38100" dist="38100" dir="2700000" algn="tl">
                    <a:srgbClr val="000000">
                      <a:alpha val="43137"/>
                    </a:srgbClr>
                  </a:outerShdw>
                </a:effectLst>
              </a:rPr>
              <a:t>Workforce imperative</a:t>
            </a:r>
            <a:endParaRPr lang="en-US" sz="4000" dirty="0">
              <a:solidFill>
                <a:schemeClr val="accent3">
                  <a:lumMod val="75000"/>
                </a:schemeClr>
              </a:solidFill>
            </a:endParaRPr>
          </a:p>
        </p:txBody>
      </p:sp>
      <p:cxnSp>
        <p:nvCxnSpPr>
          <p:cNvPr id="7" name="Straight Connector 6"/>
          <p:cNvCxnSpPr/>
          <p:nvPr/>
        </p:nvCxnSpPr>
        <p:spPr>
          <a:xfrm flipV="1">
            <a:off x="755009" y="1712207"/>
            <a:ext cx="10268125" cy="5033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711905" y="2145590"/>
            <a:ext cx="2438400" cy="161848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8497095" y="4351221"/>
            <a:ext cx="2868019" cy="190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819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569278"/>
            <a:ext cx="9875520" cy="1356360"/>
          </a:xfrm>
        </p:spPr>
        <p:txBody>
          <a:bodyPr>
            <a:normAutofit/>
          </a:bodyPr>
          <a:lstStyle/>
          <a:p>
            <a:pPr>
              <a:defRPr/>
            </a:pPr>
            <a:r>
              <a:rPr lang="en-US" b="1" dirty="0">
                <a:effectLst>
                  <a:outerShdw blurRad="38100" dist="38100" dir="2700000" algn="tl">
                    <a:srgbClr val="000000">
                      <a:alpha val="43137"/>
                    </a:srgbClr>
                  </a:outerShdw>
                </a:effectLst>
              </a:rPr>
              <a:t>Completion matters: </a:t>
            </a:r>
            <a:r>
              <a:rPr lang="en-US" b="1" dirty="0">
                <a:solidFill>
                  <a:schemeClr val="accent2">
                    <a:lumMod val="75000"/>
                  </a:schemeClr>
                </a:solidFill>
                <a:effectLst>
                  <a:outerShdw blurRad="38100" dist="38100" dir="2700000" algn="tl">
                    <a:srgbClr val="000000">
                      <a:alpha val="43137"/>
                    </a:srgbClr>
                  </a:outerShdw>
                </a:effectLst>
              </a:rPr>
              <a:t>Ethical imperative </a:t>
            </a:r>
            <a:endParaRPr lang="en-US" altLang="en-US" b="1" dirty="0">
              <a:solidFill>
                <a:schemeClr val="accent2">
                  <a:lumMod val="75000"/>
                </a:schemeClr>
              </a:solidFill>
              <a:latin typeface="+mn-lt"/>
            </a:endParaRPr>
          </a:p>
        </p:txBody>
      </p:sp>
      <p:sp>
        <p:nvSpPr>
          <p:cNvPr id="2" name="Rectangle 1"/>
          <p:cNvSpPr/>
          <p:nvPr/>
        </p:nvSpPr>
        <p:spPr>
          <a:xfrm>
            <a:off x="753035" y="2205317"/>
            <a:ext cx="7543677" cy="4247317"/>
          </a:xfrm>
          <a:prstGeom prst="rect">
            <a:avLst/>
          </a:prstGeom>
        </p:spPr>
        <p:txBody>
          <a:bodyPr wrap="square">
            <a:spAutoFit/>
          </a:bodyPr>
          <a:lstStyle/>
          <a:p>
            <a:pPr>
              <a:defRPr/>
            </a:pPr>
            <a:r>
              <a:rPr lang="en-US" altLang="en-US" sz="3600" dirty="0"/>
              <a:t>Lack of education limits the lives of individuals and families. </a:t>
            </a:r>
          </a:p>
          <a:p>
            <a:pPr>
              <a:defRPr/>
            </a:pPr>
            <a:endParaRPr lang="en-US" altLang="en-US" dirty="0"/>
          </a:p>
          <a:p>
            <a:pPr>
              <a:defRPr/>
            </a:pPr>
            <a:r>
              <a:rPr lang="en-US" altLang="en-US" sz="3600" b="1" dirty="0"/>
              <a:t>Unequal job opportunity and income inequality </a:t>
            </a:r>
            <a:r>
              <a:rPr lang="en-US" altLang="en-US" sz="3600" dirty="0">
                <a:solidFill>
                  <a:srgbClr val="C00000"/>
                </a:solidFill>
              </a:rPr>
              <a:t>(the widening equity gap) </a:t>
            </a:r>
            <a:r>
              <a:rPr lang="en-US" altLang="en-US" sz="3600" dirty="0"/>
              <a:t>are directly related to </a:t>
            </a:r>
            <a:r>
              <a:rPr lang="en-US" altLang="en-US" sz="3600" b="1" dirty="0"/>
              <a:t>lower graduation rates of students from poorer families and students of color.</a:t>
            </a:r>
          </a:p>
        </p:txBody>
      </p:sp>
      <p:cxnSp>
        <p:nvCxnSpPr>
          <p:cNvPr id="6" name="Straight Connector 5"/>
          <p:cNvCxnSpPr/>
          <p:nvPr/>
        </p:nvCxnSpPr>
        <p:spPr>
          <a:xfrm flipV="1">
            <a:off x="755009" y="1712207"/>
            <a:ext cx="10268125" cy="5033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8296712" y="2905470"/>
            <a:ext cx="3311846" cy="2203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61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7A6B31-6F4E-4163-ABB8-AB61A989D4C2}"/>
              </a:ext>
            </a:extLst>
          </p:cNvPr>
          <p:cNvSpPr/>
          <p:nvPr/>
        </p:nvSpPr>
        <p:spPr>
          <a:xfrm>
            <a:off x="410958" y="673661"/>
            <a:ext cx="8750294" cy="769441"/>
          </a:xfrm>
          <a:prstGeom prst="rect">
            <a:avLst/>
          </a:prstGeom>
        </p:spPr>
        <p:txBody>
          <a:bodyPr wrap="square">
            <a:spAutoFit/>
          </a:bodyPr>
          <a:lstStyle/>
          <a:p>
            <a:r>
              <a:rPr lang="en-US" sz="4400" b="1" dirty="0">
                <a:solidFill>
                  <a:srgbClr val="C00000"/>
                </a:solidFill>
                <a:effectLst>
                  <a:outerShdw blurRad="38100" dist="38100" dir="2700000" algn="tl">
                    <a:srgbClr val="000000">
                      <a:alpha val="43137"/>
                    </a:srgbClr>
                  </a:outerShdw>
                </a:effectLst>
                <a:latin typeface="+mj-lt"/>
              </a:rPr>
              <a:t>We can and we must do more.</a:t>
            </a:r>
            <a:endParaRPr lang="en-US" sz="4400" dirty="0">
              <a:latin typeface="+mj-lt"/>
            </a:endParaRPr>
          </a:p>
        </p:txBody>
      </p:sp>
      <p:sp>
        <p:nvSpPr>
          <p:cNvPr id="5" name="Rectangle 4">
            <a:extLst>
              <a:ext uri="{FF2B5EF4-FFF2-40B4-BE49-F238E27FC236}">
                <a16:creationId xmlns:a16="http://schemas.microsoft.com/office/drawing/2014/main" id="{D3F8CB5F-A96A-4E0F-834F-D7138DB57F0E}"/>
              </a:ext>
            </a:extLst>
          </p:cNvPr>
          <p:cNvSpPr/>
          <p:nvPr/>
        </p:nvSpPr>
        <p:spPr>
          <a:xfrm>
            <a:off x="584379" y="1987331"/>
            <a:ext cx="5380242" cy="3785652"/>
          </a:xfrm>
          <a:prstGeom prst="rect">
            <a:avLst/>
          </a:prstGeom>
        </p:spPr>
        <p:txBody>
          <a:bodyPr wrap="square">
            <a:spAutoFit/>
          </a:bodyPr>
          <a:lstStyle/>
          <a:p>
            <a:pPr algn="ctr"/>
            <a:r>
              <a:rPr lang="en-US" sz="4000" b="1" dirty="0">
                <a:solidFill>
                  <a:srgbClr val="7030A0"/>
                </a:solidFill>
              </a:rPr>
              <a:t>Imperative for Our Future: </a:t>
            </a:r>
          </a:p>
          <a:p>
            <a:pPr algn="ctr"/>
            <a:r>
              <a:rPr lang="en-US" sz="4000" b="1" dirty="0">
                <a:solidFill>
                  <a:srgbClr val="7030A0"/>
                </a:solidFill>
              </a:rPr>
              <a:t>NC Student Success Center Equity &amp; Excellence Action Plan</a:t>
            </a:r>
          </a:p>
          <a:p>
            <a:pPr algn="ctr"/>
            <a:endParaRPr lang="en-US" sz="4000" b="1" dirty="0">
              <a:solidFill>
                <a:srgbClr val="7030A0"/>
              </a:solidFill>
            </a:endParaRPr>
          </a:p>
        </p:txBody>
      </p:sp>
      <p:pic>
        <p:nvPicPr>
          <p:cNvPr id="6" name="Picture 2" descr="C:\Users\newton.roxanne\Desktop\MP900400337.JPG">
            <a:extLst>
              <a:ext uri="{FF2B5EF4-FFF2-40B4-BE49-F238E27FC236}">
                <a16:creationId xmlns:a16="http://schemas.microsoft.com/office/drawing/2014/main" id="{4F13B5F7-B175-40AF-8B4D-4D9D80EE212F}"/>
              </a:ext>
            </a:extLst>
          </p:cNvPr>
          <p:cNvPicPr>
            <a:picLocks noChangeAspect="1" noChangeArrowheads="1"/>
          </p:cNvPicPr>
          <p:nvPr/>
        </p:nvPicPr>
        <p:blipFill>
          <a:blip r:embed="rId3" cstate="print"/>
          <a:srcRect/>
          <a:stretch>
            <a:fillRect/>
          </a:stretch>
        </p:blipFill>
        <p:spPr bwMode="auto">
          <a:xfrm>
            <a:off x="6379952" y="2006600"/>
            <a:ext cx="5031166"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271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DA25814-BB41-424F-8488-68806D12979A}"/>
              </a:ext>
            </a:extLst>
          </p:cNvPr>
          <p:cNvSpPr>
            <a:spLocks noGrp="1" noChangeArrowheads="1"/>
          </p:cNvSpPr>
          <p:nvPr>
            <p:ph type="title"/>
          </p:nvPr>
        </p:nvSpPr>
        <p:spPr>
          <a:xfrm>
            <a:off x="725214" y="483476"/>
            <a:ext cx="9875520" cy="1356360"/>
          </a:xfrm>
        </p:spPr>
        <p:txBody>
          <a:bodyPr>
            <a:normAutofit/>
          </a:bodyPr>
          <a:lstStyle/>
          <a:p>
            <a:pPr eaLnBrk="1" hangingPunct="1"/>
            <a:r>
              <a:rPr lang="en-US" altLang="en-US" b="1" dirty="0">
                <a:solidFill>
                  <a:srgbClr val="000099"/>
                </a:solidFill>
                <a:effectLst>
                  <a:outerShdw blurRad="38100" dist="38100" dir="2700000" algn="tl">
                    <a:srgbClr val="000000">
                      <a:alpha val="43137"/>
                    </a:srgbClr>
                  </a:outerShdw>
                </a:effectLst>
              </a:rPr>
              <a:t>Structural/systems approach to equity</a:t>
            </a:r>
          </a:p>
        </p:txBody>
      </p:sp>
      <p:sp>
        <p:nvSpPr>
          <p:cNvPr id="23555" name="Rectangle 3" descr="Rectangle: Click to edit Master text styles&#10;Second level&#10;Third level&#10;Fourth level&#10;Fifth level">
            <a:extLst>
              <a:ext uri="{FF2B5EF4-FFF2-40B4-BE49-F238E27FC236}">
                <a16:creationId xmlns:a16="http://schemas.microsoft.com/office/drawing/2014/main" id="{AB16CBB2-1519-4ABB-B79E-9B3C96714D40}"/>
              </a:ext>
            </a:extLst>
          </p:cNvPr>
          <p:cNvSpPr>
            <a:spLocks noGrp="1" noChangeArrowheads="1"/>
          </p:cNvSpPr>
          <p:nvPr>
            <p:ph idx="1"/>
          </p:nvPr>
        </p:nvSpPr>
        <p:spPr>
          <a:xfrm>
            <a:off x="480847" y="1999593"/>
            <a:ext cx="5825359" cy="4038600"/>
          </a:xfrm>
        </p:spPr>
        <p:txBody>
          <a:bodyPr>
            <a:normAutofit lnSpcReduction="10000"/>
          </a:bodyPr>
          <a:lstStyle/>
          <a:p>
            <a:pPr algn="ctr" eaLnBrk="1" hangingPunct="1">
              <a:lnSpc>
                <a:spcPct val="150000"/>
              </a:lnSpc>
              <a:spcBef>
                <a:spcPts val="1200"/>
              </a:spcBef>
              <a:spcAft>
                <a:spcPts val="1200"/>
              </a:spcAft>
              <a:buFont typeface="Wingdings" panose="05000000000000000000" pitchFamily="2" charset="2"/>
              <a:buNone/>
            </a:pPr>
            <a:r>
              <a:rPr lang="en-US" altLang="en-US" sz="4400" b="1" dirty="0">
                <a:solidFill>
                  <a:srgbClr val="660066"/>
                </a:solidFill>
              </a:rPr>
              <a:t>Systems are interactions and interdependencies on a large scale.</a:t>
            </a:r>
          </a:p>
          <a:p>
            <a:pPr eaLnBrk="1" hangingPunct="1">
              <a:buFont typeface="Wingdings" panose="05000000000000000000" pitchFamily="2" charset="2"/>
              <a:buNone/>
            </a:pPr>
            <a:endParaRPr lang="en-US" altLang="en-US" dirty="0"/>
          </a:p>
        </p:txBody>
      </p:sp>
      <p:pic>
        <p:nvPicPr>
          <p:cNvPr id="9" name="Picture 8">
            <a:extLst>
              <a:ext uri="{FF2B5EF4-FFF2-40B4-BE49-F238E27FC236}">
                <a16:creationId xmlns:a16="http://schemas.microsoft.com/office/drawing/2014/main" id="{447ED98C-975E-41D0-AC03-7FCF5B0A2842}"/>
              </a:ext>
            </a:extLst>
          </p:cNvPr>
          <p:cNvPicPr>
            <a:picLocks noChangeAspect="1"/>
          </p:cNvPicPr>
          <p:nvPr/>
        </p:nvPicPr>
        <p:blipFill>
          <a:blip r:embed="rId3"/>
          <a:stretch>
            <a:fillRect/>
          </a:stretch>
        </p:blipFill>
        <p:spPr>
          <a:xfrm>
            <a:off x="7638394" y="1999593"/>
            <a:ext cx="3149650" cy="3872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241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8DDF-FEC6-495A-B1CF-6A94C5B2116C}"/>
              </a:ext>
            </a:extLst>
          </p:cNvPr>
          <p:cNvSpPr>
            <a:spLocks noGrp="1"/>
          </p:cNvSpPr>
          <p:nvPr>
            <p:ph type="title"/>
          </p:nvPr>
        </p:nvSpPr>
        <p:spPr>
          <a:xfrm>
            <a:off x="706509" y="443238"/>
            <a:ext cx="8790555" cy="978447"/>
          </a:xfrm>
        </p:spPr>
        <p:txBody>
          <a:bodyPr>
            <a:normAutofit/>
          </a:bodyPr>
          <a:lstStyle/>
          <a:p>
            <a:r>
              <a:rPr lang="en-US" sz="4800" b="1" dirty="0">
                <a:solidFill>
                  <a:srgbClr val="003399"/>
                </a:solidFill>
                <a:effectLst>
                  <a:outerShdw blurRad="38100" dist="38100" dir="2700000" algn="tl">
                    <a:srgbClr val="000000">
                      <a:alpha val="43137"/>
                    </a:srgbClr>
                  </a:outerShdw>
                </a:effectLst>
              </a:rPr>
              <a:t>Structural equity</a:t>
            </a:r>
          </a:p>
        </p:txBody>
      </p:sp>
      <p:sp>
        <p:nvSpPr>
          <p:cNvPr id="4" name="Slide Number Placeholder 3">
            <a:extLst>
              <a:ext uri="{FF2B5EF4-FFF2-40B4-BE49-F238E27FC236}">
                <a16:creationId xmlns:a16="http://schemas.microsoft.com/office/drawing/2014/main" id="{F52914D6-5042-4325-868F-E4D03B0D3D2C}"/>
              </a:ext>
            </a:extLst>
          </p:cNvPr>
          <p:cNvSpPr>
            <a:spLocks noGrp="1"/>
          </p:cNvSpPr>
          <p:nvPr>
            <p:ph type="sldNum" sz="quarter" idx="12"/>
          </p:nvPr>
        </p:nvSpPr>
        <p:spPr/>
        <p:txBody>
          <a:bodyPr/>
          <a:lstStyle/>
          <a:p>
            <a:fld id="{4FAB73BC-B049-4115-A692-8D63A059BFB8}" type="slidenum">
              <a:rPr lang="en-US" smtClean="0"/>
              <a:t>15</a:t>
            </a:fld>
            <a:endParaRPr lang="en-US" dirty="0"/>
          </a:p>
        </p:txBody>
      </p:sp>
      <p:pic>
        <p:nvPicPr>
          <p:cNvPr id="18" name="Picture 17">
            <a:extLst>
              <a:ext uri="{FF2B5EF4-FFF2-40B4-BE49-F238E27FC236}">
                <a16:creationId xmlns:a16="http://schemas.microsoft.com/office/drawing/2014/main" id="{311A5DC6-6E4F-4FF7-8AD2-019CABE96A0F}"/>
              </a:ext>
            </a:extLst>
          </p:cNvPr>
          <p:cNvPicPr>
            <a:picLocks noChangeAspect="1"/>
          </p:cNvPicPr>
          <p:nvPr/>
        </p:nvPicPr>
        <p:blipFill>
          <a:blip r:embed="rId3"/>
          <a:stretch>
            <a:fillRect/>
          </a:stretch>
        </p:blipFill>
        <p:spPr>
          <a:xfrm>
            <a:off x="1175946" y="2524442"/>
            <a:ext cx="3723617" cy="2213697"/>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006563A-4F76-46DE-A55D-F490944D8B8E}"/>
              </a:ext>
            </a:extLst>
          </p:cNvPr>
          <p:cNvPicPr>
            <a:picLocks noChangeAspect="1"/>
          </p:cNvPicPr>
          <p:nvPr/>
        </p:nvPicPr>
        <p:blipFill>
          <a:blip r:embed="rId4"/>
          <a:stretch>
            <a:fillRect/>
          </a:stretch>
        </p:blipFill>
        <p:spPr>
          <a:xfrm>
            <a:off x="503977" y="1648868"/>
            <a:ext cx="2533778" cy="1680005"/>
          </a:xfrm>
          <a:prstGeom prst="rect">
            <a:avLst/>
          </a:prstGeom>
          <a:ln>
            <a:noFill/>
          </a:ln>
          <a:effectLst>
            <a:outerShdw blurRad="292100" dist="139700" dir="2700000" algn="tl" rotWithShape="0">
              <a:srgbClr val="333333">
                <a:alpha val="65000"/>
              </a:srgbClr>
            </a:outerShdw>
          </a:effectLst>
        </p:spPr>
      </p:pic>
      <p:graphicFrame>
        <p:nvGraphicFramePr>
          <p:cNvPr id="21" name="Chart 20">
            <a:extLst>
              <a:ext uri="{FF2B5EF4-FFF2-40B4-BE49-F238E27FC236}">
                <a16:creationId xmlns:a16="http://schemas.microsoft.com/office/drawing/2014/main" id="{45D824C8-2004-488A-A17F-FDC1D18519D1}"/>
              </a:ext>
            </a:extLst>
          </p:cNvPr>
          <p:cNvGraphicFramePr/>
          <p:nvPr>
            <p:extLst/>
          </p:nvPr>
        </p:nvGraphicFramePr>
        <p:xfrm>
          <a:off x="613821" y="3933707"/>
          <a:ext cx="3947694" cy="247268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746A3100-31B7-4EF4-B978-52C04C4868B5}"/>
              </a:ext>
            </a:extLst>
          </p:cNvPr>
          <p:cNvSpPr txBox="1"/>
          <p:nvPr/>
        </p:nvSpPr>
        <p:spPr>
          <a:xfrm>
            <a:off x="5461688" y="1819664"/>
            <a:ext cx="6324003" cy="3956596"/>
          </a:xfrm>
          <a:prstGeom prst="rect">
            <a:avLst/>
          </a:prstGeom>
          <a:noFill/>
        </p:spPr>
        <p:txBody>
          <a:bodyPr wrap="square" rtlCol="0">
            <a:spAutoFit/>
          </a:bodyPr>
          <a:lstStyle/>
          <a:p>
            <a:pPr algn="ctr">
              <a:lnSpc>
                <a:spcPct val="107000"/>
              </a:lnSpc>
              <a:spcAft>
                <a:spcPts val="800"/>
              </a:spcAft>
            </a:pPr>
            <a:r>
              <a:rPr lang="en-US" sz="4800" b="1" dirty="0">
                <a:solidFill>
                  <a:srgbClr val="660066"/>
                </a:solidFill>
                <a:ea typeface="Times New Roman" panose="02020603050405020304" pitchFamily="18" charset="0"/>
                <a:cs typeface="Times New Roman" panose="02020603050405020304" pitchFamily="18" charset="0"/>
              </a:rPr>
              <a:t>Every system is perfectly designed to get the results it gets.</a:t>
            </a:r>
            <a:endParaRPr lang="en-US" sz="4800" dirty="0">
              <a:solidFill>
                <a:srgbClr val="660066"/>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4000" b="1" i="1" dirty="0">
              <a:ea typeface="Times New Roman" panose="02020603050405020304" pitchFamily="18" charset="0"/>
              <a:cs typeface="Times New Roman" panose="02020603050405020304" pitchFamily="18" charset="0"/>
            </a:endParaRPr>
          </a:p>
          <a:p>
            <a:pPr algn="r">
              <a:lnSpc>
                <a:spcPct val="107000"/>
              </a:lnSpc>
              <a:spcAft>
                <a:spcPts val="800"/>
              </a:spcAft>
            </a:pPr>
            <a:r>
              <a:rPr lang="en-US" sz="4000" b="1" i="1" dirty="0">
                <a:ea typeface="Times New Roman" panose="02020603050405020304" pitchFamily="18" charset="0"/>
                <a:cs typeface="Times New Roman" panose="02020603050405020304" pitchFamily="18" charset="0"/>
              </a:rPr>
              <a:t>W. Edwards Deming</a:t>
            </a:r>
            <a:endParaRPr lang="en-US" sz="4000" dirty="0"/>
          </a:p>
        </p:txBody>
      </p:sp>
    </p:spTree>
    <p:extLst>
      <p:ext uri="{BB962C8B-B14F-4D97-AF65-F5344CB8AC3E}">
        <p14:creationId xmlns:p14="http://schemas.microsoft.com/office/powerpoint/2010/main" val="35151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B4BB7F2-DF49-44B2-96BE-F11272BA798E}"/>
              </a:ext>
            </a:extLst>
          </p:cNvPr>
          <p:cNvSpPr>
            <a:spLocks noGrp="1" noChangeArrowheads="1"/>
          </p:cNvSpPr>
          <p:nvPr>
            <p:ph type="title"/>
          </p:nvPr>
        </p:nvSpPr>
        <p:spPr>
          <a:xfrm>
            <a:off x="575442" y="467710"/>
            <a:ext cx="9875520" cy="1356360"/>
          </a:xfrm>
        </p:spPr>
        <p:txBody>
          <a:bodyPr/>
          <a:lstStyle/>
          <a:p>
            <a:pPr eaLnBrk="1" hangingPunct="1"/>
            <a:r>
              <a:rPr lang="en-US" altLang="en-US" b="1" dirty="0">
                <a:solidFill>
                  <a:srgbClr val="000099"/>
                </a:solidFill>
                <a:effectLst>
                  <a:outerShdw blurRad="38100" dist="38100" dir="2700000" algn="tl">
                    <a:srgbClr val="000000">
                      <a:alpha val="43137"/>
                    </a:srgbClr>
                  </a:outerShdw>
                </a:effectLst>
              </a:rPr>
              <a:t>Working within a system</a:t>
            </a:r>
          </a:p>
        </p:txBody>
      </p:sp>
      <p:graphicFrame>
        <p:nvGraphicFramePr>
          <p:cNvPr id="2" name="Diagram 1">
            <a:extLst>
              <a:ext uri="{FF2B5EF4-FFF2-40B4-BE49-F238E27FC236}">
                <a16:creationId xmlns:a16="http://schemas.microsoft.com/office/drawing/2014/main" id="{9FB23B0F-6996-4742-83BD-6CDF663B320D}"/>
              </a:ext>
            </a:extLst>
          </p:cNvPr>
          <p:cNvGraphicFramePr/>
          <p:nvPr>
            <p:extLst/>
          </p:nvPr>
        </p:nvGraphicFramePr>
        <p:xfrm>
          <a:off x="740979" y="915977"/>
          <a:ext cx="10996448" cy="383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1E1DFD6-F32D-4A46-918B-A939B666BE03}"/>
              </a:ext>
            </a:extLst>
          </p:cNvPr>
          <p:cNvPicPr>
            <a:picLocks noChangeAspect="1"/>
          </p:cNvPicPr>
          <p:nvPr/>
        </p:nvPicPr>
        <p:blipFill>
          <a:blip r:embed="rId8"/>
          <a:stretch>
            <a:fillRect/>
          </a:stretch>
        </p:blipFill>
        <p:spPr>
          <a:xfrm>
            <a:off x="2242432" y="3838903"/>
            <a:ext cx="6815507" cy="2788162"/>
          </a:xfrm>
          <a:prstGeom prst="rect">
            <a:avLst/>
          </a:prstGeom>
        </p:spPr>
      </p:pic>
    </p:spTree>
    <p:extLst>
      <p:ext uri="{BB962C8B-B14F-4D97-AF65-F5344CB8AC3E}">
        <p14:creationId xmlns:p14="http://schemas.microsoft.com/office/powerpoint/2010/main" val="42037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5FE0C-1786-44EE-8B15-361B21D0E668}"/>
              </a:ext>
            </a:extLst>
          </p:cNvPr>
          <p:cNvSpPr>
            <a:spLocks noGrp="1"/>
          </p:cNvSpPr>
          <p:nvPr>
            <p:ph type="title"/>
          </p:nvPr>
        </p:nvSpPr>
        <p:spPr>
          <a:xfrm>
            <a:off x="1143000" y="247974"/>
            <a:ext cx="9875520" cy="945396"/>
          </a:xfrm>
        </p:spPr>
        <p:txBody>
          <a:bodyPr>
            <a:normAutofit fontScale="90000"/>
          </a:bodyPr>
          <a:lstStyle/>
          <a:p>
            <a:pPr algn="ctr"/>
            <a:r>
              <a:rPr lang="en-US" sz="4800" dirty="0"/>
              <a:t>Shrinking</a:t>
            </a:r>
            <a:r>
              <a:rPr lang="en-US" dirty="0"/>
              <a:t> </a:t>
            </a:r>
            <a:r>
              <a:rPr lang="en-US" sz="4000" dirty="0"/>
              <a:t>the</a:t>
            </a:r>
            <a:r>
              <a:rPr lang="en-US" dirty="0"/>
              <a:t> </a:t>
            </a:r>
            <a:r>
              <a:rPr lang="en-US" sz="3200" dirty="0"/>
              <a:t>Equity</a:t>
            </a:r>
            <a:r>
              <a:rPr lang="en-US" dirty="0"/>
              <a:t> </a:t>
            </a:r>
            <a:r>
              <a:rPr lang="en-US" sz="2400" dirty="0"/>
              <a:t>Gap </a:t>
            </a:r>
            <a:br>
              <a:rPr lang="en-US" sz="2400" dirty="0"/>
            </a:br>
            <a:r>
              <a:rPr lang="en-US" sz="2400" dirty="0"/>
              <a:t>(Wood &amp; Harris, 2017; Howard, Douglas, &amp; Warren, 2016)</a:t>
            </a:r>
          </a:p>
        </p:txBody>
      </p:sp>
      <p:graphicFrame>
        <p:nvGraphicFramePr>
          <p:cNvPr id="5" name="Content Placeholder 4">
            <a:extLst>
              <a:ext uri="{FF2B5EF4-FFF2-40B4-BE49-F238E27FC236}">
                <a16:creationId xmlns:a16="http://schemas.microsoft.com/office/drawing/2014/main" id="{D23D0875-3A7F-4E16-9240-F07952BD723C}"/>
              </a:ext>
            </a:extLst>
          </p:cNvPr>
          <p:cNvGraphicFramePr>
            <a:graphicFrameLocks noGrp="1"/>
          </p:cNvGraphicFramePr>
          <p:nvPr>
            <p:ph idx="1"/>
            <p:extLst>
              <p:ext uri="{D42A27DB-BD31-4B8C-83A1-F6EECF244321}">
                <p14:modId xmlns:p14="http://schemas.microsoft.com/office/powerpoint/2010/main" val="4089933535"/>
              </p:ext>
            </p:extLst>
          </p:nvPr>
        </p:nvGraphicFramePr>
        <p:xfrm>
          <a:off x="232475" y="1348354"/>
          <a:ext cx="11701221" cy="5261673"/>
        </p:xfrm>
        <a:graphic>
          <a:graphicData uri="http://schemas.openxmlformats.org/drawingml/2006/table">
            <a:tbl>
              <a:tblPr firstRow="1" bandRow="1">
                <a:tableStyleId>{5940675A-B579-460E-94D1-54222C63F5DA}</a:tableStyleId>
              </a:tblPr>
              <a:tblGrid>
                <a:gridCol w="3900407">
                  <a:extLst>
                    <a:ext uri="{9D8B030D-6E8A-4147-A177-3AD203B41FA5}">
                      <a16:colId xmlns:a16="http://schemas.microsoft.com/office/drawing/2014/main" val="2046997617"/>
                    </a:ext>
                  </a:extLst>
                </a:gridCol>
                <a:gridCol w="3900407">
                  <a:extLst>
                    <a:ext uri="{9D8B030D-6E8A-4147-A177-3AD203B41FA5}">
                      <a16:colId xmlns:a16="http://schemas.microsoft.com/office/drawing/2014/main" val="3601237010"/>
                    </a:ext>
                  </a:extLst>
                </a:gridCol>
                <a:gridCol w="3900407">
                  <a:extLst>
                    <a:ext uri="{9D8B030D-6E8A-4147-A177-3AD203B41FA5}">
                      <a16:colId xmlns:a16="http://schemas.microsoft.com/office/drawing/2014/main" val="3999877957"/>
                    </a:ext>
                  </a:extLst>
                </a:gridCol>
              </a:tblGrid>
              <a:tr h="1593736">
                <a:tc>
                  <a:txBody>
                    <a:bodyPr/>
                    <a:lstStyle/>
                    <a:p>
                      <a:pPr algn="ctr"/>
                      <a:endParaRPr lang="en-US" sz="2800" dirty="0"/>
                    </a:p>
                  </a:txBody>
                  <a:tcPr anchor="ctr">
                    <a:solidFill>
                      <a:schemeClr val="tx1"/>
                    </a:solidFill>
                  </a:tcPr>
                </a:tc>
                <a:tc>
                  <a:txBody>
                    <a:bodyPr/>
                    <a:lstStyle/>
                    <a:p>
                      <a:pPr algn="ctr"/>
                      <a:r>
                        <a:rPr lang="en-US" sz="2800" b="1" dirty="0">
                          <a:solidFill>
                            <a:schemeClr val="bg1"/>
                          </a:solidFill>
                        </a:rPr>
                        <a:t>Want to help</a:t>
                      </a:r>
                    </a:p>
                  </a:txBody>
                  <a:tcPr anchor="ctr">
                    <a:solidFill>
                      <a:srgbClr val="418AB3"/>
                    </a:solidFill>
                  </a:tcPr>
                </a:tc>
                <a:tc>
                  <a:txBody>
                    <a:bodyPr/>
                    <a:lstStyle/>
                    <a:p>
                      <a:pPr algn="ctr"/>
                      <a:r>
                        <a:rPr lang="en-US" sz="2800" b="1" dirty="0">
                          <a:solidFill>
                            <a:schemeClr val="bg1"/>
                          </a:solidFill>
                        </a:rPr>
                        <a:t>Don’t want to help</a:t>
                      </a:r>
                    </a:p>
                  </a:txBody>
                  <a:tcPr anchor="ctr">
                    <a:solidFill>
                      <a:srgbClr val="418AB3"/>
                    </a:solidFill>
                  </a:tcPr>
                </a:tc>
                <a:extLst>
                  <a:ext uri="{0D108BD9-81ED-4DB2-BD59-A6C34878D82A}">
                    <a16:rowId xmlns:a16="http://schemas.microsoft.com/office/drawing/2014/main" val="3044842332"/>
                  </a:ext>
                </a:extLst>
              </a:tr>
              <a:tr h="2074201">
                <a:tc>
                  <a:txBody>
                    <a:bodyPr/>
                    <a:lstStyle/>
                    <a:p>
                      <a:pPr algn="ctr"/>
                      <a:r>
                        <a:rPr lang="en-US" sz="2800" dirty="0">
                          <a:solidFill>
                            <a:schemeClr val="bg1"/>
                          </a:solidFill>
                        </a:rPr>
                        <a:t>Know how to help</a:t>
                      </a:r>
                    </a:p>
                  </a:txBody>
                  <a:tcPr anchor="ctr">
                    <a:solidFill>
                      <a:srgbClr val="FF0000"/>
                    </a:solidFill>
                  </a:tcPr>
                </a:tc>
                <a:tc>
                  <a:txBody>
                    <a:bodyPr/>
                    <a:lstStyle/>
                    <a:p>
                      <a:pPr algn="ctr"/>
                      <a:r>
                        <a:rPr lang="en-US" sz="2800" b="1" dirty="0"/>
                        <a:t>Choir (15%)</a:t>
                      </a:r>
                    </a:p>
                  </a:txBody>
                  <a:tcPr anchor="ctr"/>
                </a:tc>
                <a:tc>
                  <a:txBody>
                    <a:bodyPr/>
                    <a:lstStyle/>
                    <a:p>
                      <a:pPr algn="ctr"/>
                      <a:r>
                        <a:rPr lang="en-US" sz="2800" b="1" dirty="0"/>
                        <a:t>Resisters – </a:t>
                      </a:r>
                    </a:p>
                    <a:p>
                      <a:pPr algn="ctr"/>
                      <a:r>
                        <a:rPr lang="en-US" sz="2800" b="1" dirty="0"/>
                        <a:t>Passive (30%) &amp; </a:t>
                      </a:r>
                    </a:p>
                    <a:p>
                      <a:pPr algn="ctr"/>
                      <a:r>
                        <a:rPr lang="en-US" sz="2800" b="1" dirty="0"/>
                        <a:t>Active (10%)</a:t>
                      </a:r>
                    </a:p>
                  </a:txBody>
                  <a:tcPr anchor="ctr"/>
                </a:tc>
                <a:extLst>
                  <a:ext uri="{0D108BD9-81ED-4DB2-BD59-A6C34878D82A}">
                    <a16:rowId xmlns:a16="http://schemas.microsoft.com/office/drawing/2014/main" val="2529636548"/>
                  </a:ext>
                </a:extLst>
              </a:tr>
              <a:tr h="1593736">
                <a:tc>
                  <a:txBody>
                    <a:bodyPr/>
                    <a:lstStyle/>
                    <a:p>
                      <a:pPr algn="ctr"/>
                      <a:r>
                        <a:rPr lang="en-US" sz="2800" dirty="0">
                          <a:solidFill>
                            <a:schemeClr val="bg1"/>
                          </a:solidFill>
                        </a:rPr>
                        <a:t>Don’t know how to help</a:t>
                      </a:r>
                    </a:p>
                  </a:txBody>
                  <a:tcPr anchor="ctr">
                    <a:solidFill>
                      <a:srgbClr val="FF0000"/>
                    </a:solidFill>
                  </a:tcPr>
                </a:tc>
                <a:tc>
                  <a:txBody>
                    <a:bodyPr/>
                    <a:lstStyle/>
                    <a:p>
                      <a:pPr algn="ctr"/>
                      <a:r>
                        <a:rPr lang="en-US" sz="2800" b="1" dirty="0"/>
                        <a:t>Allies (30%)</a:t>
                      </a:r>
                    </a:p>
                    <a:p>
                      <a:pPr algn="ctr"/>
                      <a:endParaRPr lang="en-US" sz="2800" b="1" dirty="0"/>
                    </a:p>
                  </a:txBody>
                  <a:tcPr anchor="ctr"/>
                </a:tc>
                <a:tc>
                  <a:txBody>
                    <a:bodyPr/>
                    <a:lstStyle/>
                    <a:p>
                      <a:pPr algn="ctr"/>
                      <a:r>
                        <a:rPr lang="en-US" sz="2800" b="1" dirty="0"/>
                        <a:t>Defiant (15%)</a:t>
                      </a:r>
                    </a:p>
                  </a:txBody>
                  <a:tcPr anchor="ctr"/>
                </a:tc>
                <a:extLst>
                  <a:ext uri="{0D108BD9-81ED-4DB2-BD59-A6C34878D82A}">
                    <a16:rowId xmlns:a16="http://schemas.microsoft.com/office/drawing/2014/main" val="999882265"/>
                  </a:ext>
                </a:extLst>
              </a:tr>
            </a:tbl>
          </a:graphicData>
        </a:graphic>
      </p:graphicFrame>
    </p:spTree>
    <p:extLst>
      <p:ext uri="{BB962C8B-B14F-4D97-AF65-F5344CB8AC3E}">
        <p14:creationId xmlns:p14="http://schemas.microsoft.com/office/powerpoint/2010/main" val="7170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886D545-6638-4132-9AC7-213DF7C0414F}"/>
              </a:ext>
            </a:extLst>
          </p:cNvPr>
          <p:cNvSpPr>
            <a:spLocks noGrp="1" noChangeArrowheads="1"/>
          </p:cNvSpPr>
          <p:nvPr>
            <p:ph type="title"/>
          </p:nvPr>
        </p:nvSpPr>
        <p:spPr>
          <a:xfrm>
            <a:off x="329184" y="236794"/>
            <a:ext cx="11484864" cy="1356360"/>
          </a:xfrm>
        </p:spPr>
        <p:txBody>
          <a:bodyPr/>
          <a:lstStyle/>
          <a:p>
            <a:pPr eaLnBrk="1" hangingPunct="1"/>
            <a:r>
              <a:rPr lang="en-US" altLang="en-US" b="1" dirty="0">
                <a:solidFill>
                  <a:srgbClr val="002060"/>
                </a:solidFill>
                <a:effectLst>
                  <a:outerShdw blurRad="38100" dist="38100" dir="2700000" algn="tl">
                    <a:srgbClr val="000000">
                      <a:alpha val="43137"/>
                    </a:srgbClr>
                  </a:outerShdw>
                </a:effectLst>
                <a:latin typeface="Gill Sans MT" panose="020B0502020104020203" pitchFamily="34" charset="0"/>
              </a:rPr>
              <a:t>College team discussion	[20 minutes]</a:t>
            </a:r>
          </a:p>
        </p:txBody>
      </p:sp>
      <p:sp>
        <p:nvSpPr>
          <p:cNvPr id="2" name="Rectangle 1">
            <a:extLst>
              <a:ext uri="{FF2B5EF4-FFF2-40B4-BE49-F238E27FC236}">
                <a16:creationId xmlns:a16="http://schemas.microsoft.com/office/drawing/2014/main" id="{AB92BA96-ACA5-4B13-9531-91CD6ACDAAB2}"/>
              </a:ext>
            </a:extLst>
          </p:cNvPr>
          <p:cNvSpPr/>
          <p:nvPr/>
        </p:nvSpPr>
        <p:spPr>
          <a:xfrm>
            <a:off x="329184" y="1410274"/>
            <a:ext cx="11484864" cy="5113195"/>
          </a:xfrm>
          <a:prstGeom prst="rect">
            <a:avLst/>
          </a:prstGeom>
        </p:spPr>
        <p:txBody>
          <a:bodyPr wrap="square">
            <a:spAutoFit/>
          </a:bodyPr>
          <a:lstStyle/>
          <a:p>
            <a:pPr>
              <a:lnSpc>
                <a:spcPct val="107000"/>
              </a:lnSpc>
              <a:spcAft>
                <a:spcPts val="800"/>
              </a:spcAft>
            </a:pPr>
            <a:r>
              <a:rPr lang="en-US" sz="4000" dirty="0">
                <a:solidFill>
                  <a:srgbClr val="C00000"/>
                </a:solidFill>
                <a:latin typeface="Gill Sans MT" panose="020B0502020104020203" pitchFamily="34" charset="0"/>
                <a:cs typeface="Times New Roman" panose="02020603050405020304" pitchFamily="18" charset="0"/>
              </a:rPr>
              <a:t>Review Aspen’s Structural Equity strategies. Based on these strategies:</a:t>
            </a:r>
          </a:p>
          <a:p>
            <a:pPr marL="742950" indent="-742950">
              <a:lnSpc>
                <a:spcPct val="107000"/>
              </a:lnSpc>
              <a:spcAft>
                <a:spcPts val="800"/>
              </a:spcAft>
              <a:buFont typeface="+mj-lt"/>
              <a:buAutoNum type="arabicPeriod"/>
            </a:pPr>
            <a:r>
              <a:rPr lang="en-US" sz="4000" dirty="0">
                <a:solidFill>
                  <a:srgbClr val="002060"/>
                </a:solidFill>
                <a:latin typeface="Gill Sans MT" panose="020B0502020104020203" pitchFamily="34" charset="0"/>
                <a:cs typeface="Times New Roman" panose="02020603050405020304" pitchFamily="18" charset="0"/>
              </a:rPr>
              <a:t>What has your college accomplished so far?</a:t>
            </a:r>
          </a:p>
          <a:p>
            <a:pPr marL="742950" indent="-742950">
              <a:lnSpc>
                <a:spcPct val="107000"/>
              </a:lnSpc>
              <a:spcAft>
                <a:spcPts val="800"/>
              </a:spcAft>
              <a:buFont typeface="+mj-lt"/>
              <a:buAutoNum type="arabicPeriod"/>
            </a:pPr>
            <a:r>
              <a:rPr lang="en-US" sz="4000" dirty="0">
                <a:solidFill>
                  <a:srgbClr val="002060"/>
                </a:solidFill>
                <a:latin typeface="Gill Sans MT" panose="020B0502020104020203" pitchFamily="34" charset="0"/>
                <a:cs typeface="Times New Roman" panose="02020603050405020304" pitchFamily="18" charset="0"/>
              </a:rPr>
              <a:t>What have you learned &amp; can share with the NIC?</a:t>
            </a:r>
          </a:p>
          <a:p>
            <a:pPr marL="742950" indent="-742950">
              <a:lnSpc>
                <a:spcPct val="107000"/>
              </a:lnSpc>
              <a:spcAft>
                <a:spcPts val="800"/>
              </a:spcAft>
              <a:buFont typeface="+mj-lt"/>
              <a:buAutoNum type="arabicPeriod"/>
            </a:pPr>
            <a:r>
              <a:rPr lang="en-US" sz="4000" dirty="0">
                <a:solidFill>
                  <a:srgbClr val="002060"/>
                </a:solidFill>
                <a:latin typeface="Gill Sans MT" panose="020B0502020104020203" pitchFamily="34" charset="0"/>
                <a:cs typeface="Times New Roman" panose="02020603050405020304" pitchFamily="18" charset="0"/>
              </a:rPr>
              <a:t>What assistance is needed to advance this important work?</a:t>
            </a:r>
          </a:p>
          <a:p>
            <a:pPr>
              <a:lnSpc>
                <a:spcPct val="107000"/>
              </a:lnSpc>
              <a:spcAft>
                <a:spcPts val="800"/>
              </a:spcAft>
            </a:pPr>
            <a:r>
              <a:rPr lang="en-US" sz="4000" dirty="0">
                <a:solidFill>
                  <a:srgbClr val="C00000"/>
                </a:solidFill>
                <a:latin typeface="Gill Sans MT" panose="020B0502020104020203" pitchFamily="34" charset="0"/>
                <a:cs typeface="Times New Roman" panose="02020603050405020304" pitchFamily="18" charset="0"/>
              </a:rPr>
              <a:t>Record/retain your responses for later planning.</a:t>
            </a:r>
            <a:endParaRPr lang="en-US" sz="4000" dirty="0">
              <a:solidFill>
                <a:srgbClr val="C00000"/>
              </a:solidFill>
            </a:endParaRPr>
          </a:p>
        </p:txBody>
      </p:sp>
    </p:spTree>
    <p:extLst>
      <p:ext uri="{BB962C8B-B14F-4D97-AF65-F5344CB8AC3E}">
        <p14:creationId xmlns:p14="http://schemas.microsoft.com/office/powerpoint/2010/main" val="8995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630" y="981966"/>
            <a:ext cx="5956601" cy="2617595"/>
          </a:xfrm>
        </p:spPr>
        <p:txBody>
          <a:bodyPr>
            <a:noAutofit/>
          </a:bodyPr>
          <a:lstStyle/>
          <a:p>
            <a:pPr algn="ctr"/>
            <a:r>
              <a:rPr lang="en-US" sz="5400" b="1" dirty="0">
                <a:solidFill>
                  <a:srgbClr val="80008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NC GPS Network</a:t>
            </a:r>
            <a:endParaRPr lang="en-US" sz="5400" b="1" cap="none" dirty="0">
              <a:solidFill>
                <a:srgbClr val="80008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Subtitle 2"/>
          <p:cNvSpPr>
            <a:spLocks noGrp="1"/>
          </p:cNvSpPr>
          <p:nvPr>
            <p:ph type="subTitle" idx="4294967295"/>
          </p:nvPr>
        </p:nvSpPr>
        <p:spPr>
          <a:xfrm>
            <a:off x="6400800" y="572211"/>
            <a:ext cx="4619141" cy="672314"/>
          </a:xfrm>
        </p:spPr>
        <p:txBody>
          <a:bodyPr>
            <a:normAutofit/>
          </a:bodyPr>
          <a:lstStyle/>
          <a:p>
            <a:pPr marL="45720" indent="0" algn="ctr">
              <a:buNone/>
            </a:pPr>
            <a:r>
              <a:rPr lang="en-US" b="1" i="1" dirty="0">
                <a:solidFill>
                  <a:srgbClr val="002060"/>
                </a:solidFill>
                <a:latin typeface="Segoe UI" panose="020B0502040204020203" pitchFamily="34" charset="0"/>
                <a:cs typeface="Segoe UI" panose="020B0502040204020203" pitchFamily="34" charset="0"/>
              </a:rPr>
              <a:t>The NC Student Success Center</a:t>
            </a:r>
          </a:p>
          <a:p>
            <a:pPr marL="45720" indent="0" algn="ctr">
              <a:buNone/>
            </a:pPr>
            <a:endParaRPr lang="en-US" sz="4500" i="1" dirty="0">
              <a:solidFill>
                <a:srgbClr val="000099"/>
              </a:solidFill>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3"/>
          <a:stretch>
            <a:fillRect/>
          </a:stretch>
        </p:blipFill>
        <p:spPr>
          <a:xfrm>
            <a:off x="596770" y="981966"/>
            <a:ext cx="4187751" cy="159323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6231594" y="3222966"/>
            <a:ext cx="1915852" cy="926151"/>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0884FC5-F97B-4AC3-A286-7CF3FE0C5305}"/>
              </a:ext>
            </a:extLst>
          </p:cNvPr>
          <p:cNvSpPr/>
          <p:nvPr/>
        </p:nvSpPr>
        <p:spPr>
          <a:xfrm>
            <a:off x="6173624" y="4295874"/>
            <a:ext cx="2429575" cy="307777"/>
          </a:xfrm>
          <a:prstGeom prst="rect">
            <a:avLst/>
          </a:prstGeom>
        </p:spPr>
        <p:txBody>
          <a:bodyPr wrap="none">
            <a:spAutoFit/>
          </a:bodyPr>
          <a:lstStyle/>
          <a:p>
            <a:pPr algn="ctr"/>
            <a:r>
              <a:rPr lang="en-US" sz="1400" i="1" dirty="0">
                <a:solidFill>
                  <a:srgbClr val="000099"/>
                </a:solidFill>
              </a:rPr>
              <a:t>Serving 58 Community Colleges</a:t>
            </a:r>
          </a:p>
        </p:txBody>
      </p:sp>
      <p:sp>
        <p:nvSpPr>
          <p:cNvPr id="5" name="TextBox 4">
            <a:extLst>
              <a:ext uri="{FF2B5EF4-FFF2-40B4-BE49-F238E27FC236}">
                <a16:creationId xmlns:a16="http://schemas.microsoft.com/office/drawing/2014/main" id="{0AD697FD-5018-4E2B-BD0F-26A5804FE0F3}"/>
              </a:ext>
            </a:extLst>
          </p:cNvPr>
          <p:cNvSpPr txBox="1"/>
          <p:nvPr/>
        </p:nvSpPr>
        <p:spPr>
          <a:xfrm>
            <a:off x="590025" y="6172504"/>
            <a:ext cx="8388992" cy="646331"/>
          </a:xfrm>
          <a:prstGeom prst="rect">
            <a:avLst/>
          </a:prstGeom>
          <a:noFill/>
        </p:spPr>
        <p:txBody>
          <a:bodyPr wrap="square" rtlCol="0">
            <a:spAutoFit/>
          </a:bodyPr>
          <a:lstStyle/>
          <a:p>
            <a:r>
              <a:rPr lang="en-US" dirty="0">
                <a:hlinkClick r:id="rId5"/>
              </a:rPr>
              <a:t>http://www.nccommunitycolleges.edu/student-services/nc-student-success-center</a:t>
            </a:r>
            <a:endParaRPr lang="en-US" dirty="0"/>
          </a:p>
          <a:p>
            <a:endParaRPr lang="en-US" dirty="0"/>
          </a:p>
        </p:txBody>
      </p:sp>
      <p:pic>
        <p:nvPicPr>
          <p:cNvPr id="12" name="Picture 11">
            <a:extLst>
              <a:ext uri="{FF2B5EF4-FFF2-40B4-BE49-F238E27FC236}">
                <a16:creationId xmlns:a16="http://schemas.microsoft.com/office/drawing/2014/main" id="{7EC1DF5E-83C7-4F49-85B8-1068152A7256}"/>
              </a:ext>
            </a:extLst>
          </p:cNvPr>
          <p:cNvPicPr>
            <a:picLocks noChangeAspect="1"/>
          </p:cNvPicPr>
          <p:nvPr/>
        </p:nvPicPr>
        <p:blipFill>
          <a:blip r:embed="rId6"/>
          <a:stretch>
            <a:fillRect/>
          </a:stretch>
        </p:blipFill>
        <p:spPr>
          <a:xfrm>
            <a:off x="6535704" y="4800925"/>
            <a:ext cx="1705414" cy="1129654"/>
          </a:xfrm>
          <a:prstGeom prst="rect">
            <a:avLst/>
          </a:prstGeom>
        </p:spPr>
      </p:pic>
      <p:cxnSp>
        <p:nvCxnSpPr>
          <p:cNvPr id="15" name="Straight Connector 14">
            <a:extLst>
              <a:ext uri="{FF2B5EF4-FFF2-40B4-BE49-F238E27FC236}">
                <a16:creationId xmlns:a16="http://schemas.microsoft.com/office/drawing/2014/main" id="{D6940C72-DC7F-402C-87DE-9F69BBFDFD85}"/>
              </a:ext>
            </a:extLst>
          </p:cNvPr>
          <p:cNvCxnSpPr>
            <a:cxnSpLocks/>
          </p:cNvCxnSpPr>
          <p:nvPr/>
        </p:nvCxnSpPr>
        <p:spPr>
          <a:xfrm>
            <a:off x="5624899" y="2792808"/>
            <a:ext cx="5956601"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745105-EBDA-4A86-AF86-1C124D65E493}"/>
              </a:ext>
            </a:extLst>
          </p:cNvPr>
          <p:cNvPicPr>
            <a:picLocks noChangeAspect="1"/>
          </p:cNvPicPr>
          <p:nvPr/>
        </p:nvPicPr>
        <p:blipFill>
          <a:blip r:embed="rId7"/>
          <a:stretch>
            <a:fillRect/>
          </a:stretch>
        </p:blipFill>
        <p:spPr>
          <a:xfrm>
            <a:off x="8813410" y="3222966"/>
            <a:ext cx="2894871" cy="2773492"/>
          </a:xfrm>
          <a:prstGeom prst="rect">
            <a:avLst/>
          </a:prstGeom>
        </p:spPr>
      </p:pic>
      <p:sp>
        <p:nvSpPr>
          <p:cNvPr id="8" name="Slide Number Placeholder 7">
            <a:extLst>
              <a:ext uri="{FF2B5EF4-FFF2-40B4-BE49-F238E27FC236}">
                <a16:creationId xmlns:a16="http://schemas.microsoft.com/office/drawing/2014/main" id="{1A2F3F0B-95F5-4749-8D49-E201299A5F8B}"/>
              </a:ext>
            </a:extLst>
          </p:cNvPr>
          <p:cNvSpPr>
            <a:spLocks noGrp="1"/>
          </p:cNvSpPr>
          <p:nvPr>
            <p:ph type="sldNum" sz="quarter" idx="12"/>
          </p:nvPr>
        </p:nvSpPr>
        <p:spPr/>
        <p:txBody>
          <a:bodyPr/>
          <a:lstStyle/>
          <a:p>
            <a:fld id="{4FAB73BC-B049-4115-A692-8D63A059BFB8}" type="slidenum">
              <a:rPr lang="en-US" smtClean="0"/>
              <a:t>19</a:t>
            </a:fld>
            <a:endParaRPr lang="en-US" dirty="0"/>
          </a:p>
        </p:txBody>
      </p:sp>
      <p:pic>
        <p:nvPicPr>
          <p:cNvPr id="17" name="Picture 16">
            <a:extLst>
              <a:ext uri="{FF2B5EF4-FFF2-40B4-BE49-F238E27FC236}">
                <a16:creationId xmlns:a16="http://schemas.microsoft.com/office/drawing/2014/main" id="{31986CE1-F888-4A49-B769-BDE18EF329AF}"/>
              </a:ext>
            </a:extLst>
          </p:cNvPr>
          <p:cNvPicPr>
            <a:picLocks noChangeAspect="1"/>
          </p:cNvPicPr>
          <p:nvPr/>
        </p:nvPicPr>
        <p:blipFill>
          <a:blip r:embed="rId8"/>
          <a:stretch>
            <a:fillRect/>
          </a:stretch>
        </p:blipFill>
        <p:spPr>
          <a:xfrm>
            <a:off x="962756" y="2978005"/>
            <a:ext cx="3493311" cy="2975106"/>
          </a:xfrm>
          <a:prstGeom prst="rect">
            <a:avLst/>
          </a:prstGeom>
        </p:spPr>
      </p:pic>
    </p:spTree>
    <p:extLst>
      <p:ext uri="{BB962C8B-B14F-4D97-AF65-F5344CB8AC3E}">
        <p14:creationId xmlns:p14="http://schemas.microsoft.com/office/powerpoint/2010/main" val="264335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6F232665-BE0A-4BBB-9BE4-46B34CE8B4E2}"/>
              </a:ext>
            </a:extLst>
          </p:cNvPr>
          <p:cNvPicPr>
            <a:picLocks noRot="1" noChangeAspect="1"/>
          </p:cNvPicPr>
          <p:nvPr>
            <a:videoFile r:link="rId1"/>
          </p:nvPr>
        </p:nvPicPr>
        <p:blipFill>
          <a:blip r:embed="rId4"/>
          <a:stretch>
            <a:fillRect/>
          </a:stretch>
        </p:blipFill>
        <p:spPr>
          <a:xfrm>
            <a:off x="247973" y="260777"/>
            <a:ext cx="11701220" cy="6336445"/>
          </a:xfrm>
          <a:prstGeom prst="rect">
            <a:avLst/>
          </a:prstGeom>
        </p:spPr>
      </p:pic>
    </p:spTree>
    <p:extLst>
      <p:ext uri="{BB962C8B-B14F-4D97-AF65-F5344CB8AC3E}">
        <p14:creationId xmlns:p14="http://schemas.microsoft.com/office/powerpoint/2010/main" val="240789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ctr"/>
            <a:r>
              <a:rPr lang="en-US" b="1" dirty="0">
                <a:solidFill>
                  <a:srgbClr val="002060"/>
                </a:solidFill>
              </a:rPr>
              <a:t>Who helped you?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487" y="1121665"/>
            <a:ext cx="11241024" cy="5296252"/>
          </a:xfrm>
        </p:spPr>
      </p:pic>
    </p:spTree>
    <p:extLst>
      <p:ext uri="{BB962C8B-B14F-4D97-AF65-F5344CB8AC3E}">
        <p14:creationId xmlns:p14="http://schemas.microsoft.com/office/powerpoint/2010/main" val="283095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A01723-2940-49AD-BD64-CA31CDCBE332}"/>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4" name="Rectangle 2">
            <a:extLst>
              <a:ext uri="{FF2B5EF4-FFF2-40B4-BE49-F238E27FC236}">
                <a16:creationId xmlns:a16="http://schemas.microsoft.com/office/drawing/2014/main" id="{F9BEFDA2-AF25-4209-907D-78C8AED2F491}"/>
              </a:ext>
            </a:extLst>
          </p:cNvPr>
          <p:cNvSpPr txBox="1">
            <a:spLocks noChangeArrowheads="1"/>
          </p:cNvSpPr>
          <p:nvPr/>
        </p:nvSpPr>
        <p:spPr>
          <a:xfrm>
            <a:off x="278648" y="316195"/>
            <a:ext cx="11620744" cy="6187156"/>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altLang="en-US" sz="4000" b="1" dirty="0">
                <a:solidFill>
                  <a:srgbClr val="002060"/>
                </a:solidFill>
                <a:latin typeface="Gill Sans MT" panose="020B0502020104020203" pitchFamily="34" charset="0"/>
              </a:rPr>
              <a:t>Your completion experience</a:t>
            </a:r>
          </a:p>
          <a:p>
            <a:pPr algn="ctr"/>
            <a:endParaRPr lang="en-US" altLang="en-US" sz="4000" b="1" dirty="0">
              <a:solidFill>
                <a:srgbClr val="002060"/>
              </a:solidFill>
              <a:latin typeface="Gill Sans MT" panose="020B0502020104020203" pitchFamily="34" charset="0"/>
            </a:endParaRPr>
          </a:p>
          <a:p>
            <a:pPr algn="ctr"/>
            <a:r>
              <a:rPr lang="en-US" sz="4000" b="1" dirty="0">
                <a:solidFill>
                  <a:schemeClr val="accent2">
                    <a:lumMod val="75000"/>
                  </a:schemeClr>
                </a:solidFill>
                <a:latin typeface="Gill Sans MT" panose="020B0502020104020203" pitchFamily="34" charset="0"/>
              </a:rPr>
              <a:t>Think about who or what helped you be successful and complete your first college credential or program.</a:t>
            </a:r>
          </a:p>
          <a:p>
            <a:pPr marL="118872" algn="ctr"/>
            <a:endParaRPr lang="en-US" sz="4000" b="1" dirty="0">
              <a:solidFill>
                <a:schemeClr val="tx1"/>
              </a:solidFill>
              <a:latin typeface="Gill Sans MT" panose="020B0502020104020203" pitchFamily="34" charset="0"/>
            </a:endParaRPr>
          </a:p>
          <a:p>
            <a:pPr algn="ctr"/>
            <a:r>
              <a:rPr lang="en-US" sz="4000" b="1" dirty="0">
                <a:solidFill>
                  <a:schemeClr val="accent6"/>
                </a:solidFill>
                <a:latin typeface="Gill Sans MT" panose="020B0502020104020203" pitchFamily="34" charset="0"/>
              </a:rPr>
              <a:t>Jot it down on a notecard to be collected and (anonymously) shared with the NIC.</a:t>
            </a:r>
            <a:endParaRPr lang="en-US" altLang="en-US" sz="4000" b="1" dirty="0">
              <a:solidFill>
                <a:schemeClr val="accent6"/>
              </a:solidFill>
              <a:latin typeface="Gill Sans MT" panose="020B0502020104020203" pitchFamily="34" charset="0"/>
            </a:endParaRPr>
          </a:p>
          <a:p>
            <a:pPr algn="ctr"/>
            <a:endParaRPr lang="en-US" altLang="en-US" sz="4000" b="1" dirty="0">
              <a:solidFill>
                <a:schemeClr val="tx1"/>
              </a:solidFill>
              <a:latin typeface="Gill Sans MT" panose="020B0502020104020203" pitchFamily="34" charset="0"/>
            </a:endParaRPr>
          </a:p>
          <a:p>
            <a:pPr algn="ctr"/>
            <a:r>
              <a:rPr lang="en-US" altLang="en-US" sz="4000" b="1" dirty="0">
                <a:solidFill>
                  <a:srgbClr val="002060"/>
                </a:solidFill>
                <a:latin typeface="Gill Sans MT" panose="020B0502020104020203" pitchFamily="34" charset="0"/>
              </a:rPr>
              <a:t>When directed, share with a partner. </a:t>
            </a:r>
          </a:p>
          <a:p>
            <a:pPr algn="ctr"/>
            <a:r>
              <a:rPr lang="en-US" altLang="en-US" sz="4000" b="1" dirty="0">
                <a:solidFill>
                  <a:srgbClr val="002060"/>
                </a:solidFill>
                <a:latin typeface="Gill Sans MT" panose="020B0502020104020203" pitchFamily="34" charset="0"/>
              </a:rPr>
              <a:t>[5 minutes]</a:t>
            </a:r>
          </a:p>
          <a:p>
            <a:pPr algn="ctr"/>
            <a:endParaRPr lang="en-US" altLang="en-US" sz="4800" b="1" dirty="0">
              <a:solidFill>
                <a:srgbClr val="C00000"/>
              </a:solidFill>
              <a:latin typeface="Lucida Bright" panose="02040602050505020304" pitchFamily="18" charset="0"/>
            </a:endParaRPr>
          </a:p>
        </p:txBody>
      </p:sp>
    </p:spTree>
    <p:extLst>
      <p:ext uri="{BB962C8B-B14F-4D97-AF65-F5344CB8AC3E}">
        <p14:creationId xmlns:p14="http://schemas.microsoft.com/office/powerpoint/2010/main" val="253796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414528"/>
            <a:ext cx="8046721" cy="5987144"/>
          </a:xfrm>
          <a:prstGeom prst="rect">
            <a:avLst/>
          </a:prstGeom>
        </p:spPr>
      </p:pic>
      <p:sp>
        <p:nvSpPr>
          <p:cNvPr id="3" name="TextBox 2">
            <a:extLst>
              <a:ext uri="{FF2B5EF4-FFF2-40B4-BE49-F238E27FC236}">
                <a16:creationId xmlns:a16="http://schemas.microsoft.com/office/drawing/2014/main" id="{33FC763B-0E33-4D59-8824-63A298B11C7A}"/>
              </a:ext>
            </a:extLst>
          </p:cNvPr>
          <p:cNvSpPr txBox="1"/>
          <p:nvPr/>
        </p:nvSpPr>
        <p:spPr>
          <a:xfrm>
            <a:off x="8814816" y="5478342"/>
            <a:ext cx="3035808" cy="923330"/>
          </a:xfrm>
          <a:prstGeom prst="rect">
            <a:avLst/>
          </a:prstGeom>
          <a:noFill/>
        </p:spPr>
        <p:txBody>
          <a:bodyPr wrap="square" rtlCol="0">
            <a:spAutoFit/>
          </a:bodyPr>
          <a:lstStyle/>
          <a:p>
            <a:r>
              <a:rPr lang="en-US" dirty="0">
                <a:hlinkClick r:id="rId4"/>
              </a:rPr>
              <a:t>https://www.simplypsychology.org/maslow.html</a:t>
            </a:r>
            <a:endParaRPr lang="en-US" dirty="0"/>
          </a:p>
          <a:p>
            <a:endParaRPr lang="en-US" dirty="0"/>
          </a:p>
        </p:txBody>
      </p:sp>
      <p:sp>
        <p:nvSpPr>
          <p:cNvPr id="4" name="Rectangle 3">
            <a:extLst>
              <a:ext uri="{FF2B5EF4-FFF2-40B4-BE49-F238E27FC236}">
                <a16:creationId xmlns:a16="http://schemas.microsoft.com/office/drawing/2014/main" id="{C5294BD1-14E8-4762-A1E4-7F8E6692537A}"/>
              </a:ext>
            </a:extLst>
          </p:cNvPr>
          <p:cNvSpPr/>
          <p:nvPr/>
        </p:nvSpPr>
        <p:spPr>
          <a:xfrm>
            <a:off x="8814815" y="1317028"/>
            <a:ext cx="3011425" cy="2308324"/>
          </a:xfrm>
          <a:prstGeom prst="rect">
            <a:avLst/>
          </a:prstGeom>
        </p:spPr>
        <p:txBody>
          <a:bodyPr wrap="square">
            <a:spAutoFit/>
          </a:bodyPr>
          <a:lstStyle/>
          <a:p>
            <a:pPr algn="ctr"/>
            <a:r>
              <a:rPr lang="en-US" sz="3600" dirty="0">
                <a:solidFill>
                  <a:srgbClr val="002060"/>
                </a:solidFill>
                <a:latin typeface="Gill Sans MT" panose="020B0502020104020203" pitchFamily="34" charset="0"/>
              </a:rPr>
              <a:t>Maslow’s Hierarchy of Needs</a:t>
            </a:r>
          </a:p>
          <a:p>
            <a:pPr algn="ctr"/>
            <a:endParaRPr lang="en-US" sz="36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37693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86" y="512064"/>
            <a:ext cx="6196197" cy="5982903"/>
          </a:xfrm>
          <a:prstGeom prst="rect">
            <a:avLst/>
          </a:prstGeom>
        </p:spPr>
      </p:pic>
      <p:sp>
        <p:nvSpPr>
          <p:cNvPr id="3" name="TextBox 2">
            <a:extLst>
              <a:ext uri="{FF2B5EF4-FFF2-40B4-BE49-F238E27FC236}">
                <a16:creationId xmlns:a16="http://schemas.microsoft.com/office/drawing/2014/main" id="{9F480708-C8E7-4815-B044-4CD317D7FB68}"/>
              </a:ext>
            </a:extLst>
          </p:cNvPr>
          <p:cNvSpPr txBox="1"/>
          <p:nvPr/>
        </p:nvSpPr>
        <p:spPr>
          <a:xfrm>
            <a:off x="7546848" y="1072896"/>
            <a:ext cx="4011168" cy="5509200"/>
          </a:xfrm>
          <a:prstGeom prst="rect">
            <a:avLst/>
          </a:prstGeom>
          <a:noFill/>
        </p:spPr>
        <p:txBody>
          <a:bodyPr wrap="square" rtlCol="0">
            <a:spAutoFit/>
          </a:bodyPr>
          <a:lstStyle/>
          <a:p>
            <a:pPr algn="ctr"/>
            <a:r>
              <a:rPr lang="en-US" sz="3600" dirty="0">
                <a:solidFill>
                  <a:srgbClr val="002060"/>
                </a:solidFill>
                <a:latin typeface="Gill Sans MT" panose="020B0502020104020203" pitchFamily="34" charset="0"/>
              </a:rPr>
              <a:t>Maslow Rewired</a:t>
            </a:r>
          </a:p>
          <a:p>
            <a:pPr algn="ctr"/>
            <a:r>
              <a:rPr lang="en-US" sz="3600" dirty="0">
                <a:solidFill>
                  <a:srgbClr val="002060"/>
                </a:solidFill>
                <a:latin typeface="Gill Sans MT" panose="020B0502020104020203" pitchFamily="34" charset="0"/>
              </a:rPr>
              <a:t>Model</a:t>
            </a:r>
          </a:p>
          <a:p>
            <a:pPr algn="ctr"/>
            <a:endParaRPr lang="en-US" sz="3600" dirty="0">
              <a:solidFill>
                <a:srgbClr val="002060"/>
              </a:solidFill>
              <a:latin typeface="Gill Sans MT" panose="020B0502020104020203" pitchFamily="34" charset="0"/>
            </a:endParaRPr>
          </a:p>
          <a:p>
            <a:pPr algn="ctr"/>
            <a:r>
              <a:rPr lang="en-US" sz="3600" dirty="0">
                <a:solidFill>
                  <a:srgbClr val="002060"/>
                </a:solidFill>
                <a:latin typeface="Gill Sans MT" panose="020B0502020104020203" pitchFamily="34" charset="0"/>
              </a:rPr>
              <a:t>Pamela Rutledge</a:t>
            </a:r>
          </a:p>
          <a:p>
            <a:pPr algn="ctr"/>
            <a:endParaRPr lang="en-US" sz="3600" dirty="0">
              <a:solidFill>
                <a:srgbClr val="002060"/>
              </a:solidFill>
              <a:latin typeface="Gill Sans MT" panose="020B0502020104020203" pitchFamily="34" charset="0"/>
            </a:endParaRPr>
          </a:p>
          <a:p>
            <a:pPr algn="ctr"/>
            <a:endParaRPr lang="en-US" sz="3600" dirty="0">
              <a:solidFill>
                <a:srgbClr val="002060"/>
              </a:solidFill>
              <a:latin typeface="Gill Sans MT" panose="020B0502020104020203" pitchFamily="34" charset="0"/>
            </a:endParaRPr>
          </a:p>
          <a:p>
            <a:pPr algn="ctr"/>
            <a:endParaRPr lang="en-US" sz="3600" dirty="0">
              <a:solidFill>
                <a:srgbClr val="002060"/>
              </a:solidFill>
              <a:latin typeface="Gill Sans MT" panose="020B0502020104020203" pitchFamily="34" charset="0"/>
            </a:endParaRPr>
          </a:p>
          <a:p>
            <a:pPr algn="ctr"/>
            <a:endParaRPr lang="en-US" sz="3600" dirty="0">
              <a:solidFill>
                <a:srgbClr val="002060"/>
              </a:solidFill>
              <a:latin typeface="Gill Sans MT" panose="020B0502020104020203" pitchFamily="34" charset="0"/>
            </a:endParaRPr>
          </a:p>
          <a:p>
            <a:pPr algn="ctr"/>
            <a:r>
              <a:rPr lang="en-US" sz="1600" dirty="0">
                <a:solidFill>
                  <a:srgbClr val="002060"/>
                </a:solidFill>
                <a:latin typeface="Gill Sans MT" panose="020B0502020104020203" pitchFamily="34" charset="0"/>
                <a:hlinkClick r:id="rId5"/>
              </a:rPr>
              <a:t>https://www.psychologytoday.com/us/blog/positively-media/201111/social-networks-what-maslow-misses-0</a:t>
            </a:r>
            <a:endParaRPr lang="en-US" sz="1600" dirty="0">
              <a:solidFill>
                <a:srgbClr val="002060"/>
              </a:solidFill>
              <a:latin typeface="Gill Sans MT" panose="020B0502020104020203" pitchFamily="34" charset="0"/>
            </a:endParaRPr>
          </a:p>
          <a:p>
            <a:pPr algn="ctr"/>
            <a:endParaRPr lang="en-US" sz="16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161647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B4C-456E-4119-9ADD-55DF824B3E71}"/>
              </a:ext>
            </a:extLst>
          </p:cNvPr>
          <p:cNvSpPr>
            <a:spLocks noGrp="1"/>
          </p:cNvSpPr>
          <p:nvPr>
            <p:ph type="title"/>
          </p:nvPr>
        </p:nvSpPr>
        <p:spPr>
          <a:xfrm>
            <a:off x="536028" y="609600"/>
            <a:ext cx="10980682" cy="1356360"/>
          </a:xfrm>
        </p:spPr>
        <p:txBody>
          <a:bodyPr/>
          <a:lstStyle/>
          <a:p>
            <a:r>
              <a:rPr lang="en-US" b="1" dirty="0">
                <a:solidFill>
                  <a:srgbClr val="000099"/>
                </a:solidFill>
                <a:effectLst>
                  <a:outerShdw blurRad="38100" dist="38100" dir="2700000" algn="tl">
                    <a:srgbClr val="000000">
                      <a:alpha val="43137"/>
                    </a:srgbClr>
                  </a:outerShdw>
                </a:effectLst>
              </a:rPr>
              <a:t>Connecting equity to success</a:t>
            </a:r>
          </a:p>
        </p:txBody>
      </p:sp>
      <p:sp>
        <p:nvSpPr>
          <p:cNvPr id="4" name="Rectangle 3">
            <a:extLst>
              <a:ext uri="{FF2B5EF4-FFF2-40B4-BE49-F238E27FC236}">
                <a16:creationId xmlns:a16="http://schemas.microsoft.com/office/drawing/2014/main" id="{0639287F-0367-4DDF-BE95-7646234E0DB7}"/>
              </a:ext>
            </a:extLst>
          </p:cNvPr>
          <p:cNvSpPr/>
          <p:nvPr/>
        </p:nvSpPr>
        <p:spPr>
          <a:xfrm>
            <a:off x="536029" y="2585365"/>
            <a:ext cx="5803812" cy="3854132"/>
          </a:xfrm>
          <a:prstGeom prst="rect">
            <a:avLst/>
          </a:prstGeom>
        </p:spPr>
        <p:txBody>
          <a:bodyPr wrap="square">
            <a:spAutoFit/>
          </a:bodyPr>
          <a:lstStyle/>
          <a:p>
            <a:pPr algn="ctr">
              <a:lnSpc>
                <a:spcPct val="107000"/>
              </a:lnSpc>
              <a:spcAft>
                <a:spcPts val="800"/>
              </a:spcAft>
            </a:pPr>
            <a:r>
              <a:rPr lang="en-US" sz="4800" b="1" dirty="0">
                <a:solidFill>
                  <a:srgbClr val="C00000"/>
                </a:solidFill>
                <a:ea typeface="Times New Roman" panose="02020603050405020304" pitchFamily="18" charset="0"/>
                <a:cs typeface="Times New Roman" panose="02020603050405020304" pitchFamily="18" charset="0"/>
              </a:rPr>
              <a:t>Guided Pathways is our best chance to achieve equity.</a:t>
            </a:r>
            <a:endParaRPr lang="en-US" sz="4800" b="1" dirty="0">
              <a:solidFill>
                <a:srgbClr val="C00000"/>
              </a:solidFill>
              <a:ea typeface="Calibri" panose="020F0502020204030204" pitchFamily="34" charset="0"/>
              <a:cs typeface="Times New Roman" panose="02020603050405020304" pitchFamily="18" charset="0"/>
            </a:endParaRPr>
          </a:p>
          <a:p>
            <a:pPr algn="r">
              <a:lnSpc>
                <a:spcPct val="107000"/>
              </a:lnSpc>
              <a:spcAft>
                <a:spcPts val="800"/>
              </a:spcAft>
            </a:pPr>
            <a:endParaRPr lang="en-US" sz="3600" b="1" dirty="0">
              <a:solidFill>
                <a:srgbClr val="C00000"/>
              </a:solidFill>
              <a:ea typeface="Times New Roman" panose="02020603050405020304" pitchFamily="18" charset="0"/>
              <a:cs typeface="Times New Roman" panose="02020603050405020304" pitchFamily="18" charset="0"/>
            </a:endParaRPr>
          </a:p>
          <a:p>
            <a:pPr algn="r">
              <a:lnSpc>
                <a:spcPct val="107000"/>
              </a:lnSpc>
              <a:spcAft>
                <a:spcPts val="800"/>
              </a:spcAft>
            </a:pPr>
            <a:r>
              <a:rPr lang="en-US" sz="3600" b="1" dirty="0">
                <a:solidFill>
                  <a:srgbClr val="C00000"/>
                </a:solidFill>
                <a:ea typeface="Times New Roman" panose="02020603050405020304" pitchFamily="18" charset="0"/>
                <a:cs typeface="Times New Roman" panose="02020603050405020304" pitchFamily="18" charset="0"/>
              </a:rPr>
              <a:t>Rob Johnstone</a:t>
            </a:r>
            <a:endParaRPr lang="en-US" sz="3600" b="1" dirty="0">
              <a:solidFill>
                <a:srgbClr val="C00000"/>
              </a:solidFill>
            </a:endParaRPr>
          </a:p>
        </p:txBody>
      </p:sp>
      <p:pic>
        <p:nvPicPr>
          <p:cNvPr id="6" name="Picture 5">
            <a:extLst>
              <a:ext uri="{FF2B5EF4-FFF2-40B4-BE49-F238E27FC236}">
                <a16:creationId xmlns:a16="http://schemas.microsoft.com/office/drawing/2014/main" id="{F41C56A4-B405-4592-8AC0-714C6B3C8971}"/>
              </a:ext>
            </a:extLst>
          </p:cNvPr>
          <p:cNvPicPr>
            <a:picLocks noChangeAspect="1"/>
          </p:cNvPicPr>
          <p:nvPr/>
        </p:nvPicPr>
        <p:blipFill>
          <a:blip r:embed="rId3"/>
          <a:stretch>
            <a:fillRect/>
          </a:stretch>
        </p:blipFill>
        <p:spPr>
          <a:xfrm>
            <a:off x="8118433" y="736663"/>
            <a:ext cx="3223037" cy="1539000"/>
          </a:xfrm>
          <a:prstGeom prst="rect">
            <a:avLst/>
          </a:prstGeom>
        </p:spPr>
      </p:pic>
      <p:pic>
        <p:nvPicPr>
          <p:cNvPr id="7" name="Picture 6">
            <a:extLst>
              <a:ext uri="{FF2B5EF4-FFF2-40B4-BE49-F238E27FC236}">
                <a16:creationId xmlns:a16="http://schemas.microsoft.com/office/drawing/2014/main" id="{6FAE126D-1651-4832-903B-8EF55A27A8B3}"/>
              </a:ext>
            </a:extLst>
          </p:cNvPr>
          <p:cNvPicPr>
            <a:picLocks noChangeAspect="1"/>
          </p:cNvPicPr>
          <p:nvPr/>
        </p:nvPicPr>
        <p:blipFill>
          <a:blip r:embed="rId4"/>
          <a:stretch>
            <a:fillRect/>
          </a:stretch>
        </p:blipFill>
        <p:spPr>
          <a:xfrm>
            <a:off x="8886898" y="2729930"/>
            <a:ext cx="1933476" cy="1852408"/>
          </a:xfrm>
          <a:prstGeom prst="rect">
            <a:avLst/>
          </a:prstGeom>
        </p:spPr>
      </p:pic>
      <p:pic>
        <p:nvPicPr>
          <p:cNvPr id="8" name="Picture 7">
            <a:extLst>
              <a:ext uri="{FF2B5EF4-FFF2-40B4-BE49-F238E27FC236}">
                <a16:creationId xmlns:a16="http://schemas.microsoft.com/office/drawing/2014/main" id="{D8180943-08D7-4BAF-8A6A-8F5FF4DE408C}"/>
              </a:ext>
            </a:extLst>
          </p:cNvPr>
          <p:cNvPicPr>
            <a:picLocks noChangeAspect="1"/>
          </p:cNvPicPr>
          <p:nvPr/>
        </p:nvPicPr>
        <p:blipFill>
          <a:blip r:embed="rId5"/>
          <a:stretch>
            <a:fillRect/>
          </a:stretch>
        </p:blipFill>
        <p:spPr>
          <a:xfrm>
            <a:off x="9032898" y="5324331"/>
            <a:ext cx="2094903" cy="797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89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609600"/>
            <a:ext cx="9875520" cy="1356360"/>
          </a:xfrm>
        </p:spPr>
        <p:txBody>
          <a:bodyPr>
            <a:normAutofit/>
          </a:bodyPr>
          <a:lstStyle/>
          <a:p>
            <a:r>
              <a:rPr lang="en-US" sz="4800" b="1" dirty="0">
                <a:effectLst>
                  <a:outerShdw blurRad="38100" dist="38100" dir="2700000" algn="tl">
                    <a:srgbClr val="000000">
                      <a:alpha val="43137"/>
                    </a:srgbClr>
                  </a:outerShdw>
                </a:effectLst>
              </a:rPr>
              <a:t>The completion movement</a:t>
            </a:r>
            <a:endParaRPr lang="en-US" sz="48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1329" y="1842665"/>
            <a:ext cx="10538011" cy="4038600"/>
          </a:xfrm>
        </p:spPr>
        <p:txBody>
          <a:bodyPr>
            <a:normAutofit/>
          </a:bodyPr>
          <a:lstStyle/>
          <a:p>
            <a:pPr marL="45720" indent="0">
              <a:buClrTx/>
              <a:buNone/>
            </a:pPr>
            <a:r>
              <a:rPr lang="en-US" sz="3600" b="1" dirty="0">
                <a:solidFill>
                  <a:schemeClr val="tx1"/>
                </a:solidFill>
              </a:rPr>
              <a:t>Multiple forces driving change in higher education</a:t>
            </a:r>
          </a:p>
          <a:p>
            <a:pPr marL="45720" indent="0">
              <a:buClrTx/>
              <a:buNone/>
            </a:pPr>
            <a:endParaRPr lang="en-US" sz="1200" b="1" dirty="0">
              <a:solidFill>
                <a:schemeClr val="tx1"/>
              </a:solidFill>
            </a:endParaRPr>
          </a:p>
          <a:p>
            <a:pPr lvl="3">
              <a:spcAft>
                <a:spcPts val="600"/>
              </a:spcAft>
              <a:buClrTx/>
            </a:pPr>
            <a:r>
              <a:rPr lang="en-US" sz="3200" dirty="0">
                <a:solidFill>
                  <a:schemeClr val="tx1"/>
                </a:solidFill>
              </a:rPr>
              <a:t>National priorities for community college leaders</a:t>
            </a:r>
          </a:p>
          <a:p>
            <a:pPr lvl="3">
              <a:spcAft>
                <a:spcPts val="600"/>
              </a:spcAft>
              <a:buClrTx/>
            </a:pPr>
            <a:r>
              <a:rPr lang="en-US" sz="3200" dirty="0">
                <a:solidFill>
                  <a:schemeClr val="tx1"/>
                </a:solidFill>
              </a:rPr>
              <a:t>Higher education initiatives in North Carolina</a:t>
            </a:r>
          </a:p>
          <a:p>
            <a:pPr lvl="3">
              <a:spcAft>
                <a:spcPts val="600"/>
              </a:spcAft>
              <a:buClrTx/>
            </a:pPr>
            <a:r>
              <a:rPr lang="en-US" sz="3200" dirty="0">
                <a:solidFill>
                  <a:schemeClr val="tx1"/>
                </a:solidFill>
              </a:rPr>
              <a:t>National and state workforce and economic imperatives</a:t>
            </a:r>
          </a:p>
          <a:p>
            <a:pPr lvl="3">
              <a:spcAft>
                <a:spcPts val="600"/>
              </a:spcAft>
              <a:buClrTx/>
            </a:pPr>
            <a:r>
              <a:rPr lang="en-US" sz="3200" dirty="0">
                <a:solidFill>
                  <a:schemeClr val="tx1"/>
                </a:solidFill>
              </a:rPr>
              <a:t>Performance funding and accountability measures</a:t>
            </a:r>
          </a:p>
        </p:txBody>
      </p:sp>
      <p:cxnSp>
        <p:nvCxnSpPr>
          <p:cNvPr id="6" name="Straight Connector 5"/>
          <p:cNvCxnSpPr/>
          <p:nvPr/>
        </p:nvCxnSpPr>
        <p:spPr>
          <a:xfrm flipV="1">
            <a:off x="755009" y="1712207"/>
            <a:ext cx="10268125" cy="5033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675975" y="5026200"/>
            <a:ext cx="2001672" cy="1398043"/>
          </a:xfrm>
          <a:prstGeom prst="rect">
            <a:avLst/>
          </a:prstGeom>
        </p:spPr>
      </p:pic>
      <p:pic>
        <p:nvPicPr>
          <p:cNvPr id="5" name="Picture 4"/>
          <p:cNvPicPr>
            <a:picLocks noChangeAspect="1"/>
          </p:cNvPicPr>
          <p:nvPr/>
        </p:nvPicPr>
        <p:blipFill>
          <a:blip r:embed="rId3"/>
          <a:stretch>
            <a:fillRect/>
          </a:stretch>
        </p:blipFill>
        <p:spPr>
          <a:xfrm>
            <a:off x="2112269" y="5118570"/>
            <a:ext cx="2354523" cy="1015388"/>
          </a:xfrm>
          <a:prstGeom prst="rect">
            <a:avLst/>
          </a:prstGeom>
        </p:spPr>
      </p:pic>
      <p:pic>
        <p:nvPicPr>
          <p:cNvPr id="7" name="Picture 6"/>
          <p:cNvPicPr>
            <a:picLocks noChangeAspect="1"/>
          </p:cNvPicPr>
          <p:nvPr/>
        </p:nvPicPr>
        <p:blipFill>
          <a:blip r:embed="rId4"/>
          <a:stretch>
            <a:fillRect/>
          </a:stretch>
        </p:blipFill>
        <p:spPr>
          <a:xfrm>
            <a:off x="551329" y="5069336"/>
            <a:ext cx="1254043" cy="1388940"/>
          </a:xfrm>
          <a:prstGeom prst="rect">
            <a:avLst/>
          </a:prstGeom>
        </p:spPr>
      </p:pic>
      <p:pic>
        <p:nvPicPr>
          <p:cNvPr id="8" name="Picture 7"/>
          <p:cNvPicPr>
            <a:picLocks noChangeAspect="1"/>
          </p:cNvPicPr>
          <p:nvPr/>
        </p:nvPicPr>
        <p:blipFill>
          <a:blip r:embed="rId5"/>
          <a:stretch>
            <a:fillRect/>
          </a:stretch>
        </p:blipFill>
        <p:spPr>
          <a:xfrm>
            <a:off x="10125324" y="4672394"/>
            <a:ext cx="1628539" cy="1891398"/>
          </a:xfrm>
          <a:prstGeom prst="rect">
            <a:avLst/>
          </a:prstGeom>
        </p:spPr>
      </p:pic>
      <p:pic>
        <p:nvPicPr>
          <p:cNvPr id="14" name="Picture 13"/>
          <p:cNvPicPr>
            <a:picLocks noChangeAspect="1"/>
          </p:cNvPicPr>
          <p:nvPr/>
        </p:nvPicPr>
        <p:blipFill>
          <a:blip r:embed="rId6"/>
          <a:stretch>
            <a:fillRect/>
          </a:stretch>
        </p:blipFill>
        <p:spPr>
          <a:xfrm>
            <a:off x="4812773" y="5297972"/>
            <a:ext cx="2408800" cy="916429"/>
          </a:xfrm>
          <a:prstGeom prst="rect">
            <a:avLst/>
          </a:prstGeom>
        </p:spPr>
      </p:pic>
    </p:spTree>
    <p:extLst>
      <p:ext uri="{BB962C8B-B14F-4D97-AF65-F5344CB8AC3E}">
        <p14:creationId xmlns:p14="http://schemas.microsoft.com/office/powerpoint/2010/main" val="113862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14" y="436179"/>
            <a:ext cx="10521905" cy="1356360"/>
          </a:xfrm>
        </p:spPr>
        <p:txBody>
          <a:bodyPr/>
          <a:lstStyle/>
          <a:p>
            <a:r>
              <a:rPr lang="en-US" b="1" dirty="0">
                <a:effectLst>
                  <a:outerShdw blurRad="38100" dist="38100" dir="2700000" algn="tl">
                    <a:srgbClr val="000000">
                      <a:alpha val="43137"/>
                    </a:srgbClr>
                  </a:outerShdw>
                </a:effectLst>
              </a:rPr>
              <a:t>Why does equity in completion matter?</a:t>
            </a:r>
          </a:p>
        </p:txBody>
      </p:sp>
      <p:sp>
        <p:nvSpPr>
          <p:cNvPr id="3" name="Content Placeholder 2"/>
          <p:cNvSpPr>
            <a:spLocks noGrp="1"/>
          </p:cNvSpPr>
          <p:nvPr>
            <p:ph idx="1"/>
          </p:nvPr>
        </p:nvSpPr>
        <p:spPr>
          <a:xfrm>
            <a:off x="869204" y="2155714"/>
            <a:ext cx="4975073" cy="3917577"/>
          </a:xfrm>
        </p:spPr>
        <p:txBody>
          <a:bodyPr>
            <a:normAutofit lnSpcReduction="10000"/>
          </a:bodyPr>
          <a:lstStyle/>
          <a:p>
            <a:pPr marL="45720" indent="0" algn="ctr">
              <a:lnSpc>
                <a:spcPct val="120000"/>
              </a:lnSpc>
              <a:spcBef>
                <a:spcPts val="0"/>
              </a:spcBef>
              <a:buNone/>
            </a:pPr>
            <a:r>
              <a:rPr lang="en-US" sz="4400" b="1" dirty="0">
                <a:solidFill>
                  <a:schemeClr val="tx1"/>
                </a:solidFill>
              </a:rPr>
              <a:t>Our future depends on helping more students from all populations succeed.</a:t>
            </a:r>
          </a:p>
        </p:txBody>
      </p:sp>
      <p:graphicFrame>
        <p:nvGraphicFramePr>
          <p:cNvPr id="9" name="Diagram 8"/>
          <p:cNvGraphicFramePr/>
          <p:nvPr>
            <p:extLst/>
          </p:nvPr>
        </p:nvGraphicFramePr>
        <p:xfrm>
          <a:off x="5757567" y="1574911"/>
          <a:ext cx="6322438" cy="5079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997646"/>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310</TotalTime>
  <Words>1325</Words>
  <Application>Microsoft Office PowerPoint</Application>
  <PresentationFormat>Widescreen</PresentationFormat>
  <Paragraphs>169</Paragraphs>
  <Slides>19</Slides>
  <Notes>18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Corbel</vt:lpstr>
      <vt:lpstr>Gill Sans MT</vt:lpstr>
      <vt:lpstr>Lucida Bright</vt:lpstr>
      <vt:lpstr>Segoe UI</vt:lpstr>
      <vt:lpstr>Tahoma</vt:lpstr>
      <vt:lpstr>Times New Roman</vt:lpstr>
      <vt:lpstr>Wingdings</vt:lpstr>
      <vt:lpstr>Basis</vt:lpstr>
      <vt:lpstr>Connecting Equity to Success</vt:lpstr>
      <vt:lpstr>PowerPoint Presentation</vt:lpstr>
      <vt:lpstr>Who helped you?</vt:lpstr>
      <vt:lpstr>PowerPoint Presentation</vt:lpstr>
      <vt:lpstr>PowerPoint Presentation</vt:lpstr>
      <vt:lpstr>PowerPoint Presentation</vt:lpstr>
      <vt:lpstr>Connecting equity to success</vt:lpstr>
      <vt:lpstr>The completion movement</vt:lpstr>
      <vt:lpstr>Why does equity in completion matter?</vt:lpstr>
      <vt:lpstr>Completion matters: NCCCS mission &amp; purpose</vt:lpstr>
      <vt:lpstr>Completion matters: Workforce imperative</vt:lpstr>
      <vt:lpstr>Completion matters: Ethical imperative </vt:lpstr>
      <vt:lpstr>PowerPoint Presentation</vt:lpstr>
      <vt:lpstr>Structural/systems approach to equity</vt:lpstr>
      <vt:lpstr>Structural equity</vt:lpstr>
      <vt:lpstr>Working within a system</vt:lpstr>
      <vt:lpstr>Shrinking the Equity Gap  (Wood &amp; Harris, 2017; Howard, Douglas, &amp; Warren, 2016)</vt:lpstr>
      <vt:lpstr>College team discussion [20 minutes]</vt:lpstr>
      <vt:lpstr>NC GPS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Equity to Success</dc:title>
  <dc:creator>Jairo S. McMican</dc:creator>
  <cp:lastModifiedBy>Roxanne Newton</cp:lastModifiedBy>
  <cp:revision>43</cp:revision>
  <dcterms:created xsi:type="dcterms:W3CDTF">2018-05-24T13:16:31Z</dcterms:created>
  <dcterms:modified xsi:type="dcterms:W3CDTF">2018-05-29T01:08:22Z</dcterms:modified>
</cp:coreProperties>
</file>