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8.xml" ContentType="application/vnd.openxmlformats-officedocument.presentationml.tags+xml"/>
  <Override PartName="/ppt/notesSlides/notesSlide19.xml" ContentType="application/vnd.openxmlformats-officedocument.presentationml.notesSlide+xml"/>
  <Override PartName="/ppt/tags/tag9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0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1.xml" ContentType="application/vnd.openxmlformats-officedocument.presentationml.tags+xml"/>
  <Override PartName="/ppt/notesSlides/notesSlide28.xml" ContentType="application/vnd.openxmlformats-officedocument.presentationml.notesSlide+xml"/>
  <Override PartName="/ppt/tags/tag12.xml" ContentType="application/vnd.openxmlformats-officedocument.presentationml.tags+xml"/>
  <Override PartName="/ppt/notesSlides/notesSlide29.xml" ContentType="application/vnd.openxmlformats-officedocument.presentationml.notesSlide+xml"/>
  <Override PartName="/ppt/tags/tag13.xml" ContentType="application/vnd.openxmlformats-officedocument.presentationml.tags+xml"/>
  <Override PartName="/ppt/notesSlides/notesSlide30.xml" ContentType="application/vnd.openxmlformats-officedocument.presentationml.notesSlide+xml"/>
  <Override PartName="/ppt/tags/tag14.xml" ContentType="application/vnd.openxmlformats-officedocument.presentationml.tags+xml"/>
  <Override PartName="/ppt/notesSlides/notesSlide31.xml" ContentType="application/vnd.openxmlformats-officedocument.presentationml.notesSlide+xml"/>
  <Override PartName="/ppt/tags/tag15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7" r:id="rId2"/>
    <p:sldId id="645" r:id="rId3"/>
    <p:sldId id="456" r:id="rId4"/>
    <p:sldId id="483" r:id="rId5"/>
    <p:sldId id="484" r:id="rId6"/>
    <p:sldId id="647" r:id="rId7"/>
    <p:sldId id="523" r:id="rId8"/>
    <p:sldId id="656" r:id="rId9"/>
    <p:sldId id="657" r:id="rId10"/>
    <p:sldId id="658" r:id="rId11"/>
    <p:sldId id="659" r:id="rId12"/>
    <p:sldId id="660" r:id="rId13"/>
    <p:sldId id="498" r:id="rId14"/>
    <p:sldId id="455" r:id="rId15"/>
    <p:sldId id="651" r:id="rId16"/>
    <p:sldId id="652" r:id="rId17"/>
    <p:sldId id="501" r:id="rId18"/>
    <p:sldId id="600" r:id="rId19"/>
    <p:sldId id="648" r:id="rId20"/>
    <p:sldId id="500" r:id="rId21"/>
    <p:sldId id="655" r:id="rId22"/>
    <p:sldId id="503" r:id="rId23"/>
    <p:sldId id="504" r:id="rId24"/>
    <p:sldId id="663" r:id="rId25"/>
    <p:sldId id="579" r:id="rId26"/>
    <p:sldId id="661" r:id="rId27"/>
    <p:sldId id="662" r:id="rId28"/>
    <p:sldId id="631" r:id="rId29"/>
    <p:sldId id="602" r:id="rId30"/>
    <p:sldId id="604" r:id="rId31"/>
    <p:sldId id="586" r:id="rId32"/>
    <p:sldId id="418" r:id="rId33"/>
    <p:sldId id="644" r:id="rId34"/>
    <p:sldId id="421" r:id="rId35"/>
    <p:sldId id="422" r:id="rId36"/>
    <p:sldId id="423" r:id="rId37"/>
    <p:sldId id="467" r:id="rId38"/>
    <p:sldId id="584" r:id="rId39"/>
    <p:sldId id="532" r:id="rId40"/>
    <p:sldId id="643" r:id="rId41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unger, Millicent" initials="YM" lastIdx="2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85B2"/>
    <a:srgbClr val="085D8D"/>
    <a:srgbClr val="81A4C4"/>
    <a:srgbClr val="939393"/>
    <a:srgbClr val="42B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87983" autoAdjust="0"/>
  </p:normalViewPr>
  <p:slideViewPr>
    <p:cSldViewPr snapToGrid="0">
      <p:cViewPr varScale="1">
        <p:scale>
          <a:sx n="49" d="100"/>
          <a:sy n="49" d="100"/>
        </p:scale>
        <p:origin x="6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85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1250F3-7401-4138-9DEC-C56583F61B56}" type="doc">
      <dgm:prSet loTypeId="urn:microsoft.com/office/officeart/2005/8/layout/chart3" loCatId="relationship" qsTypeId="urn:microsoft.com/office/officeart/2005/8/quickstyle/simple4" qsCatId="simple" csTypeId="urn:microsoft.com/office/officeart/2005/8/colors/colorful5" csCatId="colorful" phldr="1"/>
      <dgm:spPr/>
    </dgm:pt>
    <dgm:pt modelId="{87F00788-BBC6-43FC-8479-45906E42EC99}">
      <dgm:prSet phldrT="[Text]" custT="1"/>
      <dgm:spPr/>
      <dgm:t>
        <a:bodyPr/>
        <a:lstStyle/>
        <a:p>
          <a:pPr algn="r"/>
          <a:r>
            <a:rPr lang="en-US" sz="1600" b="1" dirty="0"/>
            <a:t>Learning</a:t>
          </a:r>
        </a:p>
      </dgm:t>
    </dgm:pt>
    <dgm:pt modelId="{4E3D3E5F-13CE-4BF5-B3DF-1E0321485F8B}" type="parTrans" cxnId="{E25C7B7D-2510-4537-9500-1B3888E8AB44}">
      <dgm:prSet/>
      <dgm:spPr/>
      <dgm:t>
        <a:bodyPr/>
        <a:lstStyle/>
        <a:p>
          <a:endParaRPr lang="en-US" sz="2000" b="1"/>
        </a:p>
      </dgm:t>
    </dgm:pt>
    <dgm:pt modelId="{C95929C5-8A3C-4376-A1DE-B68ED727EAB7}" type="sibTrans" cxnId="{E25C7B7D-2510-4537-9500-1B3888E8AB44}">
      <dgm:prSet/>
      <dgm:spPr/>
      <dgm:t>
        <a:bodyPr/>
        <a:lstStyle/>
        <a:p>
          <a:endParaRPr lang="en-US" sz="2000" b="1"/>
        </a:p>
      </dgm:t>
    </dgm:pt>
    <dgm:pt modelId="{51147910-1047-484F-A422-902B0C2F171A}">
      <dgm:prSet phldrT="[Text]" custT="1"/>
      <dgm:spPr/>
      <dgm:t>
        <a:bodyPr/>
        <a:lstStyle/>
        <a:p>
          <a:r>
            <a:rPr lang="en-US" sz="1600" b="1" dirty="0" smtClean="0"/>
            <a:t>Completion</a:t>
          </a:r>
          <a:endParaRPr lang="en-US" sz="1600" b="1" dirty="0"/>
        </a:p>
      </dgm:t>
    </dgm:pt>
    <dgm:pt modelId="{C4EF638A-999F-44CC-95FA-D3E2D37FDA5B}" type="parTrans" cxnId="{4EE29EFA-BFC4-4F17-8CA2-D551EF2D1DC7}">
      <dgm:prSet/>
      <dgm:spPr/>
      <dgm:t>
        <a:bodyPr/>
        <a:lstStyle/>
        <a:p>
          <a:endParaRPr lang="en-US" sz="2000" b="1"/>
        </a:p>
      </dgm:t>
    </dgm:pt>
    <dgm:pt modelId="{599741E5-3FA7-4589-8540-C14F5C182054}" type="sibTrans" cxnId="{4EE29EFA-BFC4-4F17-8CA2-D551EF2D1DC7}">
      <dgm:prSet/>
      <dgm:spPr/>
      <dgm:t>
        <a:bodyPr/>
        <a:lstStyle/>
        <a:p>
          <a:endParaRPr lang="en-US" sz="2000" b="1"/>
        </a:p>
      </dgm:t>
    </dgm:pt>
    <dgm:pt modelId="{AE6C2B2C-F156-4C56-922C-64C919401070}">
      <dgm:prSet phldrT="[Text]" custT="1"/>
      <dgm:spPr/>
      <dgm:t>
        <a:bodyPr/>
        <a:lstStyle/>
        <a:p>
          <a:r>
            <a:rPr lang="en-US" sz="1600" b="1" dirty="0"/>
            <a:t>Labor Market Outcomes</a:t>
          </a:r>
        </a:p>
      </dgm:t>
    </dgm:pt>
    <dgm:pt modelId="{CC55F5EA-CA77-476A-BB94-12F01432CCC4}" type="parTrans" cxnId="{658300C2-4553-4C84-84EB-03958469BB64}">
      <dgm:prSet/>
      <dgm:spPr/>
      <dgm:t>
        <a:bodyPr/>
        <a:lstStyle/>
        <a:p>
          <a:endParaRPr lang="en-US" sz="2000" b="1"/>
        </a:p>
      </dgm:t>
    </dgm:pt>
    <dgm:pt modelId="{450C9C89-F61F-448F-AC96-20CF3285CB2F}" type="sibTrans" cxnId="{658300C2-4553-4C84-84EB-03958469BB64}">
      <dgm:prSet/>
      <dgm:spPr/>
      <dgm:t>
        <a:bodyPr/>
        <a:lstStyle/>
        <a:p>
          <a:endParaRPr lang="en-US" sz="2000" b="1"/>
        </a:p>
      </dgm:t>
    </dgm:pt>
    <dgm:pt modelId="{147AF884-BABA-4EA7-AD1B-7EB156D759E8}">
      <dgm:prSet phldrT="[Text]" custT="1"/>
      <dgm:spPr/>
      <dgm:t>
        <a:bodyPr/>
        <a:lstStyle/>
        <a:p>
          <a:pPr algn="r"/>
          <a:r>
            <a:rPr lang="en-US" sz="1600" b="1" dirty="0"/>
            <a:t>Equity</a:t>
          </a:r>
        </a:p>
      </dgm:t>
    </dgm:pt>
    <dgm:pt modelId="{87256C02-E110-4E4F-8477-01E093B0D922}" type="parTrans" cxnId="{2AC39447-BB0A-4FAE-983D-5D781B22D8B0}">
      <dgm:prSet/>
      <dgm:spPr/>
      <dgm:t>
        <a:bodyPr/>
        <a:lstStyle/>
        <a:p>
          <a:endParaRPr lang="en-US" sz="2000" b="1"/>
        </a:p>
      </dgm:t>
    </dgm:pt>
    <dgm:pt modelId="{0E73865F-4EDF-4842-9648-30D736978EF6}" type="sibTrans" cxnId="{2AC39447-BB0A-4FAE-983D-5D781B22D8B0}">
      <dgm:prSet/>
      <dgm:spPr/>
      <dgm:t>
        <a:bodyPr/>
        <a:lstStyle/>
        <a:p>
          <a:endParaRPr lang="en-US" sz="2000" b="1"/>
        </a:p>
      </dgm:t>
    </dgm:pt>
    <dgm:pt modelId="{79E9B01A-659D-40DF-BEF9-E4D94518A8FC}">
      <dgm:prSet phldrT="[Text]" custT="1"/>
      <dgm:spPr/>
      <dgm:t>
        <a:bodyPr/>
        <a:lstStyle/>
        <a:p>
          <a:pPr algn="r"/>
          <a:r>
            <a:rPr lang="en-US" sz="1200" b="1" dirty="0"/>
            <a:t>Do colleges strive for equitable access and outcomes for underserved minority and low-income students?</a:t>
          </a:r>
        </a:p>
      </dgm:t>
    </dgm:pt>
    <dgm:pt modelId="{58CD8FEE-34BA-4694-95D6-60E74842901B}" type="parTrans" cxnId="{4C40FC5B-C30F-4CE8-AA77-D5D29E0599FC}">
      <dgm:prSet/>
      <dgm:spPr/>
      <dgm:t>
        <a:bodyPr/>
        <a:lstStyle/>
        <a:p>
          <a:endParaRPr lang="en-US" sz="2000" b="1"/>
        </a:p>
      </dgm:t>
    </dgm:pt>
    <dgm:pt modelId="{C00ECDEB-7EB0-4310-9AE7-2E818C5B22B6}" type="sibTrans" cxnId="{4C40FC5B-C30F-4CE8-AA77-D5D29E0599FC}">
      <dgm:prSet/>
      <dgm:spPr/>
      <dgm:t>
        <a:bodyPr/>
        <a:lstStyle/>
        <a:p>
          <a:endParaRPr lang="en-US" sz="2000" b="1"/>
        </a:p>
      </dgm:t>
    </dgm:pt>
    <dgm:pt modelId="{4F857F83-530A-4556-B117-5A80C711A7A1}">
      <dgm:prSet phldrT="[Text]" custT="1"/>
      <dgm:spPr/>
      <dgm:t>
        <a:bodyPr/>
        <a:lstStyle/>
        <a:p>
          <a:r>
            <a:rPr lang="en-US" sz="1200" b="1" dirty="0"/>
            <a:t>Do students earn degrees and other meaningful credentials, and do those who transfer go on to earn bachelor’s degrees?</a:t>
          </a:r>
        </a:p>
      </dgm:t>
    </dgm:pt>
    <dgm:pt modelId="{D31A7EDE-E642-4382-BA47-AB8F3F077DF5}" type="parTrans" cxnId="{2FD30182-B2B3-407D-A15E-4006686E6314}">
      <dgm:prSet/>
      <dgm:spPr/>
      <dgm:t>
        <a:bodyPr/>
        <a:lstStyle/>
        <a:p>
          <a:endParaRPr lang="en-US" sz="2000" b="1"/>
        </a:p>
      </dgm:t>
    </dgm:pt>
    <dgm:pt modelId="{9470F38C-84BC-42E7-92E6-2F010082BBD0}" type="sibTrans" cxnId="{2FD30182-B2B3-407D-A15E-4006686E6314}">
      <dgm:prSet/>
      <dgm:spPr/>
      <dgm:t>
        <a:bodyPr/>
        <a:lstStyle/>
        <a:p>
          <a:endParaRPr lang="en-US" sz="2000" b="1"/>
        </a:p>
      </dgm:t>
    </dgm:pt>
    <dgm:pt modelId="{5AB740F6-160B-42FA-8390-387440E39E4E}">
      <dgm:prSet phldrT="[Text]" custT="1"/>
      <dgm:spPr/>
      <dgm:t>
        <a:bodyPr/>
        <a:lstStyle/>
        <a:p>
          <a:r>
            <a:rPr lang="en-US" sz="1200" b="1" dirty="0"/>
            <a:t>Do graduates find strong employment opportunity in well-paying jobs?</a:t>
          </a:r>
        </a:p>
      </dgm:t>
    </dgm:pt>
    <dgm:pt modelId="{9F467987-F9A8-4F04-964F-CCC03DBB2B61}" type="parTrans" cxnId="{CA1E57A6-4E25-4A53-A6CD-F18AE950A55F}">
      <dgm:prSet/>
      <dgm:spPr/>
      <dgm:t>
        <a:bodyPr/>
        <a:lstStyle/>
        <a:p>
          <a:endParaRPr lang="en-US" sz="2000" b="1"/>
        </a:p>
      </dgm:t>
    </dgm:pt>
    <dgm:pt modelId="{19132087-B121-466F-8D6E-A3B6C02218EF}" type="sibTrans" cxnId="{CA1E57A6-4E25-4A53-A6CD-F18AE950A55F}">
      <dgm:prSet/>
      <dgm:spPr/>
      <dgm:t>
        <a:bodyPr/>
        <a:lstStyle/>
        <a:p>
          <a:endParaRPr lang="en-US" sz="2000" b="1"/>
        </a:p>
      </dgm:t>
    </dgm:pt>
    <dgm:pt modelId="{FA82F6FE-0B8F-4AC1-ABC8-47D43A1AAA20}">
      <dgm:prSet phldrT="[Text]" custT="1"/>
      <dgm:spPr/>
      <dgm:t>
        <a:bodyPr/>
        <a:lstStyle/>
        <a:p>
          <a:pPr algn="r"/>
          <a:r>
            <a:rPr lang="en-US" sz="1200" b="1" dirty="0"/>
            <a:t>Do colleges set expectations for learning, measure what is learned, and use that information in a process of continuous improvement?</a:t>
          </a:r>
        </a:p>
      </dgm:t>
    </dgm:pt>
    <dgm:pt modelId="{2DD7282B-85B5-4DEA-ABD3-66820F82D60B}" type="sibTrans" cxnId="{A8A66EAA-7BAD-4A82-9F29-680365D21932}">
      <dgm:prSet/>
      <dgm:spPr/>
      <dgm:t>
        <a:bodyPr/>
        <a:lstStyle/>
        <a:p>
          <a:endParaRPr lang="en-US" sz="2000" b="1"/>
        </a:p>
      </dgm:t>
    </dgm:pt>
    <dgm:pt modelId="{AD722721-F2FF-4F50-8FE1-6204D3D43CD5}" type="parTrans" cxnId="{A8A66EAA-7BAD-4A82-9F29-680365D21932}">
      <dgm:prSet/>
      <dgm:spPr/>
      <dgm:t>
        <a:bodyPr/>
        <a:lstStyle/>
        <a:p>
          <a:endParaRPr lang="en-US" sz="2000" b="1"/>
        </a:p>
      </dgm:t>
    </dgm:pt>
    <dgm:pt modelId="{9AC49967-A3B0-459F-B61B-4FBC34590C47}" type="pres">
      <dgm:prSet presAssocID="{981250F3-7401-4138-9DEC-C56583F61B56}" presName="compositeShape" presStyleCnt="0">
        <dgm:presLayoutVars>
          <dgm:chMax val="7"/>
          <dgm:dir/>
          <dgm:resizeHandles val="exact"/>
        </dgm:presLayoutVars>
      </dgm:prSet>
      <dgm:spPr/>
    </dgm:pt>
    <dgm:pt modelId="{2C40793C-E767-4BE6-8B17-A6AB10E65869}" type="pres">
      <dgm:prSet presAssocID="{981250F3-7401-4138-9DEC-C56583F61B56}" presName="wedge1" presStyleLbl="node1" presStyleIdx="0" presStyleCnt="4" custLinFactNeighborX="2300" custLinFactNeighborY="-429"/>
      <dgm:spPr/>
      <dgm:t>
        <a:bodyPr/>
        <a:lstStyle/>
        <a:p>
          <a:endParaRPr lang="en-US"/>
        </a:p>
      </dgm:t>
    </dgm:pt>
    <dgm:pt modelId="{E4DE1275-B9F4-444A-B8E1-042273B28FE0}" type="pres">
      <dgm:prSet presAssocID="{981250F3-7401-4138-9DEC-C56583F61B56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04103-6BC6-4E18-883F-585718FFD23A}" type="pres">
      <dgm:prSet presAssocID="{981250F3-7401-4138-9DEC-C56583F61B56}" presName="wedge2" presStyleLbl="node1" presStyleIdx="1" presStyleCnt="4" custLinFactNeighborX="6326" custLinFactNeighborY="2973"/>
      <dgm:spPr/>
      <dgm:t>
        <a:bodyPr/>
        <a:lstStyle/>
        <a:p>
          <a:endParaRPr lang="en-US"/>
        </a:p>
      </dgm:t>
    </dgm:pt>
    <dgm:pt modelId="{39A66D7B-2150-4EA1-BB88-240D9F126D54}" type="pres">
      <dgm:prSet presAssocID="{981250F3-7401-4138-9DEC-C56583F61B56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96574-CB85-4BBE-9219-4D9EB966927F}" type="pres">
      <dgm:prSet presAssocID="{981250F3-7401-4138-9DEC-C56583F61B56}" presName="wedge3" presStyleLbl="node1" presStyleIdx="2" presStyleCnt="4" custLinFactNeighborX="-7419" custLinFactNeighborY="2973"/>
      <dgm:spPr/>
      <dgm:t>
        <a:bodyPr/>
        <a:lstStyle/>
        <a:p>
          <a:endParaRPr lang="en-US"/>
        </a:p>
      </dgm:t>
    </dgm:pt>
    <dgm:pt modelId="{A1F7219A-0133-4DB1-B229-7EFAE749BA4D}" type="pres">
      <dgm:prSet presAssocID="{981250F3-7401-4138-9DEC-C56583F61B56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250C5-A140-4C8F-8BE3-C916329EBB71}" type="pres">
      <dgm:prSet presAssocID="{981250F3-7401-4138-9DEC-C56583F61B56}" presName="wedge4" presStyleLbl="node1" presStyleIdx="3" presStyleCnt="4" custLinFactNeighborX="-7803" custLinFactNeighborY="-4644"/>
      <dgm:spPr/>
      <dgm:t>
        <a:bodyPr/>
        <a:lstStyle/>
        <a:p>
          <a:endParaRPr lang="en-US"/>
        </a:p>
      </dgm:t>
    </dgm:pt>
    <dgm:pt modelId="{E4995392-9FC4-4565-A39B-F5E110D760E9}" type="pres">
      <dgm:prSet presAssocID="{981250F3-7401-4138-9DEC-C56583F61B56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BE937F-0C64-4CBB-99B9-A090A8FEFB95}" type="presOf" srcId="{87F00788-BBC6-43FC-8479-45906E42EC99}" destId="{2C40793C-E767-4BE6-8B17-A6AB10E65869}" srcOrd="0" destOrd="0" presId="urn:microsoft.com/office/officeart/2005/8/layout/chart3"/>
    <dgm:cxn modelId="{A8A66EAA-7BAD-4A82-9F29-680365D21932}" srcId="{87F00788-BBC6-43FC-8479-45906E42EC99}" destId="{FA82F6FE-0B8F-4AC1-ABC8-47D43A1AAA20}" srcOrd="0" destOrd="0" parTransId="{AD722721-F2FF-4F50-8FE1-6204D3D43CD5}" sibTransId="{2DD7282B-85B5-4DEA-ABD3-66820F82D60B}"/>
    <dgm:cxn modelId="{CA1E57A6-4E25-4A53-A6CD-F18AE950A55F}" srcId="{AE6C2B2C-F156-4C56-922C-64C919401070}" destId="{5AB740F6-160B-42FA-8390-387440E39E4E}" srcOrd="0" destOrd="0" parTransId="{9F467987-F9A8-4F04-964F-CCC03DBB2B61}" sibTransId="{19132087-B121-466F-8D6E-A3B6C02218EF}"/>
    <dgm:cxn modelId="{651F320C-C20E-49DF-A030-7547B4BB38AB}" type="presOf" srcId="{981250F3-7401-4138-9DEC-C56583F61B56}" destId="{9AC49967-A3B0-459F-B61B-4FBC34590C47}" srcOrd="0" destOrd="0" presId="urn:microsoft.com/office/officeart/2005/8/layout/chart3"/>
    <dgm:cxn modelId="{65F9F809-8901-449E-BF05-258609599366}" type="presOf" srcId="{51147910-1047-484F-A422-902B0C2F171A}" destId="{A1F7219A-0133-4DB1-B229-7EFAE749BA4D}" srcOrd="1" destOrd="0" presId="urn:microsoft.com/office/officeart/2005/8/layout/chart3"/>
    <dgm:cxn modelId="{2AC39447-BB0A-4FAE-983D-5D781B22D8B0}" srcId="{981250F3-7401-4138-9DEC-C56583F61B56}" destId="{147AF884-BABA-4EA7-AD1B-7EB156D759E8}" srcOrd="1" destOrd="0" parTransId="{87256C02-E110-4E4F-8477-01E093B0D922}" sibTransId="{0E73865F-4EDF-4842-9648-30D736978EF6}"/>
    <dgm:cxn modelId="{8F7768EB-2A70-4AE0-A1C0-83EB85383743}" type="presOf" srcId="{5AB740F6-160B-42FA-8390-387440E39E4E}" destId="{C1B250C5-A140-4C8F-8BE3-C916329EBB71}" srcOrd="0" destOrd="1" presId="urn:microsoft.com/office/officeart/2005/8/layout/chart3"/>
    <dgm:cxn modelId="{4C40FC5B-C30F-4CE8-AA77-D5D29E0599FC}" srcId="{147AF884-BABA-4EA7-AD1B-7EB156D759E8}" destId="{79E9B01A-659D-40DF-BEF9-E4D94518A8FC}" srcOrd="0" destOrd="0" parTransId="{58CD8FEE-34BA-4694-95D6-60E74842901B}" sibTransId="{C00ECDEB-7EB0-4310-9AE7-2E818C5B22B6}"/>
    <dgm:cxn modelId="{DDC8916A-E5D8-42C8-8877-D269D363E1DC}" type="presOf" srcId="{147AF884-BABA-4EA7-AD1B-7EB156D759E8}" destId="{66104103-6BC6-4E18-883F-585718FFD23A}" srcOrd="0" destOrd="0" presId="urn:microsoft.com/office/officeart/2005/8/layout/chart3"/>
    <dgm:cxn modelId="{308287BA-F9DF-45A4-B05C-8EB2538D815D}" type="presOf" srcId="{87F00788-BBC6-43FC-8479-45906E42EC99}" destId="{E4DE1275-B9F4-444A-B8E1-042273B28FE0}" srcOrd="1" destOrd="0" presId="urn:microsoft.com/office/officeart/2005/8/layout/chart3"/>
    <dgm:cxn modelId="{2A91D1B8-E6B2-44E9-9015-D0BA168EA74F}" type="presOf" srcId="{5AB740F6-160B-42FA-8390-387440E39E4E}" destId="{E4995392-9FC4-4565-A39B-F5E110D760E9}" srcOrd="1" destOrd="1" presId="urn:microsoft.com/office/officeart/2005/8/layout/chart3"/>
    <dgm:cxn modelId="{A2364295-358C-4209-828A-A7113AEDEFAC}" type="presOf" srcId="{FA82F6FE-0B8F-4AC1-ABC8-47D43A1AAA20}" destId="{2C40793C-E767-4BE6-8B17-A6AB10E65869}" srcOrd="0" destOrd="1" presId="urn:microsoft.com/office/officeart/2005/8/layout/chart3"/>
    <dgm:cxn modelId="{8C306CFE-2417-472E-B87D-298C0B893DE4}" type="presOf" srcId="{4F857F83-530A-4556-B117-5A80C711A7A1}" destId="{A1F7219A-0133-4DB1-B229-7EFAE749BA4D}" srcOrd="1" destOrd="1" presId="urn:microsoft.com/office/officeart/2005/8/layout/chart3"/>
    <dgm:cxn modelId="{50AE626F-0B65-4DB3-B487-B3AEC5DDA1D7}" type="presOf" srcId="{79E9B01A-659D-40DF-BEF9-E4D94518A8FC}" destId="{66104103-6BC6-4E18-883F-585718FFD23A}" srcOrd="0" destOrd="1" presId="urn:microsoft.com/office/officeart/2005/8/layout/chart3"/>
    <dgm:cxn modelId="{FDB5732D-52FC-4095-846C-266D506BAE75}" type="presOf" srcId="{AE6C2B2C-F156-4C56-922C-64C919401070}" destId="{C1B250C5-A140-4C8F-8BE3-C916329EBB71}" srcOrd="0" destOrd="0" presId="urn:microsoft.com/office/officeart/2005/8/layout/chart3"/>
    <dgm:cxn modelId="{54FAFECD-BC6F-4CEA-BEB3-138DE47FFA36}" type="presOf" srcId="{51147910-1047-484F-A422-902B0C2F171A}" destId="{FE696574-CB85-4BBE-9219-4D9EB966927F}" srcOrd="0" destOrd="0" presId="urn:microsoft.com/office/officeart/2005/8/layout/chart3"/>
    <dgm:cxn modelId="{9E6DBDC8-069A-4A78-877A-D5177C635314}" type="presOf" srcId="{79E9B01A-659D-40DF-BEF9-E4D94518A8FC}" destId="{39A66D7B-2150-4EA1-BB88-240D9F126D54}" srcOrd="1" destOrd="1" presId="urn:microsoft.com/office/officeart/2005/8/layout/chart3"/>
    <dgm:cxn modelId="{BBE8A395-BFFA-4575-BC0F-DD6E4510B142}" type="presOf" srcId="{4F857F83-530A-4556-B117-5A80C711A7A1}" destId="{FE696574-CB85-4BBE-9219-4D9EB966927F}" srcOrd="0" destOrd="1" presId="urn:microsoft.com/office/officeart/2005/8/layout/chart3"/>
    <dgm:cxn modelId="{E25C7B7D-2510-4537-9500-1B3888E8AB44}" srcId="{981250F3-7401-4138-9DEC-C56583F61B56}" destId="{87F00788-BBC6-43FC-8479-45906E42EC99}" srcOrd="0" destOrd="0" parTransId="{4E3D3E5F-13CE-4BF5-B3DF-1E0321485F8B}" sibTransId="{C95929C5-8A3C-4376-A1DE-B68ED727EAB7}"/>
    <dgm:cxn modelId="{3FEED187-3353-472A-9C3D-566E5F428976}" type="presOf" srcId="{AE6C2B2C-F156-4C56-922C-64C919401070}" destId="{E4995392-9FC4-4565-A39B-F5E110D760E9}" srcOrd="1" destOrd="0" presId="urn:microsoft.com/office/officeart/2005/8/layout/chart3"/>
    <dgm:cxn modelId="{2FD30182-B2B3-407D-A15E-4006686E6314}" srcId="{51147910-1047-484F-A422-902B0C2F171A}" destId="{4F857F83-530A-4556-B117-5A80C711A7A1}" srcOrd="0" destOrd="0" parTransId="{D31A7EDE-E642-4382-BA47-AB8F3F077DF5}" sibTransId="{9470F38C-84BC-42E7-92E6-2F010082BBD0}"/>
    <dgm:cxn modelId="{658300C2-4553-4C84-84EB-03958469BB64}" srcId="{981250F3-7401-4138-9DEC-C56583F61B56}" destId="{AE6C2B2C-F156-4C56-922C-64C919401070}" srcOrd="3" destOrd="0" parTransId="{CC55F5EA-CA77-476A-BB94-12F01432CCC4}" sibTransId="{450C9C89-F61F-448F-AC96-20CF3285CB2F}"/>
    <dgm:cxn modelId="{BD6896BD-C501-458F-8C4F-72B1BA9EA295}" type="presOf" srcId="{FA82F6FE-0B8F-4AC1-ABC8-47D43A1AAA20}" destId="{E4DE1275-B9F4-444A-B8E1-042273B28FE0}" srcOrd="1" destOrd="1" presId="urn:microsoft.com/office/officeart/2005/8/layout/chart3"/>
    <dgm:cxn modelId="{4EE29EFA-BFC4-4F17-8CA2-D551EF2D1DC7}" srcId="{981250F3-7401-4138-9DEC-C56583F61B56}" destId="{51147910-1047-484F-A422-902B0C2F171A}" srcOrd="2" destOrd="0" parTransId="{C4EF638A-999F-44CC-95FA-D3E2D37FDA5B}" sibTransId="{599741E5-3FA7-4589-8540-C14F5C182054}"/>
    <dgm:cxn modelId="{A6F89244-7253-4DE2-859B-DFE383B43DD0}" type="presOf" srcId="{147AF884-BABA-4EA7-AD1B-7EB156D759E8}" destId="{39A66D7B-2150-4EA1-BB88-240D9F126D54}" srcOrd="1" destOrd="0" presId="urn:microsoft.com/office/officeart/2005/8/layout/chart3"/>
    <dgm:cxn modelId="{76590779-3606-489D-B0A5-02279EB9A813}" type="presParOf" srcId="{9AC49967-A3B0-459F-B61B-4FBC34590C47}" destId="{2C40793C-E767-4BE6-8B17-A6AB10E65869}" srcOrd="0" destOrd="0" presId="urn:microsoft.com/office/officeart/2005/8/layout/chart3"/>
    <dgm:cxn modelId="{BA84E5A0-C65F-4DBC-8D6A-2C12AB3DCC27}" type="presParOf" srcId="{9AC49967-A3B0-459F-B61B-4FBC34590C47}" destId="{E4DE1275-B9F4-444A-B8E1-042273B28FE0}" srcOrd="1" destOrd="0" presId="urn:microsoft.com/office/officeart/2005/8/layout/chart3"/>
    <dgm:cxn modelId="{E1F3468C-069C-4E7B-A3BE-A03D7B699A74}" type="presParOf" srcId="{9AC49967-A3B0-459F-B61B-4FBC34590C47}" destId="{66104103-6BC6-4E18-883F-585718FFD23A}" srcOrd="2" destOrd="0" presId="urn:microsoft.com/office/officeart/2005/8/layout/chart3"/>
    <dgm:cxn modelId="{97F9072C-D16C-4A86-857C-C11CB5E2937B}" type="presParOf" srcId="{9AC49967-A3B0-459F-B61B-4FBC34590C47}" destId="{39A66D7B-2150-4EA1-BB88-240D9F126D54}" srcOrd="3" destOrd="0" presId="urn:microsoft.com/office/officeart/2005/8/layout/chart3"/>
    <dgm:cxn modelId="{2643E379-3AB4-49A0-A207-8D3975A8975F}" type="presParOf" srcId="{9AC49967-A3B0-459F-B61B-4FBC34590C47}" destId="{FE696574-CB85-4BBE-9219-4D9EB966927F}" srcOrd="4" destOrd="0" presId="urn:microsoft.com/office/officeart/2005/8/layout/chart3"/>
    <dgm:cxn modelId="{B85019AE-2532-47EE-B8B5-5C7FCB1161DB}" type="presParOf" srcId="{9AC49967-A3B0-459F-B61B-4FBC34590C47}" destId="{A1F7219A-0133-4DB1-B229-7EFAE749BA4D}" srcOrd="5" destOrd="0" presId="urn:microsoft.com/office/officeart/2005/8/layout/chart3"/>
    <dgm:cxn modelId="{EE943D19-8041-48F0-B946-8020D7ABDB2A}" type="presParOf" srcId="{9AC49967-A3B0-459F-B61B-4FBC34590C47}" destId="{C1B250C5-A140-4C8F-8BE3-C916329EBB71}" srcOrd="6" destOrd="0" presId="urn:microsoft.com/office/officeart/2005/8/layout/chart3"/>
    <dgm:cxn modelId="{13E9DA79-7D0B-4270-B746-8A355BECFCFF}" type="presParOf" srcId="{9AC49967-A3B0-459F-B61B-4FBC34590C47}" destId="{E4995392-9FC4-4565-A39B-F5E110D760E9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F3D219-3879-4BB1-AA74-8ECF524AE8BB}" type="doc">
      <dgm:prSet loTypeId="urn:microsoft.com/office/officeart/2005/8/layout/hList7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CC1710F-DDBD-40D0-B93E-2E406163459D}">
      <dgm:prSet phldrT="[Text]"/>
      <dgm:spPr/>
      <dgm:t>
        <a:bodyPr/>
        <a:lstStyle/>
        <a:p>
          <a:r>
            <a:rPr lang="en-US" b="0" dirty="0" smtClean="0"/>
            <a:t>Communicate a Vision and Create Urgency</a:t>
          </a:r>
          <a:endParaRPr lang="en-US" b="0" dirty="0"/>
        </a:p>
      </dgm:t>
    </dgm:pt>
    <dgm:pt modelId="{974F7678-0426-41BC-995E-EAE5291AC03B}" type="parTrans" cxnId="{D83A2B43-1691-4A03-95B9-8600FD2CB61C}">
      <dgm:prSet/>
      <dgm:spPr/>
      <dgm:t>
        <a:bodyPr/>
        <a:lstStyle/>
        <a:p>
          <a:endParaRPr lang="en-US"/>
        </a:p>
      </dgm:t>
    </dgm:pt>
    <dgm:pt modelId="{C8758096-3F4A-4F1A-883D-5B2683F29AD6}" type="sibTrans" cxnId="{D83A2B43-1691-4A03-95B9-8600FD2CB61C}">
      <dgm:prSet/>
      <dgm:spPr/>
      <dgm:t>
        <a:bodyPr/>
        <a:lstStyle/>
        <a:p>
          <a:endParaRPr lang="en-US"/>
        </a:p>
      </dgm:t>
    </dgm:pt>
    <dgm:pt modelId="{1EF0466D-662D-49B2-9CFF-10F2586F6066}">
      <dgm:prSet phldrT="[Text]"/>
      <dgm:spPr/>
      <dgm:t>
        <a:bodyPr/>
        <a:lstStyle/>
        <a:p>
          <a:r>
            <a:rPr lang="en-US" b="0" dirty="0" smtClean="0"/>
            <a:t>Build College-Wide Ownership for Change</a:t>
          </a:r>
          <a:endParaRPr lang="en-US" b="0" dirty="0"/>
        </a:p>
      </dgm:t>
    </dgm:pt>
    <dgm:pt modelId="{F38ED997-1657-49BF-87E0-6D68C77722C1}" type="parTrans" cxnId="{DF583E43-57A1-464F-8603-E1173C661E65}">
      <dgm:prSet/>
      <dgm:spPr/>
      <dgm:t>
        <a:bodyPr/>
        <a:lstStyle/>
        <a:p>
          <a:endParaRPr lang="en-US"/>
        </a:p>
      </dgm:t>
    </dgm:pt>
    <dgm:pt modelId="{A3FEE957-E56D-4B17-82AA-9FF751CE7AB1}" type="sibTrans" cxnId="{DF583E43-57A1-464F-8603-E1173C661E65}">
      <dgm:prSet/>
      <dgm:spPr/>
      <dgm:t>
        <a:bodyPr/>
        <a:lstStyle/>
        <a:p>
          <a:endParaRPr lang="en-US"/>
        </a:p>
      </dgm:t>
    </dgm:pt>
    <dgm:pt modelId="{B2C651E0-19EF-4A6E-A831-A6A5BE5A1800}">
      <dgm:prSet phldrT="[Text]"/>
      <dgm:spPr/>
      <dgm:t>
        <a:bodyPr/>
        <a:lstStyle/>
        <a:p>
          <a:r>
            <a:rPr lang="en-US" b="0" dirty="0" smtClean="0"/>
            <a:t>Align Structures and Resources</a:t>
          </a:r>
          <a:endParaRPr lang="en-US" dirty="0"/>
        </a:p>
      </dgm:t>
    </dgm:pt>
    <dgm:pt modelId="{569716EC-34C3-42EE-85CD-880B9B7E7EF6}" type="parTrans" cxnId="{D47D4572-E31C-4BE4-B3A0-332772980D6A}">
      <dgm:prSet/>
      <dgm:spPr/>
      <dgm:t>
        <a:bodyPr/>
        <a:lstStyle/>
        <a:p>
          <a:endParaRPr lang="en-US"/>
        </a:p>
      </dgm:t>
    </dgm:pt>
    <dgm:pt modelId="{5B454565-2933-49C7-A3CA-3FD35016E60B}" type="sibTrans" cxnId="{D47D4572-E31C-4BE4-B3A0-332772980D6A}">
      <dgm:prSet/>
      <dgm:spPr/>
      <dgm:t>
        <a:bodyPr/>
        <a:lstStyle/>
        <a:p>
          <a:endParaRPr lang="en-US"/>
        </a:p>
      </dgm:t>
    </dgm:pt>
    <dgm:pt modelId="{BC794BB6-A332-4D3C-B515-4A1D7144B3A1}">
      <dgm:prSet phldrT="[Text]"/>
      <dgm:spPr/>
      <dgm:t>
        <a:bodyPr/>
        <a:lstStyle/>
        <a:p>
          <a:r>
            <a:rPr lang="en-US" b="0" dirty="0" smtClean="0"/>
            <a:t>Build a System to Support Disciplined Execution</a:t>
          </a:r>
          <a:endParaRPr lang="en-US" dirty="0"/>
        </a:p>
      </dgm:t>
    </dgm:pt>
    <dgm:pt modelId="{58B8DC9E-3735-4EBB-BE2A-88261FFF3CA1}" type="parTrans" cxnId="{2C88D03D-1E06-4B72-9316-FC0DAEB98EEB}">
      <dgm:prSet/>
      <dgm:spPr/>
      <dgm:t>
        <a:bodyPr/>
        <a:lstStyle/>
        <a:p>
          <a:endParaRPr lang="en-US"/>
        </a:p>
      </dgm:t>
    </dgm:pt>
    <dgm:pt modelId="{E5E28448-FDA7-4B08-857D-8BEBA4377628}" type="sibTrans" cxnId="{2C88D03D-1E06-4B72-9316-FC0DAEB98EEB}">
      <dgm:prSet/>
      <dgm:spPr/>
      <dgm:t>
        <a:bodyPr/>
        <a:lstStyle/>
        <a:p>
          <a:endParaRPr lang="en-US"/>
        </a:p>
      </dgm:t>
    </dgm:pt>
    <dgm:pt modelId="{C3383964-7134-4890-926E-F51305D0ADFB}">
      <dgm:prSet phldrT="[Text]"/>
      <dgm:spPr/>
      <dgm:t>
        <a:bodyPr/>
        <a:lstStyle/>
        <a:p>
          <a:r>
            <a:rPr lang="en-US" b="0" dirty="0" smtClean="0"/>
            <a:t>Establish Routines of Inquiry and Evidence Use</a:t>
          </a:r>
          <a:endParaRPr lang="en-US" dirty="0"/>
        </a:p>
      </dgm:t>
    </dgm:pt>
    <dgm:pt modelId="{887598BA-C5C4-485E-8BC3-5533AB1B087A}" type="parTrans" cxnId="{467C7628-D84A-438E-BD4B-98FE77905DB0}">
      <dgm:prSet/>
      <dgm:spPr/>
      <dgm:t>
        <a:bodyPr/>
        <a:lstStyle/>
        <a:p>
          <a:endParaRPr lang="en-US"/>
        </a:p>
      </dgm:t>
    </dgm:pt>
    <dgm:pt modelId="{A7EEEF72-8A65-4C1C-9BCD-CACED13B8C09}" type="sibTrans" cxnId="{467C7628-D84A-438E-BD4B-98FE77905DB0}">
      <dgm:prSet/>
      <dgm:spPr/>
      <dgm:t>
        <a:bodyPr/>
        <a:lstStyle/>
        <a:p>
          <a:endParaRPr lang="en-US"/>
        </a:p>
      </dgm:t>
    </dgm:pt>
    <dgm:pt modelId="{D37900D0-A6CF-4AC5-9124-DDAEA415205C}" type="pres">
      <dgm:prSet presAssocID="{C9F3D219-3879-4BB1-AA74-8ECF524AE8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1E7E5B-F4F4-49A8-9E62-26B97E4FF27E}" type="pres">
      <dgm:prSet presAssocID="{C9F3D219-3879-4BB1-AA74-8ECF524AE8BB}" presName="fgShape" presStyleLbl="fgShp" presStyleIdx="0" presStyleCnt="1" custScaleY="34736" custLinFactY="21323" custLinFactNeighborX="-1028" custLinFactNeighborY="100000"/>
      <dgm:spPr>
        <a:noFill/>
        <a:ln>
          <a:noFill/>
        </a:ln>
      </dgm:spPr>
    </dgm:pt>
    <dgm:pt modelId="{80ADDFEA-0C44-47E7-9538-35411A8CA5CA}" type="pres">
      <dgm:prSet presAssocID="{C9F3D219-3879-4BB1-AA74-8ECF524AE8BB}" presName="linComp" presStyleCnt="0"/>
      <dgm:spPr/>
    </dgm:pt>
    <dgm:pt modelId="{97015C62-A7BE-4585-B0C5-954F9EB94A81}" type="pres">
      <dgm:prSet presAssocID="{9CC1710F-DDBD-40D0-B93E-2E406163459D}" presName="compNode" presStyleCnt="0"/>
      <dgm:spPr/>
    </dgm:pt>
    <dgm:pt modelId="{8B081304-4F37-490F-9C47-0A667F8F6642}" type="pres">
      <dgm:prSet presAssocID="{9CC1710F-DDBD-40D0-B93E-2E406163459D}" presName="bkgdShape" presStyleLbl="node1" presStyleIdx="0" presStyleCnt="5"/>
      <dgm:spPr/>
      <dgm:t>
        <a:bodyPr/>
        <a:lstStyle/>
        <a:p>
          <a:endParaRPr lang="en-US"/>
        </a:p>
      </dgm:t>
    </dgm:pt>
    <dgm:pt modelId="{DBB53313-228F-49F9-B4E5-4EAFB2335E89}" type="pres">
      <dgm:prSet presAssocID="{9CC1710F-DDBD-40D0-B93E-2E406163459D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0ACBC-4581-4D30-94D4-1FA34B41DB8A}" type="pres">
      <dgm:prSet presAssocID="{9CC1710F-DDBD-40D0-B93E-2E406163459D}" presName="invisiNode" presStyleLbl="node1" presStyleIdx="0" presStyleCnt="5"/>
      <dgm:spPr/>
    </dgm:pt>
    <dgm:pt modelId="{3A0DB364-87DD-4D3B-8807-6E902841B9DA}" type="pres">
      <dgm:prSet presAssocID="{9CC1710F-DDBD-40D0-B93E-2E406163459D}" presName="imagNode" presStyleLbl="fgImgPlace1" presStyleIdx="0" presStyleCnt="5" custScaleX="41663" custScaleY="32861" custLinFactNeighborX="-12430" custLinFactNeighborY="-31525"/>
      <dgm:spPr>
        <a:noFill/>
        <a:ln>
          <a:noFill/>
        </a:ln>
      </dgm:spPr>
    </dgm:pt>
    <dgm:pt modelId="{A3D46061-7BD6-4B9A-9CF3-EEA3CD2755CD}" type="pres">
      <dgm:prSet presAssocID="{C8758096-3F4A-4F1A-883D-5B2683F29AD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D484555-4F64-443A-8476-23DF5595D9A5}" type="pres">
      <dgm:prSet presAssocID="{1EF0466D-662D-49B2-9CFF-10F2586F6066}" presName="compNode" presStyleCnt="0"/>
      <dgm:spPr/>
    </dgm:pt>
    <dgm:pt modelId="{CA19197F-2835-4C0D-87A0-EFC40C3AC5B0}" type="pres">
      <dgm:prSet presAssocID="{1EF0466D-662D-49B2-9CFF-10F2586F6066}" presName="bkgdShape" presStyleLbl="node1" presStyleIdx="1" presStyleCnt="5"/>
      <dgm:spPr/>
      <dgm:t>
        <a:bodyPr/>
        <a:lstStyle/>
        <a:p>
          <a:endParaRPr lang="en-US"/>
        </a:p>
      </dgm:t>
    </dgm:pt>
    <dgm:pt modelId="{234B6887-393C-4CE8-968B-42F6F37AEFE6}" type="pres">
      <dgm:prSet presAssocID="{1EF0466D-662D-49B2-9CFF-10F2586F6066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4DC75-D8E3-4EFE-BDB7-73E9E05EBB23}" type="pres">
      <dgm:prSet presAssocID="{1EF0466D-662D-49B2-9CFF-10F2586F6066}" presName="invisiNode" presStyleLbl="node1" presStyleIdx="1" presStyleCnt="5"/>
      <dgm:spPr/>
    </dgm:pt>
    <dgm:pt modelId="{5A474155-A5C9-473F-A94E-0EE48194448C}" type="pres">
      <dgm:prSet presAssocID="{1EF0466D-662D-49B2-9CFF-10F2586F6066}" presName="imagNode" presStyleLbl="fgImgPlace1" presStyleIdx="1" presStyleCnt="5"/>
      <dgm:spPr>
        <a:noFill/>
        <a:ln>
          <a:noFill/>
        </a:ln>
      </dgm:spPr>
    </dgm:pt>
    <dgm:pt modelId="{F8CCC62A-3573-4CFC-845B-48FF280899FE}" type="pres">
      <dgm:prSet presAssocID="{A3FEE957-E56D-4B17-82AA-9FF751CE7AB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89B1F40-DB5A-4F53-B462-538756B3D1ED}" type="pres">
      <dgm:prSet presAssocID="{B2C651E0-19EF-4A6E-A831-A6A5BE5A1800}" presName="compNode" presStyleCnt="0"/>
      <dgm:spPr/>
    </dgm:pt>
    <dgm:pt modelId="{229F537F-3A5B-49AD-9B1B-2A310F48D12A}" type="pres">
      <dgm:prSet presAssocID="{B2C651E0-19EF-4A6E-A831-A6A5BE5A1800}" presName="bkgdShape" presStyleLbl="node1" presStyleIdx="2" presStyleCnt="5"/>
      <dgm:spPr/>
      <dgm:t>
        <a:bodyPr/>
        <a:lstStyle/>
        <a:p>
          <a:endParaRPr lang="en-US"/>
        </a:p>
      </dgm:t>
    </dgm:pt>
    <dgm:pt modelId="{69A882BC-1411-4D0E-A77E-6174DC2631E6}" type="pres">
      <dgm:prSet presAssocID="{B2C651E0-19EF-4A6E-A831-A6A5BE5A1800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C17C7-0B80-4E41-B3DB-80326FA153C9}" type="pres">
      <dgm:prSet presAssocID="{B2C651E0-19EF-4A6E-A831-A6A5BE5A1800}" presName="invisiNode" presStyleLbl="node1" presStyleIdx="2" presStyleCnt="5"/>
      <dgm:spPr/>
    </dgm:pt>
    <dgm:pt modelId="{1D82DE47-A1E3-4F42-ABB4-F4BC729EDED8}" type="pres">
      <dgm:prSet presAssocID="{B2C651E0-19EF-4A6E-A831-A6A5BE5A1800}" presName="imagNode" presStyleLbl="fgImgPlace1" presStyleIdx="2" presStyleCnt="5"/>
      <dgm:spPr>
        <a:noFill/>
        <a:ln>
          <a:noFill/>
        </a:ln>
      </dgm:spPr>
    </dgm:pt>
    <dgm:pt modelId="{F613410D-8331-4824-BB32-77266EA7A79A}" type="pres">
      <dgm:prSet presAssocID="{5B454565-2933-49C7-A3CA-3FD35016E60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BD11CC8-2842-4C1A-AE0E-2876CD1A40A8}" type="pres">
      <dgm:prSet presAssocID="{BC794BB6-A332-4D3C-B515-4A1D7144B3A1}" presName="compNode" presStyleCnt="0"/>
      <dgm:spPr/>
    </dgm:pt>
    <dgm:pt modelId="{BBA59B52-CD1E-46A3-9441-05F1B6B62324}" type="pres">
      <dgm:prSet presAssocID="{BC794BB6-A332-4D3C-B515-4A1D7144B3A1}" presName="bkgdShape" presStyleLbl="node1" presStyleIdx="3" presStyleCnt="5"/>
      <dgm:spPr/>
      <dgm:t>
        <a:bodyPr/>
        <a:lstStyle/>
        <a:p>
          <a:endParaRPr lang="en-US"/>
        </a:p>
      </dgm:t>
    </dgm:pt>
    <dgm:pt modelId="{32E54E83-29FD-4FB0-82CA-3FB41CE5CC59}" type="pres">
      <dgm:prSet presAssocID="{BC794BB6-A332-4D3C-B515-4A1D7144B3A1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9C51B-ACAD-4726-8520-502B3F2BD04B}" type="pres">
      <dgm:prSet presAssocID="{BC794BB6-A332-4D3C-B515-4A1D7144B3A1}" presName="invisiNode" presStyleLbl="node1" presStyleIdx="3" presStyleCnt="5"/>
      <dgm:spPr/>
    </dgm:pt>
    <dgm:pt modelId="{ED5E2614-1634-44E9-83D5-06D9EEE4A7CA}" type="pres">
      <dgm:prSet presAssocID="{BC794BB6-A332-4D3C-B515-4A1D7144B3A1}" presName="imagNode" presStyleLbl="fgImgPlace1" presStyleIdx="3" presStyleCnt="5"/>
      <dgm:spPr>
        <a:noFill/>
        <a:ln>
          <a:noFill/>
        </a:ln>
      </dgm:spPr>
    </dgm:pt>
    <dgm:pt modelId="{8FFAC5BF-10A2-41A2-B1FE-647125520F35}" type="pres">
      <dgm:prSet presAssocID="{E5E28448-FDA7-4B08-857D-8BEBA437762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C3BD25C-62D1-41FB-A0E3-4CF0297FED52}" type="pres">
      <dgm:prSet presAssocID="{C3383964-7134-4890-926E-F51305D0ADFB}" presName="compNode" presStyleCnt="0"/>
      <dgm:spPr/>
    </dgm:pt>
    <dgm:pt modelId="{ECEB90EF-EC74-4FA8-8A3F-5C5D470F1952}" type="pres">
      <dgm:prSet presAssocID="{C3383964-7134-4890-926E-F51305D0ADFB}" presName="bkgdShape" presStyleLbl="node1" presStyleIdx="4" presStyleCnt="5"/>
      <dgm:spPr/>
      <dgm:t>
        <a:bodyPr/>
        <a:lstStyle/>
        <a:p>
          <a:endParaRPr lang="en-US"/>
        </a:p>
      </dgm:t>
    </dgm:pt>
    <dgm:pt modelId="{B1572512-51DA-451F-B632-FE540F50F539}" type="pres">
      <dgm:prSet presAssocID="{C3383964-7134-4890-926E-F51305D0ADFB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B7FD78-CC4B-4C55-BCDF-E425D29FAFC1}" type="pres">
      <dgm:prSet presAssocID="{C3383964-7134-4890-926E-F51305D0ADFB}" presName="invisiNode" presStyleLbl="node1" presStyleIdx="4" presStyleCnt="5"/>
      <dgm:spPr/>
    </dgm:pt>
    <dgm:pt modelId="{684C73FC-E895-482F-A03B-D230A5227E7F}" type="pres">
      <dgm:prSet presAssocID="{C3383964-7134-4890-926E-F51305D0ADFB}" presName="imagNode" presStyleLbl="fgImgPlace1" presStyleIdx="4" presStyleCnt="5"/>
      <dgm:spPr>
        <a:noFill/>
        <a:ln>
          <a:noFill/>
        </a:ln>
      </dgm:spPr>
    </dgm:pt>
  </dgm:ptLst>
  <dgm:cxnLst>
    <dgm:cxn modelId="{152BEFD9-870B-43E0-83D4-1BE77B35A53C}" type="presOf" srcId="{BC794BB6-A332-4D3C-B515-4A1D7144B3A1}" destId="{32E54E83-29FD-4FB0-82CA-3FB41CE5CC59}" srcOrd="1" destOrd="0" presId="urn:microsoft.com/office/officeart/2005/8/layout/hList7"/>
    <dgm:cxn modelId="{F2DDC848-F632-4BCF-86F2-EA2A6E1AD86E}" type="presOf" srcId="{B2C651E0-19EF-4A6E-A831-A6A5BE5A1800}" destId="{69A882BC-1411-4D0E-A77E-6174DC2631E6}" srcOrd="1" destOrd="0" presId="urn:microsoft.com/office/officeart/2005/8/layout/hList7"/>
    <dgm:cxn modelId="{467C7628-D84A-438E-BD4B-98FE77905DB0}" srcId="{C9F3D219-3879-4BB1-AA74-8ECF524AE8BB}" destId="{C3383964-7134-4890-926E-F51305D0ADFB}" srcOrd="4" destOrd="0" parTransId="{887598BA-C5C4-485E-8BC3-5533AB1B087A}" sibTransId="{A7EEEF72-8A65-4C1C-9BCD-CACED13B8C09}"/>
    <dgm:cxn modelId="{404BBB3D-5A74-4B3B-8CA6-F6916F1197F6}" type="presOf" srcId="{B2C651E0-19EF-4A6E-A831-A6A5BE5A1800}" destId="{229F537F-3A5B-49AD-9B1B-2A310F48D12A}" srcOrd="0" destOrd="0" presId="urn:microsoft.com/office/officeart/2005/8/layout/hList7"/>
    <dgm:cxn modelId="{E7A7C75B-D908-433E-BBEF-54CDAFA421C7}" type="presOf" srcId="{9CC1710F-DDBD-40D0-B93E-2E406163459D}" destId="{DBB53313-228F-49F9-B4E5-4EAFB2335E89}" srcOrd="1" destOrd="0" presId="urn:microsoft.com/office/officeart/2005/8/layout/hList7"/>
    <dgm:cxn modelId="{E70A2BFF-7CCD-4565-842D-1DB7861E4312}" type="presOf" srcId="{C8758096-3F4A-4F1A-883D-5B2683F29AD6}" destId="{A3D46061-7BD6-4B9A-9CF3-EEA3CD2755CD}" srcOrd="0" destOrd="0" presId="urn:microsoft.com/office/officeart/2005/8/layout/hList7"/>
    <dgm:cxn modelId="{CFF3F3AC-3E90-44AD-8D06-A5E6B875DD1D}" type="presOf" srcId="{E5E28448-FDA7-4B08-857D-8BEBA4377628}" destId="{8FFAC5BF-10A2-41A2-B1FE-647125520F35}" srcOrd="0" destOrd="0" presId="urn:microsoft.com/office/officeart/2005/8/layout/hList7"/>
    <dgm:cxn modelId="{DF583E43-57A1-464F-8603-E1173C661E65}" srcId="{C9F3D219-3879-4BB1-AA74-8ECF524AE8BB}" destId="{1EF0466D-662D-49B2-9CFF-10F2586F6066}" srcOrd="1" destOrd="0" parTransId="{F38ED997-1657-49BF-87E0-6D68C77722C1}" sibTransId="{A3FEE957-E56D-4B17-82AA-9FF751CE7AB1}"/>
    <dgm:cxn modelId="{EEA6C93A-3DEF-43CB-8DCE-CE1000238400}" type="presOf" srcId="{9CC1710F-DDBD-40D0-B93E-2E406163459D}" destId="{8B081304-4F37-490F-9C47-0A667F8F6642}" srcOrd="0" destOrd="0" presId="urn:microsoft.com/office/officeart/2005/8/layout/hList7"/>
    <dgm:cxn modelId="{2C88D03D-1E06-4B72-9316-FC0DAEB98EEB}" srcId="{C9F3D219-3879-4BB1-AA74-8ECF524AE8BB}" destId="{BC794BB6-A332-4D3C-B515-4A1D7144B3A1}" srcOrd="3" destOrd="0" parTransId="{58B8DC9E-3735-4EBB-BE2A-88261FFF3CA1}" sibTransId="{E5E28448-FDA7-4B08-857D-8BEBA4377628}"/>
    <dgm:cxn modelId="{20203A9D-71F6-401F-AA06-6A9FDEB0E8C1}" type="presOf" srcId="{5B454565-2933-49C7-A3CA-3FD35016E60B}" destId="{F613410D-8331-4824-BB32-77266EA7A79A}" srcOrd="0" destOrd="0" presId="urn:microsoft.com/office/officeart/2005/8/layout/hList7"/>
    <dgm:cxn modelId="{7D991A68-601C-428F-993F-9DF98706AF90}" type="presOf" srcId="{C3383964-7134-4890-926E-F51305D0ADFB}" destId="{ECEB90EF-EC74-4FA8-8A3F-5C5D470F1952}" srcOrd="0" destOrd="0" presId="urn:microsoft.com/office/officeart/2005/8/layout/hList7"/>
    <dgm:cxn modelId="{247A5CBB-DB54-4CF0-B56E-807C4433AE98}" type="presOf" srcId="{A3FEE957-E56D-4B17-82AA-9FF751CE7AB1}" destId="{F8CCC62A-3573-4CFC-845B-48FF280899FE}" srcOrd="0" destOrd="0" presId="urn:microsoft.com/office/officeart/2005/8/layout/hList7"/>
    <dgm:cxn modelId="{D47D4572-E31C-4BE4-B3A0-332772980D6A}" srcId="{C9F3D219-3879-4BB1-AA74-8ECF524AE8BB}" destId="{B2C651E0-19EF-4A6E-A831-A6A5BE5A1800}" srcOrd="2" destOrd="0" parTransId="{569716EC-34C3-42EE-85CD-880B9B7E7EF6}" sibTransId="{5B454565-2933-49C7-A3CA-3FD35016E60B}"/>
    <dgm:cxn modelId="{356D2245-88E1-45B4-B4DF-48EC20875359}" type="presOf" srcId="{1EF0466D-662D-49B2-9CFF-10F2586F6066}" destId="{CA19197F-2835-4C0D-87A0-EFC40C3AC5B0}" srcOrd="0" destOrd="0" presId="urn:microsoft.com/office/officeart/2005/8/layout/hList7"/>
    <dgm:cxn modelId="{0E391316-418A-4487-9B52-C488192A5597}" type="presOf" srcId="{C9F3D219-3879-4BB1-AA74-8ECF524AE8BB}" destId="{D37900D0-A6CF-4AC5-9124-DDAEA415205C}" srcOrd="0" destOrd="0" presId="urn:microsoft.com/office/officeart/2005/8/layout/hList7"/>
    <dgm:cxn modelId="{E231A11C-024C-4AA4-A907-D809A7D44D71}" type="presOf" srcId="{C3383964-7134-4890-926E-F51305D0ADFB}" destId="{B1572512-51DA-451F-B632-FE540F50F539}" srcOrd="1" destOrd="0" presId="urn:microsoft.com/office/officeart/2005/8/layout/hList7"/>
    <dgm:cxn modelId="{B8577053-E7FF-4015-AEC1-73659EC5F396}" type="presOf" srcId="{BC794BB6-A332-4D3C-B515-4A1D7144B3A1}" destId="{BBA59B52-CD1E-46A3-9441-05F1B6B62324}" srcOrd="0" destOrd="0" presId="urn:microsoft.com/office/officeart/2005/8/layout/hList7"/>
    <dgm:cxn modelId="{D83A2B43-1691-4A03-95B9-8600FD2CB61C}" srcId="{C9F3D219-3879-4BB1-AA74-8ECF524AE8BB}" destId="{9CC1710F-DDBD-40D0-B93E-2E406163459D}" srcOrd="0" destOrd="0" parTransId="{974F7678-0426-41BC-995E-EAE5291AC03B}" sibTransId="{C8758096-3F4A-4F1A-883D-5B2683F29AD6}"/>
    <dgm:cxn modelId="{7BA78671-C311-4A70-9997-C232FEEF247F}" type="presOf" srcId="{1EF0466D-662D-49B2-9CFF-10F2586F6066}" destId="{234B6887-393C-4CE8-968B-42F6F37AEFE6}" srcOrd="1" destOrd="0" presId="urn:microsoft.com/office/officeart/2005/8/layout/hList7"/>
    <dgm:cxn modelId="{04520AB3-DB93-4A53-9D14-1C51D117AA45}" type="presParOf" srcId="{D37900D0-A6CF-4AC5-9124-DDAEA415205C}" destId="{161E7E5B-F4F4-49A8-9E62-26B97E4FF27E}" srcOrd="0" destOrd="0" presId="urn:microsoft.com/office/officeart/2005/8/layout/hList7"/>
    <dgm:cxn modelId="{58F7B369-4CD4-4CE3-9754-9C22230503D0}" type="presParOf" srcId="{D37900D0-A6CF-4AC5-9124-DDAEA415205C}" destId="{80ADDFEA-0C44-47E7-9538-35411A8CA5CA}" srcOrd="1" destOrd="0" presId="urn:microsoft.com/office/officeart/2005/8/layout/hList7"/>
    <dgm:cxn modelId="{D8E8C113-C040-44C1-8C0E-17E3990DCFE1}" type="presParOf" srcId="{80ADDFEA-0C44-47E7-9538-35411A8CA5CA}" destId="{97015C62-A7BE-4585-B0C5-954F9EB94A81}" srcOrd="0" destOrd="0" presId="urn:microsoft.com/office/officeart/2005/8/layout/hList7"/>
    <dgm:cxn modelId="{CBD85FE0-CD29-4F25-A23B-643AAEFE09B9}" type="presParOf" srcId="{97015C62-A7BE-4585-B0C5-954F9EB94A81}" destId="{8B081304-4F37-490F-9C47-0A667F8F6642}" srcOrd="0" destOrd="0" presId="urn:microsoft.com/office/officeart/2005/8/layout/hList7"/>
    <dgm:cxn modelId="{B9D86936-A996-49AC-AC7C-E181DCB03E9A}" type="presParOf" srcId="{97015C62-A7BE-4585-B0C5-954F9EB94A81}" destId="{DBB53313-228F-49F9-B4E5-4EAFB2335E89}" srcOrd="1" destOrd="0" presId="urn:microsoft.com/office/officeart/2005/8/layout/hList7"/>
    <dgm:cxn modelId="{82B78435-7206-47B3-B9A1-AA215197283B}" type="presParOf" srcId="{97015C62-A7BE-4585-B0C5-954F9EB94A81}" destId="{1D30ACBC-4581-4D30-94D4-1FA34B41DB8A}" srcOrd="2" destOrd="0" presId="urn:microsoft.com/office/officeart/2005/8/layout/hList7"/>
    <dgm:cxn modelId="{27128EE9-89C5-40C3-928F-D8B4B3B3FFF6}" type="presParOf" srcId="{97015C62-A7BE-4585-B0C5-954F9EB94A81}" destId="{3A0DB364-87DD-4D3B-8807-6E902841B9DA}" srcOrd="3" destOrd="0" presId="urn:microsoft.com/office/officeart/2005/8/layout/hList7"/>
    <dgm:cxn modelId="{38DE2F94-F9E9-444A-AD9D-DDF37DB93EA9}" type="presParOf" srcId="{80ADDFEA-0C44-47E7-9538-35411A8CA5CA}" destId="{A3D46061-7BD6-4B9A-9CF3-EEA3CD2755CD}" srcOrd="1" destOrd="0" presId="urn:microsoft.com/office/officeart/2005/8/layout/hList7"/>
    <dgm:cxn modelId="{9E22BC31-0279-4667-B675-9B3F23649FEF}" type="presParOf" srcId="{80ADDFEA-0C44-47E7-9538-35411A8CA5CA}" destId="{4D484555-4F64-443A-8476-23DF5595D9A5}" srcOrd="2" destOrd="0" presId="urn:microsoft.com/office/officeart/2005/8/layout/hList7"/>
    <dgm:cxn modelId="{143D64E6-3DE0-4D56-9F53-BF8739E626DC}" type="presParOf" srcId="{4D484555-4F64-443A-8476-23DF5595D9A5}" destId="{CA19197F-2835-4C0D-87A0-EFC40C3AC5B0}" srcOrd="0" destOrd="0" presId="urn:microsoft.com/office/officeart/2005/8/layout/hList7"/>
    <dgm:cxn modelId="{88E4AF96-7610-4BDD-95DB-AE7640422894}" type="presParOf" srcId="{4D484555-4F64-443A-8476-23DF5595D9A5}" destId="{234B6887-393C-4CE8-968B-42F6F37AEFE6}" srcOrd="1" destOrd="0" presId="urn:microsoft.com/office/officeart/2005/8/layout/hList7"/>
    <dgm:cxn modelId="{F18AD2DC-3310-4A57-A3D4-1608FEBF8F29}" type="presParOf" srcId="{4D484555-4F64-443A-8476-23DF5595D9A5}" destId="{8EB4DC75-D8E3-4EFE-BDB7-73E9E05EBB23}" srcOrd="2" destOrd="0" presId="urn:microsoft.com/office/officeart/2005/8/layout/hList7"/>
    <dgm:cxn modelId="{0F42CF2B-BCA1-491C-A52E-158E1F4E7026}" type="presParOf" srcId="{4D484555-4F64-443A-8476-23DF5595D9A5}" destId="{5A474155-A5C9-473F-A94E-0EE48194448C}" srcOrd="3" destOrd="0" presId="urn:microsoft.com/office/officeart/2005/8/layout/hList7"/>
    <dgm:cxn modelId="{04A6BAAA-461F-4F14-A376-864B975462AD}" type="presParOf" srcId="{80ADDFEA-0C44-47E7-9538-35411A8CA5CA}" destId="{F8CCC62A-3573-4CFC-845B-48FF280899FE}" srcOrd="3" destOrd="0" presId="urn:microsoft.com/office/officeart/2005/8/layout/hList7"/>
    <dgm:cxn modelId="{FF42890B-E9B8-4091-949E-35B5A6E70E63}" type="presParOf" srcId="{80ADDFEA-0C44-47E7-9538-35411A8CA5CA}" destId="{E89B1F40-DB5A-4F53-B462-538756B3D1ED}" srcOrd="4" destOrd="0" presId="urn:microsoft.com/office/officeart/2005/8/layout/hList7"/>
    <dgm:cxn modelId="{C7B9D6BD-A878-4A1E-85AA-12D02653F0DB}" type="presParOf" srcId="{E89B1F40-DB5A-4F53-B462-538756B3D1ED}" destId="{229F537F-3A5B-49AD-9B1B-2A310F48D12A}" srcOrd="0" destOrd="0" presId="urn:microsoft.com/office/officeart/2005/8/layout/hList7"/>
    <dgm:cxn modelId="{F4A97FAE-DC08-4115-ACCC-5FE7E8243DB7}" type="presParOf" srcId="{E89B1F40-DB5A-4F53-B462-538756B3D1ED}" destId="{69A882BC-1411-4D0E-A77E-6174DC2631E6}" srcOrd="1" destOrd="0" presId="urn:microsoft.com/office/officeart/2005/8/layout/hList7"/>
    <dgm:cxn modelId="{C8EA116C-FEC1-43C3-BE09-BA80F4C9358D}" type="presParOf" srcId="{E89B1F40-DB5A-4F53-B462-538756B3D1ED}" destId="{798C17C7-0B80-4E41-B3DB-80326FA153C9}" srcOrd="2" destOrd="0" presId="urn:microsoft.com/office/officeart/2005/8/layout/hList7"/>
    <dgm:cxn modelId="{F94653C3-BC35-431B-878B-8B9CCCF720D1}" type="presParOf" srcId="{E89B1F40-DB5A-4F53-B462-538756B3D1ED}" destId="{1D82DE47-A1E3-4F42-ABB4-F4BC729EDED8}" srcOrd="3" destOrd="0" presId="urn:microsoft.com/office/officeart/2005/8/layout/hList7"/>
    <dgm:cxn modelId="{6C5198F7-4303-474F-9D27-B84165E8D72C}" type="presParOf" srcId="{80ADDFEA-0C44-47E7-9538-35411A8CA5CA}" destId="{F613410D-8331-4824-BB32-77266EA7A79A}" srcOrd="5" destOrd="0" presId="urn:microsoft.com/office/officeart/2005/8/layout/hList7"/>
    <dgm:cxn modelId="{5384D0EE-8938-4FF7-AE14-CE4C8B62EDBA}" type="presParOf" srcId="{80ADDFEA-0C44-47E7-9538-35411A8CA5CA}" destId="{3BD11CC8-2842-4C1A-AE0E-2876CD1A40A8}" srcOrd="6" destOrd="0" presId="urn:microsoft.com/office/officeart/2005/8/layout/hList7"/>
    <dgm:cxn modelId="{0C3B46BB-8A36-4803-898D-5A000C3FE3E6}" type="presParOf" srcId="{3BD11CC8-2842-4C1A-AE0E-2876CD1A40A8}" destId="{BBA59B52-CD1E-46A3-9441-05F1B6B62324}" srcOrd="0" destOrd="0" presId="urn:microsoft.com/office/officeart/2005/8/layout/hList7"/>
    <dgm:cxn modelId="{0D09CF10-048A-4022-99D6-596F545F0F81}" type="presParOf" srcId="{3BD11CC8-2842-4C1A-AE0E-2876CD1A40A8}" destId="{32E54E83-29FD-4FB0-82CA-3FB41CE5CC59}" srcOrd="1" destOrd="0" presId="urn:microsoft.com/office/officeart/2005/8/layout/hList7"/>
    <dgm:cxn modelId="{4475204B-60CC-4465-B7C3-F83FF6763130}" type="presParOf" srcId="{3BD11CC8-2842-4C1A-AE0E-2876CD1A40A8}" destId="{51F9C51B-ACAD-4726-8520-502B3F2BD04B}" srcOrd="2" destOrd="0" presId="urn:microsoft.com/office/officeart/2005/8/layout/hList7"/>
    <dgm:cxn modelId="{75BCA9E6-C209-4499-9F8B-CB430F49E802}" type="presParOf" srcId="{3BD11CC8-2842-4C1A-AE0E-2876CD1A40A8}" destId="{ED5E2614-1634-44E9-83D5-06D9EEE4A7CA}" srcOrd="3" destOrd="0" presId="urn:microsoft.com/office/officeart/2005/8/layout/hList7"/>
    <dgm:cxn modelId="{3BA2DF52-AC4B-48E0-9B0E-300638DB7E60}" type="presParOf" srcId="{80ADDFEA-0C44-47E7-9538-35411A8CA5CA}" destId="{8FFAC5BF-10A2-41A2-B1FE-647125520F35}" srcOrd="7" destOrd="0" presId="urn:microsoft.com/office/officeart/2005/8/layout/hList7"/>
    <dgm:cxn modelId="{96CAF683-B865-4DA4-AA6A-064FBCC53FCC}" type="presParOf" srcId="{80ADDFEA-0C44-47E7-9538-35411A8CA5CA}" destId="{2C3BD25C-62D1-41FB-A0E3-4CF0297FED52}" srcOrd="8" destOrd="0" presId="urn:microsoft.com/office/officeart/2005/8/layout/hList7"/>
    <dgm:cxn modelId="{6310ABB7-8951-44C5-B603-FCA5DBAAA4DA}" type="presParOf" srcId="{2C3BD25C-62D1-41FB-A0E3-4CF0297FED52}" destId="{ECEB90EF-EC74-4FA8-8A3F-5C5D470F1952}" srcOrd="0" destOrd="0" presId="urn:microsoft.com/office/officeart/2005/8/layout/hList7"/>
    <dgm:cxn modelId="{DB66E5D0-DB16-450A-8024-8B4FB7E8BB5B}" type="presParOf" srcId="{2C3BD25C-62D1-41FB-A0E3-4CF0297FED52}" destId="{B1572512-51DA-451F-B632-FE540F50F539}" srcOrd="1" destOrd="0" presId="urn:microsoft.com/office/officeart/2005/8/layout/hList7"/>
    <dgm:cxn modelId="{CB743974-C707-4C65-A5CE-FDFA7B857041}" type="presParOf" srcId="{2C3BD25C-62D1-41FB-A0E3-4CF0297FED52}" destId="{9EB7FD78-CC4B-4C55-BCDF-E425D29FAFC1}" srcOrd="2" destOrd="0" presId="urn:microsoft.com/office/officeart/2005/8/layout/hList7"/>
    <dgm:cxn modelId="{06753A4B-00A3-4D0E-8E74-D35FDAE50E27}" type="presParOf" srcId="{2C3BD25C-62D1-41FB-A0E3-4CF0297FED52}" destId="{684C73FC-E895-482F-A03B-D230A5227E7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237FD0-EC0A-4BA2-9C3C-E7111FDAFE13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407057C6-CE7E-4508-B451-CADD7887393D}">
      <dgm:prSet phldrT="[Text]" custT="1"/>
      <dgm:spPr>
        <a:solidFill>
          <a:srgbClr val="086091"/>
        </a:solidFill>
      </dgm:spPr>
      <dgm:t>
        <a:bodyPr/>
        <a:lstStyle/>
        <a:p>
          <a:r>
            <a:rPr lang="en-US" sz="1600" dirty="0"/>
            <a:t>Secret shopper programs</a:t>
          </a:r>
        </a:p>
      </dgm:t>
    </dgm:pt>
    <dgm:pt modelId="{02C326CA-8269-4619-824C-7172ACAF89DE}" type="parTrans" cxnId="{6EC892B5-7D79-4C49-AE38-55E045D2182D}">
      <dgm:prSet/>
      <dgm:spPr/>
      <dgm:t>
        <a:bodyPr/>
        <a:lstStyle/>
        <a:p>
          <a:endParaRPr lang="en-US"/>
        </a:p>
      </dgm:t>
    </dgm:pt>
    <dgm:pt modelId="{A3CBC891-1F37-4AB5-A06B-ED53BEA7235F}" type="sibTrans" cxnId="{6EC892B5-7D79-4C49-AE38-55E045D2182D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60E2B7F2-B6E6-4F5E-B2FC-981B71569223}">
      <dgm:prSet phldrT="[Text]" custT="1"/>
      <dgm:spPr>
        <a:solidFill>
          <a:srgbClr val="086091"/>
        </a:solidFill>
      </dgm:spPr>
      <dgm:t>
        <a:bodyPr/>
        <a:lstStyle/>
        <a:p>
          <a:r>
            <a:rPr lang="en-US" sz="1600" dirty="0"/>
            <a:t>Student surveys</a:t>
          </a:r>
        </a:p>
      </dgm:t>
    </dgm:pt>
    <dgm:pt modelId="{928D3C4C-3BE5-43E6-851C-F53452041D5A}" type="parTrans" cxnId="{4F6EBF9A-1A7C-4B1B-BC38-D319D5BFD156}">
      <dgm:prSet/>
      <dgm:spPr/>
      <dgm:t>
        <a:bodyPr/>
        <a:lstStyle/>
        <a:p>
          <a:endParaRPr lang="en-US"/>
        </a:p>
      </dgm:t>
    </dgm:pt>
    <dgm:pt modelId="{5BCB9425-5BB1-4957-8171-B74804CDC0A7}" type="sibTrans" cxnId="{4F6EBF9A-1A7C-4B1B-BC38-D319D5BFD156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en-US"/>
        </a:p>
      </dgm:t>
    </dgm:pt>
    <dgm:pt modelId="{12429683-7F75-42D7-BD67-CFCF4517D4BB}">
      <dgm:prSet phldrT="[Text]" custT="1"/>
      <dgm:spPr>
        <a:solidFill>
          <a:srgbClr val="085D8D"/>
        </a:solidFill>
      </dgm:spPr>
      <dgm:t>
        <a:bodyPr/>
        <a:lstStyle/>
        <a:p>
          <a:r>
            <a:rPr lang="en-US" sz="1600" dirty="0"/>
            <a:t>Focus groups</a:t>
          </a:r>
        </a:p>
      </dgm:t>
    </dgm:pt>
    <dgm:pt modelId="{8C33BC9F-4FD6-4768-9C3B-DF2548BA6E8C}" type="parTrans" cxnId="{2EF6F683-478D-4559-83FC-F502CC2D8668}">
      <dgm:prSet/>
      <dgm:spPr/>
      <dgm:t>
        <a:bodyPr/>
        <a:lstStyle/>
        <a:p>
          <a:endParaRPr lang="en-US"/>
        </a:p>
      </dgm:t>
    </dgm:pt>
    <dgm:pt modelId="{ECB32538-4306-4BEF-AC7E-F01B6E79304A}" type="sibTrans" cxnId="{2EF6F683-478D-4559-83FC-F502CC2D8668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en-US"/>
        </a:p>
      </dgm:t>
    </dgm:pt>
    <dgm:pt modelId="{27C02A81-24AD-456F-9681-FF8E5A6A0528}" type="pres">
      <dgm:prSet presAssocID="{04237FD0-EC0A-4BA2-9C3C-E7111FDAFE1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8A4A975-CD8B-41B2-A312-C6AC6A7C830D}" type="pres">
      <dgm:prSet presAssocID="{407057C6-CE7E-4508-B451-CADD7887393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E7D7F-7904-4748-96FE-AE759F7E7054}" type="pres">
      <dgm:prSet presAssocID="{407057C6-CE7E-4508-B451-CADD7887393D}" presName="gear1srcNode" presStyleLbl="node1" presStyleIdx="0" presStyleCnt="3"/>
      <dgm:spPr/>
      <dgm:t>
        <a:bodyPr/>
        <a:lstStyle/>
        <a:p>
          <a:endParaRPr lang="en-US"/>
        </a:p>
      </dgm:t>
    </dgm:pt>
    <dgm:pt modelId="{2D9922A9-688F-43F7-90C6-8A4525E1524E}" type="pres">
      <dgm:prSet presAssocID="{407057C6-CE7E-4508-B451-CADD7887393D}" presName="gear1dstNode" presStyleLbl="node1" presStyleIdx="0" presStyleCnt="3"/>
      <dgm:spPr/>
      <dgm:t>
        <a:bodyPr/>
        <a:lstStyle/>
        <a:p>
          <a:endParaRPr lang="en-US"/>
        </a:p>
      </dgm:t>
    </dgm:pt>
    <dgm:pt modelId="{88BC595B-5586-42BC-8971-5DDFAAB4F3B9}" type="pres">
      <dgm:prSet presAssocID="{60E2B7F2-B6E6-4F5E-B2FC-981B71569223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5B860-BB57-41ED-82C1-5333214D4BD9}" type="pres">
      <dgm:prSet presAssocID="{60E2B7F2-B6E6-4F5E-B2FC-981B71569223}" presName="gear2srcNode" presStyleLbl="node1" presStyleIdx="1" presStyleCnt="3"/>
      <dgm:spPr/>
      <dgm:t>
        <a:bodyPr/>
        <a:lstStyle/>
        <a:p>
          <a:endParaRPr lang="en-US"/>
        </a:p>
      </dgm:t>
    </dgm:pt>
    <dgm:pt modelId="{4CEE8D2D-2E79-431E-8447-0C062A72682F}" type="pres">
      <dgm:prSet presAssocID="{60E2B7F2-B6E6-4F5E-B2FC-981B71569223}" presName="gear2dstNode" presStyleLbl="node1" presStyleIdx="1" presStyleCnt="3"/>
      <dgm:spPr/>
      <dgm:t>
        <a:bodyPr/>
        <a:lstStyle/>
        <a:p>
          <a:endParaRPr lang="en-US"/>
        </a:p>
      </dgm:t>
    </dgm:pt>
    <dgm:pt modelId="{4E42C7EE-4E9A-4DBB-9A0D-5CE1577A130A}" type="pres">
      <dgm:prSet presAssocID="{12429683-7F75-42D7-BD67-CFCF4517D4BB}" presName="gear3" presStyleLbl="node1" presStyleIdx="2" presStyleCnt="3"/>
      <dgm:spPr/>
      <dgm:t>
        <a:bodyPr/>
        <a:lstStyle/>
        <a:p>
          <a:endParaRPr lang="en-US"/>
        </a:p>
      </dgm:t>
    </dgm:pt>
    <dgm:pt modelId="{F80F8780-4CE1-41CC-90B4-9609B13CE480}" type="pres">
      <dgm:prSet presAssocID="{12429683-7F75-42D7-BD67-CFCF4517D4B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5AB44-C281-4418-AE24-D3F179C4EF85}" type="pres">
      <dgm:prSet presAssocID="{12429683-7F75-42D7-BD67-CFCF4517D4BB}" presName="gear3srcNode" presStyleLbl="node1" presStyleIdx="2" presStyleCnt="3"/>
      <dgm:spPr/>
      <dgm:t>
        <a:bodyPr/>
        <a:lstStyle/>
        <a:p>
          <a:endParaRPr lang="en-US"/>
        </a:p>
      </dgm:t>
    </dgm:pt>
    <dgm:pt modelId="{5144395A-4985-487D-9EC3-A5C862C6DC99}" type="pres">
      <dgm:prSet presAssocID="{12429683-7F75-42D7-BD67-CFCF4517D4BB}" presName="gear3dstNode" presStyleLbl="node1" presStyleIdx="2" presStyleCnt="3"/>
      <dgm:spPr/>
      <dgm:t>
        <a:bodyPr/>
        <a:lstStyle/>
        <a:p>
          <a:endParaRPr lang="en-US"/>
        </a:p>
      </dgm:t>
    </dgm:pt>
    <dgm:pt modelId="{495E27E1-DC82-4C11-B3ED-2E98AA55E2C3}" type="pres">
      <dgm:prSet presAssocID="{A3CBC891-1F37-4AB5-A06B-ED53BEA7235F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C1380BC5-3310-4D45-8D65-A306775C8F9D}" type="pres">
      <dgm:prSet presAssocID="{5BCB9425-5BB1-4957-8171-B74804CDC0A7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DA07380E-49F5-4975-8524-CA2641BB1719}" type="pres">
      <dgm:prSet presAssocID="{ECB32538-4306-4BEF-AC7E-F01B6E79304A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CD5AE09-6BCD-45AE-BB26-524A9D468AA3}" type="presOf" srcId="{407057C6-CE7E-4508-B451-CADD7887393D}" destId="{1C6E7D7F-7904-4748-96FE-AE759F7E7054}" srcOrd="1" destOrd="0" presId="urn:microsoft.com/office/officeart/2005/8/layout/gear1"/>
    <dgm:cxn modelId="{2E0CB0F3-19B5-4DC9-BC7B-2947F2A9C400}" type="presOf" srcId="{60E2B7F2-B6E6-4F5E-B2FC-981B71569223}" destId="{88BC595B-5586-42BC-8971-5DDFAAB4F3B9}" srcOrd="0" destOrd="0" presId="urn:microsoft.com/office/officeart/2005/8/layout/gear1"/>
    <dgm:cxn modelId="{8AF3733E-44B1-479A-9571-71CA7E2B0FA8}" type="presOf" srcId="{12429683-7F75-42D7-BD67-CFCF4517D4BB}" destId="{F80F8780-4CE1-41CC-90B4-9609B13CE480}" srcOrd="1" destOrd="0" presId="urn:microsoft.com/office/officeart/2005/8/layout/gear1"/>
    <dgm:cxn modelId="{6B14E8A6-EA2A-4DAC-A00E-DCFCDAD7F6B5}" type="presOf" srcId="{A3CBC891-1F37-4AB5-A06B-ED53BEA7235F}" destId="{495E27E1-DC82-4C11-B3ED-2E98AA55E2C3}" srcOrd="0" destOrd="0" presId="urn:microsoft.com/office/officeart/2005/8/layout/gear1"/>
    <dgm:cxn modelId="{9DA0FF0F-9559-4D04-9146-3C31E40712BD}" type="presOf" srcId="{04237FD0-EC0A-4BA2-9C3C-E7111FDAFE13}" destId="{27C02A81-24AD-456F-9681-FF8E5A6A0528}" srcOrd="0" destOrd="0" presId="urn:microsoft.com/office/officeart/2005/8/layout/gear1"/>
    <dgm:cxn modelId="{4F6EBF9A-1A7C-4B1B-BC38-D319D5BFD156}" srcId="{04237FD0-EC0A-4BA2-9C3C-E7111FDAFE13}" destId="{60E2B7F2-B6E6-4F5E-B2FC-981B71569223}" srcOrd="1" destOrd="0" parTransId="{928D3C4C-3BE5-43E6-851C-F53452041D5A}" sibTransId="{5BCB9425-5BB1-4957-8171-B74804CDC0A7}"/>
    <dgm:cxn modelId="{C602DA01-A5BF-45F5-86E7-E754931FF18A}" type="presOf" srcId="{12429683-7F75-42D7-BD67-CFCF4517D4BB}" destId="{5144395A-4985-487D-9EC3-A5C862C6DC99}" srcOrd="3" destOrd="0" presId="urn:microsoft.com/office/officeart/2005/8/layout/gear1"/>
    <dgm:cxn modelId="{5D1153A8-2BA1-4501-9980-5C1BCC3C8C16}" type="presOf" srcId="{12429683-7F75-42D7-BD67-CFCF4517D4BB}" destId="{68A5AB44-C281-4418-AE24-D3F179C4EF85}" srcOrd="2" destOrd="0" presId="urn:microsoft.com/office/officeart/2005/8/layout/gear1"/>
    <dgm:cxn modelId="{400175A3-BBD1-4F55-BB25-34BC58DE1063}" type="presOf" srcId="{5BCB9425-5BB1-4957-8171-B74804CDC0A7}" destId="{C1380BC5-3310-4D45-8D65-A306775C8F9D}" srcOrd="0" destOrd="0" presId="urn:microsoft.com/office/officeart/2005/8/layout/gear1"/>
    <dgm:cxn modelId="{A49EABBA-39E8-4EAA-8001-3AC1417AA24C}" type="presOf" srcId="{60E2B7F2-B6E6-4F5E-B2FC-981B71569223}" destId="{4CEE8D2D-2E79-431E-8447-0C062A72682F}" srcOrd="2" destOrd="0" presId="urn:microsoft.com/office/officeart/2005/8/layout/gear1"/>
    <dgm:cxn modelId="{6EC892B5-7D79-4C49-AE38-55E045D2182D}" srcId="{04237FD0-EC0A-4BA2-9C3C-E7111FDAFE13}" destId="{407057C6-CE7E-4508-B451-CADD7887393D}" srcOrd="0" destOrd="0" parTransId="{02C326CA-8269-4619-824C-7172ACAF89DE}" sibTransId="{A3CBC891-1F37-4AB5-A06B-ED53BEA7235F}"/>
    <dgm:cxn modelId="{7AE68CBD-ED07-49EB-B39D-95D7E6F850D8}" type="presOf" srcId="{407057C6-CE7E-4508-B451-CADD7887393D}" destId="{2D9922A9-688F-43F7-90C6-8A4525E1524E}" srcOrd="2" destOrd="0" presId="urn:microsoft.com/office/officeart/2005/8/layout/gear1"/>
    <dgm:cxn modelId="{12D1DC26-A81E-4C10-A001-0AFAD917A6B8}" type="presOf" srcId="{407057C6-CE7E-4508-B451-CADD7887393D}" destId="{A8A4A975-CD8B-41B2-A312-C6AC6A7C830D}" srcOrd="0" destOrd="0" presId="urn:microsoft.com/office/officeart/2005/8/layout/gear1"/>
    <dgm:cxn modelId="{DF48B127-FAD9-4A95-BD74-43201CDF8835}" type="presOf" srcId="{60E2B7F2-B6E6-4F5E-B2FC-981B71569223}" destId="{8DC5B860-BB57-41ED-82C1-5333214D4BD9}" srcOrd="1" destOrd="0" presId="urn:microsoft.com/office/officeart/2005/8/layout/gear1"/>
    <dgm:cxn modelId="{5209719B-C1B1-4897-9024-DEEB25CFF1F2}" type="presOf" srcId="{ECB32538-4306-4BEF-AC7E-F01B6E79304A}" destId="{DA07380E-49F5-4975-8524-CA2641BB1719}" srcOrd="0" destOrd="0" presId="urn:microsoft.com/office/officeart/2005/8/layout/gear1"/>
    <dgm:cxn modelId="{2EF6F683-478D-4559-83FC-F502CC2D8668}" srcId="{04237FD0-EC0A-4BA2-9C3C-E7111FDAFE13}" destId="{12429683-7F75-42D7-BD67-CFCF4517D4BB}" srcOrd="2" destOrd="0" parTransId="{8C33BC9F-4FD6-4768-9C3B-DF2548BA6E8C}" sibTransId="{ECB32538-4306-4BEF-AC7E-F01B6E79304A}"/>
    <dgm:cxn modelId="{30FB683A-4657-420C-9AA3-696FFBE45EFD}" type="presOf" srcId="{12429683-7F75-42D7-BD67-CFCF4517D4BB}" destId="{4E42C7EE-4E9A-4DBB-9A0D-5CE1577A130A}" srcOrd="0" destOrd="0" presId="urn:microsoft.com/office/officeart/2005/8/layout/gear1"/>
    <dgm:cxn modelId="{6E347B0B-4B70-4910-B4FC-2C445A8BEA77}" type="presParOf" srcId="{27C02A81-24AD-456F-9681-FF8E5A6A0528}" destId="{A8A4A975-CD8B-41B2-A312-C6AC6A7C830D}" srcOrd="0" destOrd="0" presId="urn:microsoft.com/office/officeart/2005/8/layout/gear1"/>
    <dgm:cxn modelId="{50F469EA-E85E-4EB6-8953-9E226360D593}" type="presParOf" srcId="{27C02A81-24AD-456F-9681-FF8E5A6A0528}" destId="{1C6E7D7F-7904-4748-96FE-AE759F7E7054}" srcOrd="1" destOrd="0" presId="urn:microsoft.com/office/officeart/2005/8/layout/gear1"/>
    <dgm:cxn modelId="{B33F208A-47CD-40ED-8D98-DC82A6AC846D}" type="presParOf" srcId="{27C02A81-24AD-456F-9681-FF8E5A6A0528}" destId="{2D9922A9-688F-43F7-90C6-8A4525E1524E}" srcOrd="2" destOrd="0" presId="urn:microsoft.com/office/officeart/2005/8/layout/gear1"/>
    <dgm:cxn modelId="{D1106AF1-C13D-42F4-9851-1B0DE0CD65A1}" type="presParOf" srcId="{27C02A81-24AD-456F-9681-FF8E5A6A0528}" destId="{88BC595B-5586-42BC-8971-5DDFAAB4F3B9}" srcOrd="3" destOrd="0" presId="urn:microsoft.com/office/officeart/2005/8/layout/gear1"/>
    <dgm:cxn modelId="{F01C67E6-3A0F-42F5-9A59-C86D54FEB167}" type="presParOf" srcId="{27C02A81-24AD-456F-9681-FF8E5A6A0528}" destId="{8DC5B860-BB57-41ED-82C1-5333214D4BD9}" srcOrd="4" destOrd="0" presId="urn:microsoft.com/office/officeart/2005/8/layout/gear1"/>
    <dgm:cxn modelId="{C4474101-A4BC-4990-80E2-82812CF9E4BB}" type="presParOf" srcId="{27C02A81-24AD-456F-9681-FF8E5A6A0528}" destId="{4CEE8D2D-2E79-431E-8447-0C062A72682F}" srcOrd="5" destOrd="0" presId="urn:microsoft.com/office/officeart/2005/8/layout/gear1"/>
    <dgm:cxn modelId="{8BEC3A21-473D-48A3-98B9-A59BF71AD759}" type="presParOf" srcId="{27C02A81-24AD-456F-9681-FF8E5A6A0528}" destId="{4E42C7EE-4E9A-4DBB-9A0D-5CE1577A130A}" srcOrd="6" destOrd="0" presId="urn:microsoft.com/office/officeart/2005/8/layout/gear1"/>
    <dgm:cxn modelId="{0CDE900F-14B8-41C0-85F7-884336F23701}" type="presParOf" srcId="{27C02A81-24AD-456F-9681-FF8E5A6A0528}" destId="{F80F8780-4CE1-41CC-90B4-9609B13CE480}" srcOrd="7" destOrd="0" presId="urn:microsoft.com/office/officeart/2005/8/layout/gear1"/>
    <dgm:cxn modelId="{B2F27052-84AA-489B-A8E5-3146F2544EA6}" type="presParOf" srcId="{27C02A81-24AD-456F-9681-FF8E5A6A0528}" destId="{68A5AB44-C281-4418-AE24-D3F179C4EF85}" srcOrd="8" destOrd="0" presId="urn:microsoft.com/office/officeart/2005/8/layout/gear1"/>
    <dgm:cxn modelId="{60DFE02C-50F4-4517-8BAE-4D3F5FCAFE53}" type="presParOf" srcId="{27C02A81-24AD-456F-9681-FF8E5A6A0528}" destId="{5144395A-4985-487D-9EC3-A5C862C6DC99}" srcOrd="9" destOrd="0" presId="urn:microsoft.com/office/officeart/2005/8/layout/gear1"/>
    <dgm:cxn modelId="{4FE14336-EB97-4339-BEEB-4680D4480191}" type="presParOf" srcId="{27C02A81-24AD-456F-9681-FF8E5A6A0528}" destId="{495E27E1-DC82-4C11-B3ED-2E98AA55E2C3}" srcOrd="10" destOrd="0" presId="urn:microsoft.com/office/officeart/2005/8/layout/gear1"/>
    <dgm:cxn modelId="{04FBC4B0-7B74-4C60-B19A-EAB7E7D741AD}" type="presParOf" srcId="{27C02A81-24AD-456F-9681-FF8E5A6A0528}" destId="{C1380BC5-3310-4D45-8D65-A306775C8F9D}" srcOrd="11" destOrd="0" presId="urn:microsoft.com/office/officeart/2005/8/layout/gear1"/>
    <dgm:cxn modelId="{B2DE9F7D-4739-4617-9986-7B661075DFE5}" type="presParOf" srcId="{27C02A81-24AD-456F-9681-FF8E5A6A0528}" destId="{DA07380E-49F5-4975-8524-CA2641BB171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0793C-E767-4BE6-8B17-A6AB10E65869}">
      <dsp:nvSpPr>
        <dsp:cNvPr id="0" name=""/>
        <dsp:cNvSpPr/>
      </dsp:nvSpPr>
      <dsp:spPr>
        <a:xfrm>
          <a:off x="1775831" y="342904"/>
          <a:ext cx="4907279" cy="4907279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Learning</a:t>
          </a:r>
        </a:p>
        <a:p>
          <a:pPr marL="114300" lvl="1" indent="-114300" algn="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/>
            <a:t>Do colleges set expectations for learning, measure what is learned, and use that information in a process of continuous improvement?</a:t>
          </a:r>
        </a:p>
      </dsp:txBody>
      <dsp:txXfrm>
        <a:off x="4285553" y="1250750"/>
        <a:ext cx="1811019" cy="1460499"/>
      </dsp:txXfrm>
    </dsp:sp>
    <dsp:sp modelId="{66104103-6BC6-4E18-883F-585718FFD23A}">
      <dsp:nvSpPr>
        <dsp:cNvPr id="0" name=""/>
        <dsp:cNvSpPr/>
      </dsp:nvSpPr>
      <dsp:spPr>
        <a:xfrm>
          <a:off x="1766591" y="716656"/>
          <a:ext cx="4907279" cy="4907279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Equity</a:t>
          </a:r>
        </a:p>
        <a:p>
          <a:pPr marL="114300" lvl="1" indent="-114300" algn="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/>
            <a:t>Do colleges strive for equitable access and outcomes for underserved minority and low-income students?</a:t>
          </a:r>
        </a:p>
      </dsp:txBody>
      <dsp:txXfrm>
        <a:off x="4307861" y="3257926"/>
        <a:ext cx="1811019" cy="1460499"/>
      </dsp:txXfrm>
    </dsp:sp>
    <dsp:sp modelId="{FE696574-CB85-4BBE-9219-4D9EB966927F}">
      <dsp:nvSpPr>
        <dsp:cNvPr id="0" name=""/>
        <dsp:cNvSpPr/>
      </dsp:nvSpPr>
      <dsp:spPr>
        <a:xfrm>
          <a:off x="1092085" y="716656"/>
          <a:ext cx="4907279" cy="4907279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Completion</a:t>
          </a:r>
          <a:endParaRPr lang="en-US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/>
            <a:t>Do students earn degrees and other meaningful credentials, and do those who transfer go on to earn bachelor’s degrees?</a:t>
          </a:r>
        </a:p>
      </dsp:txBody>
      <dsp:txXfrm>
        <a:off x="1647075" y="3257926"/>
        <a:ext cx="1811019" cy="1460499"/>
      </dsp:txXfrm>
    </dsp:sp>
    <dsp:sp modelId="{C1B250C5-A140-4C8F-8BE3-C916329EBB71}">
      <dsp:nvSpPr>
        <dsp:cNvPr id="0" name=""/>
        <dsp:cNvSpPr/>
      </dsp:nvSpPr>
      <dsp:spPr>
        <a:xfrm>
          <a:off x="1073242" y="342869"/>
          <a:ext cx="4907279" cy="4907279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Labor Market Outcomes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/>
            <a:t>Do graduates find strong employment opportunity in well-paying jobs?</a:t>
          </a:r>
        </a:p>
      </dsp:txBody>
      <dsp:txXfrm>
        <a:off x="1628231" y="1248379"/>
        <a:ext cx="1811019" cy="1460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81304-4F37-490F-9C47-0A667F8F6642}">
      <dsp:nvSpPr>
        <dsp:cNvPr id="0" name=""/>
        <dsp:cNvSpPr/>
      </dsp:nvSpPr>
      <dsp:spPr>
        <a:xfrm>
          <a:off x="0" y="0"/>
          <a:ext cx="1587500" cy="2852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Communicate a Vision and Create Urgency</a:t>
          </a:r>
          <a:endParaRPr lang="en-US" sz="1600" b="0" kern="1200" dirty="0"/>
        </a:p>
      </dsp:txBody>
      <dsp:txXfrm>
        <a:off x="0" y="1141149"/>
        <a:ext cx="1587500" cy="1141149"/>
      </dsp:txXfrm>
    </dsp:sp>
    <dsp:sp modelId="{3A0DB364-87DD-4D3B-8807-6E902841B9DA}">
      <dsp:nvSpPr>
        <dsp:cNvPr id="0" name=""/>
        <dsp:cNvSpPr/>
      </dsp:nvSpPr>
      <dsp:spPr>
        <a:xfrm>
          <a:off x="477763" y="190595"/>
          <a:ext cx="395801" cy="312181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9197F-2835-4C0D-87A0-EFC40C3AC5B0}">
      <dsp:nvSpPr>
        <dsp:cNvPr id="0" name=""/>
        <dsp:cNvSpPr/>
      </dsp:nvSpPr>
      <dsp:spPr>
        <a:xfrm>
          <a:off x="1635125" y="0"/>
          <a:ext cx="1587499" cy="2852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Build College-Wide Ownership for Change</a:t>
          </a:r>
          <a:endParaRPr lang="en-US" sz="1600" b="0" kern="1200" dirty="0"/>
        </a:p>
      </dsp:txBody>
      <dsp:txXfrm>
        <a:off x="1635125" y="1141149"/>
        <a:ext cx="1587499" cy="1141149"/>
      </dsp:txXfrm>
    </dsp:sp>
    <dsp:sp modelId="{5A474155-A5C9-473F-A94E-0EE48194448C}">
      <dsp:nvSpPr>
        <dsp:cNvPr id="0" name=""/>
        <dsp:cNvSpPr/>
      </dsp:nvSpPr>
      <dsp:spPr>
        <a:xfrm>
          <a:off x="1953871" y="171172"/>
          <a:ext cx="950006" cy="950006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F537F-3A5B-49AD-9B1B-2A310F48D12A}">
      <dsp:nvSpPr>
        <dsp:cNvPr id="0" name=""/>
        <dsp:cNvSpPr/>
      </dsp:nvSpPr>
      <dsp:spPr>
        <a:xfrm>
          <a:off x="3270250" y="0"/>
          <a:ext cx="1587499" cy="2852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Align Structures and Resources</a:t>
          </a:r>
          <a:endParaRPr lang="en-US" sz="1600" kern="1200" dirty="0"/>
        </a:p>
      </dsp:txBody>
      <dsp:txXfrm>
        <a:off x="3270250" y="1141149"/>
        <a:ext cx="1587499" cy="1141149"/>
      </dsp:txXfrm>
    </dsp:sp>
    <dsp:sp modelId="{1D82DE47-A1E3-4F42-ABB4-F4BC729EDED8}">
      <dsp:nvSpPr>
        <dsp:cNvPr id="0" name=""/>
        <dsp:cNvSpPr/>
      </dsp:nvSpPr>
      <dsp:spPr>
        <a:xfrm>
          <a:off x="3588996" y="171172"/>
          <a:ext cx="950006" cy="950006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A59B52-CD1E-46A3-9441-05F1B6B62324}">
      <dsp:nvSpPr>
        <dsp:cNvPr id="0" name=""/>
        <dsp:cNvSpPr/>
      </dsp:nvSpPr>
      <dsp:spPr>
        <a:xfrm>
          <a:off x="4905375" y="0"/>
          <a:ext cx="1587499" cy="2852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Build a System to Support Disciplined Execution</a:t>
          </a:r>
          <a:endParaRPr lang="en-US" sz="1600" kern="1200" dirty="0"/>
        </a:p>
      </dsp:txBody>
      <dsp:txXfrm>
        <a:off x="4905375" y="1141149"/>
        <a:ext cx="1587499" cy="1141149"/>
      </dsp:txXfrm>
    </dsp:sp>
    <dsp:sp modelId="{ED5E2614-1634-44E9-83D5-06D9EEE4A7CA}">
      <dsp:nvSpPr>
        <dsp:cNvPr id="0" name=""/>
        <dsp:cNvSpPr/>
      </dsp:nvSpPr>
      <dsp:spPr>
        <a:xfrm>
          <a:off x="5224121" y="171172"/>
          <a:ext cx="950006" cy="950006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EB90EF-EC74-4FA8-8A3F-5C5D470F1952}">
      <dsp:nvSpPr>
        <dsp:cNvPr id="0" name=""/>
        <dsp:cNvSpPr/>
      </dsp:nvSpPr>
      <dsp:spPr>
        <a:xfrm>
          <a:off x="6540499" y="0"/>
          <a:ext cx="1587499" cy="2852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Establish Routines of Inquiry and Evidence Use</a:t>
          </a:r>
          <a:endParaRPr lang="en-US" sz="1600" kern="1200" dirty="0"/>
        </a:p>
      </dsp:txBody>
      <dsp:txXfrm>
        <a:off x="6540499" y="1141149"/>
        <a:ext cx="1587499" cy="1141149"/>
      </dsp:txXfrm>
    </dsp:sp>
    <dsp:sp modelId="{684C73FC-E895-482F-A03B-D230A5227E7F}">
      <dsp:nvSpPr>
        <dsp:cNvPr id="0" name=""/>
        <dsp:cNvSpPr/>
      </dsp:nvSpPr>
      <dsp:spPr>
        <a:xfrm>
          <a:off x="6859246" y="171172"/>
          <a:ext cx="950006" cy="950006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E7E5B-F4F4-49A8-9E62-26B97E4FF27E}">
      <dsp:nvSpPr>
        <dsp:cNvPr id="0" name=""/>
        <dsp:cNvSpPr/>
      </dsp:nvSpPr>
      <dsp:spPr>
        <a:xfrm>
          <a:off x="248248" y="2704226"/>
          <a:ext cx="7477760" cy="148646"/>
        </a:xfrm>
        <a:prstGeom prst="leftRight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4A975-CD8B-41B2-A312-C6AC6A7C830D}">
      <dsp:nvSpPr>
        <dsp:cNvPr id="0" name=""/>
        <dsp:cNvSpPr/>
      </dsp:nvSpPr>
      <dsp:spPr>
        <a:xfrm>
          <a:off x="2426459" y="1563573"/>
          <a:ext cx="1911034" cy="1911034"/>
        </a:xfrm>
        <a:prstGeom prst="gear9">
          <a:avLst/>
        </a:prstGeom>
        <a:solidFill>
          <a:srgbClr val="0860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Secret shopper programs</a:t>
          </a:r>
        </a:p>
      </dsp:txBody>
      <dsp:txXfrm>
        <a:off x="2810662" y="2011224"/>
        <a:ext cx="1142628" cy="982311"/>
      </dsp:txXfrm>
    </dsp:sp>
    <dsp:sp modelId="{88BC595B-5586-42BC-8971-5DDFAAB4F3B9}">
      <dsp:nvSpPr>
        <dsp:cNvPr id="0" name=""/>
        <dsp:cNvSpPr/>
      </dsp:nvSpPr>
      <dsp:spPr>
        <a:xfrm>
          <a:off x="1314584" y="1111874"/>
          <a:ext cx="1389843" cy="1389843"/>
        </a:xfrm>
        <a:prstGeom prst="gear6">
          <a:avLst/>
        </a:prstGeom>
        <a:solidFill>
          <a:srgbClr val="0860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Student surveys</a:t>
          </a:r>
        </a:p>
      </dsp:txBody>
      <dsp:txXfrm>
        <a:off x="1664481" y="1463886"/>
        <a:ext cx="690049" cy="685819"/>
      </dsp:txXfrm>
    </dsp:sp>
    <dsp:sp modelId="{4E42C7EE-4E9A-4DBB-9A0D-5CE1577A130A}">
      <dsp:nvSpPr>
        <dsp:cNvPr id="0" name=""/>
        <dsp:cNvSpPr/>
      </dsp:nvSpPr>
      <dsp:spPr>
        <a:xfrm rot="20700000">
          <a:off x="2093038" y="153024"/>
          <a:ext cx="1361762" cy="1361762"/>
        </a:xfrm>
        <a:prstGeom prst="gear6">
          <a:avLst/>
        </a:prstGeom>
        <a:solidFill>
          <a:srgbClr val="085D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Focus groups</a:t>
          </a:r>
        </a:p>
      </dsp:txBody>
      <dsp:txXfrm rot="-20700000">
        <a:off x="2391713" y="451699"/>
        <a:ext cx="764413" cy="764413"/>
      </dsp:txXfrm>
    </dsp:sp>
    <dsp:sp modelId="{495E27E1-DC82-4C11-B3ED-2E98AA55E2C3}">
      <dsp:nvSpPr>
        <dsp:cNvPr id="0" name=""/>
        <dsp:cNvSpPr/>
      </dsp:nvSpPr>
      <dsp:spPr>
        <a:xfrm>
          <a:off x="2271772" y="1279578"/>
          <a:ext cx="2446124" cy="2446124"/>
        </a:xfrm>
        <a:prstGeom prst="circularArrow">
          <a:avLst>
            <a:gd name="adj1" fmla="val 4688"/>
            <a:gd name="adj2" fmla="val 299029"/>
            <a:gd name="adj3" fmla="val 2496264"/>
            <a:gd name="adj4" fmla="val 15904834"/>
            <a:gd name="adj5" fmla="val 5469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80BC5-3310-4D45-8D65-A306775C8F9D}">
      <dsp:nvSpPr>
        <dsp:cNvPr id="0" name=""/>
        <dsp:cNvSpPr/>
      </dsp:nvSpPr>
      <dsp:spPr>
        <a:xfrm>
          <a:off x="1068445" y="807443"/>
          <a:ext cx="1777261" cy="17772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07380E-49F5-4975-8524-CA2641BB1719}">
      <dsp:nvSpPr>
        <dsp:cNvPr id="0" name=""/>
        <dsp:cNvSpPr/>
      </dsp:nvSpPr>
      <dsp:spPr>
        <a:xfrm>
          <a:off x="1778048" y="-142164"/>
          <a:ext cx="1916246" cy="19162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49F8FDA-68C7-447A-9B27-A38D62E4A8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00DBC7C-7C36-4117-80DE-F7831861B1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50238-8F0D-4CCD-9FF6-AD8A836B31C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96EE5CB-D742-48A8-AE68-E9FFECEEC0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CC528D-6B0D-4323-AB61-1C3FEAA3E4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5DFC7-8D91-4919-A788-2DB0A3B56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2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1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E46EA77-3588-4679-8D6A-D73587756390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F2BA25F-CA5C-4481-9272-B0B220AF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82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3988" y="1165225"/>
            <a:ext cx="4197350" cy="3149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6BA6-953F-0346-9544-5837EA38A5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88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KEITH</a:t>
            </a: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3382-30C3-4E25-8A8B-342E470AAE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37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KEITH</a:t>
            </a: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3382-30C3-4E25-8A8B-342E470AAE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31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KEITH</a:t>
            </a: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3382-30C3-4E25-8A8B-342E470AAE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05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3988" y="1165225"/>
            <a:ext cx="4197350" cy="3149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KEITH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6BA6-953F-0346-9544-5837EA38A5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19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3988" y="1165225"/>
            <a:ext cx="4197350" cy="3149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KEITH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6BA6-953F-0346-9544-5837EA38A5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53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3988" y="1165225"/>
            <a:ext cx="4197350" cy="3149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6BA6-953F-0346-9544-5837EA38A5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23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3988" y="1165225"/>
            <a:ext cx="4197350" cy="3149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6BA6-953F-0346-9544-5837EA38A5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1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BA25F-CA5C-4481-9272-B0B220AF8B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162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3988" y="1165225"/>
            <a:ext cx="4197350" cy="3149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6BA6-953F-0346-9544-5837EA38A5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80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3988" y="1165225"/>
            <a:ext cx="4197350" cy="3149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6BA6-953F-0346-9544-5837EA38A56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08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KEITH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6BA6-953F-0346-9544-5837EA38A5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497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 dirty="0" smtClean="0"/>
              <a:t>BOB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3382-30C3-4E25-8A8B-342E470AAE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752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KEITH &amp; BOB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3382-30C3-4E25-8A8B-342E470AAE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882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 dirty="0" smtClean="0"/>
              <a:t>BOB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3382-30C3-4E25-8A8B-342E470AAE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5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BOB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3382-30C3-4E25-8A8B-342E470AAE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555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Bob invites Jeff</a:t>
            </a:r>
            <a:r>
              <a:rPr lang="en-US" baseline="0" dirty="0" smtClean="0"/>
              <a:t> Cox to share how he has tried to create urgency around the need for change</a:t>
            </a:r>
          </a:p>
          <a:p>
            <a:r>
              <a:rPr lang="en-US" baseline="0" dirty="0" smtClean="0"/>
              <a:t>Bob invites Bill Ingram to share how he is trying to “change the conversation” around guided pathways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6BA6-953F-0346-9544-5837EA38A56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945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.KEITH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3382-30C3-4E25-8A8B-342E470AAE4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312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KEITH &amp; BOB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3382-30C3-4E25-8A8B-342E470AAE4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770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Keith invite</a:t>
            </a:r>
            <a:r>
              <a:rPr lang="en-US" baseline="0" dirty="0" smtClean="0"/>
              <a:t> </a:t>
            </a:r>
            <a:r>
              <a:rPr lang="en-US" dirty="0" smtClean="0"/>
              <a:t>Mary</a:t>
            </a:r>
            <a:r>
              <a:rPr lang="en-US" baseline="0" dirty="0" smtClean="0"/>
              <a:t> Rittling</a:t>
            </a:r>
            <a:r>
              <a:rPr lang="en-US" dirty="0" smtClean="0"/>
              <a:t> to share how she has engaged her faculty in guided pathways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6BA6-953F-0346-9544-5837EA38A56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00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3988" y="1165225"/>
            <a:ext cx="4197350" cy="3149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6BA6-953F-0346-9544-5837EA38A56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592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3988" y="1165225"/>
            <a:ext cx="4197350" cy="3149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6BA6-953F-0346-9544-5837EA38A56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14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3988" y="1165225"/>
            <a:ext cx="4197350" cy="3149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KEITH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6BA6-953F-0346-9544-5837EA38A5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867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KEITH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6BA6-953F-0346-9544-5837EA38A56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983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3988" y="1165225"/>
            <a:ext cx="4197350" cy="3149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Example: Might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fail because students are not being adequately advised onto pathways when they enter the institution and are still picking courses “cafeteria style.”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-HR – Advisers are still being evaluated based on how many advising conversations they have, not on whether or not students were effectively counseled onto a pathway that matches their career goals.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-Strategic finance – Not enough money is being allocated to funding advising positions.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-Data protocol – Not regularly looking at metrics re: how many students are entering pathways/what pathways.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6BA6-953F-0346-9544-5837EA38A56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09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KEITH &amp; BOB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3382-30C3-4E25-8A8B-342E470AAE4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977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63CD4-AF2F-4F64-8B1F-EDAA33FCE06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187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63CD4-AF2F-4F64-8B1F-EDAA33FCE06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610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BOB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63CD4-AF2F-4F64-8B1F-EDAA33FCE06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799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63CD4-AF2F-4F64-8B1F-EDAA33FCE06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206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BOB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63CD4-AF2F-4F64-8B1F-EDAA33FCE06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323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KEITH &amp; BOB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3382-30C3-4E25-8A8B-342E470AAE4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629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KEITH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3382-30C3-4E25-8A8B-342E470AAE4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09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KEITH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3382-30C3-4E25-8A8B-342E470AAE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69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KEITH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63CD4-AF2F-4F64-8B1F-EDAA33FCE0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12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KEITH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63CD4-AF2F-4F64-8B1F-EDAA33FCE0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59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KEITH</a:t>
            </a:r>
          </a:p>
          <a:p>
            <a:r>
              <a:rPr lang="en-US" baseline="0" dirty="0" smtClean="0"/>
              <a:t>So why is Aspen here talking about leadership for transformational change in the context of North Carolina GPS? </a:t>
            </a:r>
            <a:r>
              <a:rPr lang="mr-IN" baseline="0" dirty="0" smtClean="0"/>
              <a:t>–</a:t>
            </a:r>
            <a:r>
              <a:rPr lang="en-US" baseline="0" dirty="0" smtClean="0"/>
              <a:t> Because pathways reform is whole school reform for community college </a:t>
            </a:r>
            <a:r>
              <a:rPr lang="mr-IN" baseline="0" dirty="0" smtClean="0"/>
              <a:t>–</a:t>
            </a:r>
            <a:r>
              <a:rPr lang="en-US" baseline="0" dirty="0" smtClean="0"/>
              <a:t> it is transformational change.  Also, it is hopefully the first of many executive development activities we will be doing with the NC Student Success Center and NC State (reference Audrey Jaeger &amp; Ryan Knight)</a:t>
            </a:r>
          </a:p>
          <a:p>
            <a:endParaRPr lang="en-US" baseline="0" dirty="0" smtClean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3382-30C3-4E25-8A8B-342E470AAE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30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KEITH</a:t>
            </a: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3382-30C3-4E25-8A8B-342E470AAE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01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KEITH</a:t>
            </a: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3382-30C3-4E25-8A8B-342E470AAE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3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C0F-ADB7-456B-8CCB-225F3FCF369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76D3-4486-4259-912A-0E09C7C1F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2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C0F-ADB7-456B-8CCB-225F3FCF369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76D3-4486-4259-912A-0E09C7C1F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8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C0F-ADB7-456B-8CCB-225F3FCF369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76D3-4486-4259-912A-0E09C7C1F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3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C0F-ADB7-456B-8CCB-225F3FCF369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76D3-4486-4259-912A-0E09C7C1F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8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C0F-ADB7-456B-8CCB-225F3FCF369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76D3-4486-4259-912A-0E09C7C1F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C0F-ADB7-456B-8CCB-225F3FCF369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76D3-4486-4259-912A-0E09C7C1F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4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C0F-ADB7-456B-8CCB-225F3FCF369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76D3-4486-4259-912A-0E09C7C1F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3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C0F-ADB7-456B-8CCB-225F3FCF369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76D3-4486-4259-912A-0E09C7C1F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1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C0F-ADB7-456B-8CCB-225F3FCF369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76D3-4486-4259-912A-0E09C7C1F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C0F-ADB7-456B-8CCB-225F3FCF369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76D3-4486-4259-912A-0E09C7C1F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54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C0F-ADB7-456B-8CCB-225F3FCF369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76D3-4486-4259-912A-0E09C7C1F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7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8DC0F-ADB7-456B-8CCB-225F3FCF369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176D3-4486-4259-912A-0E09C7C1F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9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5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Relationship Id="rId1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4.png"/><Relationship Id="rId4" Type="http://schemas.openxmlformats.org/officeDocument/2006/relationships/image" Target="../media/image22.png"/><Relationship Id="rId9" Type="http://schemas.microsoft.com/office/2007/relationships/diagramDrawing" Target="../diagrams/drawing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488264"/>
            <a:ext cx="9144000" cy="33697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bg1"/>
              </a:solidFill>
              <a:ea typeface="Verdana" charset="0"/>
              <a:cs typeface="Verdan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555" y="3699917"/>
            <a:ext cx="831337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Verdana" charset="0"/>
                <a:cs typeface="Verdana" charset="0"/>
              </a:rPr>
              <a:t>Change Leadership for Guided Pathways: The President’s Role</a:t>
            </a:r>
            <a:endParaRPr lang="en-US" sz="3600" b="1" i="1" dirty="0" smtClean="0">
              <a:solidFill>
                <a:schemeClr val="bg1"/>
              </a:solidFill>
              <a:latin typeface="Calibri" panose="020F0502020204030204" pitchFamily="34" charset="0"/>
              <a:ea typeface="Verdana" charset="0"/>
              <a:cs typeface="Verdana" charset="0"/>
            </a:endParaRPr>
          </a:p>
          <a:p>
            <a:endParaRPr lang="en-US" sz="2800" b="1" dirty="0" smtClean="0">
              <a:solidFill>
                <a:schemeClr val="bg1"/>
              </a:solidFill>
              <a:latin typeface="Calibri" panose="020F0502020204030204" pitchFamily="34" charset="0"/>
              <a:ea typeface="Verdana" charset="0"/>
              <a:cs typeface="Verdana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Verdana" charset="0"/>
                <a:cs typeface="Verdana" charset="0"/>
              </a:rPr>
              <a:t>Bob Templin &amp; Keith Witham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Verdana" charset="0"/>
                <a:cs typeface="Verdana" charset="0"/>
              </a:rPr>
              <a:t>North Carolina Guided Pathways to Success Institute</a:t>
            </a:r>
            <a:endParaRPr lang="en-US" sz="3200" b="1" dirty="0">
              <a:solidFill>
                <a:schemeClr val="bg1"/>
              </a:solidFill>
              <a:latin typeface="+mj-lt"/>
              <a:ea typeface="Verdana" charset="0"/>
              <a:cs typeface="Verdana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ea typeface="Verdana" charset="0"/>
                <a:cs typeface="Verdana" charset="0"/>
              </a:rPr>
              <a:t>May 29, 2018</a:t>
            </a:r>
            <a:endParaRPr lang="en-US" sz="2400" b="1" dirty="0">
              <a:solidFill>
                <a:schemeClr val="bg1"/>
              </a:solidFill>
              <a:ea typeface="Verdana" charset="0"/>
              <a:cs typeface="Verdan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694" y="1396910"/>
            <a:ext cx="3371095" cy="96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07" y="387916"/>
            <a:ext cx="2118592" cy="6053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74758" y="2604896"/>
            <a:ext cx="49449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011" y="2804951"/>
            <a:ext cx="850632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3200" strike="sngStrike" dirty="0" smtClean="0">
                <a:solidFill>
                  <a:schemeClr val="tx2"/>
                </a:solidFill>
              </a:rPr>
              <a:t>Pathways is just about mapping course sequences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Transformation requires realignment of core business processes required to operationalize the student experience of guided pathways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0149" y="1422036"/>
            <a:ext cx="8133830" cy="584775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When Guided Pathways is Most Successful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67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07" y="387916"/>
            <a:ext cx="2118592" cy="6053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74758" y="2604896"/>
            <a:ext cx="49449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011" y="2804951"/>
            <a:ext cx="850632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3200" strike="sngStrike" dirty="0" smtClean="0">
                <a:solidFill>
                  <a:schemeClr val="tx2"/>
                </a:solidFill>
              </a:rPr>
              <a:t>Pathways is the end goal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Pathways is an organizing framework for aligning practices to a </a:t>
            </a:r>
            <a:r>
              <a:rPr lang="en-US" sz="3200" i="1" dirty="0" smtClean="0">
                <a:solidFill>
                  <a:schemeClr val="tx2"/>
                </a:solidFill>
              </a:rPr>
              <a:t>unique institutional vision</a:t>
            </a:r>
            <a:r>
              <a:rPr lang="en-US" sz="3200" dirty="0" smtClean="0">
                <a:solidFill>
                  <a:schemeClr val="tx2"/>
                </a:solidFill>
              </a:rPr>
              <a:t> for how redesigning the student experience will lead to greater equity and better outcomes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0149" y="1422036"/>
            <a:ext cx="8133830" cy="584775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When Guided Pathways is Most Successful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82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07" y="387916"/>
            <a:ext cx="2118592" cy="6053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74758" y="2604896"/>
            <a:ext cx="49449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011" y="2804951"/>
            <a:ext cx="850632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3200" strike="sngStrike" dirty="0" smtClean="0">
                <a:solidFill>
                  <a:schemeClr val="tx2"/>
                </a:solidFill>
              </a:rPr>
              <a:t>“Structure” is a self-evident rationale for reform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Creating greater structure is the means, not the end </a:t>
            </a:r>
            <a:r>
              <a:rPr lang="mr-IN" sz="3200" dirty="0" smtClean="0">
                <a:solidFill>
                  <a:schemeClr val="tx2"/>
                </a:solidFill>
              </a:rPr>
              <a:t>–</a:t>
            </a:r>
            <a:r>
              <a:rPr lang="en-US" sz="3200" dirty="0" smtClean="0">
                <a:solidFill>
                  <a:schemeClr val="tx2"/>
                </a:solidFill>
              </a:rPr>
              <a:t> true institutional transformation requires a more fundamental “why” to build urgency and provide the integrative foundation for reform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0149" y="1422036"/>
            <a:ext cx="8133830" cy="584775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When Guided Pathways is Most Successful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359" y="153664"/>
            <a:ext cx="8609033" cy="523220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0566" y="1511155"/>
            <a:ext cx="8322673" cy="4152703"/>
            <a:chOff x="370566" y="1511155"/>
            <a:chExt cx="8322673" cy="4152703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3154958822"/>
                </p:ext>
              </p:extLst>
            </p:nvPr>
          </p:nvGraphicFramePr>
          <p:xfrm>
            <a:off x="370566" y="1875321"/>
            <a:ext cx="8128000" cy="285287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3188213" y="5048251"/>
              <a:ext cx="38477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Create Routines of Effective </a:t>
              </a:r>
              <a:r>
                <a:rPr lang="en-US" sz="1600" dirty="0" smtClean="0"/>
                <a:t>Communication</a:t>
              </a:r>
              <a:endParaRPr lang="en-US" sz="16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327" y="2125201"/>
              <a:ext cx="573140" cy="82735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141" y="2206222"/>
              <a:ext cx="554651" cy="70949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5135" y="2292841"/>
              <a:ext cx="801934" cy="70024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9318" y="2263360"/>
              <a:ext cx="774420" cy="65983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810" y="2341270"/>
              <a:ext cx="748779" cy="568518"/>
            </a:xfrm>
            <a:prstGeom prst="rect">
              <a:avLst/>
            </a:prstGeom>
          </p:spPr>
        </p:pic>
        <p:sp>
          <p:nvSpPr>
            <p:cNvPr id="15" name="Left Bracket 14"/>
            <p:cNvSpPr/>
            <p:nvPr/>
          </p:nvSpPr>
          <p:spPr>
            <a:xfrm rot="16200000">
              <a:off x="4026783" y="1841903"/>
              <a:ext cx="815567" cy="6828343"/>
            </a:xfrm>
            <a:prstGeom prst="leftBracket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8079" y="4848291"/>
              <a:ext cx="870134" cy="657532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826327" y="1511155"/>
              <a:ext cx="78669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</a:rPr>
                <a:t>Leading Internal Transformational </a:t>
              </a:r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</a:rPr>
                <a:t>Change 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</a:rPr>
                <a:t>Aligned to Student Success Goals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07" y="387916"/>
            <a:ext cx="2118592" cy="60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5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4783" y="898923"/>
            <a:ext cx="863444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Verdana" charset="0"/>
                <a:cs typeface="Verdana" charset="0"/>
              </a:rPr>
              <a:t>How can presidents lead for change in the context of Pathways implementation?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Verdana" charset="0"/>
              <a:cs typeface="Verdana" charset="0"/>
            </a:endParaRPr>
          </a:p>
          <a:p>
            <a:pPr lvl="3"/>
            <a:endParaRPr lang="en-US" sz="20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Verdana" charset="0"/>
              <a:cs typeface="Verdana" charset="0"/>
            </a:endParaRPr>
          </a:p>
          <a:p>
            <a:pPr lvl="3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Verdana" charset="0"/>
                <a:cs typeface="Verdana" charset="0"/>
              </a:rPr>
              <a:t>How can you communicate the </a:t>
            </a:r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Verdana" charset="0"/>
                <a:cs typeface="Verdana" charset="0"/>
              </a:rPr>
              <a:t>why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Verdana" charset="0"/>
                <a:cs typeface="Verdana" charset="0"/>
              </a:rPr>
              <a:t>and create urgency around Pathways reform?</a:t>
            </a:r>
          </a:p>
          <a:p>
            <a:pPr lvl="3"/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Verdana" charset="0"/>
              <a:cs typeface="Verdana" charset="0"/>
            </a:endParaRPr>
          </a:p>
          <a:p>
            <a:pPr lvl="3"/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Verdana" charset="0"/>
              <a:cs typeface="Verdana" charset="0"/>
            </a:endParaRPr>
          </a:p>
          <a:p>
            <a:pPr lvl="3"/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Verdana" charset="0"/>
              <a:cs typeface="Verdana" charset="0"/>
            </a:endParaRPr>
          </a:p>
          <a:p>
            <a:pPr lvl="3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Verdana" charset="0"/>
                <a:cs typeface="Verdana" charset="0"/>
              </a:rPr>
              <a:t>How can you align structures and resources to the Pathways reform agenda?</a:t>
            </a:r>
          </a:p>
          <a:p>
            <a:pPr lvl="3"/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Verdana" charset="0"/>
              <a:cs typeface="Verdana" charset="0"/>
            </a:endParaRPr>
          </a:p>
          <a:p>
            <a:pPr lvl="3"/>
            <a:endParaRPr lang="en-US" sz="20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Verdana" charset="0"/>
              <a:cs typeface="Verdana" charset="0"/>
            </a:endParaRPr>
          </a:p>
          <a:p>
            <a:pPr lvl="3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Verdana" charset="0"/>
                <a:cs typeface="Verdana" charset="0"/>
              </a:rPr>
              <a:t>What are some of the reasons that Pathways implementation might fail, and what can you do as a leader to pre-empt those reasons?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Verdana" charset="0"/>
              <a:cs typeface="Verdan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43" y="242542"/>
            <a:ext cx="2118592" cy="605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80" y="1880317"/>
            <a:ext cx="573140" cy="8273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42" y="3524193"/>
            <a:ext cx="801934" cy="700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36" y="4776331"/>
            <a:ext cx="771146" cy="76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1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386" y="1660433"/>
            <a:ext cx="912061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endParaRPr lang="en-US" sz="20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Verdana" charset="0"/>
              <a:cs typeface="Verdana" charset="0"/>
            </a:endParaRPr>
          </a:p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Verdana" charset="0"/>
                <a:cs typeface="Verdana" charset="0"/>
              </a:rPr>
              <a:t>How can you communicate the </a:t>
            </a: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Verdana" charset="0"/>
                <a:cs typeface="Verdana" charset="0"/>
              </a:rPr>
              <a:t>why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Verdana" charset="0"/>
                <a:cs typeface="Verdana" charset="0"/>
              </a:rPr>
              <a:t>and create urgency around Pathways reform?</a:t>
            </a:r>
          </a:p>
          <a:p>
            <a:pPr lvl="3"/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Verdana" charset="0"/>
              <a:cs typeface="Verdana" charset="0"/>
            </a:endParaRPr>
          </a:p>
          <a:p>
            <a:pPr lvl="3"/>
            <a:endParaRPr lang="en-US" sz="20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Verdana" charset="0"/>
              <a:cs typeface="Verdan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43" y="242542"/>
            <a:ext cx="2118592" cy="605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220" y="3265327"/>
            <a:ext cx="996946" cy="143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83091" y="1149156"/>
            <a:ext cx="91206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endParaRPr lang="en-US" sz="20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Verdana" charset="0"/>
              <a:cs typeface="Verdana" charset="0"/>
            </a:endParaRPr>
          </a:p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Verdana" charset="0"/>
                <a:cs typeface="Verdana" charset="0"/>
              </a:rPr>
              <a:t>Communicating the “why” and creating urgency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Verdana" charset="0"/>
              <a:cs typeface="Verdana" charset="0"/>
            </a:endParaRPr>
          </a:p>
          <a:p>
            <a:pPr lvl="3"/>
            <a:endParaRPr lang="en-US" sz="20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Verdana" charset="0"/>
              <a:cs typeface="Verdan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43" y="242542"/>
            <a:ext cx="2118592" cy="6053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5056" y="2287929"/>
            <a:ext cx="5727291" cy="2170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22 of North Carolina’s 24 economic regions, the rate of economic mobility is in the bottom quarter nationally</a:t>
            </a:r>
            <a:r>
              <a:rPr lang="en-US" sz="28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North Carolina’s Economic Imperative: Building an Infrastructure of Opportunity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(2016)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91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07" y="387916"/>
            <a:ext cx="2118592" cy="605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07154" y="993228"/>
            <a:ext cx="91206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endParaRPr lang="en-US" sz="20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Verdana" charset="0"/>
              <a:cs typeface="Verdana" charset="0"/>
            </a:endParaRPr>
          </a:p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Verdana" charset="0"/>
                <a:cs typeface="Verdana" charset="0"/>
              </a:rPr>
              <a:t>Communicating the “why” and creating urgency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Verdana" charset="0"/>
              <a:cs typeface="Verdana" charset="0"/>
            </a:endParaRPr>
          </a:p>
          <a:p>
            <a:pPr lvl="3"/>
            <a:endParaRPr lang="en-US" sz="20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Verdana" charset="0"/>
              <a:cs typeface="Verdan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9732"/>
            <a:ext cx="9144000" cy="39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386" y="1680656"/>
            <a:ext cx="91206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endParaRPr lang="en-US" sz="20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Verdana" charset="0"/>
              <a:cs typeface="Verdana" charset="0"/>
            </a:endParaRPr>
          </a:p>
          <a:p>
            <a:pPr lvl="3"/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Verdana" charset="0"/>
              <a:cs typeface="Verdana" charset="0"/>
            </a:endParaRPr>
          </a:p>
          <a:p>
            <a:pPr lvl="3"/>
            <a:endParaRPr lang="en-US" sz="20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Verdana" charset="0"/>
              <a:cs typeface="Verdan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43" y="242542"/>
            <a:ext cx="2118592" cy="605312"/>
          </a:xfrm>
          <a:prstGeom prst="rect">
            <a:avLst/>
          </a:prstGeom>
        </p:spPr>
      </p:pic>
      <p:sp>
        <p:nvSpPr>
          <p:cNvPr id="3" name="AutoShape 4" descr="Image result for charlotte observer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charlotte observer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charlotte observ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16" y="1889373"/>
            <a:ext cx="5301328" cy="80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0918" y="3014740"/>
            <a:ext cx="71951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“If you are born poor, you have a worse chance of escaping that poverty growing up in Charlotte than any other sizable city in America.”  </a:t>
            </a:r>
            <a:endParaRPr lang="en-US" sz="2800" dirty="0" smtClean="0"/>
          </a:p>
          <a:p>
            <a:r>
              <a:rPr lang="en-US" i="1" dirty="0" smtClean="0"/>
              <a:t>The </a:t>
            </a:r>
            <a:r>
              <a:rPr lang="en-US" i="1" dirty="0"/>
              <a:t>Charlotte Observer</a:t>
            </a:r>
            <a:r>
              <a:rPr lang="en-US" dirty="0"/>
              <a:t> – March 27, 2017 </a:t>
            </a:r>
          </a:p>
        </p:txBody>
      </p:sp>
    </p:spTree>
    <p:extLst>
      <p:ext uri="{BB962C8B-B14F-4D97-AF65-F5344CB8AC3E}">
        <p14:creationId xmlns:p14="http://schemas.microsoft.com/office/powerpoint/2010/main" val="414965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65140" y="3207458"/>
            <a:ext cx="3492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Verdana" charset="0"/>
              <a:cs typeface="Verdana" charset="0"/>
            </a:endParaRPr>
          </a:p>
          <a:p>
            <a:pPr lvl="3"/>
            <a:endParaRPr lang="en-US" sz="20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Verdana" charset="0"/>
              <a:cs typeface="Verdan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43" y="242542"/>
            <a:ext cx="2118592" cy="605312"/>
          </a:xfrm>
          <a:prstGeom prst="rect">
            <a:avLst/>
          </a:prstGeom>
        </p:spPr>
      </p:pic>
      <p:pic>
        <p:nvPicPr>
          <p:cNvPr id="2050" name="Picture 2" descr="Image result for raleigh news and observer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329" y="1215870"/>
            <a:ext cx="4377096" cy="218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77961" y="2949677"/>
            <a:ext cx="6449962" cy="2627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“Upward mobility in North Carolina lags the rest of the nation, leaving most children of low-income families stuck at the bottom of the economic ladder </a:t>
            </a:r>
            <a:r>
              <a:rPr lang="en-US" sz="2800" dirty="0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without a discernible path forward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.”  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News and Observer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April 6, 2016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09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r="11280"/>
          <a:stretch/>
        </p:blipFill>
        <p:spPr>
          <a:xfrm>
            <a:off x="0" y="8368"/>
            <a:ext cx="9135533" cy="6858000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31395447"/>
              </p:ext>
            </p:extLst>
          </p:nvPr>
        </p:nvGraphicFramePr>
        <p:xfrm>
          <a:off x="2023533" y="1016000"/>
          <a:ext cx="8026400" cy="584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2359" y="153664"/>
            <a:ext cx="7182907" cy="954107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The Aspen Institute College Excellence Program Framework for Student Success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266" y="6275346"/>
            <a:ext cx="1560372" cy="44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3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0075" y="329692"/>
            <a:ext cx="6341962" cy="1384995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How do transformational leaders build urgency?</a:t>
            </a:r>
          </a:p>
          <a:p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2100" y="1453498"/>
            <a:ext cx="8451093" cy="5498366"/>
            <a:chOff x="426527" y="1327044"/>
            <a:chExt cx="11373357" cy="8517071"/>
          </a:xfrm>
        </p:grpSpPr>
        <p:sp>
          <p:nvSpPr>
            <p:cNvPr id="4" name="Rectangle 3"/>
            <p:cNvSpPr/>
            <p:nvPr/>
          </p:nvSpPr>
          <p:spPr>
            <a:xfrm>
              <a:off x="426527" y="1327044"/>
              <a:ext cx="5375182" cy="7888687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01389" y="1327044"/>
              <a:ext cx="5398495" cy="7888687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Up Arrow 6"/>
            <p:cNvSpPr/>
            <p:nvPr/>
          </p:nvSpPr>
          <p:spPr>
            <a:xfrm rot="5400000">
              <a:off x="5832812" y="2105116"/>
              <a:ext cx="730386" cy="792591"/>
            </a:xfrm>
            <a:prstGeom prst="upArrow">
              <a:avLst/>
            </a:prstGeom>
            <a:solidFill>
              <a:srgbClr val="08609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762453" y="1524799"/>
              <a:ext cx="4682442" cy="8319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Aft>
                  <a:spcPts val="600"/>
                </a:spcAft>
              </a:pP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Do the data… </a:t>
              </a:r>
            </a:p>
            <a:p>
              <a:pPr marL="285750" indent="-285750" fontAlgn="base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Relate to outcomes that, if improved, would lead to </a:t>
              </a:r>
              <a:r>
                <a:rPr lang="en-US" dirty="0">
                  <a:solidFill>
                    <a:srgbClr val="086091"/>
                  </a:solidFill>
                </a:rPr>
                <a:t>students’ ultimate goals?</a:t>
              </a:r>
            </a:p>
            <a:p>
              <a:pPr marL="285750" indent="-285750" fontAlgn="base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Elicit a “no” response to the question, </a:t>
              </a:r>
              <a:r>
                <a:rPr lang="en-US" dirty="0">
                  <a:solidFill>
                    <a:srgbClr val="086091"/>
                  </a:solidFill>
                </a:rPr>
                <a:t>“Is this outcome level acceptable?”</a:t>
              </a:r>
            </a:p>
            <a:p>
              <a:pPr marL="285750" indent="-285750" fontAlgn="base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Include some indicators or trends that can be changed in a </a:t>
              </a:r>
              <a:r>
                <a:rPr lang="en-US" dirty="0">
                  <a:solidFill>
                    <a:srgbClr val="086091"/>
                  </a:solidFill>
                </a:rPr>
                <a:t>reasonable period of time?</a:t>
              </a:r>
            </a:p>
            <a:p>
              <a:pPr marL="285750" indent="-285750" fontAlgn="base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086091"/>
                  </a:solidFill>
                </a:rPr>
                <a:t>Inspire action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rather than assign blame?</a:t>
              </a:r>
            </a:p>
            <a:p>
              <a:pPr marL="285750" indent="-285750" fontAlgn="base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Draw attention to </a:t>
              </a:r>
              <a:r>
                <a:rPr lang="en-US" dirty="0">
                  <a:solidFill>
                    <a:srgbClr val="086091"/>
                  </a:solidFill>
                </a:rPr>
                <a:t>institutional responsibility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rather than student deficits?</a:t>
              </a:r>
            </a:p>
            <a:p>
              <a:pPr algn="ctr" fontAlgn="base">
                <a:spcAft>
                  <a:spcPts val="600"/>
                </a:spcAft>
              </a:pPr>
              <a:r>
                <a:rPr lang="en-US" i="1" dirty="0">
                  <a:solidFill>
                    <a:srgbClr val="086091"/>
                  </a:solidFill>
                </a:rPr>
                <a:t>Are these data easy to understand?</a:t>
              </a:r>
            </a:p>
            <a:p>
              <a:pPr marL="285750" indent="-285750" fontAlgn="base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59531" y="2054081"/>
              <a:ext cx="3489966" cy="38140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fontAlgn="base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Broadly share clear, limited, and important data points.</a:t>
              </a:r>
            </a:p>
            <a:p>
              <a:pPr fontAlgn="base">
                <a:spcAft>
                  <a:spcPts val="600"/>
                </a:spcAft>
              </a:pP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fontAlgn="base">
                <a:spcAft>
                  <a:spcPts val="600"/>
                </a:spcAft>
              </a:pP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9497" y="2136218"/>
              <a:ext cx="1191193" cy="904425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07" y="387916"/>
            <a:ext cx="2118592" cy="60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94435" y="315132"/>
            <a:ext cx="73178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Verdana" charset="0"/>
                <a:cs typeface="Verdana" charset="0"/>
              </a:rPr>
              <a:t>Curriculum Completion</a:t>
            </a:r>
            <a:r>
              <a:rPr lang="en-US" sz="3200" dirty="0" smtClean="0"/>
              <a:t> </a:t>
            </a:r>
          </a:p>
          <a:p>
            <a:pPr algn="ctr"/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07" y="387916"/>
            <a:ext cx="2118592" cy="605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3118" y="3008670"/>
            <a:ext cx="554029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 startAt="2007"/>
            </a:pPr>
            <a:r>
              <a:rPr lang="en-US" sz="3200" dirty="0" smtClean="0"/>
              <a:t>                                         48%</a:t>
            </a:r>
          </a:p>
          <a:p>
            <a:pPr marL="342900" indent="-342900">
              <a:buAutoNum type="arabicPlain" startAt="2007"/>
            </a:pPr>
            <a:r>
              <a:rPr lang="en-US" sz="3200" dirty="0"/>
              <a:t> </a:t>
            </a:r>
            <a:r>
              <a:rPr lang="en-US" sz="3200" dirty="0" smtClean="0"/>
              <a:t>				47%</a:t>
            </a:r>
          </a:p>
          <a:p>
            <a:pPr marL="342900" indent="-342900">
              <a:buAutoNum type="arabicPlain" startAt="2007"/>
            </a:pPr>
            <a:r>
              <a:rPr lang="en-US" sz="3200" dirty="0"/>
              <a:t> </a:t>
            </a:r>
            <a:r>
              <a:rPr lang="en-US" sz="3200" dirty="0" smtClean="0"/>
              <a:t>				43%</a:t>
            </a:r>
          </a:p>
          <a:p>
            <a:pPr marL="342900" indent="-342900">
              <a:buAutoNum type="arabicPlain" startAt="2007"/>
            </a:pPr>
            <a:r>
              <a:rPr lang="en-US" sz="3200" dirty="0"/>
              <a:t> </a:t>
            </a:r>
            <a:r>
              <a:rPr lang="en-US" sz="3200" dirty="0" smtClean="0"/>
              <a:t>				44%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30553" y="1610737"/>
            <a:ext cx="62454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NC Community College System</a:t>
            </a:r>
          </a:p>
          <a:p>
            <a:r>
              <a:rPr lang="en-US" sz="2800" dirty="0" smtClean="0"/>
              <a:t>% Graduate, Transfer, or Retained (36 </a:t>
            </a:r>
            <a:r>
              <a:rPr lang="en-US" sz="2800" dirty="0" err="1" smtClean="0"/>
              <a:t>hrs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199535" y="5515896"/>
            <a:ext cx="4935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NC Community College System,             </a:t>
            </a:r>
            <a:r>
              <a:rPr lang="en-US" i="1" dirty="0" smtClean="0"/>
              <a:t>2017 Performance Measures for  Student Success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602658" y="2712786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Cohort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04349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250" y="116786"/>
            <a:ext cx="8450880" cy="954107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How do transformational leaders build urgency?</a:t>
            </a:r>
          </a:p>
          <a:p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2100" y="901700"/>
            <a:ext cx="8451093" cy="5092700"/>
            <a:chOff x="426527" y="1327044"/>
            <a:chExt cx="11373357" cy="7888687"/>
          </a:xfrm>
        </p:grpSpPr>
        <p:sp>
          <p:nvSpPr>
            <p:cNvPr id="4" name="Rectangle 3"/>
            <p:cNvSpPr/>
            <p:nvPr/>
          </p:nvSpPr>
          <p:spPr>
            <a:xfrm>
              <a:off x="426527" y="1327044"/>
              <a:ext cx="5375182" cy="7888687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01389" y="1327044"/>
              <a:ext cx="5398495" cy="7888687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Up Arrow 6"/>
            <p:cNvSpPr/>
            <p:nvPr/>
          </p:nvSpPr>
          <p:spPr>
            <a:xfrm rot="5400000">
              <a:off x="5833563" y="5471798"/>
              <a:ext cx="730385" cy="792591"/>
            </a:xfrm>
            <a:prstGeom prst="upArrow">
              <a:avLst/>
            </a:prstGeom>
            <a:solidFill>
              <a:srgbClr val="08609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59531" y="2054081"/>
              <a:ext cx="3489215" cy="7032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fontAlgn="base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Broadly share clear, limited, and important data points.</a:t>
              </a:r>
            </a:p>
            <a:p>
              <a:pPr marL="285750" indent="-285750" fontAlgn="base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285750" indent="-285750" fontAlgn="base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Activate the student            voice.</a:t>
              </a:r>
            </a:p>
            <a:p>
              <a:pPr fontAlgn="base">
                <a:spcAft>
                  <a:spcPts val="600"/>
                </a:spcAft>
              </a:pP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fontAlgn="base">
                <a:spcAft>
                  <a:spcPts val="600"/>
                </a:spcAft>
              </a:pP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fontAlgn="base">
                <a:spcAft>
                  <a:spcPts val="600"/>
                </a:spcAft>
              </a:pP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9497" y="2136218"/>
              <a:ext cx="1191193" cy="904425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223" y="3438117"/>
            <a:ext cx="939411" cy="790298"/>
          </a:xfrm>
          <a:prstGeom prst="rect">
            <a:avLst/>
          </a:prstGeom>
        </p:spPr>
      </p:pic>
      <p:graphicFrame>
        <p:nvGraphicFramePr>
          <p:cNvPr id="13" name="Diagram 12"/>
          <p:cNvGraphicFramePr/>
          <p:nvPr>
            <p:extLst/>
          </p:nvPr>
        </p:nvGraphicFramePr>
        <p:xfrm>
          <a:off x="3943621" y="1562101"/>
          <a:ext cx="5200379" cy="3474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299" y="6170589"/>
            <a:ext cx="2118592" cy="60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7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250" y="116786"/>
            <a:ext cx="8450880" cy="954107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How do transformational leaders build urgency?</a:t>
            </a:r>
          </a:p>
          <a:p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2100" y="901700"/>
            <a:ext cx="8451093" cy="6270942"/>
            <a:chOff x="426527" y="1327044"/>
            <a:chExt cx="11373357" cy="9713806"/>
          </a:xfrm>
        </p:grpSpPr>
        <p:sp>
          <p:nvSpPr>
            <p:cNvPr id="4" name="Rectangle 3"/>
            <p:cNvSpPr/>
            <p:nvPr/>
          </p:nvSpPr>
          <p:spPr>
            <a:xfrm>
              <a:off x="426527" y="1327044"/>
              <a:ext cx="5375182" cy="7888687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01389" y="1327044"/>
              <a:ext cx="5398495" cy="7888687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Up Arrow 6"/>
            <p:cNvSpPr/>
            <p:nvPr/>
          </p:nvSpPr>
          <p:spPr>
            <a:xfrm rot="5400000">
              <a:off x="5824780" y="7867472"/>
              <a:ext cx="730386" cy="792591"/>
            </a:xfrm>
            <a:prstGeom prst="upArrow">
              <a:avLst/>
            </a:prstGeom>
            <a:solidFill>
              <a:srgbClr val="08609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59531" y="2054081"/>
              <a:ext cx="3489215" cy="898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fontAlgn="base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Broadly share clear, limited, and important data points.</a:t>
              </a:r>
            </a:p>
            <a:p>
              <a:pPr marL="285750" indent="-285750" fontAlgn="base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285750" indent="-285750" fontAlgn="base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Activate the student            voice.</a:t>
              </a:r>
            </a:p>
            <a:p>
              <a:pPr marL="285750" indent="-285750" fontAlgn="base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285750" indent="-285750" fontAlgn="base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Tell a human story.</a:t>
              </a:r>
            </a:p>
            <a:p>
              <a:pPr fontAlgn="base">
                <a:spcAft>
                  <a:spcPts val="600"/>
                </a:spcAft>
              </a:pP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fontAlgn="base">
                <a:spcAft>
                  <a:spcPts val="600"/>
                </a:spcAft>
              </a:pP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fontAlgn="base">
                <a:spcAft>
                  <a:spcPts val="600"/>
                </a:spcAft>
              </a:pP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9497" y="2136218"/>
              <a:ext cx="1191193" cy="904425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223" y="3438117"/>
            <a:ext cx="939411" cy="79029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903485" y="4463828"/>
            <a:ext cx="38609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Remind the audience of the reason for the work, and inspire them to action.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833" y="5013329"/>
            <a:ext cx="519225" cy="6885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299" y="6170589"/>
            <a:ext cx="2118592" cy="6053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25759" t="38644" r="7581" b="31074"/>
          <a:stretch/>
        </p:blipFill>
        <p:spPr>
          <a:xfrm>
            <a:off x="4918415" y="1463607"/>
            <a:ext cx="3638145" cy="198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3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NCvideo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0110" y="1203054"/>
            <a:ext cx="7723188" cy="4351338"/>
          </a:xfrm>
        </p:spPr>
      </p:pic>
    </p:spTree>
    <p:extLst>
      <p:ext uri="{BB962C8B-B14F-4D97-AF65-F5344CB8AC3E}">
        <p14:creationId xmlns:p14="http://schemas.microsoft.com/office/powerpoint/2010/main" val="296088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5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62609" y="3137588"/>
            <a:ext cx="8450880" cy="3108543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How have you built urgency and made a compelling case for Pathways reform at your college?</a:t>
            </a:r>
          </a:p>
          <a:p>
            <a:pPr algn="ctr"/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How have you changed the conversation around Guided Pathways?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740" y="6045805"/>
            <a:ext cx="2118592" cy="6053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41731" y="1327837"/>
            <a:ext cx="7417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Building ownership for change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Image result for north carolina state out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9" y="1121662"/>
            <a:ext cx="395287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56" y="1424719"/>
            <a:ext cx="731521" cy="9357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50233" y="1424719"/>
            <a:ext cx="35113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Lessons from the Field</a:t>
            </a:r>
          </a:p>
        </p:txBody>
      </p:sp>
    </p:spTree>
    <p:extLst>
      <p:ext uri="{BB962C8B-B14F-4D97-AF65-F5344CB8AC3E}">
        <p14:creationId xmlns:p14="http://schemas.microsoft.com/office/powerpoint/2010/main" val="262878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490" y="1205584"/>
            <a:ext cx="8450880" cy="523220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Activity: “Dear Abby”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Letter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490" y="1941160"/>
            <a:ext cx="875861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With your table, read the letter on your handout from an imaginary faculty member who is resistant to guided pathways implementation. Tables will discuss the following questions</a:t>
            </a:r>
            <a:r>
              <a:rPr lang="en-US" sz="2400" dirty="0" smtClean="0"/>
              <a:t>: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4C85B2"/>
                </a:solidFill>
              </a:rPr>
              <a:t>What are the truths in this sentiment that presidents need to acknowledge? How would you respond</a:t>
            </a:r>
            <a:r>
              <a:rPr lang="en-US" sz="2400" i="1" dirty="0" smtClean="0">
                <a:solidFill>
                  <a:srgbClr val="4C85B2"/>
                </a:solidFill>
              </a:rPr>
              <a:t>?</a:t>
            </a:r>
            <a:endParaRPr lang="en-US" sz="2400" i="1" dirty="0" smtClean="0">
              <a:solidFill>
                <a:srgbClr val="4C85B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rgbClr val="4C85B2"/>
                </a:solidFill>
              </a:rPr>
              <a:t>How </a:t>
            </a:r>
            <a:r>
              <a:rPr lang="en-US" sz="2400" i="1" dirty="0" smtClean="0">
                <a:solidFill>
                  <a:srgbClr val="4C85B2"/>
                </a:solidFill>
              </a:rPr>
              <a:t>can the president change the conversation around pathways implementation?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rgbClr val="4C85B2"/>
                </a:solidFill>
              </a:rPr>
              <a:t>How can the president engage faculty in guided pathways so they feel they “own” the redesign</a:t>
            </a:r>
            <a:r>
              <a:rPr lang="en-US" sz="2400" i="1" dirty="0" smtClean="0">
                <a:solidFill>
                  <a:srgbClr val="4C85B2"/>
                </a:solidFill>
              </a:rPr>
              <a:t>?</a:t>
            </a:r>
          </a:p>
          <a:p>
            <a:endParaRPr lang="en-US" sz="1200" i="1" dirty="0" smtClean="0">
              <a:solidFill>
                <a:srgbClr val="085D8D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85D8D"/>
                </a:solidFill>
              </a:rPr>
              <a:t>Take 15 minutes to discuss.</a:t>
            </a:r>
            <a:endParaRPr lang="en-US" sz="2400" b="1" dirty="0">
              <a:solidFill>
                <a:srgbClr val="085D8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07" y="387916"/>
            <a:ext cx="2118592" cy="60531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0945" y="187036"/>
            <a:ext cx="3429000" cy="806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See Handout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101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490" y="1205584"/>
            <a:ext cx="8450880" cy="523220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Activity: “Dear Abby”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Letter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490" y="1941160"/>
            <a:ext cx="87586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Debrief: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i="1" dirty="0">
                <a:solidFill>
                  <a:schemeClr val="tx2"/>
                </a:solidFill>
              </a:rPr>
              <a:t>What are the truths in this sentiment that presidents need to acknowledge? How would you respond?</a:t>
            </a:r>
          </a:p>
          <a:p>
            <a:endParaRPr lang="en-US" sz="2800" i="1" dirty="0">
              <a:solidFill>
                <a:schemeClr val="tx2"/>
              </a:solidFill>
            </a:endParaRPr>
          </a:p>
          <a:p>
            <a:r>
              <a:rPr lang="en-US" sz="2800" i="1" dirty="0">
                <a:solidFill>
                  <a:schemeClr val="tx2"/>
                </a:solidFill>
              </a:rPr>
              <a:t>How can the president change the conversation around pathways implementation</a:t>
            </a:r>
            <a:r>
              <a:rPr lang="en-US" sz="2800" i="1" dirty="0" smtClean="0">
                <a:solidFill>
                  <a:schemeClr val="tx2"/>
                </a:solidFill>
              </a:rPr>
              <a:t>?</a:t>
            </a:r>
          </a:p>
          <a:p>
            <a:endParaRPr lang="en-US" sz="2800" i="1" dirty="0">
              <a:solidFill>
                <a:schemeClr val="tx2"/>
              </a:solidFill>
            </a:endParaRPr>
          </a:p>
          <a:p>
            <a:r>
              <a:rPr lang="en-US" sz="2800" i="1" dirty="0" smtClean="0">
                <a:solidFill>
                  <a:schemeClr val="tx2"/>
                </a:solidFill>
              </a:rPr>
              <a:t>How can the president engage faculty in guided pathways so they feel they “own” the redesign?</a:t>
            </a:r>
          </a:p>
          <a:p>
            <a:endParaRPr lang="en-US" sz="2800" i="1" dirty="0">
              <a:solidFill>
                <a:schemeClr val="tx2"/>
              </a:solidFill>
            </a:endParaRPr>
          </a:p>
          <a:p>
            <a:endParaRPr lang="en-US" sz="2800" i="1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07" y="387916"/>
            <a:ext cx="2118592" cy="60531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0945" y="187036"/>
            <a:ext cx="3429000" cy="806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See Handout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836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740" y="6045805"/>
            <a:ext cx="2118592" cy="6053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41731" y="1327837"/>
            <a:ext cx="7417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Building ownership for change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Image result for north carolina state out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9" y="1121662"/>
            <a:ext cx="395287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56" y="1424719"/>
            <a:ext cx="731521" cy="9357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2234" y="3391587"/>
            <a:ext cx="8450880" cy="1815882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How will you engaged faculty in guided pathways so that they feel they “own” the redesign?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50233" y="1424719"/>
            <a:ext cx="35113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Lessons from the Field</a:t>
            </a:r>
          </a:p>
        </p:txBody>
      </p:sp>
    </p:spTree>
    <p:extLst>
      <p:ext uri="{BB962C8B-B14F-4D97-AF65-F5344CB8AC3E}">
        <p14:creationId xmlns:p14="http://schemas.microsoft.com/office/powerpoint/2010/main" val="114672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4783" y="898923"/>
            <a:ext cx="86344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Verdana" charset="0"/>
              <a:cs typeface="Verdana" charset="0"/>
            </a:endParaRPr>
          </a:p>
          <a:p>
            <a:pPr algn="ctr"/>
            <a:endParaRPr lang="en-US" sz="28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Verdana" charset="0"/>
              <a:cs typeface="Verdana" charset="0"/>
            </a:endParaRPr>
          </a:p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Verdana" charset="0"/>
                <a:cs typeface="Verdana" charset="0"/>
              </a:rPr>
              <a:t>How can you align structures and resources to the Pathways reform agenda?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43" y="242542"/>
            <a:ext cx="2118592" cy="605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742" y="3091358"/>
            <a:ext cx="1482394" cy="129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2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4305" y="2507892"/>
            <a:ext cx="7062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Verdana" charset="0"/>
                <a:cs typeface="Verdana" charset="0"/>
              </a:rPr>
              <a:t>Leadership Matters: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Verdana" charset="0"/>
                <a:cs typeface="Verdana" charset="0"/>
              </a:rPr>
              <a:t>What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Verdana" charset="0"/>
                <a:cs typeface="Verdana" charset="0"/>
              </a:rPr>
              <a:t>qualities do leaders need to enact and sustain transformational change to improve student success?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07" y="387916"/>
            <a:ext cx="2118592" cy="605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" y="2556637"/>
            <a:ext cx="1150882" cy="147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5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359" y="153664"/>
            <a:ext cx="8609033" cy="523220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512" y="0"/>
            <a:ext cx="8450880" cy="954107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rgbClr val="085D8D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85D8D"/>
                </a:solidFill>
              </a:rPr>
              <a:t>Building an institutional culture around student success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488" y="6132423"/>
            <a:ext cx="2118592" cy="6053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16" y="1842478"/>
            <a:ext cx="932690" cy="11338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64" y="3374720"/>
            <a:ext cx="1155194" cy="1374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12" y="5181398"/>
            <a:ext cx="987554" cy="7498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2048" y="1730558"/>
            <a:ext cx="8450880" cy="954107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rgbClr val="085D8D"/>
              </a:solidFill>
            </a:endParaRPr>
          </a:p>
          <a:p>
            <a:r>
              <a:rPr lang="en-US" sz="2800" b="1" dirty="0" smtClean="0">
                <a:solidFill>
                  <a:srgbClr val="085D8D"/>
                </a:solidFill>
              </a:rPr>
              <a:t>Strategic finance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2048" y="3374720"/>
            <a:ext cx="8450880" cy="954107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rgbClr val="085D8D"/>
              </a:solidFill>
            </a:endParaRPr>
          </a:p>
          <a:p>
            <a:r>
              <a:rPr lang="en-US" sz="2800" b="1" dirty="0" smtClean="0">
                <a:solidFill>
                  <a:srgbClr val="085D8D"/>
                </a:solidFill>
              </a:rPr>
              <a:t>Human resources policies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2048" y="4977101"/>
            <a:ext cx="8450880" cy="954107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rgbClr val="085D8D"/>
              </a:solidFill>
            </a:endParaRPr>
          </a:p>
          <a:p>
            <a:r>
              <a:rPr lang="en-US" sz="2800" b="1" dirty="0" smtClean="0">
                <a:solidFill>
                  <a:srgbClr val="085D8D"/>
                </a:solidFill>
              </a:rPr>
              <a:t>Data use protocols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51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522" y="260860"/>
            <a:ext cx="2118592" cy="6053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2519" y="1899262"/>
            <a:ext cx="8450880" cy="1877437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Verdana" charset="0"/>
                <a:cs typeface="Verdana" charset="0"/>
              </a:rPr>
              <a:t>What are some of the reasons that Pathways implementation might fail, and what can you do as a leader to pre-empt those reasons?</a:t>
            </a: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endParaRPr lang="en-US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66" y="3468922"/>
            <a:ext cx="1857534" cy="185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1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" y="1277444"/>
            <a:ext cx="9144000" cy="8600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1347634"/>
            <a:ext cx="890245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Goal: </a:t>
            </a:r>
            <a:r>
              <a:rPr lang="en-US" dirty="0">
                <a:solidFill>
                  <a:schemeClr val="tx2"/>
                </a:solidFill>
              </a:rPr>
              <a:t>In the next 5 years, the college will increase the percentage of students who complete credentials while reducing excess time and credits-to-degree, and closing equity gaps.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7696">
            <a:off x="8377589" y="1658910"/>
            <a:ext cx="625973" cy="2564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2359" y="2311003"/>
            <a:ext cx="6248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85D8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Strategy – Guided Pathways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85D8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Build clear pathways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85D8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Get students on a pathway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85D8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Help students </a:t>
            </a:r>
            <a:r>
              <a:rPr lang="en-US" sz="2000" i="1" dirty="0">
                <a:solidFill>
                  <a:srgbClr val="085D8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stay</a:t>
            </a:r>
            <a:r>
              <a:rPr lang="en-US" sz="2000" dirty="0">
                <a:solidFill>
                  <a:srgbClr val="085D8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on the </a:t>
            </a:r>
            <a:r>
              <a:rPr lang="en-US" sz="2000" dirty="0" smtClean="0">
                <a:solidFill>
                  <a:srgbClr val="085D8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pathway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85D8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Ensure students are learning</a:t>
            </a:r>
            <a:endParaRPr lang="en-US" sz="2000" dirty="0">
              <a:solidFill>
                <a:srgbClr val="085D8D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359" y="4217251"/>
            <a:ext cx="845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Take </a:t>
            </a:r>
            <a:r>
              <a:rPr lang="en-US" sz="2000" dirty="0" smtClean="0"/>
              <a:t>15 </a:t>
            </a:r>
            <a:r>
              <a:rPr lang="en-US" sz="2000" dirty="0"/>
              <a:t>minutes </a:t>
            </a:r>
            <a:r>
              <a:rPr lang="en-US" sz="2000" dirty="0" smtClean="0"/>
              <a:t>with your table. </a:t>
            </a:r>
            <a:r>
              <a:rPr lang="en-US" sz="2000" dirty="0"/>
              <a:t>Assume that, </a:t>
            </a:r>
            <a:r>
              <a:rPr lang="en-US" sz="2000" dirty="0" smtClean="0"/>
              <a:t>five years </a:t>
            </a:r>
            <a:r>
              <a:rPr lang="en-US" sz="2000" dirty="0"/>
              <a:t>from now, </a:t>
            </a:r>
            <a:r>
              <a:rPr lang="en-US" sz="2000" dirty="0" smtClean="0"/>
              <a:t>your college has failed to achieve this goal.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Identify </a:t>
            </a:r>
            <a:r>
              <a:rPr lang="en-US" sz="2000" dirty="0" smtClean="0"/>
              <a:t>the </a:t>
            </a:r>
            <a:r>
              <a:rPr lang="en-US" sz="2000" dirty="0"/>
              <a:t>likely major causes of that “mortality.”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What </a:t>
            </a:r>
            <a:r>
              <a:rPr lang="en-US" sz="2000" dirty="0"/>
              <a:t>specifically might happen that could derail the effort</a:t>
            </a:r>
            <a:r>
              <a:rPr lang="en-US" sz="2000" dirty="0" smtClean="0"/>
              <a:t>? Consider the areas of institutional culture discussed in the previous slides.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 For </a:t>
            </a:r>
            <a:r>
              <a:rPr lang="en-US" sz="2000" dirty="0"/>
              <a:t>each cause, </a:t>
            </a:r>
            <a:r>
              <a:rPr lang="en-US" sz="2000" dirty="0" smtClean="0"/>
              <a:t>what strategies could you employ </a:t>
            </a:r>
            <a:r>
              <a:rPr lang="en-US" sz="2000" dirty="0"/>
              <a:t>to anticipate and avert or address the </a:t>
            </a:r>
            <a:r>
              <a:rPr lang="en-US" sz="2000" dirty="0" smtClean="0"/>
              <a:t>challenges? 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6587" y="359423"/>
            <a:ext cx="8450880" cy="523220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Why Reforms Fail: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Pre-Mortem Analysis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862" y="6054674"/>
            <a:ext cx="2118592" cy="60531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90945" y="187036"/>
            <a:ext cx="2429953" cy="806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Handout 2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073" y="2661506"/>
            <a:ext cx="1517907" cy="127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490" y="1205584"/>
            <a:ext cx="8450880" cy="523220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Activity: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Pre-mortem Analysis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490" y="1941160"/>
            <a:ext cx="87586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Debrief: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Why might Pathways implementation fail at your college? </a:t>
            </a:r>
          </a:p>
          <a:p>
            <a:pPr lvl="1"/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What can be done to prevent these potential reasons for implementation failure?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07" y="387916"/>
            <a:ext cx="2118592" cy="60531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0945" y="187036"/>
            <a:ext cx="3429000" cy="806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Handout 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68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091506"/>
            <a:ext cx="9144000" cy="994172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Pay attention to why reforms fail.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B228-48E1-46E3-A241-46F26A558997}" type="slidenum">
              <a:rPr lang="en-US" smtClean="0"/>
              <a:t>34</a:t>
            </a:fld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08058" y="2183958"/>
            <a:ext cx="3888535" cy="30091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Reasons Initiatives Fail</a:t>
            </a:r>
          </a:p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People blame the student.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652220" y="2183958"/>
            <a:ext cx="3863131" cy="3009154"/>
          </a:xfrm>
          <a:prstGeom prst="rect">
            <a:avLst/>
          </a:prstGeom>
          <a:noFill/>
          <a:ln>
            <a:solidFill>
              <a:srgbClr val="004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4930666" y="2183957"/>
            <a:ext cx="3310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85D8D"/>
                </a:solidFill>
              </a:rPr>
              <a:t>What can be done?</a:t>
            </a:r>
          </a:p>
          <a:p>
            <a:pPr algn="ctr"/>
            <a:endParaRPr lang="en-US" dirty="0">
              <a:solidFill>
                <a:srgbClr val="004080"/>
              </a:solidFill>
            </a:endParaRPr>
          </a:p>
          <a:p>
            <a:pPr algn="ctr"/>
            <a:endParaRPr lang="en-US" dirty="0">
              <a:solidFill>
                <a:srgbClr val="00408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65000"/>
                <a:lumOff val="3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55" y="3688534"/>
            <a:ext cx="630938" cy="836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729" y="4023280"/>
            <a:ext cx="864110" cy="7269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48807" y="2930610"/>
            <a:ext cx="3269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4080"/>
                </a:solidFill>
              </a:rPr>
              <a:t>Repeatedly activate the student voice.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07" y="387916"/>
            <a:ext cx="2118592" cy="60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8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B228-48E1-46E3-A241-46F26A558997}" type="slidenum">
              <a:rPr lang="en-US" smtClean="0"/>
              <a:t>35</a:t>
            </a:fld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08058" y="2183958"/>
            <a:ext cx="3888535" cy="30091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Reasons Initiatives Fail</a:t>
            </a:r>
          </a:p>
          <a:p>
            <a:pPr algn="ctr"/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People don’t believe this is going to get done—they think it will “blow over” and the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college will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move on to the next thing.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652220" y="2183958"/>
            <a:ext cx="3863131" cy="3009154"/>
          </a:xfrm>
          <a:prstGeom prst="rect">
            <a:avLst/>
          </a:prstGeom>
          <a:noFill/>
          <a:ln>
            <a:solidFill>
              <a:srgbClr val="004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4930666" y="2183957"/>
            <a:ext cx="3310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85D8D"/>
                </a:solidFill>
              </a:rPr>
              <a:t>What can be done?</a:t>
            </a:r>
          </a:p>
          <a:p>
            <a:pPr algn="ctr"/>
            <a:endParaRPr lang="en-US" dirty="0">
              <a:solidFill>
                <a:srgbClr val="004080"/>
              </a:solidFill>
            </a:endParaRPr>
          </a:p>
          <a:p>
            <a:pPr algn="ctr"/>
            <a:endParaRPr lang="en-US" dirty="0">
              <a:solidFill>
                <a:srgbClr val="00408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50283" y="2639074"/>
            <a:ext cx="32699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85D8D"/>
                </a:solidFill>
              </a:rPr>
              <a:t>Persistently repeat the message about </a:t>
            </a:r>
            <a:r>
              <a:rPr lang="en-US" sz="2400" b="1" i="1" dirty="0">
                <a:solidFill>
                  <a:srgbClr val="085D8D"/>
                </a:solidFill>
              </a:rPr>
              <a:t>why and what</a:t>
            </a:r>
            <a:r>
              <a:rPr lang="en-US" sz="2400" b="1" dirty="0">
                <a:solidFill>
                  <a:srgbClr val="085D8D"/>
                </a:solidFill>
              </a:rPr>
              <a:t>, using every possible vehicle.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31" y="4198343"/>
            <a:ext cx="1210058" cy="914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07" y="387916"/>
            <a:ext cx="2118592" cy="605312"/>
          </a:xfrm>
          <a:prstGeom prst="rect">
            <a:avLst/>
          </a:prstGeom>
        </p:spPr>
      </p:pic>
      <p:sp>
        <p:nvSpPr>
          <p:cNvPr id="11" name="Title 5"/>
          <p:cNvSpPr txBox="1">
            <a:spLocks/>
          </p:cNvSpPr>
          <p:nvPr/>
        </p:nvSpPr>
        <p:spPr>
          <a:xfrm>
            <a:off x="0" y="1091506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00" b="1" smtClean="0">
                <a:solidFill>
                  <a:schemeClr val="accent1">
                    <a:lumMod val="75000"/>
                  </a:schemeClr>
                </a:solidFill>
              </a:rPr>
              <a:t>Pay attention to why reforms fail.</a:t>
            </a:r>
            <a:endParaRPr lang="en-US" sz="21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38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B228-48E1-46E3-A241-46F26A558997}" type="slidenum">
              <a:rPr lang="en-US" smtClean="0"/>
              <a:t>36</a:t>
            </a:fld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08058" y="2183958"/>
            <a:ext cx="3888535" cy="30091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Reasons Initiatives Fail</a:t>
            </a:r>
          </a:p>
          <a:p>
            <a:pPr algn="ctr"/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college is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suffering from a failure to focus and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 initiative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fatigue.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652220" y="2183958"/>
            <a:ext cx="3863131" cy="3009154"/>
          </a:xfrm>
          <a:prstGeom prst="rect">
            <a:avLst/>
          </a:prstGeom>
          <a:noFill/>
          <a:ln>
            <a:solidFill>
              <a:srgbClr val="004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4930666" y="2183957"/>
            <a:ext cx="3310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85D8D"/>
                </a:solidFill>
              </a:rPr>
              <a:t>What can be done?</a:t>
            </a:r>
          </a:p>
          <a:p>
            <a:pPr algn="ctr"/>
            <a:endParaRPr lang="en-US" dirty="0">
              <a:solidFill>
                <a:srgbClr val="004080"/>
              </a:solidFill>
            </a:endParaRPr>
          </a:p>
          <a:p>
            <a:pPr algn="ctr"/>
            <a:endParaRPr lang="en-US" dirty="0">
              <a:solidFill>
                <a:srgbClr val="00408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50283" y="2639074"/>
            <a:ext cx="32699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85D8D"/>
                </a:solidFill>
              </a:rPr>
              <a:t>Maintain discipline for multiple years before taking on major new </a:t>
            </a:r>
            <a:r>
              <a:rPr lang="en-US" sz="2400" b="1" dirty="0" smtClean="0">
                <a:solidFill>
                  <a:srgbClr val="085D8D"/>
                </a:solidFill>
              </a:rPr>
              <a:t>initiatives</a:t>
            </a:r>
            <a:r>
              <a:rPr lang="en-US" sz="2400" b="1" dirty="0">
                <a:solidFill>
                  <a:srgbClr val="085D8D"/>
                </a:solidFill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942" y="4270526"/>
            <a:ext cx="1246635" cy="7589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07" y="387916"/>
            <a:ext cx="2118592" cy="605312"/>
          </a:xfrm>
          <a:prstGeom prst="rect">
            <a:avLst/>
          </a:prstGeom>
        </p:spPr>
      </p:pic>
      <p:sp>
        <p:nvSpPr>
          <p:cNvPr id="11" name="Title 5"/>
          <p:cNvSpPr txBox="1">
            <a:spLocks/>
          </p:cNvSpPr>
          <p:nvPr/>
        </p:nvSpPr>
        <p:spPr>
          <a:xfrm>
            <a:off x="0" y="1091506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00" b="1" smtClean="0">
                <a:solidFill>
                  <a:schemeClr val="accent1">
                    <a:lumMod val="75000"/>
                  </a:schemeClr>
                </a:solidFill>
              </a:rPr>
              <a:t>Pay attention to why reforms fail.</a:t>
            </a:r>
            <a:endParaRPr lang="en-US" sz="21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34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B228-48E1-46E3-A241-46F26A558997}" type="slidenum">
              <a:rPr lang="en-US" smtClean="0"/>
              <a:t>37</a:t>
            </a:fld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08058" y="2183958"/>
            <a:ext cx="3888535" cy="30091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Reasons Initiatives Fail</a:t>
            </a:r>
          </a:p>
          <a:p>
            <a:pPr algn="ctr"/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college failed to engage external partners so they don’t have what they need to ensure student success.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52220" y="2183958"/>
            <a:ext cx="3863131" cy="3009154"/>
          </a:xfrm>
          <a:prstGeom prst="rect">
            <a:avLst/>
          </a:prstGeom>
          <a:noFill/>
          <a:ln>
            <a:solidFill>
              <a:srgbClr val="004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4930666" y="2183957"/>
            <a:ext cx="3310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85D8D"/>
                </a:solidFill>
              </a:rPr>
              <a:t>What can be done?</a:t>
            </a:r>
          </a:p>
          <a:p>
            <a:pPr algn="ctr"/>
            <a:endParaRPr lang="en-US" dirty="0">
              <a:solidFill>
                <a:srgbClr val="004080"/>
              </a:solidFill>
            </a:endParaRPr>
          </a:p>
          <a:p>
            <a:pPr algn="ctr"/>
            <a:endParaRPr lang="en-US" dirty="0">
              <a:solidFill>
                <a:srgbClr val="00408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52220" y="2548236"/>
            <a:ext cx="39393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85D8D"/>
                </a:solidFill>
              </a:rPr>
              <a:t>Build partnerships, considering: </a:t>
            </a:r>
            <a:endParaRPr lang="en-US" b="1" dirty="0">
              <a:solidFill>
                <a:srgbClr val="085D8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85D8D"/>
                </a:solidFill>
              </a:rPr>
              <a:t>Where is the student coming from?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85D8D"/>
                </a:solidFill>
              </a:rPr>
              <a:t>Where is the student going next?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85D8D"/>
                </a:solidFill>
              </a:rPr>
              <a:t>What students need: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85D8D"/>
                </a:solidFill>
              </a:rPr>
              <a:t>That may not be within the college’s core strengths.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85D8D"/>
                </a:solidFill>
              </a:rPr>
              <a:t>That can be more efficiently delivered by others.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85D8D"/>
                </a:solidFill>
              </a:rPr>
              <a:t>For which external resources may be available.</a:t>
            </a:r>
            <a:endParaRPr lang="en-US" sz="1600" b="1" dirty="0">
              <a:solidFill>
                <a:srgbClr val="085D8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07" y="387916"/>
            <a:ext cx="2118592" cy="605312"/>
          </a:xfrm>
          <a:prstGeom prst="rect">
            <a:avLst/>
          </a:prstGeom>
        </p:spPr>
      </p:pic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0" y="1091506"/>
            <a:ext cx="9144000" cy="994172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Pay attention to why reforms fail.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111" y="4391842"/>
            <a:ext cx="642428" cy="62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8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B228-48E1-46E3-A241-46F26A558997}" type="slidenum">
              <a:rPr lang="en-US" smtClean="0"/>
              <a:t>38</a:t>
            </a:fld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08058" y="2183958"/>
            <a:ext cx="3888535" cy="30091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Reasons Initiatives Fail</a:t>
            </a:r>
          </a:p>
          <a:p>
            <a:pPr algn="ctr"/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Lack of infrastructure to know what is working and what isn’t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Goals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measurements are not defined clearly at the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outset;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utcomes are not being regularly tracked.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52220" y="2183958"/>
            <a:ext cx="3863131" cy="3009154"/>
          </a:xfrm>
          <a:prstGeom prst="rect">
            <a:avLst/>
          </a:prstGeom>
          <a:noFill/>
          <a:ln>
            <a:solidFill>
              <a:srgbClr val="004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4930666" y="2183957"/>
            <a:ext cx="3310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85D8D"/>
                </a:solidFill>
              </a:rPr>
              <a:t>What can be done?</a:t>
            </a:r>
          </a:p>
          <a:p>
            <a:pPr algn="ctr"/>
            <a:endParaRPr lang="en-US" dirty="0">
              <a:solidFill>
                <a:srgbClr val="004080"/>
              </a:solidFill>
            </a:endParaRPr>
          </a:p>
          <a:p>
            <a:pPr algn="ctr"/>
            <a:endParaRPr lang="en-US" dirty="0">
              <a:solidFill>
                <a:srgbClr val="00408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52221" y="2645622"/>
            <a:ext cx="38631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85D8D"/>
                </a:solidFill>
              </a:rPr>
              <a:t>Use common data definitions.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85D8D"/>
                </a:solidFill>
              </a:rPr>
              <a:t>Set a schedule for tracking outcomes.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85D8D"/>
                </a:solidFill>
              </a:rPr>
              <a:t>Frequent communication among stakeholders.</a:t>
            </a:r>
            <a:endParaRPr lang="en-US" b="1" dirty="0">
              <a:solidFill>
                <a:srgbClr val="085D8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07" y="387916"/>
            <a:ext cx="2118592" cy="605312"/>
          </a:xfrm>
          <a:prstGeom prst="rect">
            <a:avLst/>
          </a:prstGeom>
        </p:spPr>
      </p:pic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0" y="1091506"/>
            <a:ext cx="9144000" cy="994172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Pay attention to why reforms fail.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30" y="4209709"/>
            <a:ext cx="987554" cy="74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5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933" y="1903199"/>
            <a:ext cx="73178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Verdana" charset="0"/>
                <a:cs typeface="Verdana" charset="0"/>
              </a:rPr>
              <a:t>Questions? Reflections?</a:t>
            </a:r>
            <a:r>
              <a:rPr lang="en-US" sz="3200" dirty="0"/>
              <a:t> </a:t>
            </a:r>
            <a:endParaRPr lang="en-US" sz="3200" dirty="0" smtClean="0"/>
          </a:p>
          <a:p>
            <a:pPr algn="ctr"/>
            <a:r>
              <a:rPr lang="en-US" sz="2400" dirty="0" smtClean="0"/>
              <a:t>Given </a:t>
            </a:r>
            <a:r>
              <a:rPr lang="en-US" sz="2400" dirty="0"/>
              <a:t>what we’ve </a:t>
            </a:r>
            <a:r>
              <a:rPr lang="en-US" sz="2400" dirty="0" smtClean="0"/>
              <a:t>discussed today, what is your college’s most powerful asset in moving this work forward?</a:t>
            </a:r>
            <a:endParaRPr lang="en-US" sz="2400" dirty="0"/>
          </a:p>
          <a:p>
            <a:pPr algn="ctr"/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07" y="387916"/>
            <a:ext cx="2118592" cy="605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386" y="3489614"/>
            <a:ext cx="996946" cy="143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295401" y="1742461"/>
            <a:ext cx="656590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50" b="1" dirty="0">
                <a:solidFill>
                  <a:srgbClr val="0354A0"/>
                </a:solidFill>
                <a:cs typeface="Georgia"/>
              </a:rPr>
              <a:t>Research in partnership with Achieving the Dream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846" y="2478156"/>
            <a:ext cx="2066330" cy="2661478"/>
          </a:xfrm>
          <a:prstGeom prst="rect">
            <a:avLst/>
          </a:prstGeom>
        </p:spPr>
      </p:pic>
      <p:pic>
        <p:nvPicPr>
          <p:cNvPr id="4" name="Picture 11" descr="C:\Users\rtemplin\Pictures\ATD ogo_corn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84" y="3271728"/>
            <a:ext cx="1566739" cy="107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07" y="387916"/>
            <a:ext cx="2118592" cy="60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0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2026" y="2172757"/>
            <a:ext cx="73178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Verdana" charset="0"/>
                <a:cs typeface="Verdana" charset="0"/>
              </a:rPr>
              <a:t>Thank you! </a:t>
            </a:r>
          </a:p>
          <a:p>
            <a:pPr algn="ctr"/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720" y="619257"/>
            <a:ext cx="4670463" cy="1334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53" y="3424736"/>
            <a:ext cx="961367" cy="544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53" y="5176898"/>
            <a:ext cx="789293" cy="596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53" y="4246290"/>
            <a:ext cx="789292" cy="6536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34420" y="3404070"/>
            <a:ext cx="3450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Verdana" charset="0"/>
                <a:cs typeface="Verdana" charset="0"/>
              </a:rPr>
              <a:t>Keith.Witham@aspeninstitute.org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34418" y="4341498"/>
            <a:ext cx="3497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Verdana" charset="0"/>
                <a:cs typeface="Verdana" charset="0"/>
              </a:rPr>
              <a:t>http://highered.aspeninstitute.org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61379" y="5290453"/>
            <a:ext cx="2608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Verdana" charset="0"/>
                <a:cs typeface="Verdana" charset="0"/>
              </a:rPr>
              <a:t>Twitter: @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Verdana" charset="0"/>
                <a:cs typeface="Verdana" charset="0"/>
              </a:rPr>
              <a:t>aspenhighered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73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801042" y="4416553"/>
            <a:ext cx="318748" cy="485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7" name="Picture 16" descr="C:\Users\myounger\Desktop\Aspen Icons as PNG Files\Aspen Icons as PNG Files\icon_learning.png"/>
          <p:cNvPicPr/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74" y="2646193"/>
            <a:ext cx="503873" cy="450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myounger\Desktop\Aspen Icons as PNG Files\Aspen Icons as PNG Files\icon_support.png"/>
          <p:cNvPicPr/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08" y="1837517"/>
            <a:ext cx="462439" cy="44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:\Users\myounger\Desktop\Aspen Icons as PNG Files\Aspen Icons as PNG Files\icon_labor_market.png"/>
          <p:cNvPicPr/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3" y="3635512"/>
            <a:ext cx="501968" cy="364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C:\Users\myounger\Desktop\Aspen Icons as PNG Files\Aspen Icons as PNG Files\icon_equality.png"/>
          <p:cNvPicPr/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66" y="4539105"/>
            <a:ext cx="471488" cy="40100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242359" y="153664"/>
            <a:ext cx="8450880" cy="523220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Qualities of Transformational Leaders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005" y="1314338"/>
            <a:ext cx="8943607" cy="53710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07" y="387916"/>
            <a:ext cx="2118592" cy="60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8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801042" y="4416553"/>
            <a:ext cx="318748" cy="485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7" name="Picture 16" descr="C:\Users\myounger\Desktop\Aspen Icons as PNG Files\Aspen Icons as PNG Files\icon_learning.png"/>
          <p:cNvPicPr/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74" y="2646193"/>
            <a:ext cx="503873" cy="450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myounger\Desktop\Aspen Icons as PNG Files\Aspen Icons as PNG Files\icon_support.png"/>
          <p:cNvPicPr/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08" y="1837517"/>
            <a:ext cx="462439" cy="44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:\Users\myounger\Desktop\Aspen Icons as PNG Files\Aspen Icons as PNG Files\icon_labor_market.png"/>
          <p:cNvPicPr/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3" y="3635512"/>
            <a:ext cx="501968" cy="364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C:\Users\myounger\Desktop\Aspen Icons as PNG Files\Aspen Icons as PNG Files\icon_equality.png"/>
          <p:cNvPicPr/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66" y="4539105"/>
            <a:ext cx="471488" cy="40100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242359" y="153664"/>
            <a:ext cx="8450880" cy="523220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Qualities of Transformational Leaders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005" y="1314338"/>
            <a:ext cx="8943607" cy="53710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07" y="387916"/>
            <a:ext cx="2118592" cy="6053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7219" t="34955" r="51521" b="35814"/>
          <a:stretch/>
        </p:blipFill>
        <p:spPr>
          <a:xfrm>
            <a:off x="1552075" y="3202806"/>
            <a:ext cx="2794958" cy="157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2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37452"/>
            <a:ext cx="89601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Guided pathways 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</a:rPr>
              <a:t>is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institutional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transformation</a:t>
            </a:r>
            <a:r>
              <a:rPr lang="mr-IN" sz="2800" b="1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282" y="310333"/>
            <a:ext cx="6906608" cy="523220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Why transformational leadership?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282" y="5995459"/>
            <a:ext cx="82205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latin typeface="+mj-lt"/>
                <a:ea typeface="Corbel" panose="020B0503020204020204" pitchFamily="34" charset="0"/>
                <a:cs typeface="Arial" panose="020B0604020202020204" pitchFamily="34" charset="0"/>
              </a:rPr>
              <a:t>Eckel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Corbel" panose="020B0503020204020204" pitchFamily="34" charset="0"/>
                <a:cs typeface="Arial" panose="020B0604020202020204" pitchFamily="34" charset="0"/>
              </a:rPr>
              <a:t>, P., Hill, B., &amp; Green, M. (1998). </a:t>
            </a:r>
            <a:r>
              <a:rPr lang="en-US" sz="2000" i="1" dirty="0">
                <a:solidFill>
                  <a:srgbClr val="000000"/>
                </a:solidFill>
                <a:latin typeface="+mj-lt"/>
                <a:ea typeface="Corbel" panose="020B0503020204020204" pitchFamily="34" charset="0"/>
                <a:cs typeface="Arial" panose="020B0604020202020204" pitchFamily="34" charset="0"/>
              </a:rPr>
              <a:t>On Change: </a:t>
            </a:r>
            <a:r>
              <a:rPr lang="en-US" sz="2000" i="1" dirty="0" err="1">
                <a:solidFill>
                  <a:srgbClr val="000000"/>
                </a:solidFill>
                <a:latin typeface="+mj-lt"/>
                <a:ea typeface="Corbel" panose="020B0503020204020204" pitchFamily="34" charset="0"/>
                <a:cs typeface="Arial" panose="020B0604020202020204" pitchFamily="34" charset="0"/>
              </a:rPr>
              <a:t>En</a:t>
            </a:r>
            <a:r>
              <a:rPr lang="en-US" sz="2000" i="1" dirty="0">
                <a:solidFill>
                  <a:srgbClr val="000000"/>
                </a:solidFill>
                <a:latin typeface="+mj-lt"/>
                <a:ea typeface="Corbel" panose="020B0503020204020204" pitchFamily="34" charset="0"/>
                <a:cs typeface="Arial" panose="020B0604020202020204" pitchFamily="34" charset="0"/>
              </a:rPr>
              <a:t> Route to Transformation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Corbel" panose="020B0503020204020204" pitchFamily="34" charset="0"/>
                <a:cs typeface="Arial" panose="020B0604020202020204" pitchFamily="34" charset="0"/>
              </a:rPr>
              <a:t>. Washington DC: American Council on Education.</a:t>
            </a:r>
            <a:endParaRPr lang="en-US" sz="20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07" y="387916"/>
            <a:ext cx="2118592" cy="6053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74758" y="2604896"/>
            <a:ext cx="49449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Line Callout 1 3"/>
          <p:cNvSpPr/>
          <p:nvPr/>
        </p:nvSpPr>
        <p:spPr>
          <a:xfrm>
            <a:off x="1552073" y="2219993"/>
            <a:ext cx="6990347" cy="3208025"/>
          </a:xfrm>
          <a:prstGeom prst="borderCallout1">
            <a:avLst>
              <a:gd name="adj1" fmla="val 81617"/>
              <a:gd name="adj2" fmla="val -2480"/>
              <a:gd name="adj3" fmla="val 116016"/>
              <a:gd name="adj4" fmla="val -9246"/>
            </a:avLst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Alters the culture of the institution by changing select underlying assumptions and institutional behaviors, processes, and products.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Is deep and pervasive, affecting the whole institution.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Is intentional.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Occurs over time.</a:t>
            </a:r>
          </a:p>
        </p:txBody>
      </p:sp>
    </p:spTree>
    <p:extLst>
      <p:ext uri="{BB962C8B-B14F-4D97-AF65-F5344CB8AC3E}">
        <p14:creationId xmlns:p14="http://schemas.microsoft.com/office/powerpoint/2010/main" val="231042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149" y="1422036"/>
            <a:ext cx="8133830" cy="954107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“Guided Pathways” Myths &amp; Misconceptions</a:t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mr-IN" sz="2400" b="1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and why change leadership is vital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07" y="387916"/>
            <a:ext cx="2118592" cy="6053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74758" y="2604896"/>
            <a:ext cx="49449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011" y="2804951"/>
            <a:ext cx="850632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“Pathways” is an initiative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Pathways is just about mapping course sequences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Pathways are the end goal</a:t>
            </a:r>
            <a:endParaRPr lang="en-US" sz="32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“Structure” is a self-evident rationale for reform</a:t>
            </a:r>
          </a:p>
        </p:txBody>
      </p:sp>
    </p:spTree>
    <p:extLst>
      <p:ext uri="{BB962C8B-B14F-4D97-AF65-F5344CB8AC3E}">
        <p14:creationId xmlns:p14="http://schemas.microsoft.com/office/powerpoint/2010/main" val="205520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149" y="1422036"/>
            <a:ext cx="8133830" cy="584775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When Guided Pathways is Most Successful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07" y="387916"/>
            <a:ext cx="2118592" cy="6053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74758" y="2604896"/>
            <a:ext cx="49449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06" y="2604896"/>
            <a:ext cx="85063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3200" strike="sngStrike" dirty="0" smtClean="0">
                <a:solidFill>
                  <a:schemeClr val="tx2"/>
                </a:solidFill>
              </a:rPr>
              <a:t>Pathways is an initiative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Pathways is an organizing framework for a holistic array of reforms intended to fundamentally change the student experience</a:t>
            </a:r>
          </a:p>
        </p:txBody>
      </p:sp>
    </p:spTree>
    <p:extLst>
      <p:ext uri="{BB962C8B-B14F-4D97-AF65-F5344CB8AC3E}">
        <p14:creationId xmlns:p14="http://schemas.microsoft.com/office/powerpoint/2010/main" val="33115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10139</TotalTime>
  <Words>1894</Words>
  <Application>Microsoft Office PowerPoint</Application>
  <PresentationFormat>On-screen Show (4:3)</PresentationFormat>
  <Paragraphs>301</Paragraphs>
  <Slides>40</Slides>
  <Notes>39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Calibri Light</vt:lpstr>
      <vt:lpstr>Corbel</vt:lpstr>
      <vt:lpstr>Georgia</vt:lpstr>
      <vt:lpstr>Mangal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Pay attention to why reforms fail.</vt:lpstr>
      <vt:lpstr>PowerPoint Presentation</vt:lpstr>
      <vt:lpstr>PowerPoint Presentation</vt:lpstr>
      <vt:lpstr>Pay attention to why reforms fail.</vt:lpstr>
      <vt:lpstr>Pay attention to why reforms fail.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Younger, Millicent</dc:creator>
  <cp:lastModifiedBy>Younger, Millicent</cp:lastModifiedBy>
  <cp:revision>199</cp:revision>
  <cp:lastPrinted>2017-07-19T20:28:27Z</cp:lastPrinted>
  <dcterms:created xsi:type="dcterms:W3CDTF">2017-03-28T17:44:45Z</dcterms:created>
  <dcterms:modified xsi:type="dcterms:W3CDTF">2018-05-25T01:05:20Z</dcterms:modified>
</cp:coreProperties>
</file>