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47"/>
  </p:notesMasterIdLst>
  <p:handoutMasterIdLst>
    <p:handoutMasterId r:id="rId48"/>
  </p:handoutMasterIdLst>
  <p:sldIdLst>
    <p:sldId id="338" r:id="rId2"/>
    <p:sldId id="358" r:id="rId3"/>
    <p:sldId id="328" r:id="rId4"/>
    <p:sldId id="290" r:id="rId5"/>
    <p:sldId id="360" r:id="rId6"/>
    <p:sldId id="361" r:id="rId7"/>
    <p:sldId id="329" r:id="rId8"/>
    <p:sldId id="334" r:id="rId9"/>
    <p:sldId id="292" r:id="rId10"/>
    <p:sldId id="293" r:id="rId11"/>
    <p:sldId id="340" r:id="rId12"/>
    <p:sldId id="295" r:id="rId13"/>
    <p:sldId id="296" r:id="rId14"/>
    <p:sldId id="297" r:id="rId15"/>
    <p:sldId id="302" r:id="rId16"/>
    <p:sldId id="339" r:id="rId17"/>
    <p:sldId id="335" r:id="rId18"/>
    <p:sldId id="336" r:id="rId19"/>
    <p:sldId id="337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62" r:id="rId34"/>
    <p:sldId id="314" r:id="rId35"/>
    <p:sldId id="304" r:id="rId36"/>
    <p:sldId id="305" r:id="rId37"/>
    <p:sldId id="359" r:id="rId38"/>
    <p:sldId id="322" r:id="rId39"/>
    <p:sldId id="323" r:id="rId40"/>
    <p:sldId id="331" r:id="rId41"/>
    <p:sldId id="363" r:id="rId42"/>
    <p:sldId id="309" r:id="rId43"/>
    <p:sldId id="310" r:id="rId44"/>
    <p:sldId id="311" r:id="rId45"/>
    <p:sldId id="312" r:id="rId4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CD6222"/>
    <a:srgbClr val="256EAA"/>
    <a:srgbClr val="606D2E"/>
    <a:srgbClr val="4F1D41"/>
    <a:srgbClr val="D75821"/>
    <a:srgbClr val="098A75"/>
    <a:srgbClr val="EAEBEC"/>
    <a:srgbClr val="12B69B"/>
    <a:srgbClr val="99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2" autoAdjust="0"/>
    <p:restoredTop sz="94685"/>
  </p:normalViewPr>
  <p:slideViewPr>
    <p:cSldViewPr snapToGrid="0" snapToObjects="1">
      <p:cViewPr varScale="1">
        <p:scale>
          <a:sx n="108" d="100"/>
          <a:sy n="108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29080F7C-19A4-488F-B14C-6E392D36B86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AEBF31CE-D16A-49E1-92B4-9E47832C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3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3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712CD232-3234-4C34-A639-D991A005AFB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6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2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6972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12FD301D-EFC8-4BF9-9279-03CBF0EAF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9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9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2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9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5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6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0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9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04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8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7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4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 - cost</a:t>
            </a:r>
          </a:p>
          <a:p>
            <a:r>
              <a:rPr lang="en-US" dirty="0"/>
              <a:t>Heather</a:t>
            </a:r>
            <a:r>
              <a:rPr lang="en-US" baseline="0" dirty="0"/>
              <a:t> - First Semester Experts</a:t>
            </a:r>
          </a:p>
          <a:p>
            <a:r>
              <a:rPr lang="en-US" baseline="0" dirty="0"/>
              <a:t>Beth - model</a:t>
            </a:r>
          </a:p>
          <a:p>
            <a:r>
              <a:rPr lang="en-US" baseline="0" dirty="0"/>
              <a:t>Beth -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1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4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4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8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5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Whistle pig visual taken from https://</a:t>
            </a:r>
            <a:r>
              <a:rPr lang="en-US" dirty="0" err="1"/>
              <a:t>animalsake.com</a:t>
            </a:r>
            <a:r>
              <a:rPr lang="en-US"/>
              <a:t>/facts-about-groundhogs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571">
              <a:defRPr/>
            </a:pPr>
            <a:fld id="{51F64A32-BDDF-664A-8BA2-86906AEB00F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2571"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883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2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Hierarchical choice approach (Jenkins &amp; Cho, 2014)</a:t>
            </a:r>
          </a:p>
          <a:p>
            <a:r>
              <a:rPr lang="en-US" dirty="0"/>
              <a:t>Avoid starting with overwhelming number of options</a:t>
            </a:r>
          </a:p>
          <a:p>
            <a:r>
              <a:rPr lang="en-US" dirty="0"/>
              <a:t>Students start with broad choices early</a:t>
            </a:r>
          </a:p>
          <a:p>
            <a:r>
              <a:rPr lang="en-US" dirty="0"/>
              <a:t>Choices progressively narrow to a specific structured curriculum</a:t>
            </a:r>
          </a:p>
          <a:p>
            <a:r>
              <a:rPr lang="en-US" dirty="0"/>
              <a:t>Each choice is supported by advisors and counselors</a:t>
            </a:r>
          </a:p>
          <a:p>
            <a:r>
              <a:rPr lang="en-US" dirty="0"/>
              <a:t>Intentional, informed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301D-EFC8-4BF9-9279-03CBF0EAF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8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Zero to Pathway: </a:t>
            </a:r>
            <a:b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of A-B Tech’s Pathway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60319"/>
            <a:ext cx="5181600" cy="3616643"/>
          </a:xfrm>
        </p:spPr>
        <p:txBody>
          <a:bodyPr/>
          <a:lstStyle/>
          <a:p>
            <a:r>
              <a:rPr lang="en-US" dirty="0"/>
              <a:t>Dr. Beth Stewart, VP Instructional Services</a:t>
            </a:r>
          </a:p>
          <a:p>
            <a:r>
              <a:rPr lang="en-US" dirty="0"/>
              <a:t>Heather Vaughn, Chair of English</a:t>
            </a:r>
          </a:p>
          <a:p>
            <a:r>
              <a:rPr lang="en-US" dirty="0"/>
              <a:t>Dr. Steven </a:t>
            </a:r>
            <a:r>
              <a:rPr lang="en-US" dirty="0" err="1"/>
              <a:t>Heulett</a:t>
            </a:r>
            <a:r>
              <a:rPr lang="en-US" dirty="0"/>
              <a:t>, Coordinator of Transfer Advising Center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399" t="15486" r="17100" b="9207"/>
          <a:stretch/>
        </p:blipFill>
        <p:spPr>
          <a:xfrm>
            <a:off x="1179324" y="1825625"/>
            <a:ext cx="38255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3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Program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Entry Advisors</a:t>
            </a:r>
          </a:p>
          <a:p>
            <a:r>
              <a:rPr lang="en-US" dirty="0"/>
              <a:t>Assist with various aspects of enrollment process</a:t>
            </a:r>
          </a:p>
          <a:p>
            <a:r>
              <a:rPr lang="en-US" dirty="0"/>
              <a:t>Advise about best program to match career goals</a:t>
            </a:r>
          </a:p>
          <a:p>
            <a:r>
              <a:rPr lang="en-US" dirty="0"/>
              <a:t>Determine students’ transfer intentions</a:t>
            </a:r>
          </a:p>
          <a:p>
            <a:r>
              <a:rPr lang="en-US" dirty="0"/>
              <a:t>Refer to Career Services as necessary</a:t>
            </a:r>
          </a:p>
          <a:p>
            <a:r>
              <a:rPr lang="en-US" dirty="0"/>
              <a:t>Connect students to academic advisors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Semester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537"/>
            <a:ext cx="10515600" cy="4106425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Meets with student to discuss goals</a:t>
            </a:r>
          </a:p>
          <a:p>
            <a:r>
              <a:rPr lang="en-US" sz="3200" dirty="0">
                <a:cs typeface="Arial" panose="020B0604020202020204" pitchFamily="34" charset="0"/>
              </a:rPr>
              <a:t>Determines discipline area</a:t>
            </a:r>
          </a:p>
          <a:p>
            <a:r>
              <a:rPr lang="en-US" sz="3200" dirty="0">
                <a:cs typeface="Arial" panose="020B0604020202020204" pitchFamily="34" charset="0"/>
              </a:rPr>
              <a:t>Determines one of the 7 entry points for student</a:t>
            </a:r>
          </a:p>
        </p:txBody>
      </p:sp>
    </p:spTree>
    <p:extLst>
      <p:ext uri="{BB962C8B-B14F-4D97-AF65-F5344CB8AC3E}">
        <p14:creationId xmlns:p14="http://schemas.microsoft.com/office/powerpoint/2010/main" val="148305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First Semesters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672512"/>
              </p:ext>
            </p:extLst>
          </p:nvPr>
        </p:nvGraphicFramePr>
        <p:xfrm>
          <a:off x="299545" y="1450427"/>
          <a:ext cx="11592909" cy="515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59">
                  <a:extLst>
                    <a:ext uri="{9D8B030D-6E8A-4147-A177-3AD203B41FA5}">
                      <a16:colId xmlns:a16="http://schemas.microsoft.com/office/drawing/2014/main" val="3021967022"/>
                    </a:ext>
                  </a:extLst>
                </a:gridCol>
                <a:gridCol w="1958675">
                  <a:extLst>
                    <a:ext uri="{9D8B030D-6E8A-4147-A177-3AD203B41FA5}">
                      <a16:colId xmlns:a16="http://schemas.microsoft.com/office/drawing/2014/main" val="2402768167"/>
                    </a:ext>
                  </a:extLst>
                </a:gridCol>
                <a:gridCol w="1933904">
                  <a:extLst>
                    <a:ext uri="{9D8B030D-6E8A-4147-A177-3AD203B41FA5}">
                      <a16:colId xmlns:a16="http://schemas.microsoft.com/office/drawing/2014/main" val="3034199850"/>
                    </a:ext>
                  </a:extLst>
                </a:gridCol>
                <a:gridCol w="1912883">
                  <a:extLst>
                    <a:ext uri="{9D8B030D-6E8A-4147-A177-3AD203B41FA5}">
                      <a16:colId xmlns:a16="http://schemas.microsoft.com/office/drawing/2014/main" val="476846107"/>
                    </a:ext>
                  </a:extLst>
                </a:gridCol>
                <a:gridCol w="1608082">
                  <a:extLst>
                    <a:ext uri="{9D8B030D-6E8A-4147-A177-3AD203B41FA5}">
                      <a16:colId xmlns:a16="http://schemas.microsoft.com/office/drawing/2014/main" val="688518102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val="3979496244"/>
                    </a:ext>
                  </a:extLst>
                </a:gridCol>
                <a:gridCol w="1329557">
                  <a:extLst>
                    <a:ext uri="{9D8B030D-6E8A-4147-A177-3AD203B41FA5}">
                      <a16:colId xmlns:a16="http://schemas.microsoft.com/office/drawing/2014/main" val="3971147826"/>
                    </a:ext>
                  </a:extLst>
                </a:gridCol>
              </a:tblGrid>
              <a:tr h="1282120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  <a:p>
                      <a:r>
                        <a:rPr lang="en-US" dirty="0"/>
                        <a:t>Mathematics</a:t>
                      </a:r>
                    </a:p>
                    <a:p>
                      <a:r>
                        <a:rPr lang="en-US" dirty="0"/>
                        <a:t>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  <a:p>
                      <a:r>
                        <a:rPr lang="en-US" dirty="0"/>
                        <a:t>Philosophy</a:t>
                      </a:r>
                    </a:p>
                    <a:p>
                      <a:r>
                        <a:rPr lang="en-US" dirty="0"/>
                        <a:t>Education</a:t>
                      </a:r>
                    </a:p>
                    <a:p>
                      <a:r>
                        <a:rPr lang="en-US" dirty="0"/>
                        <a:t>Foreign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  <a:p>
                      <a:r>
                        <a:rPr lang="en-US" dirty="0"/>
                        <a:t>Psychology</a:t>
                      </a:r>
                    </a:p>
                    <a:p>
                      <a:r>
                        <a:rPr lang="en-US" dirty="0"/>
                        <a:t>Sociology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</a:t>
                      </a:r>
                    </a:p>
                    <a:p>
                      <a:r>
                        <a:rPr lang="en-US" dirty="0"/>
                        <a:t>Political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771808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 122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535256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 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67748"/>
                  </a:ext>
                </a:extLst>
              </a:tr>
              <a:tr h="986246">
                <a:tc>
                  <a:txBody>
                    <a:bodyPr/>
                    <a:lstStyle/>
                    <a:p>
                      <a:r>
                        <a:rPr lang="en-US" dirty="0"/>
                        <a:t>MAT 171 or</a:t>
                      </a:r>
                    </a:p>
                    <a:p>
                      <a:r>
                        <a:rPr lang="en-US" dirty="0"/>
                        <a:t>MAT 172 or</a:t>
                      </a:r>
                    </a:p>
                    <a:p>
                      <a:r>
                        <a:rPr lang="en-US" dirty="0"/>
                        <a:t>MAT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 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 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 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 152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915590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r>
                        <a:rPr lang="en-US" dirty="0"/>
                        <a:t>COM 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 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 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 231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330745"/>
                  </a:ext>
                </a:extLst>
              </a:tr>
              <a:tr h="1282120">
                <a:tc>
                  <a:txBody>
                    <a:bodyPr/>
                    <a:lstStyle/>
                    <a:p>
                      <a:r>
                        <a:rPr lang="en-US" dirty="0"/>
                        <a:t>BIO 111 or</a:t>
                      </a:r>
                    </a:p>
                    <a:p>
                      <a:r>
                        <a:rPr lang="en-US" dirty="0"/>
                        <a:t>CHM 151 or</a:t>
                      </a:r>
                    </a:p>
                    <a:p>
                      <a:r>
                        <a:rPr lang="en-US" dirty="0"/>
                        <a:t>ECO 251</a:t>
                      </a:r>
                      <a:r>
                        <a:rPr lang="en-US" baseline="0" dirty="0"/>
                        <a:t> or</a:t>
                      </a:r>
                    </a:p>
                    <a:p>
                      <a:r>
                        <a:rPr lang="en-US" baseline="0" dirty="0"/>
                        <a:t>HIS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 150 or</a:t>
                      </a:r>
                    </a:p>
                    <a:p>
                      <a:r>
                        <a:rPr lang="en-US" dirty="0"/>
                        <a:t>SPA 111</a:t>
                      </a:r>
                      <a:r>
                        <a:rPr lang="en-US" baseline="0" dirty="0"/>
                        <a:t> or</a:t>
                      </a:r>
                    </a:p>
                    <a:p>
                      <a:r>
                        <a:rPr lang="en-US" baseline="0" dirty="0"/>
                        <a:t>FRE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 231 or</a:t>
                      </a:r>
                    </a:p>
                    <a:p>
                      <a:r>
                        <a:rPr lang="en-US" dirty="0"/>
                        <a:t>SOC 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 111 or</a:t>
                      </a:r>
                    </a:p>
                    <a:p>
                      <a:r>
                        <a:rPr lang="en-US" dirty="0"/>
                        <a:t>ART 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 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 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 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44536"/>
                  </a:ext>
                </a:extLst>
              </a:tr>
              <a:tr h="399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85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9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ACA 122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8193"/>
            <a:ext cx="5181600" cy="4118769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Career exploration</a:t>
            </a:r>
          </a:p>
          <a:p>
            <a:r>
              <a:rPr lang="en-US" sz="3200" dirty="0">
                <a:cs typeface="Arial" panose="020B0604020202020204" pitchFamily="34" charset="0"/>
              </a:rPr>
              <a:t>Credentials needed to enter into the career</a:t>
            </a:r>
          </a:p>
          <a:p>
            <a:r>
              <a:rPr lang="en-US" sz="3200" dirty="0">
                <a:cs typeface="Arial" panose="020B0604020202020204" pitchFamily="34" charset="0"/>
              </a:rPr>
              <a:t>Pathway selection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5477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– Structured Curricula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3" y="2183606"/>
            <a:ext cx="7546426" cy="5095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Example: Communication Pathway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04802" y="2898938"/>
          <a:ext cx="1155086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173">
                  <a:extLst>
                    <a:ext uri="{9D8B030D-6E8A-4147-A177-3AD203B41FA5}">
                      <a16:colId xmlns:a16="http://schemas.microsoft.com/office/drawing/2014/main" val="3167892552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2682314910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564211566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505394347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4173904315"/>
                    </a:ext>
                  </a:extLst>
                </a:gridCol>
              </a:tblGrid>
              <a:tr h="420733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Summer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15031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sz="2400" dirty="0"/>
                        <a:t>ACA 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ENG 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HIS 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9179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sz="2400" dirty="0"/>
                        <a:t>ENG 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 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SPA/FRE</a:t>
                      </a:r>
                      <a:r>
                        <a:rPr lang="en-US" sz="2400" baseline="0" dirty="0"/>
                        <a:t> 111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JOU 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BIO 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47818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sz="2400" dirty="0"/>
                        <a:t>MAT 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PHI 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ENG 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74236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sz="2400" dirty="0"/>
                        <a:t>COM 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SPA/FRE</a:t>
                      </a:r>
                      <a:r>
                        <a:rPr lang="en-US" sz="2400" baseline="0" dirty="0"/>
                        <a:t> 112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HUM 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715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sz="2400" dirty="0"/>
                        <a:t>PSY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9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03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Pathways Essential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Curricula (A-B Tech Pathways)</a:t>
            </a:r>
          </a:p>
          <a:p>
            <a:r>
              <a:rPr lang="en-US" dirty="0"/>
              <a:t>Pathway Choice</a:t>
            </a:r>
          </a:p>
          <a:p>
            <a:r>
              <a:rPr lang="en-US" dirty="0"/>
              <a:t>Staying on the Path</a:t>
            </a:r>
          </a:p>
          <a:p>
            <a:r>
              <a:rPr lang="en-US" dirty="0"/>
              <a:t>Ensure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" y="168166"/>
            <a:ext cx="12198963" cy="65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" y="0"/>
            <a:ext cx="12198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2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" y="0"/>
            <a:ext cx="12130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60000"/>
                </a:solidFill>
                <a:latin typeface="Arial" charset="0"/>
                <a:ea typeface="Arial" charset="0"/>
                <a:cs typeface="Arial" charset="0"/>
              </a:rPr>
              <a:t>George’s Pizza &amp; Subs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605963" cy="4351338"/>
          </a:xfrm>
        </p:spPr>
        <p:txBody>
          <a:bodyPr/>
          <a:lstStyle/>
          <a:p>
            <a:r>
              <a:rPr lang="en-US" dirty="0"/>
              <a:t>$50 max per table</a:t>
            </a:r>
          </a:p>
          <a:p>
            <a:r>
              <a:rPr lang="en-US" dirty="0"/>
              <a:t>Something green</a:t>
            </a:r>
          </a:p>
          <a:p>
            <a:r>
              <a:rPr lang="en-US" dirty="0"/>
              <a:t>Something with pineapple</a:t>
            </a:r>
          </a:p>
          <a:p>
            <a:r>
              <a:rPr lang="en-US" dirty="0"/>
              <a:t>Pineapple and green must be separate</a:t>
            </a:r>
          </a:p>
          <a:p>
            <a:r>
              <a:rPr lang="en-US" dirty="0"/>
              <a:t>Include dessert </a:t>
            </a:r>
          </a:p>
          <a:p>
            <a:r>
              <a:rPr lang="en-US" dirty="0"/>
              <a:t>Realistically feed everyone at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developed a Pathway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Decided to focus on the AA and AS only</a:t>
            </a:r>
          </a:p>
          <a:p>
            <a:pPr algn="ctr"/>
            <a:endParaRPr lang="en-US" dirty="0"/>
          </a:p>
          <a:p>
            <a:r>
              <a:rPr lang="en-US" dirty="0"/>
              <a:t>Reduce the number of courses</a:t>
            </a:r>
          </a:p>
          <a:p>
            <a:r>
              <a:rPr lang="en-US" dirty="0"/>
              <a:t>Create buy-in</a:t>
            </a:r>
          </a:p>
          <a:p>
            <a:r>
              <a:rPr lang="en-US" dirty="0"/>
              <a:t>Build pathways</a:t>
            </a:r>
          </a:p>
          <a:p>
            <a:r>
              <a:rPr lang="en-US" dirty="0"/>
              <a:t>Revamp advising</a:t>
            </a:r>
          </a:p>
          <a:p>
            <a:r>
              <a:rPr lang="en-US" dirty="0"/>
              <a:t>Ask the right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3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number of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Painful</a:t>
            </a:r>
          </a:p>
          <a:p>
            <a:r>
              <a:rPr lang="en-US" dirty="0"/>
              <a:t>Courses that had not been offered or made in three years or did not fulfill a specific requirement were on the chopping block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9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2011-2012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276 transfer courses</a:t>
            </a:r>
          </a:p>
        </p:txBody>
      </p:sp>
    </p:spTree>
    <p:extLst>
      <p:ext uri="{BB962C8B-B14F-4D97-AF65-F5344CB8AC3E}">
        <p14:creationId xmlns:p14="http://schemas.microsoft.com/office/powerpoint/2010/main" val="323768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139 transfer courses</a:t>
            </a:r>
          </a:p>
        </p:txBody>
      </p:sp>
    </p:spTree>
    <p:extLst>
      <p:ext uri="{BB962C8B-B14F-4D97-AF65-F5344CB8AC3E}">
        <p14:creationId xmlns:p14="http://schemas.microsoft.com/office/powerpoint/2010/main" val="226109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7636" y="1600201"/>
            <a:ext cx="3556729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0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Stakeholders </a:t>
            </a:r>
          </a:p>
          <a:p>
            <a:pPr lvl="1"/>
            <a:r>
              <a:rPr lang="en-US" dirty="0"/>
              <a:t>Executive Leadership Team</a:t>
            </a:r>
          </a:p>
          <a:p>
            <a:pPr lvl="1"/>
            <a:r>
              <a:rPr lang="en-US" dirty="0"/>
              <a:t>Department Chairs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r>
              <a:rPr lang="en-US" dirty="0"/>
              <a:t>Student Services</a:t>
            </a:r>
          </a:p>
          <a:p>
            <a:pPr algn="ctr"/>
            <a:endParaRPr lang="en-US" dirty="0"/>
          </a:p>
          <a:p>
            <a:r>
              <a:rPr lang="en-US" b="1" dirty="0"/>
              <a:t>This step initially took approximately three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95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Structured Curriculum</a:t>
            </a:r>
            <a:b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 choice</a:t>
            </a:r>
          </a:p>
          <a:p>
            <a:r>
              <a:rPr lang="en-US" dirty="0"/>
              <a:t>ACA 122, ENG 111, and gateway math in first semester</a:t>
            </a:r>
          </a:p>
          <a:p>
            <a:r>
              <a:rPr lang="en-US" dirty="0"/>
              <a:t>All students complete in two to three years</a:t>
            </a:r>
          </a:p>
          <a:p>
            <a:r>
              <a:rPr lang="en-US" dirty="0"/>
              <a:t>Focus on three universities: ASU, UNC-Asheville, &amp; WCU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96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Structured Curriculum</a:t>
            </a:r>
            <a:b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chairs reviewed eight semester guides from universities.</a:t>
            </a:r>
          </a:p>
          <a:p>
            <a:r>
              <a:rPr lang="en-US" dirty="0"/>
              <a:t>Departments then developed full-time and part-time pathways.</a:t>
            </a:r>
          </a:p>
          <a:p>
            <a:r>
              <a:rPr lang="en-US" dirty="0"/>
              <a:t>Pathways were checked to ensure compliance with the NC Comprehensive Articulation Agreement.</a:t>
            </a:r>
          </a:p>
          <a:p>
            <a:r>
              <a:rPr lang="en-US" dirty="0"/>
              <a:t>Pathways were published in the catalog and on program sheets.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5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Structured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made </a:t>
            </a:r>
            <a:r>
              <a:rPr lang="en-US" dirty="0" err="1"/>
              <a:t>metamajors</a:t>
            </a:r>
            <a:r>
              <a:rPr lang="en-US" dirty="0"/>
              <a:t>!</a:t>
            </a:r>
          </a:p>
          <a:p>
            <a:r>
              <a:rPr lang="en-US" dirty="0"/>
              <a:t>Nobody knew what that meant.</a:t>
            </a:r>
          </a:p>
          <a:p>
            <a:r>
              <a:rPr lang="en-US" dirty="0"/>
              <a:t>We renamed them Common First Semesters</a:t>
            </a:r>
          </a:p>
        </p:txBody>
      </p:sp>
    </p:spTree>
    <p:extLst>
      <p:ext uri="{BB962C8B-B14F-4D97-AF65-F5344CB8AC3E}">
        <p14:creationId xmlns:p14="http://schemas.microsoft.com/office/powerpoint/2010/main" val="183606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First Semesters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99546" y="1450428"/>
          <a:ext cx="11592910" cy="515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59">
                  <a:extLst>
                    <a:ext uri="{9D8B030D-6E8A-4147-A177-3AD203B41FA5}">
                      <a16:colId xmlns:a16="http://schemas.microsoft.com/office/drawing/2014/main" val="3021967022"/>
                    </a:ext>
                  </a:extLst>
                </a:gridCol>
                <a:gridCol w="1958675">
                  <a:extLst>
                    <a:ext uri="{9D8B030D-6E8A-4147-A177-3AD203B41FA5}">
                      <a16:colId xmlns:a16="http://schemas.microsoft.com/office/drawing/2014/main" val="2402768167"/>
                    </a:ext>
                  </a:extLst>
                </a:gridCol>
                <a:gridCol w="1933904">
                  <a:extLst>
                    <a:ext uri="{9D8B030D-6E8A-4147-A177-3AD203B41FA5}">
                      <a16:colId xmlns:a16="http://schemas.microsoft.com/office/drawing/2014/main" val="3034199850"/>
                    </a:ext>
                  </a:extLst>
                </a:gridCol>
                <a:gridCol w="1912883">
                  <a:extLst>
                    <a:ext uri="{9D8B030D-6E8A-4147-A177-3AD203B41FA5}">
                      <a16:colId xmlns:a16="http://schemas.microsoft.com/office/drawing/2014/main" val="476846107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688518102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val="3979496244"/>
                    </a:ext>
                  </a:extLst>
                </a:gridCol>
                <a:gridCol w="1329557">
                  <a:extLst>
                    <a:ext uri="{9D8B030D-6E8A-4147-A177-3AD203B41FA5}">
                      <a16:colId xmlns:a16="http://schemas.microsoft.com/office/drawing/2014/main" val="3971147826"/>
                    </a:ext>
                  </a:extLst>
                </a:gridCol>
              </a:tblGrid>
              <a:tr h="1282120">
                <a:tc>
                  <a:txBody>
                    <a:bodyPr/>
                    <a:lstStyle/>
                    <a:p>
                      <a:r>
                        <a:rPr lang="en-US" sz="1900" dirty="0"/>
                        <a:t>Science</a:t>
                      </a:r>
                    </a:p>
                    <a:p>
                      <a:r>
                        <a:rPr lang="en-US" sz="1900" dirty="0"/>
                        <a:t>Mathematics</a:t>
                      </a:r>
                    </a:p>
                    <a:p>
                      <a:r>
                        <a:rPr lang="en-US" sz="1900" dirty="0"/>
                        <a:t>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English</a:t>
                      </a:r>
                    </a:p>
                    <a:p>
                      <a:r>
                        <a:rPr lang="en-US" sz="1900" dirty="0"/>
                        <a:t>Philosophy</a:t>
                      </a:r>
                    </a:p>
                    <a:p>
                      <a:r>
                        <a:rPr lang="en-US" sz="1900" dirty="0"/>
                        <a:t>Education</a:t>
                      </a:r>
                    </a:p>
                    <a:p>
                      <a:r>
                        <a:rPr lang="en-US" sz="1900" dirty="0"/>
                        <a:t>Foreign 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Communication</a:t>
                      </a:r>
                    </a:p>
                    <a:p>
                      <a:r>
                        <a:rPr lang="en-US" sz="1900" dirty="0"/>
                        <a:t>Psychology</a:t>
                      </a:r>
                    </a:p>
                    <a:p>
                      <a:r>
                        <a:rPr lang="en-US" sz="1900" dirty="0"/>
                        <a:t>Sociology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History</a:t>
                      </a:r>
                    </a:p>
                    <a:p>
                      <a:r>
                        <a:rPr lang="en-US" sz="1900" dirty="0"/>
                        <a:t>Political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Creative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General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771808"/>
                  </a:ext>
                </a:extLst>
              </a:tr>
              <a:tr h="399979"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ACA 122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535256"/>
                  </a:ext>
                </a:extLst>
              </a:tr>
              <a:tr h="399979"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ENG 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67748"/>
                  </a:ext>
                </a:extLst>
              </a:tr>
              <a:tr h="986247">
                <a:tc>
                  <a:txBody>
                    <a:bodyPr/>
                    <a:lstStyle/>
                    <a:p>
                      <a:r>
                        <a:rPr lang="en-US" sz="1900" dirty="0"/>
                        <a:t>MAT 171 or</a:t>
                      </a:r>
                    </a:p>
                    <a:p>
                      <a:r>
                        <a:rPr lang="en-US" sz="1900" dirty="0"/>
                        <a:t>MAT 172 or</a:t>
                      </a:r>
                    </a:p>
                    <a:p>
                      <a:r>
                        <a:rPr lang="en-US" sz="1900" dirty="0"/>
                        <a:t>MAT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MAT 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MAT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MAT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MAT 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MAT 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MAT 152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915590"/>
                  </a:ext>
                </a:extLst>
              </a:tr>
              <a:tr h="399979">
                <a:tc>
                  <a:txBody>
                    <a:bodyPr/>
                    <a:lstStyle/>
                    <a:p>
                      <a:r>
                        <a:rPr lang="en-US" sz="1900" dirty="0"/>
                        <a:t>COM 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COM 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PSY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HIS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PSY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MUS 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COM 231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330745"/>
                  </a:ext>
                </a:extLst>
              </a:tr>
              <a:tr h="1282120">
                <a:tc>
                  <a:txBody>
                    <a:bodyPr/>
                    <a:lstStyle/>
                    <a:p>
                      <a:r>
                        <a:rPr lang="en-US" sz="1900" dirty="0"/>
                        <a:t>BIO 111 or</a:t>
                      </a:r>
                    </a:p>
                    <a:p>
                      <a:r>
                        <a:rPr lang="en-US" sz="1900" dirty="0"/>
                        <a:t>CHM 151 or</a:t>
                      </a:r>
                    </a:p>
                    <a:p>
                      <a:r>
                        <a:rPr lang="en-US" sz="1900" dirty="0"/>
                        <a:t>ECO 251</a:t>
                      </a:r>
                      <a:r>
                        <a:rPr lang="en-US" sz="1900" baseline="0" dirty="0"/>
                        <a:t> or</a:t>
                      </a:r>
                    </a:p>
                    <a:p>
                      <a:r>
                        <a:rPr lang="en-US" sz="1900" baseline="0" dirty="0"/>
                        <a:t>HIS 111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PSY 150 or</a:t>
                      </a:r>
                    </a:p>
                    <a:p>
                      <a:r>
                        <a:rPr lang="en-US" sz="1900" dirty="0"/>
                        <a:t>SPA 111</a:t>
                      </a:r>
                      <a:r>
                        <a:rPr lang="en-US" sz="1900" baseline="0" dirty="0"/>
                        <a:t> or</a:t>
                      </a:r>
                    </a:p>
                    <a:p>
                      <a:r>
                        <a:rPr lang="en-US" sz="1900" baseline="0" dirty="0"/>
                        <a:t>FRE 111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COM 231 or</a:t>
                      </a:r>
                    </a:p>
                    <a:p>
                      <a:r>
                        <a:rPr lang="en-US" sz="1900" dirty="0"/>
                        <a:t>SOC 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ART 111 or</a:t>
                      </a:r>
                    </a:p>
                    <a:p>
                      <a:r>
                        <a:rPr lang="en-US" sz="1900" dirty="0"/>
                        <a:t>ART 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ART 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MUS 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PSY 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44536"/>
                  </a:ext>
                </a:extLst>
              </a:tr>
              <a:tr h="39997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PSY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85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4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3" y="85565"/>
            <a:ext cx="119607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Pathways Philosophy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72" y="1411128"/>
            <a:ext cx="11382704" cy="5336513"/>
          </a:xfrm>
        </p:spPr>
        <p:txBody>
          <a:bodyPr>
            <a:noAutofit/>
          </a:bodyPr>
          <a:lstStyle/>
          <a:p>
            <a:r>
              <a:rPr lang="en-US" sz="3200" b="1" dirty="0"/>
              <a:t>Too many choices complicate decision-making </a:t>
            </a:r>
            <a:r>
              <a:rPr lang="en-US" dirty="0"/>
              <a:t>(</a:t>
            </a:r>
            <a:r>
              <a:rPr lang="en-US" dirty="0" err="1"/>
              <a:t>Dhar</a:t>
            </a:r>
            <a:r>
              <a:rPr lang="en-US" dirty="0"/>
              <a:t>, 1997; </a:t>
            </a:r>
            <a:r>
              <a:rPr lang="en-US" dirty="0" err="1"/>
              <a:t>Luce</a:t>
            </a:r>
            <a:r>
              <a:rPr lang="en-US" dirty="0"/>
              <a:t>, 1998; </a:t>
            </a:r>
            <a:r>
              <a:rPr lang="en-US" dirty="0" err="1"/>
              <a:t>Tversky</a:t>
            </a:r>
            <a:r>
              <a:rPr lang="en-US" dirty="0"/>
              <a:t> &amp; Shafir,1992)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b="1" dirty="0"/>
              <a:t>Complex decisions result in avoidant behavior such as procrastination</a:t>
            </a:r>
            <a:r>
              <a:rPr lang="en-US" sz="3200" dirty="0"/>
              <a:t> </a:t>
            </a:r>
            <a:r>
              <a:rPr lang="en-US" dirty="0"/>
              <a:t>(Keller, et al., 2011; </a:t>
            </a:r>
            <a:r>
              <a:rPr lang="en-US" dirty="0" err="1"/>
              <a:t>Luce</a:t>
            </a:r>
            <a:r>
              <a:rPr lang="en-US" dirty="0"/>
              <a:t>, 1998)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b="1" dirty="0"/>
              <a:t>Students may delay advising and registration or stop out.</a:t>
            </a:r>
          </a:p>
        </p:txBody>
      </p:sp>
    </p:spTree>
    <p:extLst>
      <p:ext uri="{BB962C8B-B14F-4D97-AF65-F5344CB8AC3E}">
        <p14:creationId xmlns:p14="http://schemas.microsoft.com/office/powerpoint/2010/main" val="4038571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6" y="168189"/>
            <a:ext cx="5174325" cy="663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94" y="168189"/>
            <a:ext cx="5025901" cy="64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10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997" y="0"/>
            <a:ext cx="7044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53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Revamp Advising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" y="1417640"/>
            <a:ext cx="11869212" cy="5440361"/>
          </a:xfrm>
        </p:spPr>
      </p:pic>
    </p:spTree>
    <p:extLst>
      <p:ext uri="{BB962C8B-B14F-4D97-AF65-F5344CB8AC3E}">
        <p14:creationId xmlns:p14="http://schemas.microsoft.com/office/powerpoint/2010/main" val="1600953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60000"/>
                </a:solidFill>
                <a:latin typeface="Arial" charset="0"/>
                <a:ea typeface="Arial" charset="0"/>
                <a:cs typeface="Arial" charset="0"/>
              </a:rPr>
              <a:t>Ask the right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meta major?</a:t>
            </a:r>
          </a:p>
          <a:p>
            <a:r>
              <a:rPr lang="en-US" dirty="0"/>
              <a:t>What universities are your students going to?</a:t>
            </a:r>
          </a:p>
          <a:p>
            <a:r>
              <a:rPr lang="en-US" dirty="0"/>
              <a:t>What are your students majoring in?</a:t>
            </a:r>
          </a:p>
          <a:p>
            <a:r>
              <a:rPr lang="en-US" dirty="0"/>
              <a:t>What requirements do universities have in common for those majors?</a:t>
            </a:r>
          </a:p>
          <a:p>
            <a:r>
              <a:rPr lang="en-US" dirty="0"/>
              <a:t>How do we know this is working early on?</a:t>
            </a:r>
          </a:p>
          <a:p>
            <a:r>
              <a:rPr lang="en-US" dirty="0"/>
              <a:t>Were do we find our data?</a:t>
            </a:r>
          </a:p>
          <a:p>
            <a:r>
              <a:rPr lang="en-US" dirty="0"/>
              <a:t>Do we have data?</a:t>
            </a:r>
          </a:p>
          <a:p>
            <a:r>
              <a:rPr lang="en-US" dirty="0"/>
              <a:t>Do we pilot or do we implement at scale?</a:t>
            </a:r>
          </a:p>
          <a:p>
            <a:r>
              <a:rPr lang="en-US" dirty="0"/>
              <a:t>If it is working how quickly do we move from a pilot to scale?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86" y="456787"/>
            <a:ext cx="1067062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 Getting Students in Pathways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806723"/>
              </p:ext>
            </p:extLst>
          </p:nvPr>
        </p:nvGraphicFramePr>
        <p:xfrm>
          <a:off x="838200" y="2418735"/>
          <a:ext cx="10515600" cy="130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6137413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43766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459449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066048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948605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20608544"/>
                    </a:ext>
                  </a:extLst>
                </a:gridCol>
              </a:tblGrid>
              <a:tr h="477880">
                <a:tc>
                  <a:txBody>
                    <a:bodyPr/>
                    <a:lstStyle/>
                    <a:p>
                      <a:r>
                        <a:rPr lang="en-US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19775"/>
                  </a:ext>
                </a:extLst>
              </a:tr>
              <a:tr h="824833">
                <a:tc>
                  <a:txBody>
                    <a:bodyPr/>
                    <a:lstStyle/>
                    <a:p>
                      <a:r>
                        <a:rPr lang="en-US" dirty="0"/>
                        <a:t>% Students in a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6131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0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Universities requiring more than 60 hours in transfer plans</a:t>
            </a:r>
          </a:p>
          <a:p>
            <a:r>
              <a:rPr lang="en-US" sz="3200" dirty="0">
                <a:cs typeface="Arial" panose="020B0604020202020204" pitchFamily="34" charset="0"/>
              </a:rPr>
              <a:t>Enrollment in ACA 122</a:t>
            </a:r>
          </a:p>
          <a:p>
            <a:r>
              <a:rPr lang="en-US" sz="3200" dirty="0">
                <a:cs typeface="Arial" panose="020B0604020202020204" pitchFamily="34" charset="0"/>
              </a:rPr>
              <a:t>Pathway/Program mismatch</a:t>
            </a:r>
          </a:p>
          <a:p>
            <a:r>
              <a:rPr lang="en-US" sz="3200" dirty="0">
                <a:cs typeface="Arial" panose="020B0604020202020204" pitchFamily="34" charset="0"/>
              </a:rPr>
              <a:t>Limit to education plan</a:t>
            </a:r>
          </a:p>
        </p:txBody>
      </p:sp>
    </p:spTree>
    <p:extLst>
      <p:ext uri="{BB962C8B-B14F-4D97-AF65-F5344CB8AC3E}">
        <p14:creationId xmlns:p14="http://schemas.microsoft.com/office/powerpoint/2010/main" val="343630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Cost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First Semester Experts</a:t>
            </a:r>
          </a:p>
          <a:p>
            <a:r>
              <a:rPr lang="en-US" sz="3200" dirty="0">
                <a:cs typeface="Arial" panose="020B0604020202020204" pitchFamily="34" charset="0"/>
              </a:rPr>
              <a:t>Process for adding pathways</a:t>
            </a:r>
          </a:p>
          <a:p>
            <a:r>
              <a:rPr lang="en-US" sz="3200" dirty="0">
                <a:cs typeface="Arial" panose="020B0604020202020204" pitchFamily="34" charset="0"/>
              </a:rPr>
              <a:t>Model for other colleges</a:t>
            </a:r>
          </a:p>
          <a:p>
            <a:r>
              <a:rPr lang="en-US" sz="3200" dirty="0"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353616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925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60000"/>
                </a:solidFill>
                <a:cs typeface="Arial" panose="020B0604020202020204" pitchFamily="34" charset="0"/>
              </a:rPr>
              <a:t>Successes: Gateway courses predict completion </a:t>
            </a:r>
            <a:br>
              <a:rPr lang="en-US" b="1" dirty="0">
                <a:solidFill>
                  <a:srgbClr val="960000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960000"/>
                </a:solidFill>
                <a:cs typeface="Arial" panose="020B0604020202020204" pitchFamily="34" charset="0"/>
              </a:rPr>
              <a:t>(Jenkins &amp; Bailey, 2017).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0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Successes: </a:t>
            </a:r>
            <a:b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111 Enrollment &amp; Completion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7162547"/>
              </p:ext>
            </p:extLst>
          </p:nvPr>
        </p:nvGraphicFramePr>
        <p:xfrm>
          <a:off x="838200" y="2145192"/>
          <a:ext cx="9829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53991485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641915924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1161611211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68315715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1336907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4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7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0869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9721836"/>
              </p:ext>
            </p:extLst>
          </p:nvPr>
        </p:nvGraphicFramePr>
        <p:xfrm>
          <a:off x="838200" y="3851403"/>
          <a:ext cx="9829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458">
                  <a:extLst>
                    <a:ext uri="{9D8B030D-6E8A-4147-A177-3AD203B41FA5}">
                      <a16:colId xmlns:a16="http://schemas.microsoft.com/office/drawing/2014/main" val="2019769277"/>
                    </a:ext>
                  </a:extLst>
                </a:gridCol>
                <a:gridCol w="1643462">
                  <a:extLst>
                    <a:ext uri="{9D8B030D-6E8A-4147-A177-3AD203B41FA5}">
                      <a16:colId xmlns:a16="http://schemas.microsoft.com/office/drawing/2014/main" val="246788851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11264728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57208151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44631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Semester (cum.)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03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4696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663381"/>
            <a:ext cx="93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First-Time Students in Fall 2016 and Spring 2017; n = 916</a:t>
            </a:r>
          </a:p>
        </p:txBody>
      </p:sp>
    </p:spTree>
    <p:extLst>
      <p:ext uri="{BB962C8B-B14F-4D97-AF65-F5344CB8AC3E}">
        <p14:creationId xmlns:p14="http://schemas.microsoft.com/office/powerpoint/2010/main" val="130722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Successes: </a:t>
            </a:r>
            <a:b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Enrollment &amp; Completion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256102"/>
              </p:ext>
            </p:extLst>
          </p:nvPr>
        </p:nvGraphicFramePr>
        <p:xfrm>
          <a:off x="838200" y="2145192"/>
          <a:ext cx="9829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53991485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641915924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1161611211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68315715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1336907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4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7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0869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7800958"/>
              </p:ext>
            </p:extLst>
          </p:nvPr>
        </p:nvGraphicFramePr>
        <p:xfrm>
          <a:off x="838200" y="3851403"/>
          <a:ext cx="9829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458">
                  <a:extLst>
                    <a:ext uri="{9D8B030D-6E8A-4147-A177-3AD203B41FA5}">
                      <a16:colId xmlns:a16="http://schemas.microsoft.com/office/drawing/2014/main" val="2019769277"/>
                    </a:ext>
                  </a:extLst>
                </a:gridCol>
                <a:gridCol w="1643462">
                  <a:extLst>
                    <a:ext uri="{9D8B030D-6E8A-4147-A177-3AD203B41FA5}">
                      <a16:colId xmlns:a16="http://schemas.microsoft.com/office/drawing/2014/main" val="246788851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11264728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57208151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44631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Semester (cum.)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03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6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in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4696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663381"/>
            <a:ext cx="93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First-Time Students in Fall 2016 and Spring 2017; n = 916</a:t>
            </a:r>
          </a:p>
        </p:txBody>
      </p:sp>
    </p:spTree>
    <p:extLst>
      <p:ext uri="{BB962C8B-B14F-4D97-AF65-F5344CB8AC3E}">
        <p14:creationId xmlns:p14="http://schemas.microsoft.com/office/powerpoint/2010/main" val="3335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/>
        </p:blipFill>
        <p:spPr>
          <a:xfrm>
            <a:off x="627964" y="1229711"/>
            <a:ext cx="10873009" cy="2615858"/>
          </a:xfrm>
        </p:spPr>
      </p:pic>
    </p:spTree>
    <p:extLst>
      <p:ext uri="{BB962C8B-B14F-4D97-AF65-F5344CB8AC3E}">
        <p14:creationId xmlns:p14="http://schemas.microsoft.com/office/powerpoint/2010/main" val="3523648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Successes: Credit Accumulation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272" y="1681163"/>
            <a:ext cx="5724303" cy="823912"/>
          </a:xfrm>
        </p:spPr>
        <p:txBody>
          <a:bodyPr/>
          <a:lstStyle/>
          <a:p>
            <a:r>
              <a:rPr lang="en-US" dirty="0"/>
              <a:t>2016 Fall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in Pathway (n=402)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9514700"/>
              </p:ext>
            </p:extLst>
          </p:nvPr>
        </p:nvGraphicFramePr>
        <p:xfrm>
          <a:off x="273272" y="2505075"/>
          <a:ext cx="5724306" cy="312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376">
                  <a:extLst>
                    <a:ext uri="{9D8B030D-6E8A-4147-A177-3AD203B41FA5}">
                      <a16:colId xmlns:a16="http://schemas.microsoft.com/office/drawing/2014/main" val="331114055"/>
                    </a:ext>
                  </a:extLst>
                </a:gridCol>
                <a:gridCol w="742140">
                  <a:extLst>
                    <a:ext uri="{9D8B030D-6E8A-4147-A177-3AD203B41FA5}">
                      <a16:colId xmlns:a16="http://schemas.microsoft.com/office/drawing/2014/main" val="2649498816"/>
                    </a:ext>
                  </a:extLst>
                </a:gridCol>
                <a:gridCol w="817758">
                  <a:extLst>
                    <a:ext uri="{9D8B030D-6E8A-4147-A177-3AD203B41FA5}">
                      <a16:colId xmlns:a16="http://schemas.microsoft.com/office/drawing/2014/main" val="3175470036"/>
                    </a:ext>
                  </a:extLst>
                </a:gridCol>
                <a:gridCol w="817758">
                  <a:extLst>
                    <a:ext uri="{9D8B030D-6E8A-4147-A177-3AD203B41FA5}">
                      <a16:colId xmlns:a16="http://schemas.microsoft.com/office/drawing/2014/main" val="1862348065"/>
                    </a:ext>
                  </a:extLst>
                </a:gridCol>
                <a:gridCol w="817758">
                  <a:extLst>
                    <a:ext uri="{9D8B030D-6E8A-4147-A177-3AD203B41FA5}">
                      <a16:colId xmlns:a16="http://schemas.microsoft.com/office/drawing/2014/main" val="2093577369"/>
                    </a:ext>
                  </a:extLst>
                </a:gridCol>
                <a:gridCol w="817758">
                  <a:extLst>
                    <a:ext uri="{9D8B030D-6E8A-4147-A177-3AD203B41FA5}">
                      <a16:colId xmlns:a16="http://schemas.microsoft.com/office/drawing/2014/main" val="229813216"/>
                    </a:ext>
                  </a:extLst>
                </a:gridCol>
                <a:gridCol w="817758">
                  <a:extLst>
                    <a:ext uri="{9D8B030D-6E8A-4147-A177-3AD203B41FA5}">
                      <a16:colId xmlns:a16="http://schemas.microsoft.com/office/drawing/2014/main" val="3040728708"/>
                    </a:ext>
                  </a:extLst>
                </a:gridCol>
              </a:tblGrid>
              <a:tr h="802825">
                <a:tc>
                  <a:txBody>
                    <a:bodyPr/>
                    <a:lstStyle/>
                    <a:p>
                      <a:r>
                        <a:rPr lang="en-US" dirty="0"/>
                        <a:t>Credits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After 1 Semester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After 2 Semesters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After 3 Semesters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92654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4284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15-28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01552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1669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45-62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69031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63+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026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2016 Fall In Pathway (n=242)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6693044"/>
              </p:ext>
            </p:extLst>
          </p:nvPr>
        </p:nvGraphicFramePr>
        <p:xfrm>
          <a:off x="6172200" y="2505075"/>
          <a:ext cx="5578363" cy="312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41">
                  <a:extLst>
                    <a:ext uri="{9D8B030D-6E8A-4147-A177-3AD203B41FA5}">
                      <a16:colId xmlns:a16="http://schemas.microsoft.com/office/drawing/2014/main" val="433838119"/>
                    </a:ext>
                  </a:extLst>
                </a:gridCol>
                <a:gridCol w="713577">
                  <a:extLst>
                    <a:ext uri="{9D8B030D-6E8A-4147-A177-3AD203B41FA5}">
                      <a16:colId xmlns:a16="http://schemas.microsoft.com/office/drawing/2014/main" val="99478021"/>
                    </a:ext>
                  </a:extLst>
                </a:gridCol>
                <a:gridCol w="796909">
                  <a:extLst>
                    <a:ext uri="{9D8B030D-6E8A-4147-A177-3AD203B41FA5}">
                      <a16:colId xmlns:a16="http://schemas.microsoft.com/office/drawing/2014/main" val="2966611657"/>
                    </a:ext>
                  </a:extLst>
                </a:gridCol>
                <a:gridCol w="796909">
                  <a:extLst>
                    <a:ext uri="{9D8B030D-6E8A-4147-A177-3AD203B41FA5}">
                      <a16:colId xmlns:a16="http://schemas.microsoft.com/office/drawing/2014/main" val="3678364622"/>
                    </a:ext>
                  </a:extLst>
                </a:gridCol>
                <a:gridCol w="796909">
                  <a:extLst>
                    <a:ext uri="{9D8B030D-6E8A-4147-A177-3AD203B41FA5}">
                      <a16:colId xmlns:a16="http://schemas.microsoft.com/office/drawing/2014/main" val="1629732737"/>
                    </a:ext>
                  </a:extLst>
                </a:gridCol>
                <a:gridCol w="796909">
                  <a:extLst>
                    <a:ext uri="{9D8B030D-6E8A-4147-A177-3AD203B41FA5}">
                      <a16:colId xmlns:a16="http://schemas.microsoft.com/office/drawing/2014/main" val="1818690865"/>
                    </a:ext>
                  </a:extLst>
                </a:gridCol>
                <a:gridCol w="796909">
                  <a:extLst>
                    <a:ext uri="{9D8B030D-6E8A-4147-A177-3AD203B41FA5}">
                      <a16:colId xmlns:a16="http://schemas.microsoft.com/office/drawing/2014/main" val="3554456464"/>
                    </a:ext>
                  </a:extLst>
                </a:gridCol>
              </a:tblGrid>
              <a:tr h="802825">
                <a:tc>
                  <a:txBody>
                    <a:bodyPr/>
                    <a:lstStyle/>
                    <a:p>
                      <a:r>
                        <a:rPr lang="en-US" dirty="0"/>
                        <a:t>Credits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After 1 Semester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After 2 Semesters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After 3 Semesters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81873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144039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15-29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38309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3311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45-62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63588"/>
                  </a:ext>
                </a:extLst>
              </a:tr>
              <a:tr h="465129">
                <a:tc>
                  <a:txBody>
                    <a:bodyPr/>
                    <a:lstStyle/>
                    <a:p>
                      <a:r>
                        <a:rPr lang="en-US" dirty="0"/>
                        <a:t>63+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00550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9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960000"/>
                </a:solidFill>
                <a:latin typeface="Arial" charset="0"/>
                <a:ea typeface="Arial" charset="0"/>
                <a:cs typeface="Arial" charset="0"/>
              </a:rPr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19262"/>
            <a:ext cx="10048875" cy="3952876"/>
          </a:xfrm>
        </p:spPr>
        <p:txBody>
          <a:bodyPr/>
          <a:lstStyle/>
          <a:p>
            <a:r>
              <a:rPr lang="en-US" dirty="0"/>
              <a:t>Ask more questions</a:t>
            </a:r>
          </a:p>
          <a:p>
            <a:r>
              <a:rPr lang="en-US" dirty="0"/>
              <a:t>Do a better job of sharing data</a:t>
            </a:r>
          </a:p>
          <a:p>
            <a:r>
              <a:rPr lang="en-US" dirty="0"/>
              <a:t>Target specific AAS programs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8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Flexibility </a:t>
            </a:r>
          </a:p>
          <a:p>
            <a:r>
              <a:rPr lang="en-US" sz="3200" dirty="0">
                <a:cs typeface="Arial" panose="020B0604020202020204" pitchFamily="34" charset="0"/>
              </a:rPr>
              <a:t>Pathway Committee for Sustainability</a:t>
            </a:r>
          </a:p>
          <a:p>
            <a:r>
              <a:rPr lang="en-US" sz="3200">
                <a:cs typeface="Arial" panose="020B0604020202020204" pitchFamily="34" charset="0"/>
              </a:rPr>
              <a:t>Develop Advisor </a:t>
            </a:r>
            <a:r>
              <a:rPr lang="en-US" sz="3200" dirty="0">
                <a:cs typeface="Arial" panose="020B0604020202020204" pitchFamily="34" charset="0"/>
              </a:rPr>
              <a:t>T</a:t>
            </a:r>
            <a:r>
              <a:rPr lang="en-US" sz="3200">
                <a:cs typeface="Arial" panose="020B0604020202020204" pitchFamily="34" charset="0"/>
              </a:rPr>
              <a:t>raining</a:t>
            </a:r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Partnerships with 3 Regional Universities</a:t>
            </a:r>
          </a:p>
          <a:p>
            <a:r>
              <a:rPr lang="en-US" sz="3200" dirty="0">
                <a:cs typeface="Arial" panose="020B0604020202020204" pitchFamily="34" charset="0"/>
              </a:rPr>
              <a:t>Identify Passionate Early Adopters</a:t>
            </a:r>
          </a:p>
        </p:txBody>
      </p:sp>
    </p:spTree>
    <p:extLst>
      <p:ext uri="{BB962C8B-B14F-4D97-AF65-F5344CB8AC3E}">
        <p14:creationId xmlns:p14="http://schemas.microsoft.com/office/powerpoint/2010/main" val="2618846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714"/>
            <a:ext cx="10285927" cy="685728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56823" y="153610"/>
            <a:ext cx="4855335" cy="2588654"/>
          </a:xfrm>
          <a:prstGeom prst="wedgeEllipseCallout">
            <a:avLst>
              <a:gd name="adj1" fmla="val 74016"/>
              <a:gd name="adj2" fmla="val 7213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004" y="7647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1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60000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8" y="1366344"/>
            <a:ext cx="11771586" cy="540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Dr. Beth Stewart</a:t>
            </a:r>
          </a:p>
          <a:p>
            <a:pPr marL="0" indent="0">
              <a:buNone/>
            </a:pPr>
            <a:r>
              <a:rPr lang="en-US" sz="3200" dirty="0"/>
              <a:t>Vice President of Instructional Services, Asheville-Buncombe Technical Community College, (828)398-7633, bethstewart@abtech.edu</a:t>
            </a:r>
          </a:p>
          <a:p>
            <a:pPr marL="0" indent="0">
              <a:buNone/>
            </a:pPr>
            <a:r>
              <a:rPr lang="en-US" sz="3200" b="1" dirty="0"/>
              <a:t>Dr. Steve Heulett</a:t>
            </a:r>
          </a:p>
          <a:p>
            <a:pPr marL="0" indent="0">
              <a:buNone/>
            </a:pPr>
            <a:r>
              <a:rPr lang="en-US" sz="3200" dirty="0"/>
              <a:t>Coordinator of Transfer Advising Center, Asheville-Buncombe Technical Community College, (828)398-7184, steventheulett@abtech.edu</a:t>
            </a:r>
          </a:p>
          <a:p>
            <a:pPr marL="0" indent="0">
              <a:buNone/>
            </a:pPr>
            <a:r>
              <a:rPr lang="en-US" sz="3200" b="1" dirty="0"/>
              <a:t>Heather Vaughn</a:t>
            </a:r>
          </a:p>
          <a:p>
            <a:pPr marL="0" indent="0">
              <a:buNone/>
            </a:pPr>
            <a:r>
              <a:rPr lang="en-US" sz="3200" dirty="0"/>
              <a:t>Chair of English Department, Asheville-Buncombe Technical Community College, (828)398-7315, heatherkvaughn@abtech.edu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122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1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86" y="1292772"/>
            <a:ext cx="11204028" cy="5381298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buNone/>
            </a:pPr>
            <a:r>
              <a:rPr lang="en-US" dirty="0" err="1"/>
              <a:t>Dhar</a:t>
            </a:r>
            <a:r>
              <a:rPr lang="en-US" dirty="0"/>
              <a:t>, R. (1997). Consumer preference for a no-choice option. </a:t>
            </a:r>
            <a:r>
              <a:rPr lang="en-US" i="1" dirty="0"/>
              <a:t>Journal of consumer research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(2), 215-231.</a:t>
            </a:r>
          </a:p>
          <a:p>
            <a:pPr marL="231775" indent="-231775">
              <a:buNone/>
            </a:pPr>
            <a:r>
              <a:rPr lang="en-US" dirty="0"/>
              <a:t>Jenkins, P. D., &amp; Bailey, T. R. (2017). Early Momentum Metrics: Why They Matter for College Improvement.</a:t>
            </a:r>
          </a:p>
          <a:p>
            <a:pPr marL="231775" indent="-231775">
              <a:buNone/>
            </a:pPr>
            <a:r>
              <a:rPr lang="en-US" dirty="0"/>
              <a:t>Jenkins, D., &amp; Cho, S. W. (2014). Get with the program… and finish it: Building guided pathways to accelerate student completion. </a:t>
            </a:r>
            <a:r>
              <a:rPr lang="en-US" i="1" dirty="0"/>
              <a:t>Community College Research Center</a:t>
            </a:r>
            <a:r>
              <a:rPr lang="en-US" dirty="0"/>
              <a:t>, </a:t>
            </a:r>
            <a:r>
              <a:rPr lang="en-US" i="1" dirty="0"/>
              <a:t>CCRC Working Paper #66</a:t>
            </a:r>
            <a:r>
              <a:rPr lang="en-US" dirty="0"/>
              <a:t>.</a:t>
            </a:r>
          </a:p>
          <a:p>
            <a:pPr marL="231775" indent="-231775">
              <a:buNone/>
            </a:pPr>
            <a:r>
              <a:rPr lang="en-US" dirty="0"/>
              <a:t>Keller, P. A., </a:t>
            </a:r>
            <a:r>
              <a:rPr lang="en-US" dirty="0" err="1"/>
              <a:t>Harlam</a:t>
            </a:r>
            <a:r>
              <a:rPr lang="en-US" dirty="0"/>
              <a:t>, B., </a:t>
            </a:r>
            <a:r>
              <a:rPr lang="en-US" dirty="0" err="1"/>
              <a:t>Loewenstein</a:t>
            </a:r>
            <a:r>
              <a:rPr lang="en-US" dirty="0"/>
              <a:t>, G., &amp; </a:t>
            </a:r>
            <a:r>
              <a:rPr lang="en-US" dirty="0" err="1"/>
              <a:t>Volpp</a:t>
            </a:r>
            <a:r>
              <a:rPr lang="en-US" dirty="0"/>
              <a:t>, K. G. (2011). Enhanced active choice: A new method to motivate behavior change. </a:t>
            </a:r>
            <a:r>
              <a:rPr lang="en-US" i="1" dirty="0"/>
              <a:t>Journal of Consumer psychology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(4), 376-383.</a:t>
            </a:r>
          </a:p>
          <a:p>
            <a:pPr marL="231775" indent="-231775">
              <a:buNone/>
            </a:pPr>
            <a:r>
              <a:rPr lang="en-US" dirty="0" err="1"/>
              <a:t>Luce</a:t>
            </a:r>
            <a:r>
              <a:rPr lang="en-US" dirty="0"/>
              <a:t>, M. F. (1998). Choosing to avoid: Coping with negatively emotion-laden consumer decisions. </a:t>
            </a:r>
            <a:r>
              <a:rPr lang="en-US" i="1" dirty="0"/>
              <a:t>Journal of consumer research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(4), 409-433.</a:t>
            </a:r>
          </a:p>
          <a:p>
            <a:pPr marL="231775" indent="-231775">
              <a:buNone/>
            </a:pPr>
            <a:r>
              <a:rPr lang="en-US" dirty="0" err="1"/>
              <a:t>Tversky</a:t>
            </a:r>
            <a:r>
              <a:rPr lang="en-US" dirty="0"/>
              <a:t>, A., &amp; </a:t>
            </a:r>
            <a:r>
              <a:rPr lang="en-US" dirty="0" err="1"/>
              <a:t>Shafir</a:t>
            </a:r>
            <a:r>
              <a:rPr lang="en-US" dirty="0"/>
              <a:t>, E. (1992). Choice under conflict: The dynamics of deferred decision. </a:t>
            </a:r>
            <a:r>
              <a:rPr lang="en-US" i="1" dirty="0"/>
              <a:t>Psychological science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(6), 358-361.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60000"/>
                </a:solidFill>
                <a:latin typeface="Arial" charset="0"/>
                <a:ea typeface="Arial" charset="0"/>
                <a:cs typeface="Arial" charset="0"/>
              </a:rPr>
              <a:t>Why Pathways: The Numbers</a:t>
            </a:r>
            <a:endParaRPr lang="en-US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26% Graduation Rate (IPEDS)</a:t>
            </a:r>
          </a:p>
          <a:p>
            <a:r>
              <a:rPr lang="en-US" dirty="0"/>
              <a:t>30% Enrolled in ACA 122</a:t>
            </a:r>
          </a:p>
          <a:p>
            <a:r>
              <a:rPr lang="en-US" dirty="0"/>
              <a:t>25% Enrolled in ENG 111</a:t>
            </a:r>
          </a:p>
          <a:p>
            <a:r>
              <a:rPr lang="en-US" dirty="0"/>
              <a:t>15% Enrolled in MAT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0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60000"/>
                </a:solidFill>
              </a:rPr>
              <a:t>Why Pathways: The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Financial Aid</a:t>
            </a:r>
          </a:p>
          <a:p>
            <a:r>
              <a:rPr lang="en-US" dirty="0"/>
              <a:t>Faculty removed from the advising process</a:t>
            </a:r>
          </a:p>
          <a:p>
            <a:r>
              <a:rPr lang="en-US" dirty="0"/>
              <a:t>Advisors not in the discipline</a:t>
            </a:r>
          </a:p>
          <a:p>
            <a:r>
              <a:rPr lang="en-US" dirty="0"/>
              <a:t>Different advisors each time</a:t>
            </a:r>
          </a:p>
          <a:p>
            <a:r>
              <a:rPr lang="en-US" dirty="0"/>
              <a:t>Not enough time to adequately advise</a:t>
            </a:r>
          </a:p>
          <a:p>
            <a:r>
              <a:rPr lang="en-US" dirty="0"/>
              <a:t>Course proliferation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4" descr="Bailey building lobby during new student welcome and registration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5" y="1825625"/>
            <a:ext cx="529351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as a Potential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Hierarchical Choice Approach (Jenkins &amp; Cho, 2014)</a:t>
            </a:r>
          </a:p>
          <a:p>
            <a:r>
              <a:rPr lang="en-US" sz="3200" dirty="0"/>
              <a:t>Advising and the First Semester Experience </a:t>
            </a:r>
          </a:p>
          <a:p>
            <a:r>
              <a:rPr lang="en-US" sz="3200" dirty="0"/>
              <a:t>Structured Curricula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Pathways Essential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Curricula (A-B Tech Pathways)</a:t>
            </a:r>
          </a:p>
          <a:p>
            <a:r>
              <a:rPr lang="en-US" dirty="0"/>
              <a:t>Pathway Choice</a:t>
            </a:r>
          </a:p>
          <a:p>
            <a:r>
              <a:rPr lang="en-US" dirty="0"/>
              <a:t>Staying on the Path</a:t>
            </a:r>
          </a:p>
          <a:p>
            <a:r>
              <a:rPr lang="en-US" dirty="0"/>
              <a:t>Ensure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92" y="315310"/>
            <a:ext cx="5496416" cy="6354013"/>
          </a:xfrm>
        </p:spPr>
      </p:pic>
    </p:spTree>
    <p:extLst>
      <p:ext uri="{BB962C8B-B14F-4D97-AF65-F5344CB8AC3E}">
        <p14:creationId xmlns:p14="http://schemas.microsoft.com/office/powerpoint/2010/main" val="38554885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1701</Words>
  <Application>Microsoft Office PowerPoint</Application>
  <PresentationFormat>Widescreen</PresentationFormat>
  <Paragraphs>562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1_Office Theme</vt:lpstr>
      <vt:lpstr>From Zero to Pathway:  A Case Study of A-B Tech’s Pathway Project</vt:lpstr>
      <vt:lpstr>George’s Pizza &amp; Subs</vt:lpstr>
      <vt:lpstr>The Pathways Philosophy</vt:lpstr>
      <vt:lpstr>PowerPoint Presentation</vt:lpstr>
      <vt:lpstr>Why Pathways: The Numbers</vt:lpstr>
      <vt:lpstr>Why Pathways: The Students</vt:lpstr>
      <vt:lpstr>Pathways as a Potential Solution</vt:lpstr>
      <vt:lpstr>Guided Pathways Essential Practices</vt:lpstr>
      <vt:lpstr>PowerPoint Presentation</vt:lpstr>
      <vt:lpstr>PowerPoint Presentation</vt:lpstr>
      <vt:lpstr>Initial Program Placement</vt:lpstr>
      <vt:lpstr>First Semester Expert</vt:lpstr>
      <vt:lpstr>Common First Semesters</vt:lpstr>
      <vt:lpstr>Importance of ACA 122</vt:lpstr>
      <vt:lpstr>Pathways – Structured Curricula</vt:lpstr>
      <vt:lpstr>Guided Pathways Essential Practices</vt:lpstr>
      <vt:lpstr>PowerPoint Presentation</vt:lpstr>
      <vt:lpstr>PowerPoint Presentation</vt:lpstr>
      <vt:lpstr>PowerPoint Presentation</vt:lpstr>
      <vt:lpstr>How we developed a Pathway Project</vt:lpstr>
      <vt:lpstr>Reduce number of courses</vt:lpstr>
      <vt:lpstr>2011-2012 Catalog</vt:lpstr>
      <vt:lpstr>2016-2017 Catalog</vt:lpstr>
      <vt:lpstr>Create Buy-In</vt:lpstr>
      <vt:lpstr>Create Buy-In</vt:lpstr>
      <vt:lpstr>Build Structured Curriculum Guidance</vt:lpstr>
      <vt:lpstr>Build Structured Curriculum Process</vt:lpstr>
      <vt:lpstr>Build Structured Curriculum </vt:lpstr>
      <vt:lpstr>Common First Semesters</vt:lpstr>
      <vt:lpstr>PowerPoint Presentation</vt:lpstr>
      <vt:lpstr>PowerPoint Presentation</vt:lpstr>
      <vt:lpstr>Revamp Advising</vt:lpstr>
      <vt:lpstr>Ask the right questions</vt:lpstr>
      <vt:lpstr>Challenges: Getting Students in Pathways</vt:lpstr>
      <vt:lpstr>Challenges</vt:lpstr>
      <vt:lpstr>Successes</vt:lpstr>
      <vt:lpstr>Successes: Gateway courses predict completion  (Jenkins &amp; Bailey, 2017). </vt:lpstr>
      <vt:lpstr>Successes:  ENG 111 Enrollment &amp; Completion</vt:lpstr>
      <vt:lpstr>Successes:  Math Enrollment &amp; Completion</vt:lpstr>
      <vt:lpstr>Successes: Credit Accumulation</vt:lpstr>
      <vt:lpstr>Next Steps</vt:lpstr>
      <vt:lpstr>Best Practices</vt:lpstr>
      <vt:lpstr>PowerPoint Presentation</vt:lpstr>
      <vt:lpstr>Contact Information</vt:lpstr>
      <vt:lpstr>References</vt:lpstr>
    </vt:vector>
  </TitlesOfParts>
  <Company>AACC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AACC Staff</dc:creator>
  <cp:lastModifiedBy>Roxanne Newton</cp:lastModifiedBy>
  <cp:revision>183</cp:revision>
  <cp:lastPrinted>2018-05-25T17:41:25Z</cp:lastPrinted>
  <dcterms:created xsi:type="dcterms:W3CDTF">2016-01-07T17:25:59Z</dcterms:created>
  <dcterms:modified xsi:type="dcterms:W3CDTF">2018-06-01T14:47:20Z</dcterms:modified>
</cp:coreProperties>
</file>