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491" r:id="rId6"/>
    <p:sldId id="450" r:id="rId7"/>
    <p:sldId id="482" r:id="rId8"/>
    <p:sldId id="452" r:id="rId9"/>
    <p:sldId id="453" r:id="rId10"/>
    <p:sldId id="478" r:id="rId11"/>
    <p:sldId id="479" r:id="rId12"/>
    <p:sldId id="444" r:id="rId13"/>
    <p:sldId id="489" r:id="rId14"/>
    <p:sldId id="490" r:id="rId15"/>
    <p:sldId id="343" r:id="rId16"/>
    <p:sldId id="344" r:id="rId17"/>
    <p:sldId id="345" r:id="rId18"/>
    <p:sldId id="443" r:id="rId19"/>
    <p:sldId id="442" r:id="rId20"/>
    <p:sldId id="422" r:id="rId21"/>
    <p:sldId id="441" r:id="rId22"/>
    <p:sldId id="426" r:id="rId23"/>
    <p:sldId id="427" r:id="rId24"/>
    <p:sldId id="387" r:id="rId25"/>
    <p:sldId id="438" r:id="rId26"/>
    <p:sldId id="373" r:id="rId27"/>
    <p:sldId id="446" r:id="rId28"/>
    <p:sldId id="424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8"/>
    <a:srgbClr val="C49B26"/>
    <a:srgbClr val="F8BE32"/>
    <a:srgbClr val="FD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4"/>
    <p:restoredTop sz="73136"/>
  </p:normalViewPr>
  <p:slideViewPr>
    <p:cSldViewPr>
      <p:cViewPr varScale="1">
        <p:scale>
          <a:sx n="80" d="100"/>
          <a:sy n="80" d="100"/>
        </p:scale>
        <p:origin x="24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Newton" userId="S::newtonr@nccommunitycolleges.edu::8033a0bb-0559-4c1f-91dc-2d071d8352b6" providerId="AD" clId="Web-{23541519-1F7D-4577-8AD4-323E12BC028E}"/>
    <pc:docChg chg="modSld">
      <pc:chgData name="Roxanne Newton" userId="S::newtonr@nccommunitycolleges.edu::8033a0bb-0559-4c1f-91dc-2d071d8352b6" providerId="AD" clId="Web-{23541519-1F7D-4577-8AD4-323E12BC028E}" dt="2018-05-08T13:04:05.001" v="5"/>
      <pc:docMkLst>
        <pc:docMk/>
      </pc:docMkLst>
      <pc:sldChg chg="modSp">
        <pc:chgData name="Roxanne Newton" userId="S::newtonr@nccommunitycolleges.edu::8033a0bb-0559-4c1f-91dc-2d071d8352b6" providerId="AD" clId="Web-{23541519-1F7D-4577-8AD4-323E12BC028E}" dt="2018-05-08T13:04:05.001" v="4"/>
        <pc:sldMkLst>
          <pc:docMk/>
          <pc:sldMk cId="985704769" sldId="446"/>
        </pc:sldMkLst>
        <pc:spChg chg="mod">
          <ac:chgData name="Roxanne Newton" userId="S::newtonr@nccommunitycolleges.edu::8033a0bb-0559-4c1f-91dc-2d071d8352b6" providerId="AD" clId="Web-{23541519-1F7D-4577-8AD4-323E12BC028E}" dt="2018-05-08T13:04:05.001" v="4"/>
          <ac:spMkLst>
            <pc:docMk/>
            <pc:sldMk cId="985704769" sldId="446"/>
            <ac:spMk id="7" creationId="{46B4FEA1-A238-4841-9C28-B2F164023B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33177394195197E-2"/>
          <c:y val="0.17619484584154138"/>
          <c:w val="0.88779373477275592"/>
          <c:h val="0.5558500624625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2-4CE8-8E74-FAF1015BC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2-4CE8-8E74-FAF1015BC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02-4CE8-8E74-FAF1015BC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691928"/>
        <c:axId val="440691272"/>
      </c:barChart>
      <c:catAx>
        <c:axId val="44069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91272"/>
        <c:crosses val="autoZero"/>
        <c:auto val="1"/>
        <c:lblAlgn val="ctr"/>
        <c:lblOffset val="100"/>
        <c:noMultiLvlLbl val="0"/>
      </c:catAx>
      <c:valAx>
        <c:axId val="44069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9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5-4D5E-87EA-8F809803312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C82-4071-ACA9-3276F99BFE3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635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F03-6946-B047-ABECD26AAA8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6A8-D843-9B01-EDE0B54F24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6A8-D843-9B01-EDE0B54F24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6A8-D843-9B01-EDE0B54F24D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C5-4D5E-87EA-8F809803312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C5-4D5E-87EA-8F809803312A}"/>
              </c:ext>
            </c:extLst>
          </c:dPt>
          <c:dPt>
            <c:idx val="8"/>
            <c:invertIfNegative val="0"/>
            <c:bubble3D val="0"/>
            <c:spPr>
              <a:solidFill>
                <a:srgbClr val="F8BE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C5-4D5E-87EA-8F809803312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All Minority Male</c:v>
                </c:pt>
                <c:pt idx="1">
                  <c:v>All Minority Female</c:v>
                </c:pt>
                <c:pt idx="2">
                  <c:v>Black Male</c:v>
                </c:pt>
                <c:pt idx="3">
                  <c:v>Black Female</c:v>
                </c:pt>
                <c:pt idx="4">
                  <c:v>Hispanic Male</c:v>
                </c:pt>
                <c:pt idx="5">
                  <c:v>Hispanic Female</c:v>
                </c:pt>
                <c:pt idx="6">
                  <c:v>White Male</c:v>
                </c:pt>
                <c:pt idx="7">
                  <c:v>White Female</c:v>
                </c:pt>
                <c:pt idx="8">
                  <c:v>All Students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0.58399999999999996</c:v>
                </c:pt>
                <c:pt idx="1">
                  <c:v>0.65300000000000002</c:v>
                </c:pt>
                <c:pt idx="2">
                  <c:v>0.498</c:v>
                </c:pt>
                <c:pt idx="3">
                  <c:v>0.57999999999999996</c:v>
                </c:pt>
                <c:pt idx="4">
                  <c:v>0.69299999999999995</c:v>
                </c:pt>
                <c:pt idx="5">
                  <c:v>0.751</c:v>
                </c:pt>
                <c:pt idx="6">
                  <c:v>0.70899999999999996</c:v>
                </c:pt>
                <c:pt idx="7">
                  <c:v>0.78400000000000003</c:v>
                </c:pt>
                <c:pt idx="8">
                  <c:v>0.69699999999999995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C5-4D5E-87EA-8F8098033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568401336"/>
        <c:axId val="568396744"/>
      </c:barChart>
      <c:catAx>
        <c:axId val="56840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396744"/>
        <c:crosses val="autoZero"/>
        <c:auto val="1"/>
        <c:lblAlgn val="ctr"/>
        <c:lblOffset val="100"/>
        <c:noMultiLvlLbl val="0"/>
      </c:catAx>
      <c:valAx>
        <c:axId val="568396744"/>
        <c:scaling>
          <c:orientation val="minMax"/>
          <c:max val="0.85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0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7E-4687-81C7-C050985BCC5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33-4D3C-B7B6-29AE93AC4AE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19-A14B-8676-AFA6EE6AEED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8A0-5248-AFBD-E9CD4DF27D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A0-5248-AFBD-E9CD4DF27D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8A0-5248-AFBD-E9CD4DF27D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7E-4687-81C7-C050985BCC5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7E-4687-81C7-C050985BCC5A}"/>
              </c:ext>
            </c:extLst>
          </c:dPt>
          <c:dPt>
            <c:idx val="8"/>
            <c:invertIfNegative val="0"/>
            <c:bubble3D val="0"/>
            <c:spPr>
              <a:solidFill>
                <a:srgbClr val="F8BE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7E-4687-81C7-C050985BCC5A}"/>
              </c:ext>
            </c:extLst>
          </c:dPt>
          <c:dLbls>
            <c:dLbl>
              <c:idx val="7"/>
              <c:layout>
                <c:manualLayout>
                  <c:x val="4.16776364448286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E-4687-81C7-C050985BC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All Minority Male</c:v>
                </c:pt>
                <c:pt idx="1">
                  <c:v>All Minority Female</c:v>
                </c:pt>
                <c:pt idx="2">
                  <c:v>Black Male (4098)</c:v>
                </c:pt>
                <c:pt idx="3">
                  <c:v>Black Female</c:v>
                </c:pt>
                <c:pt idx="4">
                  <c:v>Hispanic Male</c:v>
                </c:pt>
                <c:pt idx="5">
                  <c:v>Hispanic Female</c:v>
                </c:pt>
                <c:pt idx="6">
                  <c:v>White Male</c:v>
                </c:pt>
                <c:pt idx="7">
                  <c:v>White Female</c:v>
                </c:pt>
                <c:pt idx="8">
                  <c:v>All Students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2.38</c:v>
                </c:pt>
                <c:pt idx="1">
                  <c:v>2.6</c:v>
                </c:pt>
                <c:pt idx="2">
                  <c:v>2.15</c:v>
                </c:pt>
                <c:pt idx="3">
                  <c:v>2.4</c:v>
                </c:pt>
                <c:pt idx="4">
                  <c:v>2.62</c:v>
                </c:pt>
                <c:pt idx="5">
                  <c:v>2.83</c:v>
                </c:pt>
                <c:pt idx="6">
                  <c:v>2.74</c:v>
                </c:pt>
                <c:pt idx="7">
                  <c:v>2.99</c:v>
                </c:pt>
                <c:pt idx="8">
                  <c:v>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7E-4687-81C7-C050985BC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568401336"/>
        <c:axId val="568396744"/>
      </c:barChart>
      <c:catAx>
        <c:axId val="56840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396744"/>
        <c:crosses val="autoZero"/>
        <c:auto val="1"/>
        <c:lblAlgn val="ctr"/>
        <c:lblOffset val="100"/>
        <c:noMultiLvlLbl val="0"/>
      </c:catAx>
      <c:valAx>
        <c:axId val="568396744"/>
        <c:scaling>
          <c:orientation val="minMax"/>
          <c:max val="3.1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0133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6-4A25-8C1A-A521919511C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B4-4A3C-852E-5807B4F5F43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4F2-174F-8FEA-8202CA53E7F5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F2-174F-8FEA-8202CA53E7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4F2-174F-8FEA-8202CA53E7F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F2-174F-8FEA-8202CA53E7F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6-4A25-8C1A-A521919511C3}"/>
              </c:ext>
            </c:extLst>
          </c:dPt>
          <c:dPt>
            <c:idx val="8"/>
            <c:invertIfNegative val="0"/>
            <c:bubble3D val="0"/>
            <c:spPr>
              <a:solidFill>
                <a:srgbClr val="F8BE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6-4A25-8C1A-A521919511C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All Minority Male</c:v>
                </c:pt>
                <c:pt idx="1">
                  <c:v>All Minority Female</c:v>
                </c:pt>
                <c:pt idx="2">
                  <c:v>Black Male</c:v>
                </c:pt>
                <c:pt idx="3">
                  <c:v>Black Female</c:v>
                </c:pt>
                <c:pt idx="4">
                  <c:v>Hispanic Male</c:v>
                </c:pt>
                <c:pt idx="5">
                  <c:v>Hispanic Female</c:v>
                </c:pt>
                <c:pt idx="6">
                  <c:v>White Male</c:v>
                </c:pt>
                <c:pt idx="7">
                  <c:v>White Female</c:v>
                </c:pt>
                <c:pt idx="8">
                  <c:v>All Students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0.61</c:v>
                </c:pt>
                <c:pt idx="1">
                  <c:v>0.67</c:v>
                </c:pt>
                <c:pt idx="2">
                  <c:v>0.53</c:v>
                </c:pt>
                <c:pt idx="3">
                  <c:v>0.61</c:v>
                </c:pt>
                <c:pt idx="4">
                  <c:v>0.69</c:v>
                </c:pt>
                <c:pt idx="5">
                  <c:v>0.74</c:v>
                </c:pt>
                <c:pt idx="6">
                  <c:v>0.73</c:v>
                </c:pt>
                <c:pt idx="7">
                  <c:v>0.78</c:v>
                </c:pt>
                <c:pt idx="8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06-4A25-8C1A-A52191951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568401336"/>
        <c:axId val="568396744"/>
      </c:barChart>
      <c:catAx>
        <c:axId val="56840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396744"/>
        <c:crosses val="autoZero"/>
        <c:auto val="1"/>
        <c:lblAlgn val="ctr"/>
        <c:lblOffset val="100"/>
        <c:noMultiLvlLbl val="0"/>
      </c:catAx>
      <c:valAx>
        <c:axId val="568396744"/>
        <c:scaling>
          <c:orientation val="minMax"/>
          <c:max val="0.8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0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D6-4A11-B798-EE693BF7CCC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A5-489E-8501-12C1B923B0D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635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81B-2F4C-9DBD-D3AADF7520B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AD3-6C48-8346-03BEA216AE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D3-6C48-8346-03BEA216AEF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AD3-6C48-8346-03BEA216AEF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54D-5040-A232-8F059096F6F1}"/>
              </c:ext>
            </c:extLst>
          </c:dPt>
          <c:dPt>
            <c:idx val="8"/>
            <c:invertIfNegative val="0"/>
            <c:bubble3D val="0"/>
            <c:spPr>
              <a:solidFill>
                <a:srgbClr val="F8BE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D6-4A11-B798-EE693BF7CC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All Minority Male</c:v>
                </c:pt>
                <c:pt idx="1">
                  <c:v>All Minority Female</c:v>
                </c:pt>
                <c:pt idx="2">
                  <c:v>Black Male</c:v>
                </c:pt>
                <c:pt idx="3">
                  <c:v>Black Female</c:v>
                </c:pt>
                <c:pt idx="4">
                  <c:v>Hispanic Male</c:v>
                </c:pt>
                <c:pt idx="5">
                  <c:v>Hispanic Female</c:v>
                </c:pt>
                <c:pt idx="6">
                  <c:v>White Male</c:v>
                </c:pt>
                <c:pt idx="7">
                  <c:v>White Female</c:v>
                </c:pt>
                <c:pt idx="8">
                  <c:v>All Students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0.46200000000000002</c:v>
                </c:pt>
                <c:pt idx="1">
                  <c:v>0.56200000000000006</c:v>
                </c:pt>
                <c:pt idx="2">
                  <c:v>0.36499999999999999</c:v>
                </c:pt>
                <c:pt idx="3">
                  <c:v>0.47899999999999998</c:v>
                </c:pt>
                <c:pt idx="4">
                  <c:v>0.56399999999999995</c:v>
                </c:pt>
                <c:pt idx="5">
                  <c:v>0.65500000000000003</c:v>
                </c:pt>
                <c:pt idx="6">
                  <c:v>0.64200000000000002</c:v>
                </c:pt>
                <c:pt idx="7">
                  <c:v>0.70699999999999996</c:v>
                </c:pt>
                <c:pt idx="8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D6-4A11-B798-EE693BF7C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568401336"/>
        <c:axId val="568396744"/>
      </c:barChart>
      <c:catAx>
        <c:axId val="56840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396744"/>
        <c:crosses val="autoZero"/>
        <c:auto val="1"/>
        <c:lblAlgn val="ctr"/>
        <c:lblOffset val="100"/>
        <c:noMultiLvlLbl val="0"/>
      </c:catAx>
      <c:valAx>
        <c:axId val="568396744"/>
        <c:scaling>
          <c:orientation val="minMax"/>
          <c:max val="0.750000000000000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0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69-452D-84BF-07F18D83ED7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94A-41AC-A245-174C86C5842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28-6A41-BE0F-98DE8E2430C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8-6A41-BE0F-98DE8E2430C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28-6A41-BE0F-98DE8E2430C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8-6A41-BE0F-98DE8E2430C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69-452D-84BF-07F18D83ED7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69-452D-84BF-07F18D83ED76}"/>
              </c:ext>
            </c:extLst>
          </c:dPt>
          <c:dPt>
            <c:idx val="8"/>
            <c:invertIfNegative val="0"/>
            <c:bubble3D val="0"/>
            <c:spPr>
              <a:solidFill>
                <a:srgbClr val="F8BE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69-452D-84BF-07F18D83ED7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All Minority Male</c:v>
                </c:pt>
                <c:pt idx="1">
                  <c:v>All Minority Female</c:v>
                </c:pt>
                <c:pt idx="2">
                  <c:v>Black Male</c:v>
                </c:pt>
                <c:pt idx="3">
                  <c:v>Black Female</c:v>
                </c:pt>
                <c:pt idx="4">
                  <c:v>Hispanic Male</c:v>
                </c:pt>
                <c:pt idx="5">
                  <c:v>Hispanic Female</c:v>
                </c:pt>
                <c:pt idx="6">
                  <c:v>White Male</c:v>
                </c:pt>
                <c:pt idx="7">
                  <c:v>White Female</c:v>
                </c:pt>
                <c:pt idx="8">
                  <c:v>All Students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0.39900000000000002</c:v>
                </c:pt>
                <c:pt idx="1">
                  <c:v>0.47</c:v>
                </c:pt>
                <c:pt idx="2">
                  <c:v>0.311</c:v>
                </c:pt>
                <c:pt idx="3">
                  <c:v>0.39200000000000002</c:v>
                </c:pt>
                <c:pt idx="4">
                  <c:v>0.51</c:v>
                </c:pt>
                <c:pt idx="5">
                  <c:v>0.57699999999999996</c:v>
                </c:pt>
                <c:pt idx="6">
                  <c:v>0.54300000000000004</c:v>
                </c:pt>
                <c:pt idx="7">
                  <c:v>0.61199999999999999</c:v>
                </c:pt>
                <c:pt idx="8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69-452D-84BF-07F18D83E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568401336"/>
        <c:axId val="568396744"/>
      </c:barChart>
      <c:catAx>
        <c:axId val="56840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396744"/>
        <c:crosses val="autoZero"/>
        <c:auto val="1"/>
        <c:lblAlgn val="ctr"/>
        <c:lblOffset val="100"/>
        <c:noMultiLvlLbl val="0"/>
      </c:catAx>
      <c:valAx>
        <c:axId val="568396744"/>
        <c:scaling>
          <c:orientation val="minMax"/>
          <c:max val="0.650000000000000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0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B-4A21-9151-5DE6CF99AFB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442-46E2-80DF-21648F7FC5E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385-3247-B565-DEAA74CDD82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85-3247-B565-DEAA74CDD8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85-3247-B565-DEAA74CDD82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85-3247-B565-DEAA74CDD82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B-4A21-9151-5DE6CF99AFB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B-4A21-9151-5DE6CF99AFB4}"/>
              </c:ext>
            </c:extLst>
          </c:dPt>
          <c:dPt>
            <c:idx val="8"/>
            <c:invertIfNegative val="0"/>
            <c:bubble3D val="0"/>
            <c:spPr>
              <a:solidFill>
                <a:srgbClr val="F8BE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9B-4A21-9151-5DE6CF99AF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All Minority Male</c:v>
                </c:pt>
                <c:pt idx="1">
                  <c:v>All Minority Female</c:v>
                </c:pt>
                <c:pt idx="2">
                  <c:v>Black Male</c:v>
                </c:pt>
                <c:pt idx="3">
                  <c:v>Black Female</c:v>
                </c:pt>
                <c:pt idx="4">
                  <c:v>Hispanic Male</c:v>
                </c:pt>
                <c:pt idx="5">
                  <c:v>Hispanic Female</c:v>
                </c:pt>
                <c:pt idx="6">
                  <c:v>White Male</c:v>
                </c:pt>
                <c:pt idx="7">
                  <c:v>White Female</c:v>
                </c:pt>
                <c:pt idx="8">
                  <c:v>All Students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0.23599999999999999</c:v>
                </c:pt>
                <c:pt idx="1">
                  <c:v>0.22500000000000001</c:v>
                </c:pt>
                <c:pt idx="2">
                  <c:v>0.156</c:v>
                </c:pt>
                <c:pt idx="3">
                  <c:v>0.158</c:v>
                </c:pt>
                <c:pt idx="4">
                  <c:v>0.32600000000000001</c:v>
                </c:pt>
                <c:pt idx="5">
                  <c:v>0.307</c:v>
                </c:pt>
                <c:pt idx="6">
                  <c:v>0.35899999999999999</c:v>
                </c:pt>
                <c:pt idx="7">
                  <c:v>0.33900000000000002</c:v>
                </c:pt>
                <c:pt idx="8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9B-4A21-9151-5DE6CF99A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568401336"/>
        <c:axId val="568396744"/>
      </c:barChart>
      <c:catAx>
        <c:axId val="56840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396744"/>
        <c:crosses val="autoZero"/>
        <c:auto val="1"/>
        <c:lblAlgn val="ctr"/>
        <c:lblOffset val="100"/>
        <c:noMultiLvlLbl val="0"/>
      </c:catAx>
      <c:valAx>
        <c:axId val="568396744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0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B0868-DE4A-4972-9C60-BF8883E33A37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8363B-85F1-429B-8EED-2C3FF708F03B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solidFill>
                <a:srgbClr val="F8BE32"/>
              </a:solidFill>
              <a:latin typeface="+mn-lt"/>
            </a:rPr>
            <a:t>Student Interest &amp; Access: </a:t>
          </a:r>
        </a:p>
        <a:p>
          <a:r>
            <a:rPr lang="en-US" dirty="0">
              <a:latin typeface="+mn-lt"/>
            </a:rPr>
            <a:t>Goal - Increase the percentage of North Carolinians, particularly within underserved populations, pursuing and easily accessing education or training through North Carolina Community Colleges.</a:t>
          </a:r>
        </a:p>
      </dgm:t>
    </dgm:pt>
    <dgm:pt modelId="{3CCB9285-35A8-415C-9695-0954E960C15D}" type="parTrans" cxnId="{EA9368D3-0F66-4C69-A4EC-D7AE3EF7FE5D}">
      <dgm:prSet/>
      <dgm:spPr/>
      <dgm:t>
        <a:bodyPr/>
        <a:lstStyle/>
        <a:p>
          <a:endParaRPr lang="en-US"/>
        </a:p>
      </dgm:t>
    </dgm:pt>
    <dgm:pt modelId="{6D7C5271-C871-4F11-BD2B-7D9357C53232}" type="sibTrans" cxnId="{EA9368D3-0F66-4C69-A4EC-D7AE3EF7FE5D}">
      <dgm:prSet/>
      <dgm:spPr/>
      <dgm:t>
        <a:bodyPr/>
        <a:lstStyle/>
        <a:p>
          <a:endParaRPr lang="en-US"/>
        </a:p>
      </dgm:t>
    </dgm:pt>
    <dgm:pt modelId="{0FA6C176-5B84-4BCF-ABA0-A4AD67828C1E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solidFill>
                <a:srgbClr val="F8BE32"/>
              </a:solidFill>
              <a:latin typeface="+mn-lt"/>
            </a:rPr>
            <a:t>1.3</a:t>
          </a:r>
          <a:r>
            <a:rPr lang="en-US" dirty="0">
              <a:latin typeface="+mn-lt"/>
            </a:rPr>
            <a:t> </a:t>
          </a:r>
          <a:br>
            <a:rPr lang="en-US" dirty="0">
              <a:latin typeface="+mn-lt"/>
            </a:rPr>
          </a:br>
          <a:br>
            <a:rPr lang="en-US" dirty="0">
              <a:latin typeface="+mn-lt"/>
            </a:rPr>
          </a:br>
          <a:r>
            <a:rPr lang="en-US" dirty="0">
              <a:latin typeface="+mn-lt"/>
            </a:rPr>
            <a:t>Identify and reduce access barriers for all prospective students, particularly among underserved populations.</a:t>
          </a:r>
        </a:p>
      </dgm:t>
    </dgm:pt>
    <dgm:pt modelId="{80DE1C4B-678F-4442-ACAD-EECEBC38F452}" type="parTrans" cxnId="{C583FB04-1A6C-477C-BE6A-5D24345E7685}">
      <dgm:prSet/>
      <dgm:spPr/>
      <dgm:t>
        <a:bodyPr/>
        <a:lstStyle/>
        <a:p>
          <a:endParaRPr lang="en-US"/>
        </a:p>
      </dgm:t>
    </dgm:pt>
    <dgm:pt modelId="{B0FE7342-D314-42FB-B8E9-C27CD8F736D9}" type="sibTrans" cxnId="{C583FB04-1A6C-477C-BE6A-5D24345E7685}">
      <dgm:prSet/>
      <dgm:spPr/>
      <dgm:t>
        <a:bodyPr/>
        <a:lstStyle/>
        <a:p>
          <a:endParaRPr lang="en-US"/>
        </a:p>
      </dgm:t>
    </dgm:pt>
    <dgm:pt modelId="{F3E32E90-7B33-40DF-B6F7-C83D2642D3F1}" type="pres">
      <dgm:prSet presAssocID="{E11B0868-DE4A-4972-9C60-BF8883E33A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2BC4D3-2CAE-46E9-BFAE-9B07DD65D31A}" type="pres">
      <dgm:prSet presAssocID="{2C38363B-85F1-429B-8EED-2C3FF708F03B}" presName="vertOne" presStyleCnt="0"/>
      <dgm:spPr/>
    </dgm:pt>
    <dgm:pt modelId="{7A02E186-2E71-4C0F-B887-3431147C4D7D}" type="pres">
      <dgm:prSet presAssocID="{2C38363B-85F1-429B-8EED-2C3FF708F03B}" presName="txOne" presStyleLbl="node0" presStyleIdx="0" presStyleCnt="1">
        <dgm:presLayoutVars>
          <dgm:chPref val="3"/>
        </dgm:presLayoutVars>
      </dgm:prSet>
      <dgm:spPr/>
    </dgm:pt>
    <dgm:pt modelId="{D41BF02D-2F50-478B-ADF7-0F7A8C89933B}" type="pres">
      <dgm:prSet presAssocID="{2C38363B-85F1-429B-8EED-2C3FF708F03B}" presName="parTransOne" presStyleCnt="0"/>
      <dgm:spPr/>
    </dgm:pt>
    <dgm:pt modelId="{BDDC6AB7-128E-49F1-9C42-A45BD935ECC5}" type="pres">
      <dgm:prSet presAssocID="{2C38363B-85F1-429B-8EED-2C3FF708F03B}" presName="horzOne" presStyleCnt="0"/>
      <dgm:spPr/>
    </dgm:pt>
    <dgm:pt modelId="{7E06E8FA-8A98-4893-B723-E5487AFE357D}" type="pres">
      <dgm:prSet presAssocID="{0FA6C176-5B84-4BCF-ABA0-A4AD67828C1E}" presName="vertTwo" presStyleCnt="0"/>
      <dgm:spPr/>
    </dgm:pt>
    <dgm:pt modelId="{4AE00669-E5BF-435E-B3C9-136A557F3F4A}" type="pres">
      <dgm:prSet presAssocID="{0FA6C176-5B84-4BCF-ABA0-A4AD67828C1E}" presName="txTwo" presStyleLbl="node2" presStyleIdx="0" presStyleCnt="1">
        <dgm:presLayoutVars>
          <dgm:chPref val="3"/>
        </dgm:presLayoutVars>
      </dgm:prSet>
      <dgm:spPr/>
    </dgm:pt>
    <dgm:pt modelId="{7E400667-4CD2-4D25-B2B3-D6E0B4595227}" type="pres">
      <dgm:prSet presAssocID="{0FA6C176-5B84-4BCF-ABA0-A4AD67828C1E}" presName="horzTwo" presStyleCnt="0"/>
      <dgm:spPr/>
    </dgm:pt>
  </dgm:ptLst>
  <dgm:cxnLst>
    <dgm:cxn modelId="{C583FB04-1A6C-477C-BE6A-5D24345E7685}" srcId="{2C38363B-85F1-429B-8EED-2C3FF708F03B}" destId="{0FA6C176-5B84-4BCF-ABA0-A4AD67828C1E}" srcOrd="0" destOrd="0" parTransId="{80DE1C4B-678F-4442-ACAD-EECEBC38F452}" sibTransId="{B0FE7342-D314-42FB-B8E9-C27CD8F736D9}"/>
    <dgm:cxn modelId="{EEF10513-9926-45EF-92B1-EE221FB1F3B2}" type="presOf" srcId="{0FA6C176-5B84-4BCF-ABA0-A4AD67828C1E}" destId="{4AE00669-E5BF-435E-B3C9-136A557F3F4A}" srcOrd="0" destOrd="0" presId="urn:microsoft.com/office/officeart/2005/8/layout/hierarchy4"/>
    <dgm:cxn modelId="{42C85C83-1A16-45CB-BD69-1943991DFA99}" type="presOf" srcId="{E11B0868-DE4A-4972-9C60-BF8883E33A37}" destId="{F3E32E90-7B33-40DF-B6F7-C83D2642D3F1}" srcOrd="0" destOrd="0" presId="urn:microsoft.com/office/officeart/2005/8/layout/hierarchy4"/>
    <dgm:cxn modelId="{25E49285-D4C8-485A-A754-979CB7429F8E}" type="presOf" srcId="{2C38363B-85F1-429B-8EED-2C3FF708F03B}" destId="{7A02E186-2E71-4C0F-B887-3431147C4D7D}" srcOrd="0" destOrd="0" presId="urn:microsoft.com/office/officeart/2005/8/layout/hierarchy4"/>
    <dgm:cxn modelId="{EA9368D3-0F66-4C69-A4EC-D7AE3EF7FE5D}" srcId="{E11B0868-DE4A-4972-9C60-BF8883E33A37}" destId="{2C38363B-85F1-429B-8EED-2C3FF708F03B}" srcOrd="0" destOrd="0" parTransId="{3CCB9285-35A8-415C-9695-0954E960C15D}" sibTransId="{6D7C5271-C871-4F11-BD2B-7D9357C53232}"/>
    <dgm:cxn modelId="{83ECED8B-9734-44DD-9ED1-1BE5F3ABAC7D}" type="presParOf" srcId="{F3E32E90-7B33-40DF-B6F7-C83D2642D3F1}" destId="{312BC4D3-2CAE-46E9-BFAE-9B07DD65D31A}" srcOrd="0" destOrd="0" presId="urn:microsoft.com/office/officeart/2005/8/layout/hierarchy4"/>
    <dgm:cxn modelId="{5EAF30FC-12BD-42AE-86AB-849CF25C5034}" type="presParOf" srcId="{312BC4D3-2CAE-46E9-BFAE-9B07DD65D31A}" destId="{7A02E186-2E71-4C0F-B887-3431147C4D7D}" srcOrd="0" destOrd="0" presId="urn:microsoft.com/office/officeart/2005/8/layout/hierarchy4"/>
    <dgm:cxn modelId="{E2535896-678B-42E9-81F1-B483B90C4D48}" type="presParOf" srcId="{312BC4D3-2CAE-46E9-BFAE-9B07DD65D31A}" destId="{D41BF02D-2F50-478B-ADF7-0F7A8C89933B}" srcOrd="1" destOrd="0" presId="urn:microsoft.com/office/officeart/2005/8/layout/hierarchy4"/>
    <dgm:cxn modelId="{C3B1A1F4-7185-408A-9593-5A8F5CC95F3D}" type="presParOf" srcId="{312BC4D3-2CAE-46E9-BFAE-9B07DD65D31A}" destId="{BDDC6AB7-128E-49F1-9C42-A45BD935ECC5}" srcOrd="2" destOrd="0" presId="urn:microsoft.com/office/officeart/2005/8/layout/hierarchy4"/>
    <dgm:cxn modelId="{A1214A0C-2952-4BDE-AD7F-719F0C5E8796}" type="presParOf" srcId="{BDDC6AB7-128E-49F1-9C42-A45BD935ECC5}" destId="{7E06E8FA-8A98-4893-B723-E5487AFE357D}" srcOrd="0" destOrd="0" presId="urn:microsoft.com/office/officeart/2005/8/layout/hierarchy4"/>
    <dgm:cxn modelId="{FB4AEF28-68DC-4BC7-992A-6D1C3209FDB8}" type="presParOf" srcId="{7E06E8FA-8A98-4893-B723-E5487AFE357D}" destId="{4AE00669-E5BF-435E-B3C9-136A557F3F4A}" srcOrd="0" destOrd="0" presId="urn:microsoft.com/office/officeart/2005/8/layout/hierarchy4"/>
    <dgm:cxn modelId="{CEFA9212-D442-4E9C-A729-666DC4A4351A}" type="presParOf" srcId="{7E06E8FA-8A98-4893-B723-E5487AFE357D}" destId="{7E400667-4CD2-4D25-B2B3-D6E0B45952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1B0868-DE4A-4972-9C60-BF8883E33A37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8363B-85F1-429B-8EED-2C3FF708F03B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solidFill>
                <a:srgbClr val="F8BE32"/>
              </a:solidFill>
              <a:latin typeface="+mn-lt"/>
            </a:rPr>
            <a:t>Clear &amp; Supported Pathways for </a:t>
          </a:r>
          <a:br>
            <a:rPr lang="en-US" dirty="0">
              <a:solidFill>
                <a:srgbClr val="F8BE32"/>
              </a:solidFill>
              <a:latin typeface="+mn-lt"/>
            </a:rPr>
          </a:br>
          <a:r>
            <a:rPr lang="en-US" dirty="0">
              <a:solidFill>
                <a:srgbClr val="F8BE32"/>
              </a:solidFill>
              <a:latin typeface="+mn-lt"/>
            </a:rPr>
            <a:t>Student Progress &amp; Success: </a:t>
          </a:r>
        </a:p>
        <a:p>
          <a:r>
            <a:rPr lang="en-US" dirty="0">
              <a:latin typeface="+mn-lt"/>
            </a:rPr>
            <a:t>Goal - Provide a continuum of education, training, advising, and support to help students and workers make informed decisions that lead to credentials and careers.</a:t>
          </a:r>
        </a:p>
      </dgm:t>
    </dgm:pt>
    <dgm:pt modelId="{3CCB9285-35A8-415C-9695-0954E960C15D}" type="parTrans" cxnId="{EA9368D3-0F66-4C69-A4EC-D7AE3EF7FE5D}">
      <dgm:prSet/>
      <dgm:spPr/>
      <dgm:t>
        <a:bodyPr/>
        <a:lstStyle/>
        <a:p>
          <a:endParaRPr lang="en-US"/>
        </a:p>
      </dgm:t>
    </dgm:pt>
    <dgm:pt modelId="{6D7C5271-C871-4F11-BD2B-7D9357C53232}" type="sibTrans" cxnId="{EA9368D3-0F66-4C69-A4EC-D7AE3EF7FE5D}">
      <dgm:prSet/>
      <dgm:spPr/>
      <dgm:t>
        <a:bodyPr/>
        <a:lstStyle/>
        <a:p>
          <a:endParaRPr lang="en-US"/>
        </a:p>
      </dgm:t>
    </dgm:pt>
    <dgm:pt modelId="{0FA6C176-5B84-4BCF-ABA0-A4AD67828C1E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solidFill>
                <a:srgbClr val="F8BE32"/>
              </a:solidFill>
              <a:latin typeface="+mn-lt"/>
            </a:rPr>
            <a:t>2.3.</a:t>
          </a:r>
          <a:br>
            <a:rPr lang="en-US" dirty="0">
              <a:solidFill>
                <a:srgbClr val="F8BE32"/>
              </a:solidFill>
              <a:latin typeface="+mn-lt"/>
            </a:rPr>
          </a:br>
          <a:r>
            <a:rPr lang="en-US" dirty="0">
              <a:solidFill>
                <a:srgbClr val="F8BE32"/>
              </a:solidFill>
              <a:latin typeface="+mn-lt"/>
            </a:rPr>
            <a:t> </a:t>
          </a:r>
          <a:br>
            <a:rPr lang="en-US" dirty="0">
              <a:solidFill>
                <a:srgbClr val="F8BE32"/>
              </a:solidFill>
              <a:latin typeface="+mn-lt"/>
            </a:rPr>
          </a:br>
          <a:r>
            <a:rPr lang="en-US" dirty="0">
              <a:latin typeface="+mn-lt"/>
            </a:rPr>
            <a:t>Increase completion of credentials.</a:t>
          </a:r>
        </a:p>
        <a:p>
          <a:endParaRPr lang="en-US" dirty="0">
            <a:latin typeface="+mn-lt"/>
          </a:endParaRPr>
        </a:p>
        <a:p>
          <a:endParaRPr lang="en-US" dirty="0">
            <a:latin typeface="+mn-lt"/>
          </a:endParaRPr>
        </a:p>
      </dgm:t>
    </dgm:pt>
    <dgm:pt modelId="{80DE1C4B-678F-4442-ACAD-EECEBC38F452}" type="parTrans" cxnId="{C583FB04-1A6C-477C-BE6A-5D24345E7685}">
      <dgm:prSet/>
      <dgm:spPr/>
      <dgm:t>
        <a:bodyPr/>
        <a:lstStyle/>
        <a:p>
          <a:endParaRPr lang="en-US"/>
        </a:p>
      </dgm:t>
    </dgm:pt>
    <dgm:pt modelId="{B0FE7342-D314-42FB-B8E9-C27CD8F736D9}" type="sibTrans" cxnId="{C583FB04-1A6C-477C-BE6A-5D24345E7685}">
      <dgm:prSet/>
      <dgm:spPr/>
      <dgm:t>
        <a:bodyPr/>
        <a:lstStyle/>
        <a:p>
          <a:endParaRPr lang="en-US"/>
        </a:p>
      </dgm:t>
    </dgm:pt>
    <dgm:pt modelId="{2F9DB519-3744-4BF7-8CEE-13F3D0B80AF0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solidFill>
                <a:srgbClr val="F8BE32"/>
              </a:solidFill>
              <a:latin typeface="+mn-lt"/>
            </a:rPr>
            <a:t>2.2.</a:t>
          </a:r>
          <a:br>
            <a:rPr lang="en-US" dirty="0">
              <a:solidFill>
                <a:srgbClr val="F8BE32"/>
              </a:solidFill>
              <a:latin typeface="+mn-lt"/>
            </a:rPr>
          </a:br>
          <a:br>
            <a:rPr lang="en-US" dirty="0">
              <a:solidFill>
                <a:srgbClr val="F8BE32"/>
              </a:solidFill>
              <a:latin typeface="+mn-lt"/>
            </a:rPr>
          </a:br>
          <a:r>
            <a:rPr lang="en-US" dirty="0">
              <a:latin typeface="+mn-lt"/>
            </a:rPr>
            <a:t>Provide integrated, targeted support services that promote student success.</a:t>
          </a:r>
        </a:p>
        <a:p>
          <a:endParaRPr lang="en-US" dirty="0">
            <a:latin typeface="+mn-lt"/>
          </a:endParaRPr>
        </a:p>
      </dgm:t>
    </dgm:pt>
    <dgm:pt modelId="{CAC6C60E-6FD4-4E78-90D5-2CDCCFFFFA77}" type="parTrans" cxnId="{5E29E1DD-D365-4EE4-99EA-9960974AD321}">
      <dgm:prSet/>
      <dgm:spPr/>
      <dgm:t>
        <a:bodyPr/>
        <a:lstStyle/>
        <a:p>
          <a:endParaRPr lang="en-US"/>
        </a:p>
      </dgm:t>
    </dgm:pt>
    <dgm:pt modelId="{A92A0659-6898-49C7-A0F9-A906EFA0F6B4}" type="sibTrans" cxnId="{5E29E1DD-D365-4EE4-99EA-9960974AD321}">
      <dgm:prSet/>
      <dgm:spPr/>
      <dgm:t>
        <a:bodyPr/>
        <a:lstStyle/>
        <a:p>
          <a:endParaRPr lang="en-US"/>
        </a:p>
      </dgm:t>
    </dgm:pt>
    <dgm:pt modelId="{CBC3A010-A29A-47C8-9E2A-9B95B6F75547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solidFill>
                <a:srgbClr val="F8BE32"/>
              </a:solidFill>
              <a:latin typeface="+mn-lt"/>
            </a:rPr>
            <a:t>2.4. </a:t>
          </a:r>
        </a:p>
        <a:p>
          <a:r>
            <a:rPr lang="en-US" dirty="0">
              <a:latin typeface="+mn-lt"/>
            </a:rPr>
            <a:t>Reduce achievement gaps for underserved students.</a:t>
          </a:r>
        </a:p>
        <a:p>
          <a:endParaRPr lang="en-US" dirty="0">
            <a:latin typeface="+mn-lt"/>
          </a:endParaRPr>
        </a:p>
        <a:p>
          <a:endParaRPr lang="en-US" dirty="0">
            <a:latin typeface="+mn-lt"/>
          </a:endParaRPr>
        </a:p>
      </dgm:t>
    </dgm:pt>
    <dgm:pt modelId="{C6B90D95-CCF0-4D75-91A0-8E2D197E6E98}" type="sibTrans" cxnId="{71BD9ABB-C90A-422A-917C-F15C8BCCB509}">
      <dgm:prSet/>
      <dgm:spPr/>
      <dgm:t>
        <a:bodyPr/>
        <a:lstStyle/>
        <a:p>
          <a:endParaRPr lang="en-US"/>
        </a:p>
      </dgm:t>
    </dgm:pt>
    <dgm:pt modelId="{F697FBED-839A-4EC5-B7B1-798DBDDDB89D}" type="parTrans" cxnId="{71BD9ABB-C90A-422A-917C-F15C8BCCB509}">
      <dgm:prSet/>
      <dgm:spPr/>
      <dgm:t>
        <a:bodyPr/>
        <a:lstStyle/>
        <a:p>
          <a:endParaRPr lang="en-US"/>
        </a:p>
      </dgm:t>
    </dgm:pt>
    <dgm:pt modelId="{2AD247B9-6577-4C9F-B9E5-0E1687B52A37}" type="pres">
      <dgm:prSet presAssocID="{E11B0868-DE4A-4972-9C60-BF8883E33A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2AE815-0BB4-4983-B141-DD34A5CB04DC}" type="pres">
      <dgm:prSet presAssocID="{2C38363B-85F1-429B-8EED-2C3FF708F03B}" presName="vertOne" presStyleCnt="0"/>
      <dgm:spPr/>
    </dgm:pt>
    <dgm:pt modelId="{3BD3BEF1-7FAD-4732-A55A-EA22C51BD517}" type="pres">
      <dgm:prSet presAssocID="{2C38363B-85F1-429B-8EED-2C3FF708F03B}" presName="txOne" presStyleLbl="node0" presStyleIdx="0" presStyleCnt="1">
        <dgm:presLayoutVars>
          <dgm:chPref val="3"/>
        </dgm:presLayoutVars>
      </dgm:prSet>
      <dgm:spPr/>
    </dgm:pt>
    <dgm:pt modelId="{7C04848E-AF83-4DEB-9AC0-A91B4988541A}" type="pres">
      <dgm:prSet presAssocID="{2C38363B-85F1-429B-8EED-2C3FF708F03B}" presName="parTransOne" presStyleCnt="0"/>
      <dgm:spPr/>
    </dgm:pt>
    <dgm:pt modelId="{E65FBE07-7C28-401E-8E52-9B6C9698AEB7}" type="pres">
      <dgm:prSet presAssocID="{2C38363B-85F1-429B-8EED-2C3FF708F03B}" presName="horzOne" presStyleCnt="0"/>
      <dgm:spPr/>
    </dgm:pt>
    <dgm:pt modelId="{FE4230CC-D961-4297-AFEC-1905FDD8D80A}" type="pres">
      <dgm:prSet presAssocID="{2F9DB519-3744-4BF7-8CEE-13F3D0B80AF0}" presName="vertTwo" presStyleCnt="0"/>
      <dgm:spPr/>
    </dgm:pt>
    <dgm:pt modelId="{8116DDC7-305E-43A2-A0E7-ABC862F89BCC}" type="pres">
      <dgm:prSet presAssocID="{2F9DB519-3744-4BF7-8CEE-13F3D0B80AF0}" presName="txTwo" presStyleLbl="node2" presStyleIdx="0" presStyleCnt="3">
        <dgm:presLayoutVars>
          <dgm:chPref val="3"/>
        </dgm:presLayoutVars>
      </dgm:prSet>
      <dgm:spPr/>
    </dgm:pt>
    <dgm:pt modelId="{B7FF39B0-3DE6-4050-873A-C0EE82BD6913}" type="pres">
      <dgm:prSet presAssocID="{2F9DB519-3744-4BF7-8CEE-13F3D0B80AF0}" presName="horzTwo" presStyleCnt="0"/>
      <dgm:spPr/>
    </dgm:pt>
    <dgm:pt modelId="{B5E4042E-A669-4DDB-9E2D-59EB50C20C3E}" type="pres">
      <dgm:prSet presAssocID="{A92A0659-6898-49C7-A0F9-A906EFA0F6B4}" presName="sibSpaceTwo" presStyleCnt="0"/>
      <dgm:spPr/>
    </dgm:pt>
    <dgm:pt modelId="{C92CAC38-7779-40F4-A544-30D2F8DB2C62}" type="pres">
      <dgm:prSet presAssocID="{0FA6C176-5B84-4BCF-ABA0-A4AD67828C1E}" presName="vertTwo" presStyleCnt="0"/>
      <dgm:spPr/>
    </dgm:pt>
    <dgm:pt modelId="{BE1CF956-5114-409E-A4B7-936287882783}" type="pres">
      <dgm:prSet presAssocID="{0FA6C176-5B84-4BCF-ABA0-A4AD67828C1E}" presName="txTwo" presStyleLbl="node2" presStyleIdx="1" presStyleCnt="3">
        <dgm:presLayoutVars>
          <dgm:chPref val="3"/>
        </dgm:presLayoutVars>
      </dgm:prSet>
      <dgm:spPr/>
    </dgm:pt>
    <dgm:pt modelId="{B6E9EE93-ED27-450C-A685-B6465E5C83EB}" type="pres">
      <dgm:prSet presAssocID="{0FA6C176-5B84-4BCF-ABA0-A4AD67828C1E}" presName="horzTwo" presStyleCnt="0"/>
      <dgm:spPr/>
    </dgm:pt>
    <dgm:pt modelId="{6AB12F95-74A4-4FE2-BC8E-B6C098DD8346}" type="pres">
      <dgm:prSet presAssocID="{B0FE7342-D314-42FB-B8E9-C27CD8F736D9}" presName="sibSpaceTwo" presStyleCnt="0"/>
      <dgm:spPr/>
    </dgm:pt>
    <dgm:pt modelId="{84423301-1270-43C3-8B12-5412B6642C01}" type="pres">
      <dgm:prSet presAssocID="{CBC3A010-A29A-47C8-9E2A-9B95B6F75547}" presName="vertTwo" presStyleCnt="0"/>
      <dgm:spPr/>
    </dgm:pt>
    <dgm:pt modelId="{9282536A-0EB0-402E-93FD-52B39986C9CC}" type="pres">
      <dgm:prSet presAssocID="{CBC3A010-A29A-47C8-9E2A-9B95B6F75547}" presName="txTwo" presStyleLbl="node2" presStyleIdx="2" presStyleCnt="3">
        <dgm:presLayoutVars>
          <dgm:chPref val="3"/>
        </dgm:presLayoutVars>
      </dgm:prSet>
      <dgm:spPr/>
    </dgm:pt>
    <dgm:pt modelId="{5D65DB1C-FB24-4FEE-9C54-66246E572CCD}" type="pres">
      <dgm:prSet presAssocID="{CBC3A010-A29A-47C8-9E2A-9B95B6F75547}" presName="horzTwo" presStyleCnt="0"/>
      <dgm:spPr/>
    </dgm:pt>
  </dgm:ptLst>
  <dgm:cxnLst>
    <dgm:cxn modelId="{C583FB04-1A6C-477C-BE6A-5D24345E7685}" srcId="{2C38363B-85F1-429B-8EED-2C3FF708F03B}" destId="{0FA6C176-5B84-4BCF-ABA0-A4AD67828C1E}" srcOrd="1" destOrd="0" parTransId="{80DE1C4B-678F-4442-ACAD-EECEBC38F452}" sibTransId="{B0FE7342-D314-42FB-B8E9-C27CD8F736D9}"/>
    <dgm:cxn modelId="{D9FB8741-77DE-43E8-97D0-1E1CC7299A14}" type="presOf" srcId="{CBC3A010-A29A-47C8-9E2A-9B95B6F75547}" destId="{9282536A-0EB0-402E-93FD-52B39986C9CC}" srcOrd="0" destOrd="0" presId="urn:microsoft.com/office/officeart/2005/8/layout/hierarchy4"/>
    <dgm:cxn modelId="{AF340744-2C79-48E6-808C-391DF9A8B7EE}" type="presOf" srcId="{2F9DB519-3744-4BF7-8CEE-13F3D0B80AF0}" destId="{8116DDC7-305E-43A2-A0E7-ABC862F89BCC}" srcOrd="0" destOrd="0" presId="urn:microsoft.com/office/officeart/2005/8/layout/hierarchy4"/>
    <dgm:cxn modelId="{331FA959-5C80-4529-AE87-7A79257435C7}" type="presOf" srcId="{0FA6C176-5B84-4BCF-ABA0-A4AD67828C1E}" destId="{BE1CF956-5114-409E-A4B7-936287882783}" srcOrd="0" destOrd="0" presId="urn:microsoft.com/office/officeart/2005/8/layout/hierarchy4"/>
    <dgm:cxn modelId="{71BD9ABB-C90A-422A-917C-F15C8BCCB509}" srcId="{2C38363B-85F1-429B-8EED-2C3FF708F03B}" destId="{CBC3A010-A29A-47C8-9E2A-9B95B6F75547}" srcOrd="2" destOrd="0" parTransId="{F697FBED-839A-4EC5-B7B1-798DBDDDB89D}" sibTransId="{C6B90D95-CCF0-4D75-91A0-8E2D197E6E98}"/>
    <dgm:cxn modelId="{EA9368D3-0F66-4C69-A4EC-D7AE3EF7FE5D}" srcId="{E11B0868-DE4A-4972-9C60-BF8883E33A37}" destId="{2C38363B-85F1-429B-8EED-2C3FF708F03B}" srcOrd="0" destOrd="0" parTransId="{3CCB9285-35A8-415C-9695-0954E960C15D}" sibTransId="{6D7C5271-C871-4F11-BD2B-7D9357C53232}"/>
    <dgm:cxn modelId="{B61C74D3-BCA5-451C-85F5-DAD0F9524048}" type="presOf" srcId="{E11B0868-DE4A-4972-9C60-BF8883E33A37}" destId="{2AD247B9-6577-4C9F-B9E5-0E1687B52A37}" srcOrd="0" destOrd="0" presId="urn:microsoft.com/office/officeart/2005/8/layout/hierarchy4"/>
    <dgm:cxn modelId="{5E29E1DD-D365-4EE4-99EA-9960974AD321}" srcId="{2C38363B-85F1-429B-8EED-2C3FF708F03B}" destId="{2F9DB519-3744-4BF7-8CEE-13F3D0B80AF0}" srcOrd="0" destOrd="0" parTransId="{CAC6C60E-6FD4-4E78-90D5-2CDCCFFFFA77}" sibTransId="{A92A0659-6898-49C7-A0F9-A906EFA0F6B4}"/>
    <dgm:cxn modelId="{FD595FEA-9E8D-4D32-A61B-272FE27F631B}" type="presOf" srcId="{2C38363B-85F1-429B-8EED-2C3FF708F03B}" destId="{3BD3BEF1-7FAD-4732-A55A-EA22C51BD517}" srcOrd="0" destOrd="0" presId="urn:microsoft.com/office/officeart/2005/8/layout/hierarchy4"/>
    <dgm:cxn modelId="{8D27331B-5CC3-456A-AE2A-40438352922F}" type="presParOf" srcId="{2AD247B9-6577-4C9F-B9E5-0E1687B52A37}" destId="{0B2AE815-0BB4-4983-B141-DD34A5CB04DC}" srcOrd="0" destOrd="0" presId="urn:microsoft.com/office/officeart/2005/8/layout/hierarchy4"/>
    <dgm:cxn modelId="{E24CBF74-D315-4FA0-9F79-AFFFD72AD9EA}" type="presParOf" srcId="{0B2AE815-0BB4-4983-B141-DD34A5CB04DC}" destId="{3BD3BEF1-7FAD-4732-A55A-EA22C51BD517}" srcOrd="0" destOrd="0" presId="urn:microsoft.com/office/officeart/2005/8/layout/hierarchy4"/>
    <dgm:cxn modelId="{5A516A44-EF38-4284-AFC6-ADD44B650E46}" type="presParOf" srcId="{0B2AE815-0BB4-4983-B141-DD34A5CB04DC}" destId="{7C04848E-AF83-4DEB-9AC0-A91B4988541A}" srcOrd="1" destOrd="0" presId="urn:microsoft.com/office/officeart/2005/8/layout/hierarchy4"/>
    <dgm:cxn modelId="{1104EFDA-5280-48E7-BD09-1E16233C2703}" type="presParOf" srcId="{0B2AE815-0BB4-4983-B141-DD34A5CB04DC}" destId="{E65FBE07-7C28-401E-8E52-9B6C9698AEB7}" srcOrd="2" destOrd="0" presId="urn:microsoft.com/office/officeart/2005/8/layout/hierarchy4"/>
    <dgm:cxn modelId="{3BB24B07-453B-4CAE-B3F7-A809159FBDFA}" type="presParOf" srcId="{E65FBE07-7C28-401E-8E52-9B6C9698AEB7}" destId="{FE4230CC-D961-4297-AFEC-1905FDD8D80A}" srcOrd="0" destOrd="0" presId="urn:microsoft.com/office/officeart/2005/8/layout/hierarchy4"/>
    <dgm:cxn modelId="{93DF1E8F-AAAF-490D-8FBB-B369D0F195C7}" type="presParOf" srcId="{FE4230CC-D961-4297-AFEC-1905FDD8D80A}" destId="{8116DDC7-305E-43A2-A0E7-ABC862F89BCC}" srcOrd="0" destOrd="0" presId="urn:microsoft.com/office/officeart/2005/8/layout/hierarchy4"/>
    <dgm:cxn modelId="{3C453F38-5E5F-412D-A8FD-A4D9B9BD8127}" type="presParOf" srcId="{FE4230CC-D961-4297-AFEC-1905FDD8D80A}" destId="{B7FF39B0-3DE6-4050-873A-C0EE82BD6913}" srcOrd="1" destOrd="0" presId="urn:microsoft.com/office/officeart/2005/8/layout/hierarchy4"/>
    <dgm:cxn modelId="{A7E8CAF5-6F08-4BE2-8F9C-13CC1A4FBF1E}" type="presParOf" srcId="{E65FBE07-7C28-401E-8E52-9B6C9698AEB7}" destId="{B5E4042E-A669-4DDB-9E2D-59EB50C20C3E}" srcOrd="1" destOrd="0" presId="urn:microsoft.com/office/officeart/2005/8/layout/hierarchy4"/>
    <dgm:cxn modelId="{B947B0EE-D730-4C45-88B7-D16E33EB94B5}" type="presParOf" srcId="{E65FBE07-7C28-401E-8E52-9B6C9698AEB7}" destId="{C92CAC38-7779-40F4-A544-30D2F8DB2C62}" srcOrd="2" destOrd="0" presId="urn:microsoft.com/office/officeart/2005/8/layout/hierarchy4"/>
    <dgm:cxn modelId="{52390F38-0F21-471A-9F9B-2AB7749F4F3A}" type="presParOf" srcId="{C92CAC38-7779-40F4-A544-30D2F8DB2C62}" destId="{BE1CF956-5114-409E-A4B7-936287882783}" srcOrd="0" destOrd="0" presId="urn:microsoft.com/office/officeart/2005/8/layout/hierarchy4"/>
    <dgm:cxn modelId="{E46EF02B-29E2-41E2-BCE7-8E66E68DCA99}" type="presParOf" srcId="{C92CAC38-7779-40F4-A544-30D2F8DB2C62}" destId="{B6E9EE93-ED27-450C-A685-B6465E5C83EB}" srcOrd="1" destOrd="0" presId="urn:microsoft.com/office/officeart/2005/8/layout/hierarchy4"/>
    <dgm:cxn modelId="{4F718314-51D4-45D8-8631-2E963217C87F}" type="presParOf" srcId="{E65FBE07-7C28-401E-8E52-9B6C9698AEB7}" destId="{6AB12F95-74A4-4FE2-BC8E-B6C098DD8346}" srcOrd="3" destOrd="0" presId="urn:microsoft.com/office/officeart/2005/8/layout/hierarchy4"/>
    <dgm:cxn modelId="{EC6F4784-5CD3-453D-847F-CF4BED74F14F}" type="presParOf" srcId="{E65FBE07-7C28-401E-8E52-9B6C9698AEB7}" destId="{84423301-1270-43C3-8B12-5412B6642C01}" srcOrd="4" destOrd="0" presId="urn:microsoft.com/office/officeart/2005/8/layout/hierarchy4"/>
    <dgm:cxn modelId="{C1A2001A-AB8C-4C3D-9CDB-2CC8FFB15CEC}" type="presParOf" srcId="{84423301-1270-43C3-8B12-5412B6642C01}" destId="{9282536A-0EB0-402E-93FD-52B39986C9CC}" srcOrd="0" destOrd="0" presId="urn:microsoft.com/office/officeart/2005/8/layout/hierarchy4"/>
    <dgm:cxn modelId="{CE8E1212-B115-4FF5-95AC-D9AF85148BC1}" type="presParOf" srcId="{84423301-1270-43C3-8B12-5412B6642C01}" destId="{5D65DB1C-FB24-4FEE-9C54-66246E572C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AEDAF-531D-408C-8B69-47727100CE6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D4F6AD-B885-412D-8345-17970C471A91}">
      <dgm:prSet phldrT="[Text]" custT="1"/>
      <dgm:spPr>
        <a:ln>
          <a:solidFill>
            <a:srgbClr val="003768"/>
          </a:solidFill>
        </a:ln>
      </dgm:spPr>
      <dgm:t>
        <a:bodyPr/>
        <a:lstStyle/>
        <a:p>
          <a:r>
            <a:rPr lang="en-US" sz="3600" b="1" dirty="0">
              <a:solidFill>
                <a:srgbClr val="003768"/>
              </a:solidFill>
            </a:rPr>
            <a:t>System-level data</a:t>
          </a:r>
        </a:p>
      </dgm:t>
    </dgm:pt>
    <dgm:pt modelId="{165DDA76-EDC6-4715-BDAB-52AF0E58D189}" type="parTrans" cxnId="{CE60C5D8-283B-40A3-B42E-4D6127D752D4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C330C494-F4C4-4F83-A36B-1BEDF77C62C4}" type="sibTrans" cxnId="{CE60C5D8-283B-40A3-B42E-4D6127D752D4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748E6132-B87C-4E79-9C44-7819A368DD4B}">
      <dgm:prSet phldrT="[Text]" custT="1"/>
      <dgm:spPr>
        <a:ln>
          <a:solidFill>
            <a:srgbClr val="F8BE32"/>
          </a:solidFill>
        </a:ln>
      </dgm:spPr>
      <dgm:t>
        <a:bodyPr/>
        <a:lstStyle/>
        <a:p>
          <a:r>
            <a:rPr lang="en-US" sz="3600" b="1" dirty="0">
              <a:solidFill>
                <a:srgbClr val="003768"/>
              </a:solidFill>
            </a:rPr>
            <a:t>College data</a:t>
          </a:r>
        </a:p>
      </dgm:t>
    </dgm:pt>
    <dgm:pt modelId="{75F88AF7-827B-4F55-A23A-26F9C79FC730}" type="parTrans" cxnId="{DE31DCF4-0377-4E32-80A8-928B74B3520A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E59254D5-BE9D-4BE0-A9CD-8FAA99B8AE0C}" type="sibTrans" cxnId="{DE31DCF4-0377-4E32-80A8-928B74B3520A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C55C4219-E90E-42B5-B3D7-193E17385D8E}">
      <dgm:prSet phldrT="[Text]" custT="1"/>
      <dgm:spPr>
        <a:ln>
          <a:solidFill>
            <a:srgbClr val="C49B26"/>
          </a:solidFill>
        </a:ln>
      </dgm:spPr>
      <dgm:t>
        <a:bodyPr/>
        <a:lstStyle/>
        <a:p>
          <a:r>
            <a:rPr lang="en-US" sz="3600" b="1" dirty="0">
              <a:solidFill>
                <a:srgbClr val="003768"/>
              </a:solidFill>
            </a:rPr>
            <a:t>Program &amp; department data</a:t>
          </a:r>
        </a:p>
      </dgm:t>
    </dgm:pt>
    <dgm:pt modelId="{BD6683B6-E2F8-4C72-8262-D04234EB72F8}" type="parTrans" cxnId="{24F23996-6553-4321-AE8A-3FCF6B5F4E00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DB41E90B-1A12-49AD-AC05-C27437CD3471}" type="sibTrans" cxnId="{24F23996-6553-4321-AE8A-3FCF6B5F4E00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5F59A5D7-AB81-4C4D-9530-C379D0946A11}">
      <dgm:prSet phldrT="[Text]" custT="1"/>
      <dgm:spPr>
        <a:ln>
          <a:solidFill>
            <a:srgbClr val="003768"/>
          </a:solidFill>
        </a:ln>
      </dgm:spPr>
      <dgm:t>
        <a:bodyPr/>
        <a:lstStyle/>
        <a:p>
          <a:r>
            <a:rPr lang="en-US" sz="3600" b="1" dirty="0">
              <a:solidFill>
                <a:srgbClr val="003768"/>
              </a:solidFill>
            </a:rPr>
            <a:t>Course-level &amp; classroom data</a:t>
          </a:r>
        </a:p>
      </dgm:t>
    </dgm:pt>
    <dgm:pt modelId="{5E7FBCBB-32EE-4CAD-AC1E-0557E15934AA}" type="parTrans" cxnId="{5857A239-2D7A-49EC-9427-A4A1CE8D24D9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230F5578-42F3-4928-AE34-536A5AE947EB}" type="sibTrans" cxnId="{5857A239-2D7A-49EC-9427-A4A1CE8D24D9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56F002BA-F83C-4222-B000-C8A4CD917BC7}" type="pres">
      <dgm:prSet presAssocID="{967AEDAF-531D-408C-8B69-47727100CE6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8BAFD3-ADA7-474A-A5F9-828623DA3929}" type="pres">
      <dgm:prSet presAssocID="{70D4F6AD-B885-412D-8345-17970C471A91}" presName="circle1" presStyleLbl="node1" presStyleIdx="0" presStyleCnt="4"/>
      <dgm:spPr>
        <a:solidFill>
          <a:srgbClr val="003768"/>
        </a:solidFill>
      </dgm:spPr>
    </dgm:pt>
    <dgm:pt modelId="{9D4F7F80-4C9F-424F-9CB0-1F216FE778A6}" type="pres">
      <dgm:prSet presAssocID="{70D4F6AD-B885-412D-8345-17970C471A91}" presName="space" presStyleCnt="0"/>
      <dgm:spPr/>
    </dgm:pt>
    <dgm:pt modelId="{094751BC-803B-41BC-9374-B53D18BCCA4C}" type="pres">
      <dgm:prSet presAssocID="{70D4F6AD-B885-412D-8345-17970C471A91}" presName="rect1" presStyleLbl="alignAcc1" presStyleIdx="0" presStyleCnt="4" custLinFactNeighborX="16994" custLinFactNeighborY="7725"/>
      <dgm:spPr/>
    </dgm:pt>
    <dgm:pt modelId="{600EE3FA-7F8E-4E5C-8EF6-995D029BB3A2}" type="pres">
      <dgm:prSet presAssocID="{748E6132-B87C-4E79-9C44-7819A368DD4B}" presName="vertSpace2" presStyleLbl="node1" presStyleIdx="0" presStyleCnt="4"/>
      <dgm:spPr/>
    </dgm:pt>
    <dgm:pt modelId="{928E07BE-FF01-4CF9-875F-D8BC85362B21}" type="pres">
      <dgm:prSet presAssocID="{748E6132-B87C-4E79-9C44-7819A368DD4B}" presName="circle2" presStyleLbl="node1" presStyleIdx="1" presStyleCnt="4"/>
      <dgm:spPr>
        <a:solidFill>
          <a:srgbClr val="F8BE32"/>
        </a:solidFill>
      </dgm:spPr>
    </dgm:pt>
    <dgm:pt modelId="{2B43568F-B762-45EC-949C-3BE898E012C4}" type="pres">
      <dgm:prSet presAssocID="{748E6132-B87C-4E79-9C44-7819A368DD4B}" presName="rect2" presStyleLbl="alignAcc1" presStyleIdx="1" presStyleCnt="4" custLinFactNeighborX="592" custLinFactNeighborY="-1257"/>
      <dgm:spPr/>
    </dgm:pt>
    <dgm:pt modelId="{050DEEEB-82E1-440E-8E69-C585B3FDCFC9}" type="pres">
      <dgm:prSet presAssocID="{C55C4219-E90E-42B5-B3D7-193E17385D8E}" presName="vertSpace3" presStyleLbl="node1" presStyleIdx="1" presStyleCnt="4"/>
      <dgm:spPr/>
    </dgm:pt>
    <dgm:pt modelId="{4CBEB299-F170-471A-AF98-01A2880C5B46}" type="pres">
      <dgm:prSet presAssocID="{C55C4219-E90E-42B5-B3D7-193E17385D8E}" presName="circle3" presStyleLbl="node1" presStyleIdx="2" presStyleCnt="4"/>
      <dgm:spPr>
        <a:solidFill>
          <a:srgbClr val="C49B26"/>
        </a:solidFill>
        <a:ln>
          <a:solidFill>
            <a:srgbClr val="003768"/>
          </a:solidFill>
        </a:ln>
      </dgm:spPr>
    </dgm:pt>
    <dgm:pt modelId="{49F181E6-3CB6-4AA4-B0BF-2DC7D9192048}" type="pres">
      <dgm:prSet presAssocID="{C55C4219-E90E-42B5-B3D7-193E17385D8E}" presName="rect3" presStyleLbl="alignAcc1" presStyleIdx="2" presStyleCnt="4"/>
      <dgm:spPr/>
    </dgm:pt>
    <dgm:pt modelId="{CE10075D-4BEC-46D2-BB46-CD65A0EA6609}" type="pres">
      <dgm:prSet presAssocID="{5F59A5D7-AB81-4C4D-9530-C379D0946A11}" presName="vertSpace4" presStyleLbl="node1" presStyleIdx="2" presStyleCnt="4"/>
      <dgm:spPr/>
    </dgm:pt>
    <dgm:pt modelId="{7CE91193-FE97-4C91-8AD8-81B988270B69}" type="pres">
      <dgm:prSet presAssocID="{5F59A5D7-AB81-4C4D-9530-C379D0946A11}" presName="circle4" presStyleLbl="node1" presStyleIdx="3" presStyleCnt="4"/>
      <dgm:spPr>
        <a:solidFill>
          <a:srgbClr val="003768"/>
        </a:solidFill>
      </dgm:spPr>
    </dgm:pt>
    <dgm:pt modelId="{E6F7339C-A4DA-4285-BC2D-A4CED301045D}" type="pres">
      <dgm:prSet presAssocID="{5F59A5D7-AB81-4C4D-9530-C379D0946A11}" presName="rect4" presStyleLbl="alignAcc1" presStyleIdx="3" presStyleCnt="4"/>
      <dgm:spPr/>
    </dgm:pt>
    <dgm:pt modelId="{4DB5AE90-C4C0-4E95-BF22-E8823AB5CFA2}" type="pres">
      <dgm:prSet presAssocID="{70D4F6AD-B885-412D-8345-17970C471A91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914409DC-779A-4473-A570-566DD0C47DF1}" type="pres">
      <dgm:prSet presAssocID="{748E6132-B87C-4E79-9C44-7819A368DD4B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89BA8A8B-313E-4FC4-BFC2-982F1D711F92}" type="pres">
      <dgm:prSet presAssocID="{C55C4219-E90E-42B5-B3D7-193E17385D8E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6DFCC41B-E661-4165-AEA0-F780723FF29B}" type="pres">
      <dgm:prSet presAssocID="{5F59A5D7-AB81-4C4D-9530-C379D0946A1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30A9A08-D8E4-46F3-9493-972DE435DB81}" type="presOf" srcId="{C55C4219-E90E-42B5-B3D7-193E17385D8E}" destId="{89BA8A8B-313E-4FC4-BFC2-982F1D711F92}" srcOrd="1" destOrd="0" presId="urn:microsoft.com/office/officeart/2005/8/layout/target3"/>
    <dgm:cxn modelId="{1B12AC33-7F46-4C6A-A88A-4E14E853857C}" type="presOf" srcId="{748E6132-B87C-4E79-9C44-7819A368DD4B}" destId="{2B43568F-B762-45EC-949C-3BE898E012C4}" srcOrd="0" destOrd="0" presId="urn:microsoft.com/office/officeart/2005/8/layout/target3"/>
    <dgm:cxn modelId="{5857A239-2D7A-49EC-9427-A4A1CE8D24D9}" srcId="{967AEDAF-531D-408C-8B69-47727100CE60}" destId="{5F59A5D7-AB81-4C4D-9530-C379D0946A11}" srcOrd="3" destOrd="0" parTransId="{5E7FBCBB-32EE-4CAD-AC1E-0557E15934AA}" sibTransId="{230F5578-42F3-4928-AE34-536A5AE947EB}"/>
    <dgm:cxn modelId="{35FB276D-BC46-4AAA-8072-4EFA83A2805D}" type="presOf" srcId="{70D4F6AD-B885-412D-8345-17970C471A91}" destId="{094751BC-803B-41BC-9374-B53D18BCCA4C}" srcOrd="0" destOrd="0" presId="urn:microsoft.com/office/officeart/2005/8/layout/target3"/>
    <dgm:cxn modelId="{10101A4F-BA5F-47AA-9476-292CEA704160}" type="presOf" srcId="{5F59A5D7-AB81-4C4D-9530-C379D0946A11}" destId="{6DFCC41B-E661-4165-AEA0-F780723FF29B}" srcOrd="1" destOrd="0" presId="urn:microsoft.com/office/officeart/2005/8/layout/target3"/>
    <dgm:cxn modelId="{04E8AA7A-0BDF-48BC-A57B-CE87FEF8CD58}" type="presOf" srcId="{748E6132-B87C-4E79-9C44-7819A368DD4B}" destId="{914409DC-779A-4473-A570-566DD0C47DF1}" srcOrd="1" destOrd="0" presId="urn:microsoft.com/office/officeart/2005/8/layout/target3"/>
    <dgm:cxn modelId="{20F6828C-1DB9-441E-987F-01A210AA55C5}" type="presOf" srcId="{5F59A5D7-AB81-4C4D-9530-C379D0946A11}" destId="{E6F7339C-A4DA-4285-BC2D-A4CED301045D}" srcOrd="0" destOrd="0" presId="urn:microsoft.com/office/officeart/2005/8/layout/target3"/>
    <dgm:cxn modelId="{24F23996-6553-4321-AE8A-3FCF6B5F4E00}" srcId="{967AEDAF-531D-408C-8B69-47727100CE60}" destId="{C55C4219-E90E-42B5-B3D7-193E17385D8E}" srcOrd="2" destOrd="0" parTransId="{BD6683B6-E2F8-4C72-8262-D04234EB72F8}" sibTransId="{DB41E90B-1A12-49AD-AC05-C27437CD3471}"/>
    <dgm:cxn modelId="{501BCDCF-2266-4D7D-A3D6-B0ED5CA17F65}" type="presOf" srcId="{C55C4219-E90E-42B5-B3D7-193E17385D8E}" destId="{49F181E6-3CB6-4AA4-B0BF-2DC7D9192048}" srcOrd="0" destOrd="0" presId="urn:microsoft.com/office/officeart/2005/8/layout/target3"/>
    <dgm:cxn modelId="{CE60C5D8-283B-40A3-B42E-4D6127D752D4}" srcId="{967AEDAF-531D-408C-8B69-47727100CE60}" destId="{70D4F6AD-B885-412D-8345-17970C471A91}" srcOrd="0" destOrd="0" parTransId="{165DDA76-EDC6-4715-BDAB-52AF0E58D189}" sibTransId="{C330C494-F4C4-4F83-A36B-1BEDF77C62C4}"/>
    <dgm:cxn modelId="{F45791E1-5509-4BD6-8C9F-4384A3873ECE}" type="presOf" srcId="{967AEDAF-531D-408C-8B69-47727100CE60}" destId="{56F002BA-F83C-4222-B000-C8A4CD917BC7}" srcOrd="0" destOrd="0" presId="urn:microsoft.com/office/officeart/2005/8/layout/target3"/>
    <dgm:cxn modelId="{DE31DCF4-0377-4E32-80A8-928B74B3520A}" srcId="{967AEDAF-531D-408C-8B69-47727100CE60}" destId="{748E6132-B87C-4E79-9C44-7819A368DD4B}" srcOrd="1" destOrd="0" parTransId="{75F88AF7-827B-4F55-A23A-26F9C79FC730}" sibTransId="{E59254D5-BE9D-4BE0-A9CD-8FAA99B8AE0C}"/>
    <dgm:cxn modelId="{5F6AD5FD-338C-4B2B-B58F-0B8F63BB3280}" type="presOf" srcId="{70D4F6AD-B885-412D-8345-17970C471A91}" destId="{4DB5AE90-C4C0-4E95-BF22-E8823AB5CFA2}" srcOrd="1" destOrd="0" presId="urn:microsoft.com/office/officeart/2005/8/layout/target3"/>
    <dgm:cxn modelId="{E3F430CC-BEB2-46E4-9C87-65B89764338F}" type="presParOf" srcId="{56F002BA-F83C-4222-B000-C8A4CD917BC7}" destId="{098BAFD3-ADA7-474A-A5F9-828623DA3929}" srcOrd="0" destOrd="0" presId="urn:microsoft.com/office/officeart/2005/8/layout/target3"/>
    <dgm:cxn modelId="{B3AF6704-7A67-489A-8B3F-B061035D4954}" type="presParOf" srcId="{56F002BA-F83C-4222-B000-C8A4CD917BC7}" destId="{9D4F7F80-4C9F-424F-9CB0-1F216FE778A6}" srcOrd="1" destOrd="0" presId="urn:microsoft.com/office/officeart/2005/8/layout/target3"/>
    <dgm:cxn modelId="{15A261AC-22CF-41B4-96AD-287DA279199A}" type="presParOf" srcId="{56F002BA-F83C-4222-B000-C8A4CD917BC7}" destId="{094751BC-803B-41BC-9374-B53D18BCCA4C}" srcOrd="2" destOrd="0" presId="urn:microsoft.com/office/officeart/2005/8/layout/target3"/>
    <dgm:cxn modelId="{22E9C5CF-AA5E-4756-8C51-A178DF7D2784}" type="presParOf" srcId="{56F002BA-F83C-4222-B000-C8A4CD917BC7}" destId="{600EE3FA-7F8E-4E5C-8EF6-995D029BB3A2}" srcOrd="3" destOrd="0" presId="urn:microsoft.com/office/officeart/2005/8/layout/target3"/>
    <dgm:cxn modelId="{AC236B7D-A8FA-481A-BFFB-DCB644160145}" type="presParOf" srcId="{56F002BA-F83C-4222-B000-C8A4CD917BC7}" destId="{928E07BE-FF01-4CF9-875F-D8BC85362B21}" srcOrd="4" destOrd="0" presId="urn:microsoft.com/office/officeart/2005/8/layout/target3"/>
    <dgm:cxn modelId="{4A99A5EC-249F-4648-9617-02356B10C868}" type="presParOf" srcId="{56F002BA-F83C-4222-B000-C8A4CD917BC7}" destId="{2B43568F-B762-45EC-949C-3BE898E012C4}" srcOrd="5" destOrd="0" presId="urn:microsoft.com/office/officeart/2005/8/layout/target3"/>
    <dgm:cxn modelId="{E521D5DD-6CB0-4638-BB27-4F2C59A12A37}" type="presParOf" srcId="{56F002BA-F83C-4222-B000-C8A4CD917BC7}" destId="{050DEEEB-82E1-440E-8E69-C585B3FDCFC9}" srcOrd="6" destOrd="0" presId="urn:microsoft.com/office/officeart/2005/8/layout/target3"/>
    <dgm:cxn modelId="{A30FE99E-7668-476E-BFB9-F01AC1E70CC5}" type="presParOf" srcId="{56F002BA-F83C-4222-B000-C8A4CD917BC7}" destId="{4CBEB299-F170-471A-AF98-01A2880C5B46}" srcOrd="7" destOrd="0" presId="urn:microsoft.com/office/officeart/2005/8/layout/target3"/>
    <dgm:cxn modelId="{FFDA11AB-FF72-4FD7-8685-80387907A12D}" type="presParOf" srcId="{56F002BA-F83C-4222-B000-C8A4CD917BC7}" destId="{49F181E6-3CB6-4AA4-B0BF-2DC7D9192048}" srcOrd="8" destOrd="0" presId="urn:microsoft.com/office/officeart/2005/8/layout/target3"/>
    <dgm:cxn modelId="{A4DC767B-6F46-4720-838A-7BE157A89AEB}" type="presParOf" srcId="{56F002BA-F83C-4222-B000-C8A4CD917BC7}" destId="{CE10075D-4BEC-46D2-BB46-CD65A0EA6609}" srcOrd="9" destOrd="0" presId="urn:microsoft.com/office/officeart/2005/8/layout/target3"/>
    <dgm:cxn modelId="{5C1853B9-8698-472D-8A07-BB0E150A3111}" type="presParOf" srcId="{56F002BA-F83C-4222-B000-C8A4CD917BC7}" destId="{7CE91193-FE97-4C91-8AD8-81B988270B69}" srcOrd="10" destOrd="0" presId="urn:microsoft.com/office/officeart/2005/8/layout/target3"/>
    <dgm:cxn modelId="{09C86F0B-CFE6-42ED-B9B4-1CAF056C1860}" type="presParOf" srcId="{56F002BA-F83C-4222-B000-C8A4CD917BC7}" destId="{E6F7339C-A4DA-4285-BC2D-A4CED301045D}" srcOrd="11" destOrd="0" presId="urn:microsoft.com/office/officeart/2005/8/layout/target3"/>
    <dgm:cxn modelId="{B1C7869A-3653-4A54-B7CA-61569E6D9A9E}" type="presParOf" srcId="{56F002BA-F83C-4222-B000-C8A4CD917BC7}" destId="{4DB5AE90-C4C0-4E95-BF22-E8823AB5CFA2}" srcOrd="12" destOrd="0" presId="urn:microsoft.com/office/officeart/2005/8/layout/target3"/>
    <dgm:cxn modelId="{072E7B5C-188E-4052-9664-33A132FFE36A}" type="presParOf" srcId="{56F002BA-F83C-4222-B000-C8A4CD917BC7}" destId="{914409DC-779A-4473-A570-566DD0C47DF1}" srcOrd="13" destOrd="0" presId="urn:microsoft.com/office/officeart/2005/8/layout/target3"/>
    <dgm:cxn modelId="{847A49A6-4653-4430-8087-389DDA25BD33}" type="presParOf" srcId="{56F002BA-F83C-4222-B000-C8A4CD917BC7}" destId="{89BA8A8B-313E-4FC4-BFC2-982F1D711F92}" srcOrd="14" destOrd="0" presId="urn:microsoft.com/office/officeart/2005/8/layout/target3"/>
    <dgm:cxn modelId="{3887C6AB-A0D4-489F-9843-93B6154B42E0}" type="presParOf" srcId="{56F002BA-F83C-4222-B000-C8A4CD917BC7}" destId="{6DFCC41B-E661-4165-AEA0-F780723FF29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DF4F8C-2C3A-4F18-8268-94DF6ABA04AA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5973A41-3CA3-429B-82B5-2BFDD6FB8745}">
      <dgm:prSet phldrT="[Text]" custT="1"/>
      <dgm:spPr/>
      <dgm:t>
        <a:bodyPr/>
        <a:lstStyle/>
        <a:p>
          <a:pPr algn="ctr"/>
          <a:r>
            <a:rPr lang="en-US" sz="2800" b="1">
              <a:solidFill>
                <a:srgbClr val="003768"/>
              </a:solidFill>
            </a:rPr>
            <a:t>Assist colleges with NC GPS implementation (in cohorts of 15-20)</a:t>
          </a:r>
          <a:endParaRPr lang="en-US" sz="2800" b="1" dirty="0">
            <a:solidFill>
              <a:srgbClr val="003768"/>
            </a:solidFill>
          </a:endParaRPr>
        </a:p>
      </dgm:t>
    </dgm:pt>
    <dgm:pt modelId="{FD3EF064-21F5-4CD8-A229-5E342ED9BB7C}" type="parTrans" cxnId="{163CC6A6-92C2-48B7-AE84-B4FA43730D55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711FD1A1-810D-43EF-8CC8-78A625283827}" type="sibTrans" cxnId="{163CC6A6-92C2-48B7-AE84-B4FA43730D55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ED7FE4CA-6F95-4A41-BE73-902312EA6733}">
      <dgm:prSet phldrT="[Text]" custT="1"/>
      <dgm:spPr/>
      <dgm:t>
        <a:bodyPr/>
        <a:lstStyle/>
        <a:p>
          <a:pPr algn="ctr"/>
          <a:r>
            <a:rPr lang="en-US" sz="2800" b="1">
              <a:solidFill>
                <a:srgbClr val="003768"/>
              </a:solidFill>
            </a:rPr>
            <a:t>Benchmarking project: NC GPS Scale of Adoption Self-Assessment</a:t>
          </a:r>
          <a:endParaRPr lang="en-US" sz="2800" b="1" dirty="0">
            <a:solidFill>
              <a:srgbClr val="003768"/>
            </a:solidFill>
          </a:endParaRPr>
        </a:p>
      </dgm:t>
    </dgm:pt>
    <dgm:pt modelId="{55E8B27B-28E0-4A6E-BD2E-731F384FBB0A}" type="parTrans" cxnId="{F8A7F230-E6B5-4D54-A4FF-4B58D720252B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525741C8-0E45-436C-98D1-B623E007799D}" type="sibTrans" cxnId="{F8A7F230-E6B5-4D54-A4FF-4B58D720252B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095A64E6-5E31-457C-ACCA-5F29A0697856}">
      <dgm:prSet phldrT="[Text]" custT="1"/>
      <dgm:spPr/>
      <dgm:t>
        <a:bodyPr/>
        <a:lstStyle/>
        <a:p>
          <a:pPr algn="ctr"/>
          <a:r>
            <a:rPr lang="en-US" sz="2800" b="1">
              <a:solidFill>
                <a:srgbClr val="003768"/>
              </a:solidFill>
            </a:rPr>
            <a:t>Provide NC GPS technical assistance &amp; professional development</a:t>
          </a:r>
          <a:endParaRPr lang="en-US" sz="2800" b="1" dirty="0">
            <a:solidFill>
              <a:srgbClr val="003768"/>
            </a:solidFill>
          </a:endParaRPr>
        </a:p>
      </dgm:t>
    </dgm:pt>
    <dgm:pt modelId="{5841EA8E-94FF-4B4A-AB64-AC710F47A2E4}" type="parTrans" cxnId="{6D243AC5-FC06-4B40-B325-5FB5FCB5A600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396E732B-BFBC-455B-9803-1537FBD861B7}" type="sibTrans" cxnId="{6D243AC5-FC06-4B40-B325-5FB5FCB5A600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F4654D5D-1706-47E7-9EC6-88561B916903}">
      <dgm:prSet phldrT="[Text]" custT="1"/>
      <dgm:spPr/>
      <dgm:t>
        <a:bodyPr/>
        <a:lstStyle/>
        <a:p>
          <a:pPr algn="ctr"/>
          <a:r>
            <a:rPr lang="en-US" sz="2800" b="1" dirty="0">
              <a:solidFill>
                <a:srgbClr val="003768"/>
              </a:solidFill>
            </a:rPr>
            <a:t>Create networked improvement communities across the NCCCS</a:t>
          </a:r>
        </a:p>
      </dgm:t>
    </dgm:pt>
    <dgm:pt modelId="{D3C46369-DAA8-498D-B2C6-FC52A9F6E708}" type="parTrans" cxnId="{FD1188DF-E0E2-4279-8F6B-6EAEC86C63E4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367FF925-633D-4F8B-ABC8-C6E36C6CEC11}" type="sibTrans" cxnId="{FD1188DF-E0E2-4279-8F6B-6EAEC86C63E4}">
      <dgm:prSet/>
      <dgm:spPr/>
      <dgm:t>
        <a:bodyPr/>
        <a:lstStyle/>
        <a:p>
          <a:endParaRPr lang="en-US">
            <a:solidFill>
              <a:srgbClr val="003768"/>
            </a:solidFill>
          </a:endParaRPr>
        </a:p>
      </dgm:t>
    </dgm:pt>
    <dgm:pt modelId="{EA9F79BA-AA9B-4CB4-9E22-01F80F36B246}" type="pres">
      <dgm:prSet presAssocID="{C3DF4F8C-2C3A-4F18-8268-94DF6ABA04AA}" presName="Name0" presStyleCnt="0">
        <dgm:presLayoutVars>
          <dgm:dir/>
          <dgm:animLvl val="lvl"/>
          <dgm:resizeHandles val="exact"/>
        </dgm:presLayoutVars>
      </dgm:prSet>
      <dgm:spPr/>
    </dgm:pt>
    <dgm:pt modelId="{603C532F-DDEA-4D51-B359-C8971DB7B5D2}" type="pres">
      <dgm:prSet presAssocID="{F4654D5D-1706-47E7-9EC6-88561B916903}" presName="boxAndChildren" presStyleCnt="0"/>
      <dgm:spPr/>
    </dgm:pt>
    <dgm:pt modelId="{98F88635-35A6-4E82-AE43-1D9151884DFB}" type="pres">
      <dgm:prSet presAssocID="{F4654D5D-1706-47E7-9EC6-88561B916903}" presName="parentTextBox" presStyleLbl="node1" presStyleIdx="0" presStyleCnt="4"/>
      <dgm:spPr/>
    </dgm:pt>
    <dgm:pt modelId="{F4659650-482A-4699-B61B-6EF8D35E1736}" type="pres">
      <dgm:prSet presAssocID="{396E732B-BFBC-455B-9803-1537FBD861B7}" presName="sp" presStyleCnt="0"/>
      <dgm:spPr/>
    </dgm:pt>
    <dgm:pt modelId="{042CC48E-3789-4B60-9440-C8C93C6474D3}" type="pres">
      <dgm:prSet presAssocID="{095A64E6-5E31-457C-ACCA-5F29A0697856}" presName="arrowAndChildren" presStyleCnt="0"/>
      <dgm:spPr/>
    </dgm:pt>
    <dgm:pt modelId="{E58BF1AB-0327-4D3F-8BDD-9D97DC95BE0C}" type="pres">
      <dgm:prSet presAssocID="{095A64E6-5E31-457C-ACCA-5F29A0697856}" presName="parentTextArrow" presStyleLbl="node1" presStyleIdx="1" presStyleCnt="4"/>
      <dgm:spPr/>
    </dgm:pt>
    <dgm:pt modelId="{0A03C930-EF7B-4187-A3AB-B147DAEC21DC}" type="pres">
      <dgm:prSet presAssocID="{525741C8-0E45-436C-98D1-B623E007799D}" presName="sp" presStyleCnt="0"/>
      <dgm:spPr/>
    </dgm:pt>
    <dgm:pt modelId="{42563D89-6C8A-4F6C-9A47-4AD510DF47B1}" type="pres">
      <dgm:prSet presAssocID="{ED7FE4CA-6F95-4A41-BE73-902312EA6733}" presName="arrowAndChildren" presStyleCnt="0"/>
      <dgm:spPr/>
    </dgm:pt>
    <dgm:pt modelId="{445D3F66-A472-4C10-A5CD-629029F5FC1E}" type="pres">
      <dgm:prSet presAssocID="{ED7FE4CA-6F95-4A41-BE73-902312EA6733}" presName="parentTextArrow" presStyleLbl="node1" presStyleIdx="2" presStyleCnt="4"/>
      <dgm:spPr/>
    </dgm:pt>
    <dgm:pt modelId="{B734E355-213D-462E-9D55-A609A2364EA9}" type="pres">
      <dgm:prSet presAssocID="{711FD1A1-810D-43EF-8CC8-78A625283827}" presName="sp" presStyleCnt="0"/>
      <dgm:spPr/>
    </dgm:pt>
    <dgm:pt modelId="{64216DA0-AB38-4240-9A68-CDC65FE98FA9}" type="pres">
      <dgm:prSet presAssocID="{C5973A41-3CA3-429B-82B5-2BFDD6FB8745}" presName="arrowAndChildren" presStyleCnt="0"/>
      <dgm:spPr/>
    </dgm:pt>
    <dgm:pt modelId="{61D1DED5-45F4-4BC6-B660-10924CB8ECBC}" type="pres">
      <dgm:prSet presAssocID="{C5973A41-3CA3-429B-82B5-2BFDD6FB8745}" presName="parentTextArrow" presStyleLbl="node1" presStyleIdx="3" presStyleCnt="4" custLinFactNeighborX="-718" custLinFactNeighborY="-2253"/>
      <dgm:spPr/>
    </dgm:pt>
  </dgm:ptLst>
  <dgm:cxnLst>
    <dgm:cxn modelId="{44E8730E-0CE7-4605-B93D-C889F31D1706}" type="presOf" srcId="{C5973A41-3CA3-429B-82B5-2BFDD6FB8745}" destId="{61D1DED5-45F4-4BC6-B660-10924CB8ECBC}" srcOrd="0" destOrd="0" presId="urn:microsoft.com/office/officeart/2005/8/layout/process4"/>
    <dgm:cxn modelId="{F8A7F230-E6B5-4D54-A4FF-4B58D720252B}" srcId="{C3DF4F8C-2C3A-4F18-8268-94DF6ABA04AA}" destId="{ED7FE4CA-6F95-4A41-BE73-902312EA6733}" srcOrd="1" destOrd="0" parTransId="{55E8B27B-28E0-4A6E-BD2E-731F384FBB0A}" sibTransId="{525741C8-0E45-436C-98D1-B623E007799D}"/>
    <dgm:cxn modelId="{37FEBE5B-32D0-487C-9E1D-221D9F0C632A}" type="presOf" srcId="{F4654D5D-1706-47E7-9EC6-88561B916903}" destId="{98F88635-35A6-4E82-AE43-1D9151884DFB}" srcOrd="0" destOrd="0" presId="urn:microsoft.com/office/officeart/2005/8/layout/process4"/>
    <dgm:cxn modelId="{D536AC9C-AFAA-41C8-B37F-15035426DDE7}" type="presOf" srcId="{ED7FE4CA-6F95-4A41-BE73-902312EA6733}" destId="{445D3F66-A472-4C10-A5CD-629029F5FC1E}" srcOrd="0" destOrd="0" presId="urn:microsoft.com/office/officeart/2005/8/layout/process4"/>
    <dgm:cxn modelId="{61FB5DA2-5203-4B83-8C58-A20CBF205E88}" type="presOf" srcId="{C3DF4F8C-2C3A-4F18-8268-94DF6ABA04AA}" destId="{EA9F79BA-AA9B-4CB4-9E22-01F80F36B246}" srcOrd="0" destOrd="0" presId="urn:microsoft.com/office/officeart/2005/8/layout/process4"/>
    <dgm:cxn modelId="{163CC6A6-92C2-48B7-AE84-B4FA43730D55}" srcId="{C3DF4F8C-2C3A-4F18-8268-94DF6ABA04AA}" destId="{C5973A41-3CA3-429B-82B5-2BFDD6FB8745}" srcOrd="0" destOrd="0" parTransId="{FD3EF064-21F5-4CD8-A229-5E342ED9BB7C}" sibTransId="{711FD1A1-810D-43EF-8CC8-78A625283827}"/>
    <dgm:cxn modelId="{6D243AC5-FC06-4B40-B325-5FB5FCB5A600}" srcId="{C3DF4F8C-2C3A-4F18-8268-94DF6ABA04AA}" destId="{095A64E6-5E31-457C-ACCA-5F29A0697856}" srcOrd="2" destOrd="0" parTransId="{5841EA8E-94FF-4B4A-AB64-AC710F47A2E4}" sibTransId="{396E732B-BFBC-455B-9803-1537FBD861B7}"/>
    <dgm:cxn modelId="{B67262CC-F973-48A5-8B16-A7D9C792C3DD}" type="presOf" srcId="{095A64E6-5E31-457C-ACCA-5F29A0697856}" destId="{E58BF1AB-0327-4D3F-8BDD-9D97DC95BE0C}" srcOrd="0" destOrd="0" presId="urn:microsoft.com/office/officeart/2005/8/layout/process4"/>
    <dgm:cxn modelId="{FD1188DF-E0E2-4279-8F6B-6EAEC86C63E4}" srcId="{C3DF4F8C-2C3A-4F18-8268-94DF6ABA04AA}" destId="{F4654D5D-1706-47E7-9EC6-88561B916903}" srcOrd="3" destOrd="0" parTransId="{D3C46369-DAA8-498D-B2C6-FC52A9F6E708}" sibTransId="{367FF925-633D-4F8B-ABC8-C6E36C6CEC11}"/>
    <dgm:cxn modelId="{39410654-9819-4FDE-8109-3F2B4B87AB69}" type="presParOf" srcId="{EA9F79BA-AA9B-4CB4-9E22-01F80F36B246}" destId="{603C532F-DDEA-4D51-B359-C8971DB7B5D2}" srcOrd="0" destOrd="0" presId="urn:microsoft.com/office/officeart/2005/8/layout/process4"/>
    <dgm:cxn modelId="{C93218B8-C8E1-492C-A3A6-5B2A0CB15BB3}" type="presParOf" srcId="{603C532F-DDEA-4D51-B359-C8971DB7B5D2}" destId="{98F88635-35A6-4E82-AE43-1D9151884DFB}" srcOrd="0" destOrd="0" presId="urn:microsoft.com/office/officeart/2005/8/layout/process4"/>
    <dgm:cxn modelId="{5C2FE17F-B37F-408E-A9F9-01762DAB82AB}" type="presParOf" srcId="{EA9F79BA-AA9B-4CB4-9E22-01F80F36B246}" destId="{F4659650-482A-4699-B61B-6EF8D35E1736}" srcOrd="1" destOrd="0" presId="urn:microsoft.com/office/officeart/2005/8/layout/process4"/>
    <dgm:cxn modelId="{18887B83-8CC9-487B-959B-2272E9027FDB}" type="presParOf" srcId="{EA9F79BA-AA9B-4CB4-9E22-01F80F36B246}" destId="{042CC48E-3789-4B60-9440-C8C93C6474D3}" srcOrd="2" destOrd="0" presId="urn:microsoft.com/office/officeart/2005/8/layout/process4"/>
    <dgm:cxn modelId="{E0B77215-D828-4B49-A570-5EEDBE55D0DC}" type="presParOf" srcId="{042CC48E-3789-4B60-9440-C8C93C6474D3}" destId="{E58BF1AB-0327-4D3F-8BDD-9D97DC95BE0C}" srcOrd="0" destOrd="0" presId="urn:microsoft.com/office/officeart/2005/8/layout/process4"/>
    <dgm:cxn modelId="{6C3981D1-8551-4DA8-9685-5DB6DB9E13D1}" type="presParOf" srcId="{EA9F79BA-AA9B-4CB4-9E22-01F80F36B246}" destId="{0A03C930-EF7B-4187-A3AB-B147DAEC21DC}" srcOrd="3" destOrd="0" presId="urn:microsoft.com/office/officeart/2005/8/layout/process4"/>
    <dgm:cxn modelId="{21ABF219-8AF4-41CC-8408-1E79F72F4640}" type="presParOf" srcId="{EA9F79BA-AA9B-4CB4-9E22-01F80F36B246}" destId="{42563D89-6C8A-4F6C-9A47-4AD510DF47B1}" srcOrd="4" destOrd="0" presId="urn:microsoft.com/office/officeart/2005/8/layout/process4"/>
    <dgm:cxn modelId="{DC415F08-8BC5-4BB8-9F6D-73A93B09F9EC}" type="presParOf" srcId="{42563D89-6C8A-4F6C-9A47-4AD510DF47B1}" destId="{445D3F66-A472-4C10-A5CD-629029F5FC1E}" srcOrd="0" destOrd="0" presId="urn:microsoft.com/office/officeart/2005/8/layout/process4"/>
    <dgm:cxn modelId="{C0112C85-9E6D-4BCA-8BBB-136D4583BE87}" type="presParOf" srcId="{EA9F79BA-AA9B-4CB4-9E22-01F80F36B246}" destId="{B734E355-213D-462E-9D55-A609A2364EA9}" srcOrd="5" destOrd="0" presId="urn:microsoft.com/office/officeart/2005/8/layout/process4"/>
    <dgm:cxn modelId="{56B54831-6EAF-48AB-8045-DD6DC1215193}" type="presParOf" srcId="{EA9F79BA-AA9B-4CB4-9E22-01F80F36B246}" destId="{64216DA0-AB38-4240-9A68-CDC65FE98FA9}" srcOrd="6" destOrd="0" presId="urn:microsoft.com/office/officeart/2005/8/layout/process4"/>
    <dgm:cxn modelId="{4F6EF24E-482F-4F7E-9F7E-422A9714FE20}" type="presParOf" srcId="{64216DA0-AB38-4240-9A68-CDC65FE98FA9}" destId="{61D1DED5-45F4-4BC6-B660-10924CB8ECBC}" srcOrd="0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2E186-2E71-4C0F-B887-3431147C4D7D}">
      <dsp:nvSpPr>
        <dsp:cNvPr id="0" name=""/>
        <dsp:cNvSpPr/>
      </dsp:nvSpPr>
      <dsp:spPr>
        <a:xfrm>
          <a:off x="4129" y="2755"/>
          <a:ext cx="8449940" cy="2946421"/>
        </a:xfrm>
        <a:prstGeom prst="roundRect">
          <a:avLst>
            <a:gd name="adj" fmla="val 10000"/>
          </a:avLst>
        </a:prstGeom>
        <a:solidFill>
          <a:srgbClr val="00376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8BE32"/>
              </a:solidFill>
              <a:latin typeface="+mn-lt"/>
            </a:rPr>
            <a:t>Student Interest &amp; Access: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n-lt"/>
            </a:rPr>
            <a:t>Goal - Increase the percentage of North Carolinians, particularly within underserved populations, pursuing and easily accessing education or training through North Carolina Community Colleges.</a:t>
          </a:r>
        </a:p>
      </dsp:txBody>
      <dsp:txXfrm>
        <a:off x="90427" y="89053"/>
        <a:ext cx="8277344" cy="2773825"/>
      </dsp:txXfrm>
    </dsp:sp>
    <dsp:sp modelId="{4AE00669-E5BF-435E-B3C9-136A557F3F4A}">
      <dsp:nvSpPr>
        <dsp:cNvPr id="0" name=""/>
        <dsp:cNvSpPr/>
      </dsp:nvSpPr>
      <dsp:spPr>
        <a:xfrm>
          <a:off x="4129" y="3176986"/>
          <a:ext cx="8449940" cy="2946421"/>
        </a:xfrm>
        <a:prstGeom prst="roundRect">
          <a:avLst>
            <a:gd name="adj" fmla="val 10000"/>
          </a:avLst>
        </a:prstGeom>
        <a:solidFill>
          <a:srgbClr val="00376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8BE32"/>
              </a:solidFill>
              <a:latin typeface="+mn-lt"/>
            </a:rPr>
            <a:t>1.3</a:t>
          </a:r>
          <a:r>
            <a:rPr lang="en-US" sz="3000" kern="1200" dirty="0">
              <a:latin typeface="+mn-lt"/>
            </a:rPr>
            <a:t> </a:t>
          </a:r>
          <a:br>
            <a:rPr lang="en-US" sz="3000" kern="1200" dirty="0">
              <a:latin typeface="+mn-lt"/>
            </a:rPr>
          </a:br>
          <a:br>
            <a:rPr lang="en-US" sz="3000" kern="1200" dirty="0">
              <a:latin typeface="+mn-lt"/>
            </a:rPr>
          </a:br>
          <a:r>
            <a:rPr lang="en-US" sz="3000" kern="1200" dirty="0">
              <a:latin typeface="+mn-lt"/>
            </a:rPr>
            <a:t>Identify and reduce access barriers for all prospective students, particularly among underserved populations.</a:t>
          </a:r>
        </a:p>
      </dsp:txBody>
      <dsp:txXfrm>
        <a:off x="90427" y="3263284"/>
        <a:ext cx="8277344" cy="2773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3BEF1-7FAD-4732-A55A-EA22C51BD517}">
      <dsp:nvSpPr>
        <dsp:cNvPr id="0" name=""/>
        <dsp:cNvSpPr/>
      </dsp:nvSpPr>
      <dsp:spPr>
        <a:xfrm>
          <a:off x="3039" y="2755"/>
          <a:ext cx="8452120" cy="2946421"/>
        </a:xfrm>
        <a:prstGeom prst="roundRect">
          <a:avLst>
            <a:gd name="adj" fmla="val 10000"/>
          </a:avLst>
        </a:prstGeom>
        <a:solidFill>
          <a:srgbClr val="00376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8BE32"/>
              </a:solidFill>
              <a:latin typeface="+mn-lt"/>
            </a:rPr>
            <a:t>Clear &amp; Supported Pathways for </a:t>
          </a:r>
          <a:br>
            <a:rPr lang="en-US" sz="3000" kern="1200" dirty="0">
              <a:solidFill>
                <a:srgbClr val="F8BE32"/>
              </a:solidFill>
              <a:latin typeface="+mn-lt"/>
            </a:rPr>
          </a:br>
          <a:r>
            <a:rPr lang="en-US" sz="3000" kern="1200" dirty="0">
              <a:solidFill>
                <a:srgbClr val="F8BE32"/>
              </a:solidFill>
              <a:latin typeface="+mn-lt"/>
            </a:rPr>
            <a:t>Student Progress &amp; Success: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n-lt"/>
            </a:rPr>
            <a:t>Goal - Provide a continuum of education, training, advising, and support to help students and workers make informed decisions that lead to credentials and careers.</a:t>
          </a:r>
        </a:p>
      </dsp:txBody>
      <dsp:txXfrm>
        <a:off x="89337" y="89053"/>
        <a:ext cx="8279524" cy="2773825"/>
      </dsp:txXfrm>
    </dsp:sp>
    <dsp:sp modelId="{8116DDC7-305E-43A2-A0E7-ABC862F89BCC}">
      <dsp:nvSpPr>
        <dsp:cNvPr id="0" name=""/>
        <dsp:cNvSpPr/>
      </dsp:nvSpPr>
      <dsp:spPr>
        <a:xfrm>
          <a:off x="3039" y="3176986"/>
          <a:ext cx="2667967" cy="2946421"/>
        </a:xfrm>
        <a:prstGeom prst="roundRect">
          <a:avLst>
            <a:gd name="adj" fmla="val 10000"/>
          </a:avLst>
        </a:prstGeom>
        <a:solidFill>
          <a:srgbClr val="00376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8BE32"/>
              </a:solidFill>
              <a:latin typeface="+mn-lt"/>
            </a:rPr>
            <a:t>2.2.</a:t>
          </a:r>
          <a:br>
            <a:rPr lang="en-US" sz="2200" kern="1200" dirty="0">
              <a:solidFill>
                <a:srgbClr val="F8BE32"/>
              </a:solidFill>
              <a:latin typeface="+mn-lt"/>
            </a:rPr>
          </a:br>
          <a:br>
            <a:rPr lang="en-US" sz="2200" kern="1200" dirty="0">
              <a:solidFill>
                <a:srgbClr val="F8BE32"/>
              </a:solidFill>
              <a:latin typeface="+mn-lt"/>
            </a:rPr>
          </a:br>
          <a:r>
            <a:rPr lang="en-US" sz="2200" kern="1200" dirty="0">
              <a:latin typeface="+mn-lt"/>
            </a:rPr>
            <a:t>Provide integrated, targeted support services that promote student success.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+mn-lt"/>
          </a:endParaRPr>
        </a:p>
      </dsp:txBody>
      <dsp:txXfrm>
        <a:off x="81181" y="3255128"/>
        <a:ext cx="2511683" cy="2790137"/>
      </dsp:txXfrm>
    </dsp:sp>
    <dsp:sp modelId="{BE1CF956-5114-409E-A4B7-936287882783}">
      <dsp:nvSpPr>
        <dsp:cNvPr id="0" name=""/>
        <dsp:cNvSpPr/>
      </dsp:nvSpPr>
      <dsp:spPr>
        <a:xfrm>
          <a:off x="2895116" y="3176986"/>
          <a:ext cx="2667967" cy="2946421"/>
        </a:xfrm>
        <a:prstGeom prst="roundRect">
          <a:avLst>
            <a:gd name="adj" fmla="val 10000"/>
          </a:avLst>
        </a:prstGeom>
        <a:solidFill>
          <a:srgbClr val="00376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8BE32"/>
              </a:solidFill>
              <a:latin typeface="+mn-lt"/>
            </a:rPr>
            <a:t>2.3.</a:t>
          </a:r>
          <a:br>
            <a:rPr lang="en-US" sz="2200" kern="1200" dirty="0">
              <a:solidFill>
                <a:srgbClr val="F8BE32"/>
              </a:solidFill>
              <a:latin typeface="+mn-lt"/>
            </a:rPr>
          </a:br>
          <a:r>
            <a:rPr lang="en-US" sz="2200" kern="1200" dirty="0">
              <a:solidFill>
                <a:srgbClr val="F8BE32"/>
              </a:solidFill>
              <a:latin typeface="+mn-lt"/>
            </a:rPr>
            <a:t> </a:t>
          </a:r>
          <a:br>
            <a:rPr lang="en-US" sz="2200" kern="1200" dirty="0">
              <a:solidFill>
                <a:srgbClr val="F8BE32"/>
              </a:solidFill>
              <a:latin typeface="+mn-lt"/>
            </a:rPr>
          </a:br>
          <a:r>
            <a:rPr lang="en-US" sz="2200" kern="1200" dirty="0">
              <a:latin typeface="+mn-lt"/>
            </a:rPr>
            <a:t>Increase completion of credentials.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+mn-lt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+mn-lt"/>
          </a:endParaRPr>
        </a:p>
      </dsp:txBody>
      <dsp:txXfrm>
        <a:off x="2973258" y="3255128"/>
        <a:ext cx="2511683" cy="2790137"/>
      </dsp:txXfrm>
    </dsp:sp>
    <dsp:sp modelId="{9282536A-0EB0-402E-93FD-52B39986C9CC}">
      <dsp:nvSpPr>
        <dsp:cNvPr id="0" name=""/>
        <dsp:cNvSpPr/>
      </dsp:nvSpPr>
      <dsp:spPr>
        <a:xfrm>
          <a:off x="5787192" y="3176986"/>
          <a:ext cx="2667967" cy="2946421"/>
        </a:xfrm>
        <a:prstGeom prst="roundRect">
          <a:avLst>
            <a:gd name="adj" fmla="val 10000"/>
          </a:avLst>
        </a:prstGeom>
        <a:solidFill>
          <a:srgbClr val="00376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8BE32"/>
              </a:solidFill>
              <a:latin typeface="+mn-lt"/>
            </a:rPr>
            <a:t>2.4.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Reduce achievement gaps for underserved students.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+mn-lt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+mn-lt"/>
          </a:endParaRPr>
        </a:p>
      </dsp:txBody>
      <dsp:txXfrm>
        <a:off x="5865334" y="3255128"/>
        <a:ext cx="2511683" cy="2790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AFD3-ADA7-474A-A5F9-828623DA3929}">
      <dsp:nvSpPr>
        <dsp:cNvPr id="0" name=""/>
        <dsp:cNvSpPr/>
      </dsp:nvSpPr>
      <dsp:spPr>
        <a:xfrm>
          <a:off x="0" y="0"/>
          <a:ext cx="4620055" cy="4620055"/>
        </a:xfrm>
        <a:prstGeom prst="pie">
          <a:avLst>
            <a:gd name="adj1" fmla="val 5400000"/>
            <a:gd name="adj2" fmla="val 16200000"/>
          </a:avLst>
        </a:prstGeom>
        <a:solidFill>
          <a:srgbClr val="0037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751BC-803B-41BC-9374-B53D18BCCA4C}">
      <dsp:nvSpPr>
        <dsp:cNvPr id="0" name=""/>
        <dsp:cNvSpPr/>
      </dsp:nvSpPr>
      <dsp:spPr>
        <a:xfrm>
          <a:off x="2310027" y="0"/>
          <a:ext cx="5992400" cy="4620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7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3768"/>
              </a:solidFill>
            </a:rPr>
            <a:t>System-level data</a:t>
          </a:r>
        </a:p>
      </dsp:txBody>
      <dsp:txXfrm>
        <a:off x="2310027" y="0"/>
        <a:ext cx="5992400" cy="981761"/>
      </dsp:txXfrm>
    </dsp:sp>
    <dsp:sp modelId="{928E07BE-FF01-4CF9-875F-D8BC85362B21}">
      <dsp:nvSpPr>
        <dsp:cNvPr id="0" name=""/>
        <dsp:cNvSpPr/>
      </dsp:nvSpPr>
      <dsp:spPr>
        <a:xfrm>
          <a:off x="606382" y="981761"/>
          <a:ext cx="3407291" cy="3407291"/>
        </a:xfrm>
        <a:prstGeom prst="pie">
          <a:avLst>
            <a:gd name="adj1" fmla="val 5400000"/>
            <a:gd name="adj2" fmla="val 16200000"/>
          </a:avLst>
        </a:prstGeom>
        <a:solidFill>
          <a:srgbClr val="F8BE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3568F-B762-45EC-949C-3BE898E012C4}">
      <dsp:nvSpPr>
        <dsp:cNvPr id="0" name=""/>
        <dsp:cNvSpPr/>
      </dsp:nvSpPr>
      <dsp:spPr>
        <a:xfrm>
          <a:off x="2310028" y="938932"/>
          <a:ext cx="5992400" cy="34072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8BE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3768"/>
              </a:solidFill>
            </a:rPr>
            <a:t>College data</a:t>
          </a:r>
        </a:p>
      </dsp:txBody>
      <dsp:txXfrm>
        <a:off x="2310028" y="938932"/>
        <a:ext cx="5992400" cy="981761"/>
      </dsp:txXfrm>
    </dsp:sp>
    <dsp:sp modelId="{4CBEB299-F170-471A-AF98-01A2880C5B46}">
      <dsp:nvSpPr>
        <dsp:cNvPr id="0" name=""/>
        <dsp:cNvSpPr/>
      </dsp:nvSpPr>
      <dsp:spPr>
        <a:xfrm>
          <a:off x="1212764" y="1963523"/>
          <a:ext cx="2194526" cy="2194526"/>
        </a:xfrm>
        <a:prstGeom prst="pie">
          <a:avLst>
            <a:gd name="adj1" fmla="val 5400000"/>
            <a:gd name="adj2" fmla="val 16200000"/>
          </a:avLst>
        </a:prstGeom>
        <a:solidFill>
          <a:srgbClr val="C49B26"/>
        </a:solidFill>
        <a:ln w="25400" cap="flat" cmpd="sng" algn="ctr">
          <a:solidFill>
            <a:srgbClr val="0037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181E6-3CB6-4AA4-B0BF-2DC7D9192048}">
      <dsp:nvSpPr>
        <dsp:cNvPr id="0" name=""/>
        <dsp:cNvSpPr/>
      </dsp:nvSpPr>
      <dsp:spPr>
        <a:xfrm>
          <a:off x="2310027" y="1963523"/>
          <a:ext cx="5992400" cy="21945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49B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3768"/>
              </a:solidFill>
            </a:rPr>
            <a:t>Program &amp; department data</a:t>
          </a:r>
        </a:p>
      </dsp:txBody>
      <dsp:txXfrm>
        <a:off x="2310027" y="1963523"/>
        <a:ext cx="5992400" cy="981761"/>
      </dsp:txXfrm>
    </dsp:sp>
    <dsp:sp modelId="{7CE91193-FE97-4C91-8AD8-81B988270B69}">
      <dsp:nvSpPr>
        <dsp:cNvPr id="0" name=""/>
        <dsp:cNvSpPr/>
      </dsp:nvSpPr>
      <dsp:spPr>
        <a:xfrm>
          <a:off x="1819147" y="2945285"/>
          <a:ext cx="981761" cy="981761"/>
        </a:xfrm>
        <a:prstGeom prst="pie">
          <a:avLst>
            <a:gd name="adj1" fmla="val 5400000"/>
            <a:gd name="adj2" fmla="val 16200000"/>
          </a:avLst>
        </a:prstGeom>
        <a:solidFill>
          <a:srgbClr val="0037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7339C-A4DA-4285-BC2D-A4CED301045D}">
      <dsp:nvSpPr>
        <dsp:cNvPr id="0" name=""/>
        <dsp:cNvSpPr/>
      </dsp:nvSpPr>
      <dsp:spPr>
        <a:xfrm>
          <a:off x="2310027" y="2945285"/>
          <a:ext cx="5992400" cy="981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7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3768"/>
              </a:solidFill>
            </a:rPr>
            <a:t>Course-level &amp; classroom data</a:t>
          </a:r>
        </a:p>
      </dsp:txBody>
      <dsp:txXfrm>
        <a:off x="2310027" y="2945285"/>
        <a:ext cx="5992400" cy="981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8635-35A6-4E82-AE43-1D9151884DFB}">
      <dsp:nvSpPr>
        <dsp:cNvPr id="0" name=""/>
        <dsp:cNvSpPr/>
      </dsp:nvSpPr>
      <dsp:spPr>
        <a:xfrm>
          <a:off x="0" y="4388056"/>
          <a:ext cx="9014604" cy="95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3768"/>
              </a:solidFill>
            </a:rPr>
            <a:t>Create networked improvement communities across the NCCCS</a:t>
          </a:r>
        </a:p>
      </dsp:txBody>
      <dsp:txXfrm>
        <a:off x="0" y="4388056"/>
        <a:ext cx="9014604" cy="959999"/>
      </dsp:txXfrm>
    </dsp:sp>
    <dsp:sp modelId="{E58BF1AB-0327-4D3F-8BDD-9D97DC95BE0C}">
      <dsp:nvSpPr>
        <dsp:cNvPr id="0" name=""/>
        <dsp:cNvSpPr/>
      </dsp:nvSpPr>
      <dsp:spPr>
        <a:xfrm rot="10800000">
          <a:off x="0" y="2925977"/>
          <a:ext cx="9014604" cy="147647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3768"/>
              </a:solidFill>
            </a:rPr>
            <a:t>Provide NC GPS technical assistance &amp; professional development</a:t>
          </a:r>
          <a:endParaRPr lang="en-US" sz="2800" b="1" kern="1200" dirty="0">
            <a:solidFill>
              <a:srgbClr val="003768"/>
            </a:solidFill>
          </a:endParaRPr>
        </a:p>
      </dsp:txBody>
      <dsp:txXfrm rot="10800000">
        <a:off x="0" y="2925977"/>
        <a:ext cx="9014604" cy="959372"/>
      </dsp:txXfrm>
    </dsp:sp>
    <dsp:sp modelId="{445D3F66-A472-4C10-A5CD-629029F5FC1E}">
      <dsp:nvSpPr>
        <dsp:cNvPr id="0" name=""/>
        <dsp:cNvSpPr/>
      </dsp:nvSpPr>
      <dsp:spPr>
        <a:xfrm rot="10800000">
          <a:off x="0" y="1463898"/>
          <a:ext cx="9014604" cy="147647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3768"/>
              </a:solidFill>
            </a:rPr>
            <a:t>Benchmarking project: NC GPS Scale of Adoption Self-Assessment</a:t>
          </a:r>
          <a:endParaRPr lang="en-US" sz="2800" b="1" kern="1200" dirty="0">
            <a:solidFill>
              <a:srgbClr val="003768"/>
            </a:solidFill>
          </a:endParaRPr>
        </a:p>
      </dsp:txBody>
      <dsp:txXfrm rot="10800000">
        <a:off x="0" y="1463898"/>
        <a:ext cx="9014604" cy="959372"/>
      </dsp:txXfrm>
    </dsp:sp>
    <dsp:sp modelId="{61D1DED5-45F4-4BC6-B660-10924CB8ECBC}">
      <dsp:nvSpPr>
        <dsp:cNvPr id="0" name=""/>
        <dsp:cNvSpPr/>
      </dsp:nvSpPr>
      <dsp:spPr>
        <a:xfrm rot="10800000">
          <a:off x="0" y="0"/>
          <a:ext cx="9014604" cy="147647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3768"/>
              </a:solidFill>
            </a:rPr>
            <a:t>Assist colleges with NC GPS implementation (in cohorts of 15-20)</a:t>
          </a:r>
          <a:endParaRPr lang="en-US" sz="2800" b="1" kern="1200" dirty="0">
            <a:solidFill>
              <a:srgbClr val="003768"/>
            </a:solidFill>
          </a:endParaRPr>
        </a:p>
      </dsp:txBody>
      <dsp:txXfrm rot="10800000">
        <a:off x="0" y="0"/>
        <a:ext cx="9014604" cy="959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7D02BC-678A-4932-B82B-1499DA20715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8C1209-4D24-4E6B-B850-B0D789831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766E1-CEEA-41BF-A457-E538D89CB544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46C6A2-84B9-4F4B-9D29-2CFB53138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2575" y="1147763"/>
            <a:ext cx="4130675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1F5C-97FB-40CF-A21F-203E544B36BA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6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2575" y="1147763"/>
            <a:ext cx="4130675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1F5C-97FB-40CF-A21F-203E544B36BA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4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2575" y="1147763"/>
            <a:ext cx="4130675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1F5C-97FB-40CF-A21F-203E544B36BA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2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2575" y="1147763"/>
            <a:ext cx="4130675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1F5C-97FB-40CF-A21F-203E544B36BA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25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2575" y="1147763"/>
            <a:ext cx="4130675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1F5C-97FB-40CF-A21F-203E544B36BA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01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2575" y="1147763"/>
            <a:ext cx="4130675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1F5C-97FB-40CF-A21F-203E544B36BA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8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5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7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72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2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6C6A2-84B9-4F4B-9D29-2CFB53138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03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0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F9B1-CF4B-E348-A821-9BAD2FBF90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0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69EF-6784-4225-89AA-E6C06863EC96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EC54-034C-46DC-8500-E99EB784E404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C96-DA9D-4C8D-A443-56B68AA6C52B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040-2E79-4EF6-B110-590348DE69FC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FC23-99AF-4883-881F-A6DD366A843C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7775-0FB7-4EC8-BCB2-C596B636DF03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3495-C270-42FA-BEA2-29A2E18E9D6B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B168-0F9A-485B-99C3-0E1B6524C3BC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C345-A948-4B2E-87CB-4EF8A38F23A6}" type="datetime1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7EB5-E551-4081-B1D4-5458D7644D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NCCCS_logo_2C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2667000" cy="1014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communitycolleges.edu/sites/default/files/basic-pages/student-services/mmm_2017_report_data_20170924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communitycolleges.edu/sites/default/files/basic-pages/student-services/mmm_2017_report_data_2017092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communitycolleges.edu/sites/default/files/basic-pages/student-services/mmm_2017_report_data_2017092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communitycolleges.edu/sites/default/files/basic-pages/student-services/mmm_2017_report_data_2017092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communitycolleges.edu/sites/default/files/basic-pages/student-services/mmm_2017_report_data_20170924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communitycolleges.edu/sites/default/files/basic-pages/student-services/mmm_2017_report_data_2017092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nsus.gov/quickfacts/NC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rongernation.luminafoundation.org/report/2018/#n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cc.nche.edu/wp-content/uploads/2018/04/2018-Fast-Facts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scresearchcenter.org/signaturereport12-supplement-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ubs2016/201640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2909"/>
            <a:ext cx="1938512" cy="2383125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5DB59-CBF1-4B43-BF35-5A14080F68BC}"/>
              </a:ext>
            </a:extLst>
          </p:cNvPr>
          <p:cNvSpPr txBox="1"/>
          <p:nvPr/>
        </p:nvSpPr>
        <p:spPr>
          <a:xfrm>
            <a:off x="2667000" y="4572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768"/>
                </a:solidFill>
                <a:latin typeface="Corbel" panose="020B0503020204020204" pitchFamily="34" charset="0"/>
              </a:rPr>
              <a:t>Identifying Achievement Gaps among North Carolina Community College Students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5C700-86D9-4E79-85F6-AE83C0F86BE1}"/>
              </a:ext>
            </a:extLst>
          </p:cNvPr>
          <p:cNvSpPr txBox="1"/>
          <p:nvPr/>
        </p:nvSpPr>
        <p:spPr>
          <a:xfrm>
            <a:off x="152400" y="3429000"/>
            <a:ext cx="8763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768"/>
                </a:solidFill>
              </a:rPr>
              <a:t>Presented to the Strategic Planning Committee </a:t>
            </a:r>
          </a:p>
          <a:p>
            <a:pPr algn="ctr"/>
            <a:r>
              <a:rPr lang="en-US" sz="2800" dirty="0">
                <a:solidFill>
                  <a:srgbClr val="003768"/>
                </a:solidFill>
              </a:rPr>
              <a:t>of the State Board of Community Colleges</a:t>
            </a:r>
          </a:p>
          <a:p>
            <a:pPr algn="ctr"/>
            <a:r>
              <a:rPr lang="en-US" sz="2800" dirty="0">
                <a:solidFill>
                  <a:srgbClr val="003768"/>
                </a:solidFill>
              </a:rPr>
              <a:t>April 19, 2018</a:t>
            </a:r>
          </a:p>
          <a:p>
            <a:pPr algn="ctr"/>
            <a:endParaRPr lang="en-US" sz="2800" dirty="0">
              <a:solidFill>
                <a:srgbClr val="003768"/>
              </a:solidFill>
            </a:endParaRPr>
          </a:p>
          <a:p>
            <a:pPr algn="ctr"/>
            <a:r>
              <a:rPr lang="en-US" sz="2000" dirty="0">
                <a:solidFill>
                  <a:srgbClr val="003768"/>
                </a:solidFill>
              </a:rPr>
              <a:t>John Evans, Associate Director, </a:t>
            </a:r>
            <a:br>
              <a:rPr lang="en-US" sz="2000" dirty="0">
                <a:solidFill>
                  <a:srgbClr val="003768"/>
                </a:solidFill>
              </a:rPr>
            </a:br>
            <a:r>
              <a:rPr lang="en-US" sz="2000" dirty="0">
                <a:solidFill>
                  <a:srgbClr val="003768"/>
                </a:solidFill>
              </a:rPr>
              <a:t>NCCCS Student Life</a:t>
            </a:r>
            <a:br>
              <a:rPr lang="en-US" sz="2000" dirty="0">
                <a:solidFill>
                  <a:srgbClr val="003768"/>
                </a:solidFill>
              </a:rPr>
            </a:br>
            <a:endParaRPr lang="en-US" sz="2000" dirty="0">
              <a:solidFill>
                <a:srgbClr val="003768"/>
              </a:solidFill>
            </a:endParaRPr>
          </a:p>
          <a:p>
            <a:pPr algn="ctr"/>
            <a:r>
              <a:rPr lang="en-US" sz="2000" dirty="0">
                <a:solidFill>
                  <a:srgbClr val="003768"/>
                </a:solidFill>
              </a:rPr>
              <a:t>Roxanne Newton, Executive Director, </a:t>
            </a:r>
          </a:p>
          <a:p>
            <a:pPr algn="ctr"/>
            <a:r>
              <a:rPr lang="en-US" sz="2000" dirty="0">
                <a:solidFill>
                  <a:srgbClr val="003768"/>
                </a:solidFill>
              </a:rPr>
              <a:t>NC Student Success Center</a:t>
            </a:r>
          </a:p>
        </p:txBody>
      </p:sp>
    </p:spTree>
    <p:extLst>
      <p:ext uri="{BB962C8B-B14F-4D97-AF65-F5344CB8AC3E}">
        <p14:creationId xmlns:p14="http://schemas.microsoft.com/office/powerpoint/2010/main" val="31760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56DAE4-971E-4F6B-AD0B-981BEC82D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38340"/>
              </p:ext>
            </p:extLst>
          </p:nvPr>
        </p:nvGraphicFramePr>
        <p:xfrm>
          <a:off x="304800" y="304800"/>
          <a:ext cx="84582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6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56DAE4-971E-4F6B-AD0B-981BEC82D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64517"/>
              </p:ext>
            </p:extLst>
          </p:nvPr>
        </p:nvGraphicFramePr>
        <p:xfrm>
          <a:off x="304800" y="304800"/>
          <a:ext cx="84582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9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73" y="1261240"/>
            <a:ext cx="8054023" cy="134913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3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NC Student Success Center Priorities</a:t>
            </a:r>
            <a:endParaRPr lang="en-US" sz="3600" dirty="0">
              <a:solidFill>
                <a:srgbClr val="0037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486" y="2409492"/>
            <a:ext cx="600367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Priority 1</a:t>
            </a:r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</a:rPr>
              <a:t> </a:t>
            </a:r>
          </a:p>
          <a:p>
            <a:pPr lvl="0"/>
            <a:endParaRPr lang="en-US" sz="1400" b="1" dirty="0">
              <a:solidFill>
                <a:srgbClr val="003768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</a:rPr>
              <a:t>Assist colleges with implementation of Guided Pathways to Success (NC GPS) practices for improved learning and completion rates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 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01486" y="2264370"/>
            <a:ext cx="7695396" cy="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0959-561E-4751-A7D3-96B5E83E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521BB-DD06-4319-BC33-2471B856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3" y="3352800"/>
            <a:ext cx="1998933" cy="19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73" y="1261241"/>
            <a:ext cx="7697633" cy="101727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3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NC Student Success Center Priorities</a:t>
            </a:r>
            <a:endParaRPr lang="en-US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135267"/>
            <a:ext cx="5686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Priority 2</a:t>
            </a:r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</a:rPr>
              <a:t> </a:t>
            </a:r>
          </a:p>
          <a:p>
            <a:pPr lvl="0"/>
            <a:endParaRPr lang="en-US" sz="1400" b="1" dirty="0">
              <a:solidFill>
                <a:srgbClr val="003768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</a:rPr>
              <a:t>To establish an equity action plan to address achievement gaps of underserved students (first-generation, low-income, students of color, adult students, English language learners, among others)</a:t>
            </a:r>
          </a:p>
          <a:p>
            <a:r>
              <a:rPr lang="en-US" sz="2400" b="1" dirty="0">
                <a:solidFill>
                  <a:srgbClr val="003768"/>
                </a:solidFill>
              </a:rPr>
              <a:t> 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685800" y="2099172"/>
            <a:ext cx="76535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0959-561E-4751-A7D3-96B5E83E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5F4AF-842D-4900-9613-005456F7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124200"/>
            <a:ext cx="2824005" cy="19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80" y="1229145"/>
            <a:ext cx="7697633" cy="101727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3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NC Student Success Center Priorities</a:t>
            </a:r>
            <a:endParaRPr lang="en-US" sz="3600" dirty="0">
              <a:solidFill>
                <a:srgbClr val="0037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726" y="2179156"/>
            <a:ext cx="461828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Priority 3</a:t>
            </a:r>
            <a:endParaRPr lang="en-US" sz="3200" b="1" dirty="0">
              <a:solidFill>
                <a:srgbClr val="003768"/>
              </a:solidFill>
              <a:latin typeface="Corbel" panose="020B0503020204020204" pitchFamily="34" charset="0"/>
            </a:endParaRPr>
          </a:p>
          <a:p>
            <a:pPr lvl="0"/>
            <a:endParaRPr lang="en-US" sz="1400" b="1" dirty="0">
              <a:solidFill>
                <a:srgbClr val="003768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</a:rPr>
              <a:t>To promote a data-informed culture of continuous inquiry, learning, and improvement </a:t>
            </a:r>
          </a:p>
          <a:p>
            <a:pPr lvl="0"/>
            <a:r>
              <a:rPr lang="en-US" sz="3200" b="1" dirty="0">
                <a:solidFill>
                  <a:srgbClr val="003768"/>
                </a:solidFill>
                <a:latin typeface="Corbel" panose="020B0503020204020204" pitchFamily="34" charset="0"/>
              </a:rPr>
              <a:t>across the System</a:t>
            </a:r>
          </a:p>
          <a:p>
            <a:r>
              <a:rPr lang="en-US" sz="2400" b="1" dirty="0"/>
              <a:t> 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566257" y="2179156"/>
            <a:ext cx="76666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0959-561E-4751-A7D3-96B5E83E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8A3F5A-AA72-4587-BDFC-EF1881C4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183" y="2929579"/>
            <a:ext cx="3723617" cy="221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1BBA9B-5072-4B6B-8D2B-F8B4D08DD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56423"/>
            <a:ext cx="2533778" cy="168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ECC5659-690D-4CC3-BD8F-DB60450D2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596101"/>
              </p:ext>
            </p:extLst>
          </p:nvPr>
        </p:nvGraphicFramePr>
        <p:xfrm>
          <a:off x="4851144" y="3864308"/>
          <a:ext cx="3947694" cy="247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87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43217"/>
            <a:ext cx="6324600" cy="113107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00" b="1" dirty="0"/>
              <a:t>First Year Progression</a:t>
            </a:r>
          </a:p>
          <a:p>
            <a:r>
              <a:rPr lang="en-US" sz="2100" dirty="0"/>
              <a:t>Fall 2015 Cohort</a:t>
            </a:r>
          </a:p>
          <a:p>
            <a:r>
              <a:rPr lang="en-US" sz="1275" dirty="0"/>
              <a:t>Percentage of first‐time students attempting at least 12 hours within their first academic year who successfully complete at least 12 of those hours.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35415447"/>
              </p:ext>
            </p:extLst>
          </p:nvPr>
        </p:nvGraphicFramePr>
        <p:xfrm>
          <a:off x="2" y="1723524"/>
          <a:ext cx="9141593" cy="427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6F16E1-25F8-A146-891A-268C56B29494}"/>
              </a:ext>
            </a:extLst>
          </p:cNvPr>
          <p:cNvSpPr txBox="1"/>
          <p:nvPr/>
        </p:nvSpPr>
        <p:spPr>
          <a:xfrm>
            <a:off x="3280621" y="648163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tooltip="mmm_2017_report_data_20170924.pdf"/>
              </a:rPr>
              <a:t>2017 MMSI Data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143218"/>
            <a:ext cx="5943600" cy="9348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00" b="1" dirty="0"/>
              <a:t>Aggregate First-Year GPA</a:t>
            </a:r>
            <a:r>
              <a:rPr lang="en-US" sz="2100" dirty="0"/>
              <a:t> </a:t>
            </a:r>
          </a:p>
          <a:p>
            <a:r>
              <a:rPr lang="en-US" sz="2100" dirty="0"/>
              <a:t>Fall 2015 Cohort</a:t>
            </a:r>
          </a:p>
          <a:p>
            <a:r>
              <a:rPr lang="en-US" sz="1275" dirty="0"/>
              <a:t>Cumulative first-year GPA of first‐time students.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8906485"/>
              </p:ext>
            </p:extLst>
          </p:nvPr>
        </p:nvGraphicFramePr>
        <p:xfrm>
          <a:off x="2407" y="1723524"/>
          <a:ext cx="9141593" cy="427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E46ED14-9C35-924F-B93C-A960C6AADC6F}"/>
              </a:ext>
            </a:extLst>
          </p:cNvPr>
          <p:cNvSpPr/>
          <p:nvPr/>
        </p:nvSpPr>
        <p:spPr>
          <a:xfrm>
            <a:off x="3352035" y="6453499"/>
            <a:ext cx="24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70C5"/>
                </a:solidFill>
                <a:latin typeface="Open Sans"/>
                <a:hlinkClick r:id="rId4" tooltip="mmm_2017_report_data_20170924.pdf"/>
              </a:rPr>
              <a:t>2017 MMSI Data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32739"/>
            <a:ext cx="6248400" cy="113107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00" b="1" dirty="0"/>
              <a:t>First-Year Successful Credit Hour Completion</a:t>
            </a:r>
            <a:br>
              <a:rPr lang="en-US" sz="2100" b="1" dirty="0"/>
            </a:br>
            <a:r>
              <a:rPr lang="en-US" sz="2100" dirty="0"/>
              <a:t>Fall 2015 Cohort</a:t>
            </a:r>
          </a:p>
          <a:p>
            <a:r>
              <a:rPr lang="en-US" sz="1275" dirty="0"/>
              <a:t>Percentage of credit hours successfully completed (with an A, B, C or P) during the first academic year (fall, spring, and summer).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05673685"/>
              </p:ext>
            </p:extLst>
          </p:nvPr>
        </p:nvGraphicFramePr>
        <p:xfrm>
          <a:off x="2" y="1723524"/>
          <a:ext cx="9141593" cy="427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F7228EB-0AF6-134F-A379-8ABBA5B61F2B}"/>
              </a:ext>
            </a:extLst>
          </p:cNvPr>
          <p:cNvSpPr/>
          <p:nvPr/>
        </p:nvSpPr>
        <p:spPr>
          <a:xfrm>
            <a:off x="3350832" y="6453422"/>
            <a:ext cx="24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70C5"/>
                </a:solidFill>
                <a:latin typeface="Open Sans"/>
                <a:hlinkClick r:id="rId4" tooltip="mmm_2017_report_data_20170924.pdf"/>
              </a:rPr>
              <a:t>2017 MMSI Data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88922"/>
            <a:ext cx="6324600" cy="13272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00" b="1" dirty="0"/>
              <a:t>Academic Progress Standard</a:t>
            </a:r>
          </a:p>
          <a:p>
            <a:r>
              <a:rPr lang="en-US" sz="2100" dirty="0"/>
              <a:t>Fall 2015 Cohort</a:t>
            </a:r>
          </a:p>
          <a:p>
            <a:r>
              <a:rPr lang="en-US" sz="1275" dirty="0"/>
              <a:t>Percentage of students meeting the minimum satisfactory academic progress standards</a:t>
            </a:r>
            <a:br>
              <a:rPr lang="en-US" sz="1275" dirty="0"/>
            </a:br>
            <a:r>
              <a:rPr lang="en-US" sz="1275" dirty="0"/>
              <a:t>(a cumulative GPA of 2.0 and 67% rate) during the fall and spring semester of their first academic year. 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65659598"/>
              </p:ext>
            </p:extLst>
          </p:nvPr>
        </p:nvGraphicFramePr>
        <p:xfrm>
          <a:off x="2" y="1723524"/>
          <a:ext cx="9141593" cy="427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9F11828-5C3D-5544-9246-07ED4E9D9E92}"/>
              </a:ext>
            </a:extLst>
          </p:cNvPr>
          <p:cNvSpPr/>
          <p:nvPr/>
        </p:nvSpPr>
        <p:spPr>
          <a:xfrm>
            <a:off x="3349630" y="6488668"/>
            <a:ext cx="24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70C5"/>
                </a:solidFill>
                <a:latin typeface="Open Sans"/>
                <a:hlinkClick r:id="rId4" tooltip="mmm_2017_report_data_20170924.pdf"/>
              </a:rPr>
              <a:t>2017 MMSI Data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52400"/>
            <a:ext cx="6474595" cy="113107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00" b="1" dirty="0"/>
              <a:t>Success Rate in College‐Level English Courses</a:t>
            </a:r>
            <a:br>
              <a:rPr lang="en-US" sz="2100" b="1" dirty="0"/>
            </a:br>
            <a:r>
              <a:rPr lang="en-US" sz="2100" dirty="0"/>
              <a:t>Fall 2014 Cohort</a:t>
            </a:r>
          </a:p>
          <a:p>
            <a:r>
              <a:rPr lang="en-US" sz="1275" dirty="0"/>
              <a:t>Percentage of first‐time Associate Degree seeking and transfer pathway students passing a credit‐bearing English course with a “C” or better within their first two academic years.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9694558"/>
              </p:ext>
            </p:extLst>
          </p:nvPr>
        </p:nvGraphicFramePr>
        <p:xfrm>
          <a:off x="2" y="1723524"/>
          <a:ext cx="9141593" cy="427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2CED3CB-D94E-C848-8227-F685EC69EC42}"/>
              </a:ext>
            </a:extLst>
          </p:cNvPr>
          <p:cNvSpPr/>
          <p:nvPr/>
        </p:nvSpPr>
        <p:spPr>
          <a:xfrm>
            <a:off x="3349630" y="6440795"/>
            <a:ext cx="24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70C5"/>
                </a:solidFill>
                <a:latin typeface="Open Sans"/>
                <a:hlinkClick r:id="rId4" tooltip="mmm_2017_report_data_20170924.pdf"/>
              </a:rPr>
              <a:t>2017 MMSI Data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53F4-8007-4502-B214-84FBD932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52400"/>
            <a:ext cx="5467350" cy="94871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3768"/>
                </a:solidFill>
                <a:latin typeface="+mn-lt"/>
              </a:rPr>
              <a:t>Key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CF84-6D0E-43EF-BFFB-113A8973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C92F7-05BF-43B4-82BC-A5DEA5EB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982BF-B7C7-4A81-B34E-D793DE2C7850}"/>
              </a:ext>
            </a:extLst>
          </p:cNvPr>
          <p:cNvSpPr txBox="1"/>
          <p:nvPr/>
        </p:nvSpPr>
        <p:spPr>
          <a:xfrm>
            <a:off x="685800" y="1828800"/>
            <a:ext cx="77533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768"/>
                </a:solidFill>
              </a:rPr>
              <a:t>NCCCS Strategic Plan and student success metrics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768"/>
                </a:solidFill>
              </a:rPr>
              <a:t>Achievement gaps among student populations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768"/>
                </a:solidFill>
              </a:rPr>
              <a:t>Data and institutional research capacity across the 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768"/>
                </a:solidFill>
              </a:rPr>
              <a:t>Future directions and action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28600"/>
            <a:ext cx="6474595" cy="113107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00" b="1" dirty="0"/>
              <a:t>Success Rate in College‐Level Math Courses</a:t>
            </a:r>
            <a:br>
              <a:rPr lang="en-US" sz="2100" b="1" dirty="0"/>
            </a:br>
            <a:r>
              <a:rPr lang="en-US" sz="2100" dirty="0"/>
              <a:t>Fall 2014 Cohort</a:t>
            </a:r>
          </a:p>
          <a:p>
            <a:r>
              <a:rPr lang="en-US" sz="1275" dirty="0"/>
              <a:t>Percentage of first‐time Associate Degree seeking and transfer pathway students passing a credit‐bearing Math course with a “C” or better within their first two academic years.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33571172"/>
              </p:ext>
            </p:extLst>
          </p:nvPr>
        </p:nvGraphicFramePr>
        <p:xfrm>
          <a:off x="2" y="1723524"/>
          <a:ext cx="9141593" cy="427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6E3A55A-A0E2-054C-8EBA-C084D4AA6F40}"/>
              </a:ext>
            </a:extLst>
          </p:cNvPr>
          <p:cNvSpPr/>
          <p:nvPr/>
        </p:nvSpPr>
        <p:spPr>
          <a:xfrm>
            <a:off x="3350832" y="6481634"/>
            <a:ext cx="24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70C5"/>
                </a:solidFill>
                <a:latin typeface="Open Sans"/>
                <a:hlinkClick r:id="rId4" tooltip="mmm_2017_report_data_20170924.pdf"/>
              </a:rPr>
              <a:t>2017 MMSI Data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01723-2940-49AD-BD64-CA31CDC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577814-56E8-47D0-ACB4-5FFFF4F1A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054083"/>
              </p:ext>
            </p:extLst>
          </p:nvPr>
        </p:nvGraphicFramePr>
        <p:xfrm>
          <a:off x="228600" y="1739811"/>
          <a:ext cx="8302429" cy="46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71E3DCE-4819-ED40-A53C-CC6CFA95F893}"/>
              </a:ext>
            </a:extLst>
          </p:cNvPr>
          <p:cNvSpPr txBox="1">
            <a:spLocks/>
          </p:cNvSpPr>
          <p:nvPr/>
        </p:nvSpPr>
        <p:spPr>
          <a:xfrm>
            <a:off x="2819400" y="133904"/>
            <a:ext cx="60960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768"/>
                </a:solidFill>
              </a:rPr>
              <a:t>Data Capacity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59F0-8FCD-D644-8F7A-FC995349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br>
              <a:rPr lang="en-US" sz="4800" dirty="0">
                <a:solidFill>
                  <a:srgbClr val="003768"/>
                </a:solidFill>
              </a:rPr>
            </a:br>
            <a:r>
              <a:rPr lang="en-US" sz="5400" b="1" dirty="0">
                <a:solidFill>
                  <a:srgbClr val="003768"/>
                </a:solidFill>
              </a:rPr>
              <a:t>How can our system work to ensure that more students learn and complete their goals?</a:t>
            </a:r>
          </a:p>
          <a:p>
            <a:pPr marL="0" indent="0" algn="ctr">
              <a:buNone/>
            </a:pPr>
            <a:endParaRPr lang="en-US" sz="5400" dirty="0">
              <a:solidFill>
                <a:srgbClr val="003768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003768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0929E-31BE-D749-AF6D-04C95AD0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056EB-1F80-5942-A6D2-40951A54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A3E9-14D5-4319-AC1F-C247D776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136" y="245552"/>
            <a:ext cx="4108330" cy="5078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37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 GPS Plan Goals</a:t>
            </a:r>
            <a:endParaRPr lang="en-US" b="1" dirty="0">
              <a:solidFill>
                <a:srgbClr val="0037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33D073-EB81-4AF5-893C-F4CA25822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404028"/>
              </p:ext>
            </p:extLst>
          </p:nvPr>
        </p:nvGraphicFramePr>
        <p:xfrm>
          <a:off x="64698" y="1406769"/>
          <a:ext cx="9014604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70E644-4811-4C3C-B689-8F8E7BA55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245552"/>
            <a:ext cx="949833" cy="9100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7F51E-5D04-4FCB-B7DB-3D90A517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C5AF3-426A-9645-8E13-07F94A6D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82493-5922-AD4F-B911-AD8162B4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4FEA1-A238-4841-9C28-B2F164023B32}"/>
              </a:ext>
            </a:extLst>
          </p:cNvPr>
          <p:cNvSpPr/>
          <p:nvPr/>
        </p:nvSpPr>
        <p:spPr>
          <a:xfrm>
            <a:off x="457200" y="1676042"/>
            <a:ext cx="8001000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3768"/>
                </a:solidFill>
              </a:rPr>
              <a:t>“We must take students from where they are and carry them as far as they can go.”</a:t>
            </a:r>
          </a:p>
          <a:p>
            <a:pPr algn="r"/>
            <a:br>
              <a:rPr lang="en-US" sz="2000" dirty="0">
                <a:ea typeface="+mn-lt"/>
                <a:cs typeface="+mn-lt"/>
              </a:rPr>
            </a:br>
            <a:r>
              <a:rPr lang="en-US" sz="3600" dirty="0">
                <a:solidFill>
                  <a:srgbClr val="003768"/>
                </a:solidFill>
              </a:rPr>
              <a:t>Dr. Dallas Herring</a:t>
            </a:r>
          </a:p>
        </p:txBody>
      </p:sp>
    </p:spTree>
    <p:extLst>
      <p:ext uri="{BB962C8B-B14F-4D97-AF65-F5344CB8AC3E}">
        <p14:creationId xmlns:p14="http://schemas.microsoft.com/office/powerpoint/2010/main" val="9857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9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52B5-1B7B-A849-A8C3-D392CD9A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63980"/>
            <a:ext cx="6096000" cy="944562"/>
          </a:xfrm>
        </p:spPr>
        <p:txBody>
          <a:bodyPr/>
          <a:lstStyle/>
          <a:p>
            <a:r>
              <a:rPr lang="en-US" dirty="0">
                <a:solidFill>
                  <a:srgbClr val="003768"/>
                </a:solidFill>
              </a:rPr>
              <a:t>North Carolina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913A-69C5-924E-8C62-3F09A27D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526356"/>
            <a:ext cx="6324600" cy="1284868"/>
          </a:xfrm>
        </p:spPr>
        <p:txBody>
          <a:bodyPr/>
          <a:lstStyle/>
          <a:p>
            <a:r>
              <a:rPr lang="en-US" dirty="0">
                <a:solidFill>
                  <a:srgbClr val="003768"/>
                </a:solidFill>
              </a:rPr>
              <a:t>Percentage of adults 25+ that have a high school diploma.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6D20-7B33-4741-AE88-D0A120A5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97148-12C0-4441-ABCD-68CC56A3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952529-CBEF-A842-846B-936E49B23D8F}"/>
              </a:ext>
            </a:extLst>
          </p:cNvPr>
          <p:cNvSpPr txBox="1">
            <a:spLocks/>
          </p:cNvSpPr>
          <p:nvPr/>
        </p:nvSpPr>
        <p:spPr>
          <a:xfrm>
            <a:off x="126736" y="3922662"/>
            <a:ext cx="6324600" cy="1716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768"/>
                </a:solidFill>
              </a:rPr>
              <a:t>Percentage of adults 25+ that have a bachelor’s degree.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A361BD-22FE-1643-B863-4F849C9FC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200400"/>
            <a:ext cx="2647950" cy="2647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38DD4-5221-F24C-A64F-CF38BE0EC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450"/>
            <a:ext cx="2647950" cy="26479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9D6FFC-1056-9D4C-B044-6D8DB9182FD0}"/>
              </a:ext>
            </a:extLst>
          </p:cNvPr>
          <p:cNvSpPr txBox="1">
            <a:spLocks/>
          </p:cNvSpPr>
          <p:nvPr/>
        </p:nvSpPr>
        <p:spPr>
          <a:xfrm>
            <a:off x="545416" y="5379457"/>
            <a:ext cx="6324600" cy="1716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68C4E2-F7A3-C248-8F17-C380B50FC614}"/>
              </a:ext>
            </a:extLst>
          </p:cNvPr>
          <p:cNvSpPr txBox="1">
            <a:spLocks/>
          </p:cNvSpPr>
          <p:nvPr/>
        </p:nvSpPr>
        <p:spPr>
          <a:xfrm>
            <a:off x="1825889" y="6397215"/>
            <a:ext cx="5536936" cy="6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003768"/>
                </a:solidFill>
                <a:hlinkClick r:id="rId5"/>
              </a:rPr>
              <a:t>https://www.census.gov/quickfacts/NC</a:t>
            </a:r>
            <a:endParaRPr lang="en-US" sz="2000" dirty="0">
              <a:solidFill>
                <a:srgbClr val="003768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3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E3CE-0841-CA45-BFD8-4CA4E4E0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3FB12-9C9D-F548-B1B5-EF0B96C9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3D8C2-871D-B54B-8902-2B81E7F20BF9}"/>
              </a:ext>
            </a:extLst>
          </p:cNvPr>
          <p:cNvSpPr/>
          <p:nvPr/>
        </p:nvSpPr>
        <p:spPr>
          <a:xfrm>
            <a:off x="990600" y="1295400"/>
            <a:ext cx="70866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6500" b="1" dirty="0">
                <a:solidFill>
                  <a:srgbClr val="003768"/>
                </a:solidFill>
              </a:rPr>
              <a:t>47% </a:t>
            </a:r>
            <a:br>
              <a:rPr lang="en-US" sz="9600" dirty="0">
                <a:solidFill>
                  <a:srgbClr val="003768"/>
                </a:solidFill>
              </a:rPr>
            </a:br>
            <a:r>
              <a:rPr lang="en-US" sz="4000" spc="114" dirty="0">
                <a:solidFill>
                  <a:srgbClr val="003768"/>
                </a:solidFill>
                <a:cs typeface="Calibri"/>
              </a:rPr>
              <a:t>of </a:t>
            </a:r>
            <a:r>
              <a:rPr lang="en-US" sz="4000" spc="360" dirty="0">
                <a:solidFill>
                  <a:srgbClr val="003768"/>
                </a:solidFill>
                <a:cs typeface="Calibri"/>
              </a:rPr>
              <a:t>NC </a:t>
            </a:r>
            <a:r>
              <a:rPr lang="en-US" sz="4000" spc="180" dirty="0">
                <a:solidFill>
                  <a:srgbClr val="003768"/>
                </a:solidFill>
                <a:cs typeface="Calibri"/>
              </a:rPr>
              <a:t>adults </a:t>
            </a:r>
            <a:r>
              <a:rPr lang="en-US" sz="4000" spc="190" dirty="0">
                <a:solidFill>
                  <a:srgbClr val="003768"/>
                </a:solidFill>
                <a:cs typeface="Calibri"/>
              </a:rPr>
              <a:t>have</a:t>
            </a:r>
            <a:endParaRPr lang="en-US" sz="4000" dirty="0">
              <a:solidFill>
                <a:srgbClr val="003768"/>
              </a:solidFill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4000" spc="80" dirty="0">
                <a:solidFill>
                  <a:srgbClr val="003768"/>
                </a:solidFill>
                <a:cs typeface="Tahoma"/>
              </a:rPr>
              <a:t>a certificate,</a:t>
            </a:r>
            <a:r>
              <a:rPr lang="en-US" sz="4000" spc="-254" dirty="0">
                <a:solidFill>
                  <a:srgbClr val="003768"/>
                </a:solidFill>
                <a:cs typeface="Tahoma"/>
              </a:rPr>
              <a:t> </a:t>
            </a:r>
            <a:r>
              <a:rPr lang="en-US" sz="4000" spc="10" dirty="0">
                <a:solidFill>
                  <a:srgbClr val="003768"/>
                </a:solidFill>
                <a:cs typeface="Tahoma"/>
              </a:rPr>
              <a:t>associate’s</a:t>
            </a:r>
            <a:r>
              <a:rPr lang="en-US" sz="4000" spc="-254" dirty="0">
                <a:solidFill>
                  <a:srgbClr val="003768"/>
                </a:solidFill>
                <a:cs typeface="Tahoma"/>
              </a:rPr>
              <a:t> </a:t>
            </a:r>
            <a:r>
              <a:rPr lang="en-US" sz="4000" spc="65" dirty="0">
                <a:solidFill>
                  <a:srgbClr val="003768"/>
                </a:solidFill>
                <a:cs typeface="Tahoma"/>
              </a:rPr>
              <a:t>degree,</a:t>
            </a:r>
            <a:r>
              <a:rPr lang="en-US" sz="4000" spc="-254" dirty="0">
                <a:solidFill>
                  <a:srgbClr val="003768"/>
                </a:solidFill>
                <a:cs typeface="Tahoma"/>
              </a:rPr>
              <a:t> </a:t>
            </a:r>
            <a:r>
              <a:rPr lang="en-US" sz="4000" spc="155" dirty="0">
                <a:solidFill>
                  <a:srgbClr val="003768"/>
                </a:solidFill>
                <a:cs typeface="Tahoma"/>
              </a:rPr>
              <a:t>or</a:t>
            </a:r>
            <a:r>
              <a:rPr lang="en-US" sz="4000" spc="-250" dirty="0">
                <a:solidFill>
                  <a:srgbClr val="003768"/>
                </a:solidFill>
                <a:cs typeface="Tahoma"/>
              </a:rPr>
              <a:t> </a:t>
            </a:r>
            <a:r>
              <a:rPr lang="en-US" sz="4000" spc="130" dirty="0">
                <a:solidFill>
                  <a:srgbClr val="003768"/>
                </a:solidFill>
                <a:cs typeface="Tahoma"/>
              </a:rPr>
              <a:t>more</a:t>
            </a:r>
            <a:endParaRPr lang="en-US" sz="28700" dirty="0">
              <a:solidFill>
                <a:srgbClr val="00376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69612-DFDB-466D-8248-8501EA5675BA}"/>
              </a:ext>
            </a:extLst>
          </p:cNvPr>
          <p:cNvSpPr txBox="1"/>
          <p:nvPr/>
        </p:nvSpPr>
        <p:spPr>
          <a:xfrm>
            <a:off x="1600200" y="617168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http://strongernation.luminafoundation.org/report/2018/#nation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AC45-0ABD-944F-A136-E7398FB3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33904"/>
            <a:ext cx="6096000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768"/>
                </a:solidFill>
              </a:rPr>
              <a:t>Nationwide Access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A3D9-B4AD-D741-BD3E-2E3DF980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0"/>
            <a:ext cx="4343400" cy="12953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3768"/>
                </a:solidFill>
              </a:rPr>
              <a:t>12.2 MILLION STUDENTS</a:t>
            </a:r>
          </a:p>
          <a:p>
            <a:pPr lvl="1"/>
            <a:r>
              <a:rPr lang="en-US" dirty="0">
                <a:solidFill>
                  <a:srgbClr val="003768"/>
                </a:solidFill>
              </a:rPr>
              <a:t>7.2 Million: Credit</a:t>
            </a:r>
          </a:p>
          <a:p>
            <a:pPr lvl="1"/>
            <a:r>
              <a:rPr lang="en-US" dirty="0">
                <a:solidFill>
                  <a:srgbClr val="003768"/>
                </a:solidFill>
              </a:rPr>
              <a:t>5 Million: Noncredit </a:t>
            </a:r>
          </a:p>
          <a:p>
            <a:pPr marL="0" indent="0">
              <a:buNone/>
            </a:pP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5CB82-AADD-D247-9662-B42EC419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8DE21-D9F3-C342-9EDB-523A27E5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5BEBE-9EF0-FF4F-B622-AAB9C6E97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27" y="1066800"/>
            <a:ext cx="16256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178E71-E5D7-E645-A5A7-C8F805EFA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1028700"/>
            <a:ext cx="1638300" cy="16383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D297DB-BC24-B049-BE40-697712E1ECEA}"/>
              </a:ext>
            </a:extLst>
          </p:cNvPr>
          <p:cNvSpPr txBox="1">
            <a:spLocks/>
          </p:cNvSpPr>
          <p:nvPr/>
        </p:nvSpPr>
        <p:spPr>
          <a:xfrm>
            <a:off x="4525240" y="2682873"/>
            <a:ext cx="2444173" cy="754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003768"/>
                </a:solidFill>
              </a:rPr>
              <a:t>All US Undergrads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8781A5-3B2A-6C4D-9192-BC2D9D8E21F5}"/>
              </a:ext>
            </a:extLst>
          </p:cNvPr>
          <p:cNvSpPr txBox="1">
            <a:spLocks/>
          </p:cNvSpPr>
          <p:nvPr/>
        </p:nvSpPr>
        <p:spPr>
          <a:xfrm>
            <a:off x="6620163" y="2682872"/>
            <a:ext cx="2444173" cy="754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003768"/>
                </a:solidFill>
              </a:rPr>
              <a:t>First Time Freshman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3768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73408B-242B-C24B-934F-94BC71CB5F08}"/>
              </a:ext>
            </a:extLst>
          </p:cNvPr>
          <p:cNvGrpSpPr/>
          <p:nvPr/>
        </p:nvGrpSpPr>
        <p:grpSpPr>
          <a:xfrm>
            <a:off x="474785" y="3010550"/>
            <a:ext cx="2116015" cy="2879738"/>
            <a:chOff x="537205" y="1326950"/>
            <a:chExt cx="1807831" cy="24351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8351AF-ADEA-8A4C-B9B8-FE1186A666AC}"/>
                </a:ext>
              </a:extLst>
            </p:cNvPr>
            <p:cNvSpPr txBox="1"/>
            <p:nvPr/>
          </p:nvSpPr>
          <p:spPr>
            <a:xfrm>
              <a:off x="537205" y="1326950"/>
              <a:ext cx="980646" cy="54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44%</a:t>
              </a:r>
            </a:p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Male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BBC181-D904-3F43-95E2-4261A299D95A}"/>
                </a:ext>
              </a:extLst>
            </p:cNvPr>
            <p:cNvSpPr txBox="1"/>
            <p:nvPr/>
          </p:nvSpPr>
          <p:spPr>
            <a:xfrm>
              <a:off x="1522076" y="1332065"/>
              <a:ext cx="755889" cy="546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56%</a:t>
              </a:r>
            </a:p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Female</a:t>
              </a:r>
            </a:p>
          </p:txBody>
        </p:sp>
        <p:sp>
          <p:nvSpPr>
            <p:cNvPr id="18" name="Freeform: Shape 170">
              <a:extLst>
                <a:ext uri="{FF2B5EF4-FFF2-40B4-BE49-F238E27FC236}">
                  <a16:creationId xmlns:a16="http://schemas.microsoft.com/office/drawing/2014/main" id="{E5F70444-B2F9-B340-BC4C-85AC99ECC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61" y="1860176"/>
              <a:ext cx="855735" cy="1901952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56000">
                  <a:schemeClr val="bg1"/>
                </a:gs>
                <a:gs pos="56000">
                  <a:srgbClr val="003768"/>
                </a:gs>
              </a:gsLst>
              <a:lin ang="5400000" scaled="1"/>
            </a:gradFill>
            <a:ln w="3175">
              <a:solidFill>
                <a:srgbClr val="004568"/>
              </a:solidFill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18"/>
              <a:endParaRPr lang="en-US" sz="1938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73">
              <a:extLst>
                <a:ext uri="{FF2B5EF4-FFF2-40B4-BE49-F238E27FC236}">
                  <a16:creationId xmlns:a16="http://schemas.microsoft.com/office/drawing/2014/main" id="{EAA675F6-07F4-C54C-BA3A-59329538DBDC}"/>
                </a:ext>
              </a:extLst>
            </p:cNvPr>
            <p:cNvSpPr/>
            <p:nvPr/>
          </p:nvSpPr>
          <p:spPr>
            <a:xfrm>
              <a:off x="1522076" y="1860176"/>
              <a:ext cx="822960" cy="1898549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44000">
                  <a:srgbClr val="003768"/>
                </a:gs>
              </a:gsLst>
              <a:lin ang="5400000" scaled="1"/>
            </a:gradFill>
            <a:ln w="3175">
              <a:solidFill>
                <a:srgbClr val="004568"/>
              </a:solidFill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18"/>
              <a:endParaRPr lang="en-US" sz="1938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DF9596-44A0-4A48-A08F-EA22B2754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51" y="4864997"/>
            <a:ext cx="1638300" cy="163830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97B8849-CDD6-1844-A7C7-CFE8159718DA}"/>
              </a:ext>
            </a:extLst>
          </p:cNvPr>
          <p:cNvSpPr txBox="1">
            <a:spLocks/>
          </p:cNvSpPr>
          <p:nvPr/>
        </p:nvSpPr>
        <p:spPr>
          <a:xfrm>
            <a:off x="4115954" y="5305833"/>
            <a:ext cx="2444173" cy="754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003768"/>
                </a:solidFill>
              </a:rPr>
              <a:t>First Generation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11BD189-4866-344A-9B1A-5B4CE67B584D}"/>
              </a:ext>
            </a:extLst>
          </p:cNvPr>
          <p:cNvSpPr txBox="1">
            <a:spLocks/>
          </p:cNvSpPr>
          <p:nvPr/>
        </p:nvSpPr>
        <p:spPr>
          <a:xfrm>
            <a:off x="3124200" y="3325677"/>
            <a:ext cx="2183881" cy="1359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9000" dirty="0">
                <a:solidFill>
                  <a:srgbClr val="003768"/>
                </a:solidFill>
              </a:rPr>
              <a:t>28</a:t>
            </a:r>
            <a:br>
              <a:rPr lang="en-US" sz="9000" dirty="0">
                <a:solidFill>
                  <a:srgbClr val="003768"/>
                </a:solidFill>
              </a:rPr>
            </a:br>
            <a:r>
              <a:rPr lang="en-US" dirty="0">
                <a:solidFill>
                  <a:srgbClr val="003768"/>
                </a:solidFill>
              </a:rPr>
              <a:t>Average Age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3A52E2-227F-3542-BC98-F30CD3A73E31}"/>
              </a:ext>
            </a:extLst>
          </p:cNvPr>
          <p:cNvSpPr/>
          <p:nvPr/>
        </p:nvSpPr>
        <p:spPr>
          <a:xfrm>
            <a:off x="6620163" y="3561796"/>
            <a:ext cx="223369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700" dirty="0">
                <a:solidFill>
                  <a:srgbClr val="003768"/>
                </a:solidFill>
              </a:rPr>
              <a:t>62%</a:t>
            </a:r>
            <a:br>
              <a:rPr lang="en-US" sz="9000" dirty="0">
                <a:solidFill>
                  <a:srgbClr val="003768"/>
                </a:solidFill>
              </a:rPr>
            </a:br>
            <a:r>
              <a:rPr lang="en-US" sz="2700" dirty="0">
                <a:solidFill>
                  <a:srgbClr val="003768"/>
                </a:solidFill>
              </a:rPr>
              <a:t>Part time</a:t>
            </a:r>
          </a:p>
          <a:p>
            <a:pPr algn="ctr"/>
            <a:r>
              <a:rPr lang="en-US" sz="7700" dirty="0">
                <a:solidFill>
                  <a:srgbClr val="003768"/>
                </a:solidFill>
              </a:rPr>
              <a:t>38% </a:t>
            </a:r>
          </a:p>
          <a:p>
            <a:pPr algn="ctr"/>
            <a:r>
              <a:rPr lang="en-US" sz="2700" dirty="0">
                <a:solidFill>
                  <a:srgbClr val="003768"/>
                </a:solidFill>
              </a:rPr>
              <a:t>Full time</a:t>
            </a:r>
            <a:br>
              <a:rPr lang="en-US" sz="9000" dirty="0">
                <a:solidFill>
                  <a:srgbClr val="003768"/>
                </a:solidFill>
              </a:rPr>
            </a:b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9656F5-1085-2E41-93D1-4C619E35CE70}"/>
              </a:ext>
            </a:extLst>
          </p:cNvPr>
          <p:cNvSpPr txBox="1">
            <a:spLocks/>
          </p:cNvSpPr>
          <p:nvPr/>
        </p:nvSpPr>
        <p:spPr>
          <a:xfrm>
            <a:off x="2677799" y="6560542"/>
            <a:ext cx="3134911" cy="340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>
                <a:solidFill>
                  <a:srgbClr val="003768"/>
                </a:solidFill>
                <a:hlinkClick r:id="rId6"/>
              </a:rPr>
              <a:t>AACC Fast Facts 2018</a:t>
            </a:r>
            <a:endParaRPr lang="en-US" sz="2000" dirty="0">
              <a:solidFill>
                <a:srgbClr val="003768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rgbClr val="003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AC45-0ABD-944F-A136-E7398FB3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33904"/>
            <a:ext cx="6096000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768"/>
                </a:solidFill>
              </a:rPr>
              <a:t>North Carolina Access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A3D9-B4AD-D741-BD3E-2E3DF980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21" y="1296436"/>
            <a:ext cx="8305801" cy="2041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3768"/>
                </a:solidFill>
              </a:rPr>
              <a:t>710,000 STUDENTS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3768"/>
                </a:solidFill>
              </a:rPr>
              <a:t>~1 in 10 North Carolinians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5CB82-AADD-D247-9662-B42EC419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8DE21-D9F3-C342-9EDB-523A27E5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EAEF1-B458-2B43-8AA3-29ABECC832E1}"/>
              </a:ext>
            </a:extLst>
          </p:cNvPr>
          <p:cNvGrpSpPr/>
          <p:nvPr/>
        </p:nvGrpSpPr>
        <p:grpSpPr>
          <a:xfrm>
            <a:off x="291620" y="3288379"/>
            <a:ext cx="2464760" cy="2879738"/>
            <a:chOff x="537205" y="1326950"/>
            <a:chExt cx="2020173" cy="24351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07F1BF-0B9C-8B47-807D-066F02032091}"/>
                </a:ext>
              </a:extLst>
            </p:cNvPr>
            <p:cNvSpPr txBox="1"/>
            <p:nvPr/>
          </p:nvSpPr>
          <p:spPr>
            <a:xfrm>
              <a:off x="537205" y="1326950"/>
              <a:ext cx="980646" cy="54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40%</a:t>
              </a:r>
            </a:p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Male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C40B09-D5FA-CB43-9C8B-3F044F408196}"/>
                </a:ext>
              </a:extLst>
            </p:cNvPr>
            <p:cNvSpPr txBox="1"/>
            <p:nvPr/>
          </p:nvSpPr>
          <p:spPr>
            <a:xfrm>
              <a:off x="1796873" y="1332065"/>
              <a:ext cx="755889" cy="546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60%</a:t>
              </a:r>
            </a:p>
            <a:p>
              <a:pPr algn="ctr"/>
              <a:r>
                <a:rPr lang="en-US" b="1" dirty="0">
                  <a:solidFill>
                    <a:srgbClr val="003768"/>
                  </a:solidFill>
                </a:rPr>
                <a:t>Female</a:t>
              </a:r>
            </a:p>
          </p:txBody>
        </p:sp>
        <p:sp>
          <p:nvSpPr>
            <p:cNvPr id="18" name="Freeform: Shape 170">
              <a:extLst>
                <a:ext uri="{FF2B5EF4-FFF2-40B4-BE49-F238E27FC236}">
                  <a16:creationId xmlns:a16="http://schemas.microsoft.com/office/drawing/2014/main" id="{799B31F9-E335-B54D-833B-C85619A39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61" y="1860176"/>
              <a:ext cx="855735" cy="1901952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60000">
                  <a:schemeClr val="bg1"/>
                </a:gs>
                <a:gs pos="60000">
                  <a:srgbClr val="003768"/>
                </a:gs>
              </a:gsLst>
              <a:lin ang="5400000" scaled="1"/>
            </a:gradFill>
            <a:ln w="3175">
              <a:solidFill>
                <a:srgbClr val="004568"/>
              </a:solidFill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18"/>
              <a:endParaRPr lang="en-US" sz="1938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73">
              <a:extLst>
                <a:ext uri="{FF2B5EF4-FFF2-40B4-BE49-F238E27FC236}">
                  <a16:creationId xmlns:a16="http://schemas.microsoft.com/office/drawing/2014/main" id="{7D5B5EBC-1447-2F42-9FE3-51B1CB212789}"/>
                </a:ext>
              </a:extLst>
            </p:cNvPr>
            <p:cNvSpPr/>
            <p:nvPr/>
          </p:nvSpPr>
          <p:spPr>
            <a:xfrm>
              <a:off x="1734418" y="1860176"/>
              <a:ext cx="822960" cy="1898549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40000">
                  <a:schemeClr val="bg1"/>
                </a:gs>
                <a:gs pos="40000">
                  <a:srgbClr val="003768"/>
                </a:gs>
              </a:gsLst>
              <a:lin ang="5400000" scaled="1"/>
            </a:gradFill>
            <a:ln w="3175">
              <a:solidFill>
                <a:srgbClr val="004568"/>
              </a:solidFill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18"/>
              <a:endParaRPr lang="en-US" sz="1938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F2ABF-FCCC-8E44-B2D0-F06DCD8ED02B}"/>
              </a:ext>
            </a:extLst>
          </p:cNvPr>
          <p:cNvSpPr/>
          <p:nvPr/>
        </p:nvSpPr>
        <p:spPr>
          <a:xfrm>
            <a:off x="6314881" y="3408218"/>
            <a:ext cx="223369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700" dirty="0">
                <a:solidFill>
                  <a:srgbClr val="003768"/>
                </a:solidFill>
              </a:rPr>
              <a:t>59%</a:t>
            </a:r>
            <a:br>
              <a:rPr lang="en-US" sz="9000" dirty="0">
                <a:solidFill>
                  <a:srgbClr val="003768"/>
                </a:solidFill>
              </a:rPr>
            </a:br>
            <a:r>
              <a:rPr lang="en-US" sz="2700" dirty="0">
                <a:solidFill>
                  <a:srgbClr val="003768"/>
                </a:solidFill>
              </a:rPr>
              <a:t>Part time</a:t>
            </a:r>
          </a:p>
          <a:p>
            <a:pPr algn="ctr"/>
            <a:r>
              <a:rPr lang="en-US" sz="7700" dirty="0">
                <a:solidFill>
                  <a:srgbClr val="003768"/>
                </a:solidFill>
              </a:rPr>
              <a:t>41% </a:t>
            </a:r>
          </a:p>
          <a:p>
            <a:pPr algn="ctr"/>
            <a:r>
              <a:rPr lang="en-US" sz="2700" dirty="0">
                <a:solidFill>
                  <a:srgbClr val="003768"/>
                </a:solidFill>
              </a:rPr>
              <a:t>Full time</a:t>
            </a:r>
            <a:br>
              <a:rPr lang="en-US" sz="9000" dirty="0">
                <a:solidFill>
                  <a:srgbClr val="003768"/>
                </a:solidFill>
              </a:rPr>
            </a:b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84640F-4414-234E-BC16-46D6052AEED2}"/>
              </a:ext>
            </a:extLst>
          </p:cNvPr>
          <p:cNvSpPr txBox="1">
            <a:spLocks/>
          </p:cNvSpPr>
          <p:nvPr/>
        </p:nvSpPr>
        <p:spPr>
          <a:xfrm>
            <a:off x="3433299" y="4157553"/>
            <a:ext cx="2183881" cy="1359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9000" dirty="0">
                <a:solidFill>
                  <a:srgbClr val="003768"/>
                </a:solidFill>
              </a:rPr>
              <a:t>28</a:t>
            </a:r>
            <a:br>
              <a:rPr lang="en-US" sz="9000" dirty="0">
                <a:solidFill>
                  <a:srgbClr val="003768"/>
                </a:solidFill>
              </a:rPr>
            </a:br>
            <a:r>
              <a:rPr lang="en-US" dirty="0">
                <a:solidFill>
                  <a:srgbClr val="003768"/>
                </a:solidFill>
              </a:rPr>
              <a:t>Average Age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3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0312-6008-F44A-851A-AF0D1499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>
                <a:solidFill>
                  <a:srgbClr val="003768"/>
                </a:solidFill>
              </a:rPr>
              <a:t>National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09FB-6091-5F43-A4F7-4C6494E07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3768"/>
                </a:solidFill>
              </a:rPr>
              <a:t>A national study of first time college students who enrolled in a community college in the fall of 2010, both part-time and full-time, found that only </a:t>
            </a:r>
            <a:r>
              <a:rPr lang="en-US" sz="4000" dirty="0">
                <a:solidFill>
                  <a:srgbClr val="F8BE32"/>
                </a:solidFill>
              </a:rPr>
              <a:t>39% </a:t>
            </a:r>
            <a:r>
              <a:rPr lang="en-US" sz="4000" dirty="0">
                <a:solidFill>
                  <a:srgbClr val="003768"/>
                </a:solidFill>
              </a:rPr>
              <a:t>earned a credential from a 2-year or 4-year institution within </a:t>
            </a:r>
            <a:r>
              <a:rPr lang="en-US" sz="4000" u="sng" dirty="0">
                <a:solidFill>
                  <a:srgbClr val="F8BE32"/>
                </a:solidFill>
              </a:rPr>
              <a:t>six</a:t>
            </a:r>
            <a:r>
              <a:rPr lang="en-US" sz="4000" dirty="0">
                <a:solidFill>
                  <a:srgbClr val="003768"/>
                </a:solidFill>
              </a:rPr>
              <a:t> years.</a:t>
            </a: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7136-B36D-DB4B-AEA9-F164558F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41BFC-A2CE-9249-B107-D4FFC1B2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481C1-8D59-8F40-B3E7-CFCE5A16D8CC}"/>
              </a:ext>
            </a:extLst>
          </p:cNvPr>
          <p:cNvSpPr txBox="1"/>
          <p:nvPr/>
        </p:nvSpPr>
        <p:spPr>
          <a:xfrm>
            <a:off x="3521264" y="648642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3"/>
              </a:rPr>
              <a:t>Shapiro et al., 2017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98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25B9-64A5-FD4E-AD25-D1922CF6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500" dirty="0">
                <a:solidFill>
                  <a:srgbClr val="003768"/>
                </a:solidFill>
              </a:rPr>
              <a:t>42%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3768"/>
                </a:solidFill>
              </a:rPr>
              <a:t>Nationwide, 42% of all community college students enroll in at at least one developmental education course.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4761-2CA5-074F-B770-5B246698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AA85E-9917-B747-8444-6EE9E561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AF8B4-D381-AE4B-A980-A2F1E24C846C}"/>
              </a:ext>
            </a:extLst>
          </p:cNvPr>
          <p:cNvSpPr/>
          <p:nvPr/>
        </p:nvSpPr>
        <p:spPr>
          <a:xfrm>
            <a:off x="3200400" y="6356350"/>
            <a:ext cx="256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3768"/>
                </a:solidFill>
              </a:rPr>
              <a:t>(</a:t>
            </a:r>
            <a:r>
              <a:rPr lang="en-US" u="sng" dirty="0">
                <a:solidFill>
                  <a:srgbClr val="003768"/>
                </a:solidFill>
                <a:hlinkClick r:id="rId3"/>
              </a:rPr>
              <a:t>Chen &amp; Simone, 2016</a:t>
            </a:r>
            <a:r>
              <a:rPr lang="en-US" dirty="0">
                <a:solidFill>
                  <a:srgbClr val="003768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217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7AA2B-73CA-4A55-A663-041B732E8C62}"/>
              </a:ext>
            </a:extLst>
          </p:cNvPr>
          <p:cNvSpPr/>
          <p:nvPr/>
        </p:nvSpPr>
        <p:spPr>
          <a:xfrm>
            <a:off x="463186" y="2054370"/>
            <a:ext cx="5205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4400" b="1">
                <a:solidFill>
                  <a:srgbClr val="003768"/>
                </a:solidFill>
              </a:rPr>
              <a:t>In NC, 1 </a:t>
            </a:r>
            <a:r>
              <a:rPr lang="en-US" sz="4400" b="1" dirty="0">
                <a:solidFill>
                  <a:srgbClr val="003768"/>
                </a:solidFill>
              </a:rPr>
              <a:t>in 3 recent high school graduates enroll in </a:t>
            </a:r>
            <a:r>
              <a:rPr lang="en-US" sz="4400" dirty="0">
                <a:solidFill>
                  <a:srgbClr val="C00000"/>
                </a:solidFill>
              </a:rPr>
              <a:t>developmental coursework.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8132F5-49F2-446D-B17C-95B64E078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57" y="-106795"/>
            <a:ext cx="3413991" cy="3413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547BB-CA38-40A1-9C50-6F2B8762D7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57" y="1800516"/>
            <a:ext cx="3413991" cy="3413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8C73CF-0F12-4C0B-85EF-AEBB6851B6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57" y="3692130"/>
            <a:ext cx="3413991" cy="34139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0614CBE-B2B0-4E8F-8ED9-76ABEF915F4E}"/>
              </a:ext>
            </a:extLst>
          </p:cNvPr>
          <p:cNvSpPr/>
          <p:nvPr/>
        </p:nvSpPr>
        <p:spPr>
          <a:xfrm>
            <a:off x="5668530" y="2054370"/>
            <a:ext cx="2505651" cy="250565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211E8-4159-D840-B560-B8C416A07320}"/>
              </a:ext>
            </a:extLst>
          </p:cNvPr>
          <p:cNvSpPr/>
          <p:nvPr/>
        </p:nvSpPr>
        <p:spPr>
          <a:xfrm>
            <a:off x="3810000" y="6400800"/>
            <a:ext cx="128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3768"/>
                </a:solidFill>
              </a:rPr>
              <a:t>RPM, 2017</a:t>
            </a:r>
          </a:p>
        </p:txBody>
      </p:sp>
    </p:spTree>
    <p:extLst>
      <p:ext uri="{BB962C8B-B14F-4D97-AF65-F5344CB8AC3E}">
        <p14:creationId xmlns:p14="http://schemas.microsoft.com/office/powerpoint/2010/main" val="30622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B5CEF851A894EBF7DD1FB22F51352" ma:contentTypeVersion="20" ma:contentTypeDescription="Create a new document." ma:contentTypeScope="" ma:versionID="8f3af701f3df8a9c9048a907c74c0ac2">
  <xsd:schema xmlns:xsd="http://www.w3.org/2001/XMLSchema" xmlns:xs="http://www.w3.org/2001/XMLSchema" xmlns:p="http://schemas.microsoft.com/office/2006/metadata/properties" xmlns:ns1="http://schemas.microsoft.com/sharepoint/v3" xmlns:ns2="88203bfa-d4ac-462e-8616-0292cc28843a" xmlns:ns3="f46e81e7-297d-417f-b698-00dff3f07a0e" targetNamespace="http://schemas.microsoft.com/office/2006/metadata/properties" ma:root="true" ma:fieldsID="369e50db597ab9061d2b510d58b9a267" ns1:_="" ns2:_="" ns3:_="">
    <xsd:import namespace="http://schemas.microsoft.com/sharepoint/v3"/>
    <xsd:import namespace="88203bfa-d4ac-462e-8616-0292cc28843a"/>
    <xsd:import namespace="f46e81e7-297d-417f-b698-00dff3f07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partments"/>
                <xsd:element ref="ns2:TaxCatchAll" minOccurs="0"/>
                <xsd:element ref="ns3:mf6adc5d79a94e37ab7ec9b9c48355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03bfa-d4ac-462e-8616-0292cc28843a" elementFormDefault="qualified">
    <xsd:import namespace="http://schemas.microsoft.com/office/2006/documentManagement/types"/>
    <xsd:import namespace="http://schemas.microsoft.com/office/infopath/2007/PartnerControls"/>
    <xsd:element name="Departments" ma:index="10" ma:displayName="Departments" ma:description="Select the department associated with this document or file. Department selections are based on this organization&#10;http://www.nccommunitycolleges.edu/Personnel/NCCCS_Directory.htm" ma:format="Dropdown" ma:internalName="Departments">
      <xsd:simpleType>
        <xsd:restriction base="dms:Choice">
          <xsd:enumeration value="Administrative and Facility Services"/>
          <xsd:enumeration value="Budgeting and Accounting and State-Level Accounting"/>
          <xsd:enumeration value="Contracts and Grants"/>
          <xsd:enumeration value="Human Resources"/>
          <xsd:enumeration value="Information Services"/>
          <xsd:enumeration value="Legal Affairs"/>
          <xsd:enumeration value="Marketing and Public Affairs"/>
          <xsd:enumeration value="Travel"/>
        </xsd:restriction>
      </xsd:simpleType>
    </xsd:element>
    <xsd:element name="TaxCatchAll" ma:index="11" nillable="true" ma:displayName="Taxonomy Catch All Column" ma:hidden="true" ma:list="{c4007c1c-46bb-42fa-88e6-4247e554f2f5}" ma:internalName="TaxCatchAll" ma:showField="CatchAllData" ma:web="88203bfa-d4ac-462e-8616-0292cc288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e81e7-297d-417f-b698-00dff3f07a0e" elementFormDefault="qualified">
    <xsd:import namespace="http://schemas.microsoft.com/office/2006/documentManagement/types"/>
    <xsd:import namespace="http://schemas.microsoft.com/office/infopath/2007/PartnerControls"/>
    <xsd:element name="mf6adc5d79a94e37ab7ec9b9c483552f" ma:index="13" ma:taxonomy="true" ma:internalName="mf6adc5d79a94e37ab7ec9b9c483552f" ma:taxonomyFieldName="Types" ma:displayName="Document Type" ma:indexed="true" ma:readOnly="false" ma:default="" ma:fieldId="{6f6adc5d-79a9-4e37-ab7e-c9b9c483552f}" ma:sspId="ff2c0a30-6022-4a53-931e-4e94d75a6b78" ma:termSetId="e83798e3-13ef-49a2-860b-1634b308a9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6adc5d79a94e37ab7ec9b9c483552f xmlns="f46e81e7-297d-417f-b698-00dff3f07a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fc194862-fd4a-42aa-9550-b5fd9ecd1cff</TermId>
        </TermInfo>
      </Terms>
    </mf6adc5d79a94e37ab7ec9b9c483552f>
    <Departments xmlns="88203bfa-d4ac-462e-8616-0292cc28843a">Marketing and Public Affairs</Departments>
    <PublishingExpirationDate xmlns="http://schemas.microsoft.com/sharepoint/v3" xsi:nil="true"/>
    <PublishingStartDate xmlns="http://schemas.microsoft.com/sharepoint/v3" xsi:nil="true"/>
    <TaxCatchAll xmlns="88203bfa-d4ac-462e-8616-0292cc28843a">
      <Value>38</Value>
      <Value>34</Value>
    </TaxCatchAll>
  </documentManagement>
</p:properties>
</file>

<file path=customXml/itemProps1.xml><?xml version="1.0" encoding="utf-8"?>
<ds:datastoreItem xmlns:ds="http://schemas.openxmlformats.org/officeDocument/2006/customXml" ds:itemID="{F4C27CC1-3EE5-40B7-B2E3-EB81E1651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203bfa-d4ac-462e-8616-0292cc28843a"/>
    <ds:schemaRef ds:uri="f46e81e7-297d-417f-b698-00dff3f07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B2E925-8E2E-4675-A322-811AC5A545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9EDD1A-F66B-4A90-8803-6512E3CBFB2F}">
  <ds:schemaRefs>
    <ds:schemaRef ds:uri="http://schemas.microsoft.com/office/2006/documentManagement/types"/>
    <ds:schemaRef ds:uri="f46e81e7-297d-417f-b698-00dff3f07a0e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dcmitype/"/>
    <ds:schemaRef ds:uri="88203bfa-d4ac-462e-8616-0292cc28843a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32653</TotalTime>
  <Words>578</Words>
  <Application>Microsoft Office PowerPoint</Application>
  <PresentationFormat>On-screen Show (4:3)</PresentationFormat>
  <Paragraphs>160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Key Points</vt:lpstr>
      <vt:lpstr>North Carolina</vt:lpstr>
      <vt:lpstr>PowerPoint Presentation</vt:lpstr>
      <vt:lpstr>Nationwide Access </vt:lpstr>
      <vt:lpstr>North Carolina Access </vt:lpstr>
      <vt:lpstr>National Completion</vt:lpstr>
      <vt:lpstr>PowerPoint Presentation</vt:lpstr>
      <vt:lpstr>PowerPoint Presentation</vt:lpstr>
      <vt:lpstr>PowerPoint Presentation</vt:lpstr>
      <vt:lpstr>PowerPoint Presentation</vt:lpstr>
      <vt:lpstr>NC Student Success Center Priorities</vt:lpstr>
      <vt:lpstr>NC Student Success Center Priorities</vt:lpstr>
      <vt:lpstr>NC Student Success Center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 GPS Plan Goals</vt:lpstr>
      <vt:lpstr>PowerPoint Presentation</vt:lpstr>
      <vt:lpstr>PowerPoint Presentation</vt:lpstr>
    </vt:vector>
  </TitlesOfParts>
  <Company>NCCCS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</dc:title>
  <dc:creator>georgem</dc:creator>
  <cp:lastModifiedBy>Roxanne Newton</cp:lastModifiedBy>
  <cp:revision>587</cp:revision>
  <cp:lastPrinted>2018-04-10T17:13:04Z</cp:lastPrinted>
  <dcterms:created xsi:type="dcterms:W3CDTF">2009-10-29T12:13:41Z</dcterms:created>
  <dcterms:modified xsi:type="dcterms:W3CDTF">2018-05-08T13:04:17Z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0x010100D3FB5CEF851A894EBF7DD1FB22F51352</vt:lpwstr>
  </property>
  <property fmtid="{D5CDD505-2E9C-101B-9397-08002B2CF9AE}" pid="3" name="Descriptors">
    <vt:lpwstr/>
  </property>
  <property fmtid="{D5CDD505-2E9C-101B-9397-08002B2CF9AE}" pid="4" name="Functions">
    <vt:lpwstr>34;#Branding|6e354d85-bdd8-4cc8-a485-4803f6fdee24</vt:lpwstr>
  </property>
  <property fmtid="{D5CDD505-2E9C-101B-9397-08002B2CF9AE}" pid="5" name="Types">
    <vt:lpwstr>38;#Template|fc194862-fd4a-42aa-9550-b5fd9ecd1cff</vt:lpwstr>
  </property>
  <property fmtid="{D5CDD505-2E9C-101B-9397-08002B2CF9AE}" pid="6" name="Objects">
    <vt:lpwstr/>
  </property>
  <property fmtid="{D5CDD505-2E9C-101B-9397-08002B2CF9AE}" pid="7" name="da5133d6118044a3aaacc66dd229ac83">
    <vt:lpwstr>Branding|6e354d85-bdd8-4cc8-a485-4803f6fdee24</vt:lpwstr>
  </property>
</Properties>
</file>