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notesMasterIdLst>
    <p:notesMasterId r:id="rId60"/>
  </p:notesMasterIdLst>
  <p:sldIdLst>
    <p:sldId id="256" r:id="rId2"/>
    <p:sldId id="259" r:id="rId3"/>
    <p:sldId id="260" r:id="rId4"/>
    <p:sldId id="258" r:id="rId5"/>
    <p:sldId id="261" r:id="rId6"/>
    <p:sldId id="257" r:id="rId7"/>
    <p:sldId id="262" r:id="rId8"/>
    <p:sldId id="263" r:id="rId9"/>
    <p:sldId id="293" r:id="rId10"/>
    <p:sldId id="294" r:id="rId11"/>
    <p:sldId id="295" r:id="rId12"/>
    <p:sldId id="296" r:id="rId13"/>
    <p:sldId id="264"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7" r:id="rId41"/>
    <p:sldId id="265" r:id="rId42"/>
    <p:sldId id="298" r:id="rId43"/>
    <p:sldId id="325" r:id="rId44"/>
    <p:sldId id="326" r:id="rId45"/>
    <p:sldId id="317" r:id="rId46"/>
    <p:sldId id="318" r:id="rId47"/>
    <p:sldId id="321" r:id="rId48"/>
    <p:sldId id="309" r:id="rId49"/>
    <p:sldId id="311" r:id="rId50"/>
    <p:sldId id="313" r:id="rId51"/>
    <p:sldId id="315" r:id="rId52"/>
    <p:sldId id="316" r:id="rId53"/>
    <p:sldId id="327" r:id="rId54"/>
    <p:sldId id="331" r:id="rId55"/>
    <p:sldId id="332" r:id="rId56"/>
    <p:sldId id="333" r:id="rId57"/>
    <p:sldId id="334" r:id="rId58"/>
    <p:sldId id="266"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B9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49" autoAdjust="0"/>
    <p:restoredTop sz="94660"/>
  </p:normalViewPr>
  <p:slideViewPr>
    <p:cSldViewPr snapToGrid="0">
      <p:cViewPr>
        <p:scale>
          <a:sx n="77" d="100"/>
          <a:sy n="77" d="100"/>
        </p:scale>
        <p:origin x="88" y="1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FD9403-8075-4F6D-8643-DC2FB6577183}" type="doc">
      <dgm:prSet loTypeId="urn:microsoft.com/office/officeart/2005/8/layout/venn1" loCatId="relationship" qsTypeId="urn:microsoft.com/office/officeart/2005/8/quickstyle/simple1" qsCatId="simple" csTypeId="urn:microsoft.com/office/officeart/2005/8/colors/accent1_2" csCatId="accent1" phldr="1"/>
      <dgm:spPr/>
    </dgm:pt>
    <dgm:pt modelId="{ECACB3DC-B2DA-4A76-9E1C-698A33274E6E}">
      <dgm:prSet phldrT="[Text]"/>
      <dgm:spPr/>
      <dgm:t>
        <a:bodyPr/>
        <a:lstStyle/>
        <a:p>
          <a:r>
            <a:rPr lang="en-US" dirty="0"/>
            <a:t>State Prison</a:t>
          </a:r>
        </a:p>
      </dgm:t>
    </dgm:pt>
    <dgm:pt modelId="{8F621DB4-094C-4A3D-834A-541831975A58}" type="parTrans" cxnId="{EF7A68F1-C786-4C77-804E-6F3132606878}">
      <dgm:prSet/>
      <dgm:spPr/>
      <dgm:t>
        <a:bodyPr/>
        <a:lstStyle/>
        <a:p>
          <a:endParaRPr lang="en-US"/>
        </a:p>
      </dgm:t>
    </dgm:pt>
    <dgm:pt modelId="{964E4E42-88F6-42CE-A631-6256CC3980B4}" type="sibTrans" cxnId="{EF7A68F1-C786-4C77-804E-6F3132606878}">
      <dgm:prSet/>
      <dgm:spPr/>
      <dgm:t>
        <a:bodyPr/>
        <a:lstStyle/>
        <a:p>
          <a:endParaRPr lang="en-US"/>
        </a:p>
      </dgm:t>
    </dgm:pt>
    <dgm:pt modelId="{71AC8080-EA1F-4846-9C45-15E328C80C94}">
      <dgm:prSet phldrT="[Text]"/>
      <dgm:spPr/>
      <dgm:t>
        <a:bodyPr/>
        <a:lstStyle/>
        <a:p>
          <a:r>
            <a:rPr lang="en-US" dirty="0"/>
            <a:t>On Campus</a:t>
          </a:r>
        </a:p>
      </dgm:t>
    </dgm:pt>
    <dgm:pt modelId="{69C39C6E-B543-4C38-95FE-981962C4BFD3}" type="parTrans" cxnId="{AA1C34F6-771A-483D-9275-9DFE50EFACD7}">
      <dgm:prSet/>
      <dgm:spPr/>
      <dgm:t>
        <a:bodyPr/>
        <a:lstStyle/>
        <a:p>
          <a:endParaRPr lang="en-US"/>
        </a:p>
      </dgm:t>
    </dgm:pt>
    <dgm:pt modelId="{EBE352B4-F868-4CA1-9B4D-D46E8041BFEA}" type="sibTrans" cxnId="{AA1C34F6-771A-483D-9275-9DFE50EFACD7}">
      <dgm:prSet/>
      <dgm:spPr/>
      <dgm:t>
        <a:bodyPr/>
        <a:lstStyle/>
        <a:p>
          <a:endParaRPr lang="en-US"/>
        </a:p>
      </dgm:t>
    </dgm:pt>
    <dgm:pt modelId="{09D6BF92-D7C7-41DF-9566-1073CDE91016}">
      <dgm:prSet phldrT="[Text]"/>
      <dgm:spPr/>
      <dgm:t>
        <a:bodyPr/>
        <a:lstStyle/>
        <a:p>
          <a:r>
            <a:rPr lang="en-US" dirty="0"/>
            <a:t>Jails</a:t>
          </a:r>
        </a:p>
      </dgm:t>
    </dgm:pt>
    <dgm:pt modelId="{2C2503B3-A197-4D0D-A944-57F70AF1A565}" type="parTrans" cxnId="{A6E863B1-3359-4AE6-B578-20BC6CA87F31}">
      <dgm:prSet/>
      <dgm:spPr/>
      <dgm:t>
        <a:bodyPr/>
        <a:lstStyle/>
        <a:p>
          <a:endParaRPr lang="en-US"/>
        </a:p>
      </dgm:t>
    </dgm:pt>
    <dgm:pt modelId="{3A552884-106E-48F0-8312-C634D2CC3DA4}" type="sibTrans" cxnId="{A6E863B1-3359-4AE6-B578-20BC6CA87F31}">
      <dgm:prSet/>
      <dgm:spPr/>
      <dgm:t>
        <a:bodyPr/>
        <a:lstStyle/>
        <a:p>
          <a:endParaRPr lang="en-US"/>
        </a:p>
      </dgm:t>
    </dgm:pt>
    <dgm:pt modelId="{B9870BA6-3F70-4A9F-A98D-4F6D1E532804}" type="pres">
      <dgm:prSet presAssocID="{D2FD9403-8075-4F6D-8643-DC2FB6577183}" presName="compositeShape" presStyleCnt="0">
        <dgm:presLayoutVars>
          <dgm:chMax val="7"/>
          <dgm:dir/>
          <dgm:resizeHandles val="exact"/>
        </dgm:presLayoutVars>
      </dgm:prSet>
      <dgm:spPr/>
    </dgm:pt>
    <dgm:pt modelId="{80EF2031-0AE3-4548-BB6C-F0838F67FDD2}" type="pres">
      <dgm:prSet presAssocID="{ECACB3DC-B2DA-4A76-9E1C-698A33274E6E}" presName="circ1" presStyleLbl="vennNode1" presStyleIdx="0" presStyleCnt="3"/>
      <dgm:spPr/>
    </dgm:pt>
    <dgm:pt modelId="{0959D29D-CC2A-47D6-AE64-EC2AD6F7FB68}" type="pres">
      <dgm:prSet presAssocID="{ECACB3DC-B2DA-4A76-9E1C-698A33274E6E}" presName="circ1Tx" presStyleLbl="revTx" presStyleIdx="0" presStyleCnt="0">
        <dgm:presLayoutVars>
          <dgm:chMax val="0"/>
          <dgm:chPref val="0"/>
          <dgm:bulletEnabled val="1"/>
        </dgm:presLayoutVars>
      </dgm:prSet>
      <dgm:spPr/>
    </dgm:pt>
    <dgm:pt modelId="{F48D210A-9969-4D91-B891-9083B43733EE}" type="pres">
      <dgm:prSet presAssocID="{71AC8080-EA1F-4846-9C45-15E328C80C94}" presName="circ2" presStyleLbl="vennNode1" presStyleIdx="1" presStyleCnt="3"/>
      <dgm:spPr/>
    </dgm:pt>
    <dgm:pt modelId="{BF5C6AD7-4CE5-41B0-B76C-541F9EB648AB}" type="pres">
      <dgm:prSet presAssocID="{71AC8080-EA1F-4846-9C45-15E328C80C94}" presName="circ2Tx" presStyleLbl="revTx" presStyleIdx="0" presStyleCnt="0">
        <dgm:presLayoutVars>
          <dgm:chMax val="0"/>
          <dgm:chPref val="0"/>
          <dgm:bulletEnabled val="1"/>
        </dgm:presLayoutVars>
      </dgm:prSet>
      <dgm:spPr/>
    </dgm:pt>
    <dgm:pt modelId="{E9AC49E0-4A75-42F4-A8CE-07BCF7D038C9}" type="pres">
      <dgm:prSet presAssocID="{09D6BF92-D7C7-41DF-9566-1073CDE91016}" presName="circ3" presStyleLbl="vennNode1" presStyleIdx="2" presStyleCnt="3"/>
      <dgm:spPr/>
    </dgm:pt>
    <dgm:pt modelId="{CB93ABAB-9A12-40CF-9FF5-85B7F804809F}" type="pres">
      <dgm:prSet presAssocID="{09D6BF92-D7C7-41DF-9566-1073CDE91016}" presName="circ3Tx" presStyleLbl="revTx" presStyleIdx="0" presStyleCnt="0">
        <dgm:presLayoutVars>
          <dgm:chMax val="0"/>
          <dgm:chPref val="0"/>
          <dgm:bulletEnabled val="1"/>
        </dgm:presLayoutVars>
      </dgm:prSet>
      <dgm:spPr/>
    </dgm:pt>
  </dgm:ptLst>
  <dgm:cxnLst>
    <dgm:cxn modelId="{2FD86F0F-1C69-476A-A819-F87F06D0E908}" type="presOf" srcId="{D2FD9403-8075-4F6D-8643-DC2FB6577183}" destId="{B9870BA6-3F70-4A9F-A98D-4F6D1E532804}" srcOrd="0" destOrd="0" presId="urn:microsoft.com/office/officeart/2005/8/layout/venn1"/>
    <dgm:cxn modelId="{B1AA3710-226E-47DA-AA3F-98BFBA8F80F6}" type="presOf" srcId="{71AC8080-EA1F-4846-9C45-15E328C80C94}" destId="{F48D210A-9969-4D91-B891-9083B43733EE}" srcOrd="0" destOrd="0" presId="urn:microsoft.com/office/officeart/2005/8/layout/venn1"/>
    <dgm:cxn modelId="{A0201D1D-6E5D-4F09-B239-53E95696824C}" type="presOf" srcId="{09D6BF92-D7C7-41DF-9566-1073CDE91016}" destId="{CB93ABAB-9A12-40CF-9FF5-85B7F804809F}" srcOrd="1" destOrd="0" presId="urn:microsoft.com/office/officeart/2005/8/layout/venn1"/>
    <dgm:cxn modelId="{5020B425-5A0C-4A0F-A164-5391B6AFF426}" type="presOf" srcId="{ECACB3DC-B2DA-4A76-9E1C-698A33274E6E}" destId="{0959D29D-CC2A-47D6-AE64-EC2AD6F7FB68}" srcOrd="1" destOrd="0" presId="urn:microsoft.com/office/officeart/2005/8/layout/venn1"/>
    <dgm:cxn modelId="{57C6AE2F-C569-479D-BC72-AEB0542CCED8}" type="presOf" srcId="{71AC8080-EA1F-4846-9C45-15E328C80C94}" destId="{BF5C6AD7-4CE5-41B0-B76C-541F9EB648AB}" srcOrd="1" destOrd="0" presId="urn:microsoft.com/office/officeart/2005/8/layout/venn1"/>
    <dgm:cxn modelId="{D6E54D70-CE62-43AD-A875-196A490B4BFC}" type="presOf" srcId="{09D6BF92-D7C7-41DF-9566-1073CDE91016}" destId="{E9AC49E0-4A75-42F4-A8CE-07BCF7D038C9}" srcOrd="0" destOrd="0" presId="urn:microsoft.com/office/officeart/2005/8/layout/venn1"/>
    <dgm:cxn modelId="{A6E863B1-3359-4AE6-B578-20BC6CA87F31}" srcId="{D2FD9403-8075-4F6D-8643-DC2FB6577183}" destId="{09D6BF92-D7C7-41DF-9566-1073CDE91016}" srcOrd="2" destOrd="0" parTransId="{2C2503B3-A197-4D0D-A944-57F70AF1A565}" sibTransId="{3A552884-106E-48F0-8312-C634D2CC3DA4}"/>
    <dgm:cxn modelId="{CD80D0C9-1DD5-4B00-B6C1-DBE619F6E773}" type="presOf" srcId="{ECACB3DC-B2DA-4A76-9E1C-698A33274E6E}" destId="{80EF2031-0AE3-4548-BB6C-F0838F67FDD2}" srcOrd="0" destOrd="0" presId="urn:microsoft.com/office/officeart/2005/8/layout/venn1"/>
    <dgm:cxn modelId="{EF7A68F1-C786-4C77-804E-6F3132606878}" srcId="{D2FD9403-8075-4F6D-8643-DC2FB6577183}" destId="{ECACB3DC-B2DA-4A76-9E1C-698A33274E6E}" srcOrd="0" destOrd="0" parTransId="{8F621DB4-094C-4A3D-834A-541831975A58}" sibTransId="{964E4E42-88F6-42CE-A631-6256CC3980B4}"/>
    <dgm:cxn modelId="{AA1C34F6-771A-483D-9275-9DFE50EFACD7}" srcId="{D2FD9403-8075-4F6D-8643-DC2FB6577183}" destId="{71AC8080-EA1F-4846-9C45-15E328C80C94}" srcOrd="1" destOrd="0" parTransId="{69C39C6E-B543-4C38-95FE-981962C4BFD3}" sibTransId="{EBE352B4-F868-4CA1-9B4D-D46E8041BFEA}"/>
    <dgm:cxn modelId="{EFF8E952-795F-4A30-BDDF-DD8781B252C9}" type="presParOf" srcId="{B9870BA6-3F70-4A9F-A98D-4F6D1E532804}" destId="{80EF2031-0AE3-4548-BB6C-F0838F67FDD2}" srcOrd="0" destOrd="0" presId="urn:microsoft.com/office/officeart/2005/8/layout/venn1"/>
    <dgm:cxn modelId="{BEF9BF77-722A-4D41-B82D-AE844353E842}" type="presParOf" srcId="{B9870BA6-3F70-4A9F-A98D-4F6D1E532804}" destId="{0959D29D-CC2A-47D6-AE64-EC2AD6F7FB68}" srcOrd="1" destOrd="0" presId="urn:microsoft.com/office/officeart/2005/8/layout/venn1"/>
    <dgm:cxn modelId="{5E99B3AC-8040-40A9-800D-C1CEBEE214C6}" type="presParOf" srcId="{B9870BA6-3F70-4A9F-A98D-4F6D1E532804}" destId="{F48D210A-9969-4D91-B891-9083B43733EE}" srcOrd="2" destOrd="0" presId="urn:microsoft.com/office/officeart/2005/8/layout/venn1"/>
    <dgm:cxn modelId="{C54A3674-12A3-4AC9-9480-D2FAEF1BDC76}" type="presParOf" srcId="{B9870BA6-3F70-4A9F-A98D-4F6D1E532804}" destId="{BF5C6AD7-4CE5-41B0-B76C-541F9EB648AB}" srcOrd="3" destOrd="0" presId="urn:microsoft.com/office/officeart/2005/8/layout/venn1"/>
    <dgm:cxn modelId="{20A16984-892D-4776-96FF-1932790E01C7}" type="presParOf" srcId="{B9870BA6-3F70-4A9F-A98D-4F6D1E532804}" destId="{E9AC49E0-4A75-42F4-A8CE-07BCF7D038C9}" srcOrd="4" destOrd="0" presId="urn:microsoft.com/office/officeart/2005/8/layout/venn1"/>
    <dgm:cxn modelId="{501361FB-97BD-47FD-995C-DAB26D3AA21F}" type="presParOf" srcId="{B9870BA6-3F70-4A9F-A98D-4F6D1E532804}" destId="{CB93ABAB-9A12-40CF-9FF5-85B7F804809F}"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FD9403-8075-4F6D-8643-DC2FB6577183}" type="doc">
      <dgm:prSet loTypeId="urn:microsoft.com/office/officeart/2005/8/layout/venn1" loCatId="relationship" qsTypeId="urn:microsoft.com/office/officeart/2005/8/quickstyle/simple1" qsCatId="simple" csTypeId="urn:microsoft.com/office/officeart/2005/8/colors/accent1_2" csCatId="accent1" phldr="1"/>
      <dgm:spPr/>
    </dgm:pt>
    <dgm:pt modelId="{ECACB3DC-B2DA-4A76-9E1C-698A33274E6E}">
      <dgm:prSet phldrT="[Text]"/>
      <dgm:spPr/>
      <dgm:t>
        <a:bodyPr/>
        <a:lstStyle/>
        <a:p>
          <a:r>
            <a:rPr lang="en-US" dirty="0"/>
            <a:t>State Prison</a:t>
          </a:r>
        </a:p>
      </dgm:t>
    </dgm:pt>
    <dgm:pt modelId="{8F621DB4-094C-4A3D-834A-541831975A58}" type="parTrans" cxnId="{EF7A68F1-C786-4C77-804E-6F3132606878}">
      <dgm:prSet/>
      <dgm:spPr/>
      <dgm:t>
        <a:bodyPr/>
        <a:lstStyle/>
        <a:p>
          <a:endParaRPr lang="en-US"/>
        </a:p>
      </dgm:t>
    </dgm:pt>
    <dgm:pt modelId="{964E4E42-88F6-42CE-A631-6256CC3980B4}" type="sibTrans" cxnId="{EF7A68F1-C786-4C77-804E-6F3132606878}">
      <dgm:prSet/>
      <dgm:spPr/>
      <dgm:t>
        <a:bodyPr/>
        <a:lstStyle/>
        <a:p>
          <a:endParaRPr lang="en-US"/>
        </a:p>
      </dgm:t>
    </dgm:pt>
    <dgm:pt modelId="{71AC8080-EA1F-4846-9C45-15E328C80C94}">
      <dgm:prSet phldrT="[Text]"/>
      <dgm:spPr/>
      <dgm:t>
        <a:bodyPr/>
        <a:lstStyle/>
        <a:p>
          <a:r>
            <a:rPr lang="en-US" dirty="0"/>
            <a:t>On Campus</a:t>
          </a:r>
        </a:p>
      </dgm:t>
    </dgm:pt>
    <dgm:pt modelId="{69C39C6E-B543-4C38-95FE-981962C4BFD3}" type="parTrans" cxnId="{AA1C34F6-771A-483D-9275-9DFE50EFACD7}">
      <dgm:prSet/>
      <dgm:spPr/>
      <dgm:t>
        <a:bodyPr/>
        <a:lstStyle/>
        <a:p>
          <a:endParaRPr lang="en-US"/>
        </a:p>
      </dgm:t>
    </dgm:pt>
    <dgm:pt modelId="{EBE352B4-F868-4CA1-9B4D-D46E8041BFEA}" type="sibTrans" cxnId="{AA1C34F6-771A-483D-9275-9DFE50EFACD7}">
      <dgm:prSet/>
      <dgm:spPr/>
      <dgm:t>
        <a:bodyPr/>
        <a:lstStyle/>
        <a:p>
          <a:endParaRPr lang="en-US"/>
        </a:p>
      </dgm:t>
    </dgm:pt>
    <dgm:pt modelId="{09D6BF92-D7C7-41DF-9566-1073CDE91016}">
      <dgm:prSet phldrT="[Text]"/>
      <dgm:spPr/>
      <dgm:t>
        <a:bodyPr/>
        <a:lstStyle/>
        <a:p>
          <a:r>
            <a:rPr lang="en-US" dirty="0"/>
            <a:t>Jails</a:t>
          </a:r>
        </a:p>
      </dgm:t>
    </dgm:pt>
    <dgm:pt modelId="{2C2503B3-A197-4D0D-A944-57F70AF1A565}" type="parTrans" cxnId="{A6E863B1-3359-4AE6-B578-20BC6CA87F31}">
      <dgm:prSet/>
      <dgm:spPr/>
      <dgm:t>
        <a:bodyPr/>
        <a:lstStyle/>
        <a:p>
          <a:endParaRPr lang="en-US"/>
        </a:p>
      </dgm:t>
    </dgm:pt>
    <dgm:pt modelId="{3A552884-106E-48F0-8312-C634D2CC3DA4}" type="sibTrans" cxnId="{A6E863B1-3359-4AE6-B578-20BC6CA87F31}">
      <dgm:prSet/>
      <dgm:spPr/>
      <dgm:t>
        <a:bodyPr/>
        <a:lstStyle/>
        <a:p>
          <a:endParaRPr lang="en-US"/>
        </a:p>
      </dgm:t>
    </dgm:pt>
    <dgm:pt modelId="{B9870BA6-3F70-4A9F-A98D-4F6D1E532804}" type="pres">
      <dgm:prSet presAssocID="{D2FD9403-8075-4F6D-8643-DC2FB6577183}" presName="compositeShape" presStyleCnt="0">
        <dgm:presLayoutVars>
          <dgm:chMax val="7"/>
          <dgm:dir/>
          <dgm:resizeHandles val="exact"/>
        </dgm:presLayoutVars>
      </dgm:prSet>
      <dgm:spPr/>
    </dgm:pt>
    <dgm:pt modelId="{80EF2031-0AE3-4548-BB6C-F0838F67FDD2}" type="pres">
      <dgm:prSet presAssocID="{ECACB3DC-B2DA-4A76-9E1C-698A33274E6E}" presName="circ1" presStyleLbl="vennNode1" presStyleIdx="0" presStyleCnt="3"/>
      <dgm:spPr/>
    </dgm:pt>
    <dgm:pt modelId="{0959D29D-CC2A-47D6-AE64-EC2AD6F7FB68}" type="pres">
      <dgm:prSet presAssocID="{ECACB3DC-B2DA-4A76-9E1C-698A33274E6E}" presName="circ1Tx" presStyleLbl="revTx" presStyleIdx="0" presStyleCnt="0">
        <dgm:presLayoutVars>
          <dgm:chMax val="0"/>
          <dgm:chPref val="0"/>
          <dgm:bulletEnabled val="1"/>
        </dgm:presLayoutVars>
      </dgm:prSet>
      <dgm:spPr/>
    </dgm:pt>
    <dgm:pt modelId="{F48D210A-9969-4D91-B891-9083B43733EE}" type="pres">
      <dgm:prSet presAssocID="{71AC8080-EA1F-4846-9C45-15E328C80C94}" presName="circ2" presStyleLbl="vennNode1" presStyleIdx="1" presStyleCnt="3"/>
      <dgm:spPr/>
    </dgm:pt>
    <dgm:pt modelId="{BF5C6AD7-4CE5-41B0-B76C-541F9EB648AB}" type="pres">
      <dgm:prSet presAssocID="{71AC8080-EA1F-4846-9C45-15E328C80C94}" presName="circ2Tx" presStyleLbl="revTx" presStyleIdx="0" presStyleCnt="0">
        <dgm:presLayoutVars>
          <dgm:chMax val="0"/>
          <dgm:chPref val="0"/>
          <dgm:bulletEnabled val="1"/>
        </dgm:presLayoutVars>
      </dgm:prSet>
      <dgm:spPr/>
    </dgm:pt>
    <dgm:pt modelId="{E9AC49E0-4A75-42F4-A8CE-07BCF7D038C9}" type="pres">
      <dgm:prSet presAssocID="{09D6BF92-D7C7-41DF-9566-1073CDE91016}" presName="circ3" presStyleLbl="vennNode1" presStyleIdx="2" presStyleCnt="3"/>
      <dgm:spPr/>
    </dgm:pt>
    <dgm:pt modelId="{CB93ABAB-9A12-40CF-9FF5-85B7F804809F}" type="pres">
      <dgm:prSet presAssocID="{09D6BF92-D7C7-41DF-9566-1073CDE91016}" presName="circ3Tx" presStyleLbl="revTx" presStyleIdx="0" presStyleCnt="0">
        <dgm:presLayoutVars>
          <dgm:chMax val="0"/>
          <dgm:chPref val="0"/>
          <dgm:bulletEnabled val="1"/>
        </dgm:presLayoutVars>
      </dgm:prSet>
      <dgm:spPr/>
    </dgm:pt>
  </dgm:ptLst>
  <dgm:cxnLst>
    <dgm:cxn modelId="{2FD86F0F-1C69-476A-A819-F87F06D0E908}" type="presOf" srcId="{D2FD9403-8075-4F6D-8643-DC2FB6577183}" destId="{B9870BA6-3F70-4A9F-A98D-4F6D1E532804}" srcOrd="0" destOrd="0" presId="urn:microsoft.com/office/officeart/2005/8/layout/venn1"/>
    <dgm:cxn modelId="{B1AA3710-226E-47DA-AA3F-98BFBA8F80F6}" type="presOf" srcId="{71AC8080-EA1F-4846-9C45-15E328C80C94}" destId="{F48D210A-9969-4D91-B891-9083B43733EE}" srcOrd="0" destOrd="0" presId="urn:microsoft.com/office/officeart/2005/8/layout/venn1"/>
    <dgm:cxn modelId="{A0201D1D-6E5D-4F09-B239-53E95696824C}" type="presOf" srcId="{09D6BF92-D7C7-41DF-9566-1073CDE91016}" destId="{CB93ABAB-9A12-40CF-9FF5-85B7F804809F}" srcOrd="1" destOrd="0" presId="urn:microsoft.com/office/officeart/2005/8/layout/venn1"/>
    <dgm:cxn modelId="{5020B425-5A0C-4A0F-A164-5391B6AFF426}" type="presOf" srcId="{ECACB3DC-B2DA-4A76-9E1C-698A33274E6E}" destId="{0959D29D-CC2A-47D6-AE64-EC2AD6F7FB68}" srcOrd="1" destOrd="0" presId="urn:microsoft.com/office/officeart/2005/8/layout/venn1"/>
    <dgm:cxn modelId="{57C6AE2F-C569-479D-BC72-AEB0542CCED8}" type="presOf" srcId="{71AC8080-EA1F-4846-9C45-15E328C80C94}" destId="{BF5C6AD7-4CE5-41B0-B76C-541F9EB648AB}" srcOrd="1" destOrd="0" presId="urn:microsoft.com/office/officeart/2005/8/layout/venn1"/>
    <dgm:cxn modelId="{D6E54D70-CE62-43AD-A875-196A490B4BFC}" type="presOf" srcId="{09D6BF92-D7C7-41DF-9566-1073CDE91016}" destId="{E9AC49E0-4A75-42F4-A8CE-07BCF7D038C9}" srcOrd="0" destOrd="0" presId="urn:microsoft.com/office/officeart/2005/8/layout/venn1"/>
    <dgm:cxn modelId="{A6E863B1-3359-4AE6-B578-20BC6CA87F31}" srcId="{D2FD9403-8075-4F6D-8643-DC2FB6577183}" destId="{09D6BF92-D7C7-41DF-9566-1073CDE91016}" srcOrd="2" destOrd="0" parTransId="{2C2503B3-A197-4D0D-A944-57F70AF1A565}" sibTransId="{3A552884-106E-48F0-8312-C634D2CC3DA4}"/>
    <dgm:cxn modelId="{CD80D0C9-1DD5-4B00-B6C1-DBE619F6E773}" type="presOf" srcId="{ECACB3DC-B2DA-4A76-9E1C-698A33274E6E}" destId="{80EF2031-0AE3-4548-BB6C-F0838F67FDD2}" srcOrd="0" destOrd="0" presId="urn:microsoft.com/office/officeart/2005/8/layout/venn1"/>
    <dgm:cxn modelId="{EF7A68F1-C786-4C77-804E-6F3132606878}" srcId="{D2FD9403-8075-4F6D-8643-DC2FB6577183}" destId="{ECACB3DC-B2DA-4A76-9E1C-698A33274E6E}" srcOrd="0" destOrd="0" parTransId="{8F621DB4-094C-4A3D-834A-541831975A58}" sibTransId="{964E4E42-88F6-42CE-A631-6256CC3980B4}"/>
    <dgm:cxn modelId="{AA1C34F6-771A-483D-9275-9DFE50EFACD7}" srcId="{D2FD9403-8075-4F6D-8643-DC2FB6577183}" destId="{71AC8080-EA1F-4846-9C45-15E328C80C94}" srcOrd="1" destOrd="0" parTransId="{69C39C6E-B543-4C38-95FE-981962C4BFD3}" sibTransId="{EBE352B4-F868-4CA1-9B4D-D46E8041BFEA}"/>
    <dgm:cxn modelId="{EFF8E952-795F-4A30-BDDF-DD8781B252C9}" type="presParOf" srcId="{B9870BA6-3F70-4A9F-A98D-4F6D1E532804}" destId="{80EF2031-0AE3-4548-BB6C-F0838F67FDD2}" srcOrd="0" destOrd="0" presId="urn:microsoft.com/office/officeart/2005/8/layout/venn1"/>
    <dgm:cxn modelId="{BEF9BF77-722A-4D41-B82D-AE844353E842}" type="presParOf" srcId="{B9870BA6-3F70-4A9F-A98D-4F6D1E532804}" destId="{0959D29D-CC2A-47D6-AE64-EC2AD6F7FB68}" srcOrd="1" destOrd="0" presId="urn:microsoft.com/office/officeart/2005/8/layout/venn1"/>
    <dgm:cxn modelId="{5E99B3AC-8040-40A9-800D-C1CEBEE214C6}" type="presParOf" srcId="{B9870BA6-3F70-4A9F-A98D-4F6D1E532804}" destId="{F48D210A-9969-4D91-B891-9083B43733EE}" srcOrd="2" destOrd="0" presId="urn:microsoft.com/office/officeart/2005/8/layout/venn1"/>
    <dgm:cxn modelId="{C54A3674-12A3-4AC9-9480-D2FAEF1BDC76}" type="presParOf" srcId="{B9870BA6-3F70-4A9F-A98D-4F6D1E532804}" destId="{BF5C6AD7-4CE5-41B0-B76C-541F9EB648AB}" srcOrd="3" destOrd="0" presId="urn:microsoft.com/office/officeart/2005/8/layout/venn1"/>
    <dgm:cxn modelId="{20A16984-892D-4776-96FF-1932790E01C7}" type="presParOf" srcId="{B9870BA6-3F70-4A9F-A98D-4F6D1E532804}" destId="{E9AC49E0-4A75-42F4-A8CE-07BCF7D038C9}" srcOrd="4" destOrd="0" presId="urn:microsoft.com/office/officeart/2005/8/layout/venn1"/>
    <dgm:cxn modelId="{501361FB-97BD-47FD-995C-DAB26D3AA21F}" type="presParOf" srcId="{B9870BA6-3F70-4A9F-A98D-4F6D1E532804}" destId="{CB93ABAB-9A12-40CF-9FF5-85B7F804809F}"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EF2031-0AE3-4548-BB6C-F0838F67FDD2}">
      <dsp:nvSpPr>
        <dsp:cNvPr id="0" name=""/>
        <dsp:cNvSpPr/>
      </dsp:nvSpPr>
      <dsp:spPr>
        <a:xfrm>
          <a:off x="2438399" y="67733"/>
          <a:ext cx="3251200" cy="325120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644650">
            <a:lnSpc>
              <a:spcPct val="90000"/>
            </a:lnSpc>
            <a:spcBef>
              <a:spcPct val="0"/>
            </a:spcBef>
            <a:spcAft>
              <a:spcPct val="35000"/>
            </a:spcAft>
            <a:buNone/>
          </a:pPr>
          <a:r>
            <a:rPr lang="en-US" sz="3700" kern="1200" dirty="0"/>
            <a:t>State Prison</a:t>
          </a:r>
        </a:p>
      </dsp:txBody>
      <dsp:txXfrm>
        <a:off x="2871893" y="636693"/>
        <a:ext cx="2384213" cy="1463040"/>
      </dsp:txXfrm>
    </dsp:sp>
    <dsp:sp modelId="{F48D210A-9969-4D91-B891-9083B43733EE}">
      <dsp:nvSpPr>
        <dsp:cNvPr id="0" name=""/>
        <dsp:cNvSpPr/>
      </dsp:nvSpPr>
      <dsp:spPr>
        <a:xfrm>
          <a:off x="3611541" y="2099733"/>
          <a:ext cx="3251200" cy="325120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644650">
            <a:lnSpc>
              <a:spcPct val="90000"/>
            </a:lnSpc>
            <a:spcBef>
              <a:spcPct val="0"/>
            </a:spcBef>
            <a:spcAft>
              <a:spcPct val="35000"/>
            </a:spcAft>
            <a:buNone/>
          </a:pPr>
          <a:r>
            <a:rPr lang="en-US" sz="3700" kern="1200" dirty="0"/>
            <a:t>On Campus</a:t>
          </a:r>
        </a:p>
      </dsp:txBody>
      <dsp:txXfrm>
        <a:off x="4605866" y="2939626"/>
        <a:ext cx="1950720" cy="1788160"/>
      </dsp:txXfrm>
    </dsp:sp>
    <dsp:sp modelId="{E9AC49E0-4A75-42F4-A8CE-07BCF7D038C9}">
      <dsp:nvSpPr>
        <dsp:cNvPr id="0" name=""/>
        <dsp:cNvSpPr/>
      </dsp:nvSpPr>
      <dsp:spPr>
        <a:xfrm>
          <a:off x="1265258" y="2099733"/>
          <a:ext cx="3251200" cy="325120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644650">
            <a:lnSpc>
              <a:spcPct val="90000"/>
            </a:lnSpc>
            <a:spcBef>
              <a:spcPct val="0"/>
            </a:spcBef>
            <a:spcAft>
              <a:spcPct val="35000"/>
            </a:spcAft>
            <a:buNone/>
          </a:pPr>
          <a:r>
            <a:rPr lang="en-US" sz="3700" kern="1200" dirty="0"/>
            <a:t>Jails</a:t>
          </a:r>
        </a:p>
      </dsp:txBody>
      <dsp:txXfrm>
        <a:off x="1571413" y="2939626"/>
        <a:ext cx="1950720" cy="17881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EF2031-0AE3-4548-BB6C-F0838F67FDD2}">
      <dsp:nvSpPr>
        <dsp:cNvPr id="0" name=""/>
        <dsp:cNvSpPr/>
      </dsp:nvSpPr>
      <dsp:spPr>
        <a:xfrm>
          <a:off x="1424369" y="39565"/>
          <a:ext cx="1899159" cy="189915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en-US" sz="2100" kern="1200" dirty="0"/>
            <a:t>State Prison</a:t>
          </a:r>
        </a:p>
      </dsp:txBody>
      <dsp:txXfrm>
        <a:off x="1677590" y="371918"/>
        <a:ext cx="1392717" cy="854621"/>
      </dsp:txXfrm>
    </dsp:sp>
    <dsp:sp modelId="{F48D210A-9969-4D91-B891-9083B43733EE}">
      <dsp:nvSpPr>
        <dsp:cNvPr id="0" name=""/>
        <dsp:cNvSpPr/>
      </dsp:nvSpPr>
      <dsp:spPr>
        <a:xfrm>
          <a:off x="2109649" y="1226540"/>
          <a:ext cx="1899159" cy="189915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en-US" sz="2100" kern="1200" dirty="0"/>
            <a:t>On Campus</a:t>
          </a:r>
        </a:p>
      </dsp:txBody>
      <dsp:txXfrm>
        <a:off x="2690475" y="1717156"/>
        <a:ext cx="1139495" cy="1044537"/>
      </dsp:txXfrm>
    </dsp:sp>
    <dsp:sp modelId="{E9AC49E0-4A75-42F4-A8CE-07BCF7D038C9}">
      <dsp:nvSpPr>
        <dsp:cNvPr id="0" name=""/>
        <dsp:cNvSpPr/>
      </dsp:nvSpPr>
      <dsp:spPr>
        <a:xfrm>
          <a:off x="739089" y="1226540"/>
          <a:ext cx="1899159" cy="189915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en-US" sz="2100" kern="1200" dirty="0"/>
            <a:t>Jails</a:t>
          </a:r>
        </a:p>
      </dsp:txBody>
      <dsp:txXfrm>
        <a:off x="917926" y="1717156"/>
        <a:ext cx="1139495" cy="1044537"/>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105C08-200B-465F-B1FA-BE04AB95F21B}" type="datetimeFigureOut">
              <a:rPr lang="en-US" smtClean="0"/>
              <a:t>3/24/2020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0C817B-EBF7-4507-83E8-A02A91EB51A6}" type="slidenum">
              <a:rPr lang="en-US" smtClean="0"/>
              <a:t>‹#›</a:t>
            </a:fld>
            <a:endParaRPr lang="en-US"/>
          </a:p>
        </p:txBody>
      </p:sp>
    </p:spTree>
    <p:extLst>
      <p:ext uri="{BB962C8B-B14F-4D97-AF65-F5344CB8AC3E}">
        <p14:creationId xmlns:p14="http://schemas.microsoft.com/office/powerpoint/2010/main" val="788377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 post-secondary training to justice-involved in the light construction industry by offering courses to obtain a Construction Trades Certification and/or Class B CDL</a:t>
            </a:r>
          </a:p>
          <a:p>
            <a:endParaRPr lang="en-US" dirty="0"/>
          </a:p>
          <a:p>
            <a:r>
              <a:rPr lang="en-US" dirty="0"/>
              <a:t>Train community college and frontline workforce staff to deal with issues faced by the re-entry population</a:t>
            </a:r>
          </a:p>
          <a:p>
            <a:endParaRPr lang="en-US" dirty="0"/>
          </a:p>
          <a:p>
            <a:r>
              <a:rPr lang="en-US" dirty="0"/>
              <a:t>Connect with local employers</a:t>
            </a:r>
          </a:p>
        </p:txBody>
      </p:sp>
      <p:sp>
        <p:nvSpPr>
          <p:cNvPr id="4" name="Slide Number Placeholder 3"/>
          <p:cNvSpPr>
            <a:spLocks noGrp="1"/>
          </p:cNvSpPr>
          <p:nvPr>
            <p:ph type="sldNum" sz="quarter" idx="10"/>
          </p:nvPr>
        </p:nvSpPr>
        <p:spPr/>
        <p:txBody>
          <a:bodyPr/>
          <a:lstStyle/>
          <a:p>
            <a:fld id="{4A54F595-58E1-4082-9E5D-4EE40C5C167E}" type="slidenum">
              <a:rPr lang="en-US" smtClean="0"/>
              <a:t>9</a:t>
            </a:fld>
            <a:endParaRPr lang="en-US"/>
          </a:p>
        </p:txBody>
      </p:sp>
    </p:spTree>
    <p:extLst>
      <p:ext uri="{BB962C8B-B14F-4D97-AF65-F5344CB8AC3E}">
        <p14:creationId xmlns:p14="http://schemas.microsoft.com/office/powerpoint/2010/main" val="2777916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Statistics supplied in the grant that show the needs associated with this population</a:t>
            </a:r>
          </a:p>
        </p:txBody>
      </p:sp>
      <p:sp>
        <p:nvSpPr>
          <p:cNvPr id="4" name="Slide Number Placeholder 3"/>
          <p:cNvSpPr>
            <a:spLocks noGrp="1"/>
          </p:cNvSpPr>
          <p:nvPr>
            <p:ph type="sldNum" sz="quarter" idx="10"/>
          </p:nvPr>
        </p:nvSpPr>
        <p:spPr/>
        <p:txBody>
          <a:bodyPr/>
          <a:lstStyle/>
          <a:p>
            <a:fld id="{4A54F595-58E1-4082-9E5D-4EE40C5C167E}" type="slidenum">
              <a:rPr lang="en-US" smtClean="0"/>
              <a:t>10</a:t>
            </a:fld>
            <a:endParaRPr lang="en-US"/>
          </a:p>
        </p:txBody>
      </p:sp>
    </p:spTree>
    <p:extLst>
      <p:ext uri="{BB962C8B-B14F-4D97-AF65-F5344CB8AC3E}">
        <p14:creationId xmlns:p14="http://schemas.microsoft.com/office/powerpoint/2010/main" val="1304884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discussion about the skill sets of the recruiters</a:t>
            </a:r>
          </a:p>
          <a:p>
            <a:r>
              <a:rPr lang="en-US" dirty="0"/>
              <a:t>Acknowledgement they have collectively worked with over 200 people</a:t>
            </a:r>
          </a:p>
          <a:p>
            <a:r>
              <a:rPr lang="en-US" dirty="0"/>
              <a:t>Will list the organizations they are working with currently</a:t>
            </a:r>
          </a:p>
        </p:txBody>
      </p:sp>
      <p:sp>
        <p:nvSpPr>
          <p:cNvPr id="4" name="Slide Number Placeholder 3"/>
          <p:cNvSpPr>
            <a:spLocks noGrp="1"/>
          </p:cNvSpPr>
          <p:nvPr>
            <p:ph type="sldNum" sz="quarter" idx="10"/>
          </p:nvPr>
        </p:nvSpPr>
        <p:spPr/>
        <p:txBody>
          <a:bodyPr/>
          <a:lstStyle/>
          <a:p>
            <a:fld id="{4A54F595-58E1-4082-9E5D-4EE40C5C167E}" type="slidenum">
              <a:rPr lang="en-US" smtClean="0"/>
              <a:t>11</a:t>
            </a:fld>
            <a:endParaRPr lang="en-US"/>
          </a:p>
        </p:txBody>
      </p:sp>
    </p:spTree>
    <p:extLst>
      <p:ext uri="{BB962C8B-B14F-4D97-AF65-F5344CB8AC3E}">
        <p14:creationId xmlns:p14="http://schemas.microsoft.com/office/powerpoint/2010/main" val="1535636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Information here is tentative and I hope to get confirmation Mr. Coffey by the end of this week. Will work with Tricia &amp; David to confirm date and locations </a:t>
            </a:r>
          </a:p>
        </p:txBody>
      </p:sp>
      <p:sp>
        <p:nvSpPr>
          <p:cNvPr id="4" name="Slide Number Placeholder 3"/>
          <p:cNvSpPr>
            <a:spLocks noGrp="1"/>
          </p:cNvSpPr>
          <p:nvPr>
            <p:ph type="sldNum" sz="quarter" idx="10"/>
          </p:nvPr>
        </p:nvSpPr>
        <p:spPr/>
        <p:txBody>
          <a:bodyPr/>
          <a:lstStyle/>
          <a:p>
            <a:fld id="{4A54F595-58E1-4082-9E5D-4EE40C5C167E}" type="slidenum">
              <a:rPr lang="en-US" smtClean="0"/>
              <a:t>12</a:t>
            </a:fld>
            <a:endParaRPr lang="en-US"/>
          </a:p>
        </p:txBody>
      </p:sp>
    </p:spTree>
    <p:extLst>
      <p:ext uri="{BB962C8B-B14F-4D97-AF65-F5344CB8AC3E}">
        <p14:creationId xmlns:p14="http://schemas.microsoft.com/office/powerpoint/2010/main" val="1649696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42</a:t>
            </a:fld>
            <a:endParaRPr lang="en-US" dirty="0"/>
          </a:p>
        </p:txBody>
      </p:sp>
    </p:spTree>
    <p:extLst>
      <p:ext uri="{BB962C8B-B14F-4D97-AF65-F5344CB8AC3E}">
        <p14:creationId xmlns:p14="http://schemas.microsoft.com/office/powerpoint/2010/main" val="4099948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48</a:t>
            </a:fld>
            <a:endParaRPr lang="en-US" dirty="0"/>
          </a:p>
        </p:txBody>
      </p:sp>
    </p:spTree>
    <p:extLst>
      <p:ext uri="{BB962C8B-B14F-4D97-AF65-F5344CB8AC3E}">
        <p14:creationId xmlns:p14="http://schemas.microsoft.com/office/powerpoint/2010/main" val="4016507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56</a:t>
            </a:fld>
            <a:endParaRPr lang="en-US" dirty="0"/>
          </a:p>
        </p:txBody>
      </p:sp>
    </p:spTree>
    <p:extLst>
      <p:ext uri="{BB962C8B-B14F-4D97-AF65-F5344CB8AC3E}">
        <p14:creationId xmlns:p14="http://schemas.microsoft.com/office/powerpoint/2010/main" val="2747671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3/24/2020</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670193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3/24/2020</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891631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3/24/2020</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146992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3/24/2020</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728679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3/24/2020</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87345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3/24/2020</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940144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3/24/2020</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389787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3/24/2020</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37885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3/24/2020</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618909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3/24/2020</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034270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3/24/2020</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14553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3/24/2020</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44117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3/24/2020</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222624976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697" r:id="rId6"/>
    <p:sldLayoutId id="2147483704" r:id="rId7"/>
    <p:sldLayoutId id="2147483705" r:id="rId8"/>
    <p:sldLayoutId id="2147483694" r:id="rId9"/>
    <p:sldLayoutId id="2147483695" r:id="rId10"/>
    <p:sldLayoutId id="2147483696" r:id="rId11"/>
    <p:sldLayoutId id="2147483698" r:id="rId12"/>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9.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hyperlink" Target="http://ifap.ed.gov/dpcletters/attachments/GEN1406.pdf" TargetMode="External"/><Relationship Id="rId4" Type="http://schemas.openxmlformats.org/officeDocument/2006/relationships/image" Target="../media/image28.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mailto:gajn@nccommunitycolleges.edu"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mailto:jonest@nccommunitycolleges.edu"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E68A9"/>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E2CFBC99-FB8F-41F7-A81D-A5288D688D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3">
            <a:extLst>
              <a:ext uri="{FF2B5EF4-FFF2-40B4-BE49-F238E27FC236}">
                <a16:creationId xmlns:a16="http://schemas.microsoft.com/office/drawing/2014/main" id="{60B96324-7AA0-4745-B9FA-353673296A0D}"/>
              </a:ext>
            </a:extLst>
          </p:cNvPr>
          <p:cNvPicPr>
            <a:picLocks noChangeAspect="1"/>
          </p:cNvPicPr>
          <p:nvPr/>
        </p:nvPicPr>
        <p:blipFill rotWithShape="1">
          <a:blip r:embed="rId2"/>
          <a:srcRect t="1090" r="-1" b="14618"/>
          <a:stretch/>
        </p:blipFill>
        <p:spPr>
          <a:xfrm>
            <a:off x="20" y="10"/>
            <a:ext cx="12188932" cy="6857990"/>
          </a:xfrm>
          <a:prstGeom prst="rect">
            <a:avLst/>
          </a:prstGeom>
        </p:spPr>
      </p:pic>
      <p:sp>
        <p:nvSpPr>
          <p:cNvPr id="17" name="Freeform: Shape 10">
            <a:extLst>
              <a:ext uri="{FF2B5EF4-FFF2-40B4-BE49-F238E27FC236}">
                <a16:creationId xmlns:a16="http://schemas.microsoft.com/office/drawing/2014/main" id="{A435A76B-D478-4F38-9D76-040E49ADC6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40138" y="2758601"/>
            <a:ext cx="7832767" cy="4099399"/>
          </a:xfrm>
          <a:custGeom>
            <a:avLst/>
            <a:gdLst>
              <a:gd name="connsiteX0" fmla="*/ 4436398 w 7832767"/>
              <a:gd name="connsiteY0" fmla="*/ 580 h 4099399"/>
              <a:gd name="connsiteX1" fmla="*/ 5062070 w 7832767"/>
              <a:gd name="connsiteY1" fmla="*/ 20166 h 4099399"/>
              <a:gd name="connsiteX2" fmla="*/ 6429770 w 7832767"/>
              <a:gd name="connsiteY2" fmla="*/ 44716 h 4099399"/>
              <a:gd name="connsiteX3" fmla="*/ 7261927 w 7832767"/>
              <a:gd name="connsiteY3" fmla="*/ 147922 h 4099399"/>
              <a:gd name="connsiteX4" fmla="*/ 7370574 w 7832767"/>
              <a:gd name="connsiteY4" fmla="*/ 185497 h 4099399"/>
              <a:gd name="connsiteX5" fmla="*/ 7342690 w 7832767"/>
              <a:gd name="connsiteY5" fmla="*/ 262652 h 4099399"/>
              <a:gd name="connsiteX6" fmla="*/ 7154722 w 7832767"/>
              <a:gd name="connsiteY6" fmla="*/ 283192 h 4099399"/>
              <a:gd name="connsiteX7" fmla="*/ 7257600 w 7832767"/>
              <a:gd name="connsiteY7" fmla="*/ 340809 h 4099399"/>
              <a:gd name="connsiteX8" fmla="*/ 7031654 w 7832767"/>
              <a:gd name="connsiteY8" fmla="*/ 384897 h 4099399"/>
              <a:gd name="connsiteX9" fmla="*/ 7061460 w 7832767"/>
              <a:gd name="connsiteY9" fmla="*/ 415459 h 4099399"/>
              <a:gd name="connsiteX10" fmla="*/ 7091746 w 7832767"/>
              <a:gd name="connsiteY10" fmla="*/ 444516 h 4099399"/>
              <a:gd name="connsiteX11" fmla="*/ 6661966 w 7832767"/>
              <a:gd name="connsiteY11" fmla="*/ 519166 h 4099399"/>
              <a:gd name="connsiteX12" fmla="*/ 7169625 w 7832767"/>
              <a:gd name="connsiteY12" fmla="*/ 655940 h 4099399"/>
              <a:gd name="connsiteX13" fmla="*/ 7077324 w 7832767"/>
              <a:gd name="connsiteY13" fmla="*/ 729587 h 4099399"/>
              <a:gd name="connsiteX14" fmla="*/ 7370574 w 7832767"/>
              <a:gd name="connsiteY14" fmla="*/ 845819 h 4099399"/>
              <a:gd name="connsiteX15" fmla="*/ 7608539 w 7832767"/>
              <a:gd name="connsiteY15" fmla="*/ 990610 h 4099399"/>
              <a:gd name="connsiteX16" fmla="*/ 7742185 w 7832767"/>
              <a:gd name="connsiteY16" fmla="*/ 1180991 h 4099399"/>
              <a:gd name="connsiteX17" fmla="*/ 7789296 w 7832767"/>
              <a:gd name="connsiteY17" fmla="*/ 1266161 h 4099399"/>
              <a:gd name="connsiteX18" fmla="*/ 7831602 w 7832767"/>
              <a:gd name="connsiteY18" fmla="*/ 1355841 h 4099399"/>
              <a:gd name="connsiteX19" fmla="*/ 7758529 w 7832767"/>
              <a:gd name="connsiteY19" fmla="*/ 1445019 h 4099399"/>
              <a:gd name="connsiteX20" fmla="*/ 7710936 w 7832767"/>
              <a:gd name="connsiteY20" fmla="*/ 1553237 h 4099399"/>
              <a:gd name="connsiteX21" fmla="*/ 7754684 w 7832767"/>
              <a:gd name="connsiteY21" fmla="*/ 1616863 h 4099399"/>
              <a:gd name="connsiteX22" fmla="*/ 7755645 w 7832767"/>
              <a:gd name="connsiteY22" fmla="*/ 1759148 h 4099399"/>
              <a:gd name="connsiteX23" fmla="*/ 7725360 w 7832767"/>
              <a:gd name="connsiteY23" fmla="*/ 1826283 h 4099399"/>
              <a:gd name="connsiteX24" fmla="*/ 7633056 w 7832767"/>
              <a:gd name="connsiteY24" fmla="*/ 1972074 h 4099399"/>
              <a:gd name="connsiteX25" fmla="*/ 7554696 w 7832767"/>
              <a:gd name="connsiteY25" fmla="*/ 2004640 h 4099399"/>
              <a:gd name="connsiteX26" fmla="*/ 7562870 w 7832767"/>
              <a:gd name="connsiteY26" fmla="*/ 2592817 h 4099399"/>
              <a:gd name="connsiteX27" fmla="*/ 7620078 w 7832767"/>
              <a:gd name="connsiteY27" fmla="*/ 2877387 h 4099399"/>
              <a:gd name="connsiteX28" fmla="*/ 7579695 w 7832767"/>
              <a:gd name="connsiteY28" fmla="*/ 3198029 h 4099399"/>
              <a:gd name="connsiteX29" fmla="*/ 7713340 w 7832767"/>
              <a:gd name="connsiteY29" fmla="*/ 3435003 h 4099399"/>
              <a:gd name="connsiteX30" fmla="*/ 7658054 w 7832767"/>
              <a:gd name="connsiteY30" fmla="*/ 3526187 h 4099399"/>
              <a:gd name="connsiteX31" fmla="*/ 7813815 w 7832767"/>
              <a:gd name="connsiteY31" fmla="*/ 3628391 h 4099399"/>
              <a:gd name="connsiteX32" fmla="*/ 7669112 w 7832767"/>
              <a:gd name="connsiteY32" fmla="*/ 3773681 h 4099399"/>
              <a:gd name="connsiteX33" fmla="*/ 7429704 w 7832767"/>
              <a:gd name="connsiteY33" fmla="*/ 4001137 h 4099399"/>
              <a:gd name="connsiteX34" fmla="*/ 7417475 w 7832767"/>
              <a:gd name="connsiteY34" fmla="*/ 4099399 h 4099399"/>
              <a:gd name="connsiteX35" fmla="*/ 180606 w 7832767"/>
              <a:gd name="connsiteY35" fmla="*/ 4099399 h 4099399"/>
              <a:gd name="connsiteX36" fmla="*/ 164649 w 7832767"/>
              <a:gd name="connsiteY36" fmla="*/ 4093760 h 4099399"/>
              <a:gd name="connsiteX37" fmla="*/ 160465 w 7832767"/>
              <a:gd name="connsiteY37" fmla="*/ 4076287 h 4099399"/>
              <a:gd name="connsiteX38" fmla="*/ 549383 w 7832767"/>
              <a:gd name="connsiteY38" fmla="*/ 3827790 h 4099399"/>
              <a:gd name="connsiteX39" fmla="*/ 756100 w 7832767"/>
              <a:gd name="connsiteY39" fmla="*/ 3722078 h 4099399"/>
              <a:gd name="connsiteX40" fmla="*/ 415738 w 7832767"/>
              <a:gd name="connsiteY40" fmla="*/ 3746126 h 4099399"/>
              <a:gd name="connsiteX41" fmla="*/ 671971 w 7832767"/>
              <a:gd name="connsiteY41" fmla="*/ 3563762 h 4099399"/>
              <a:gd name="connsiteX42" fmla="*/ 619570 w 7832767"/>
              <a:gd name="connsiteY42" fmla="*/ 3530194 h 4099399"/>
              <a:gd name="connsiteX43" fmla="*/ 523422 w 7832767"/>
              <a:gd name="connsiteY43" fmla="*/ 3507649 h 4099399"/>
              <a:gd name="connsiteX44" fmla="*/ 957048 w 7832767"/>
              <a:gd name="connsiteY44" fmla="*/ 3392918 h 4099399"/>
              <a:gd name="connsiteX45" fmla="*/ 835904 w 7832767"/>
              <a:gd name="connsiteY45" fmla="*/ 3231596 h 4099399"/>
              <a:gd name="connsiteX46" fmla="*/ 930608 w 7832767"/>
              <a:gd name="connsiteY46" fmla="*/ 3195022 h 4099399"/>
              <a:gd name="connsiteX47" fmla="*/ 817153 w 7832767"/>
              <a:gd name="connsiteY47" fmla="*/ 3190514 h 4099399"/>
              <a:gd name="connsiteX48" fmla="*/ 727736 w 7832767"/>
              <a:gd name="connsiteY48" fmla="*/ 3191015 h 4099399"/>
              <a:gd name="connsiteX49" fmla="*/ 567170 w 7832767"/>
              <a:gd name="connsiteY49" fmla="*/ 3150434 h 4099399"/>
              <a:gd name="connsiteX50" fmla="*/ 2784 w 7832767"/>
              <a:gd name="connsiteY50" fmla="*/ 3218569 h 4099399"/>
              <a:gd name="connsiteX51" fmla="*/ 122006 w 7832767"/>
              <a:gd name="connsiteY51" fmla="*/ 3122877 h 4099399"/>
              <a:gd name="connsiteX52" fmla="*/ 264786 w 7832767"/>
              <a:gd name="connsiteY52" fmla="*/ 3068269 h 4099399"/>
              <a:gd name="connsiteX53" fmla="*/ 72009 w 7832767"/>
              <a:gd name="connsiteY53" fmla="*/ 3039210 h 4099399"/>
              <a:gd name="connsiteX54" fmla="*/ 459485 w 7832767"/>
              <a:gd name="connsiteY54" fmla="*/ 2948028 h 4099399"/>
              <a:gd name="connsiteX55" fmla="*/ 365260 w 7832767"/>
              <a:gd name="connsiteY55" fmla="*/ 2866364 h 4099399"/>
              <a:gd name="connsiteX56" fmla="*/ 607071 w 7832767"/>
              <a:gd name="connsiteY56" fmla="*/ 2498127 h 4099399"/>
              <a:gd name="connsiteX57" fmla="*/ 1090213 w 7832767"/>
              <a:gd name="connsiteY57" fmla="*/ 2289209 h 4099399"/>
              <a:gd name="connsiteX58" fmla="*/ 1337313 w 7832767"/>
              <a:gd name="connsiteY58" fmla="*/ 2272676 h 4099399"/>
              <a:gd name="connsiteX59" fmla="*/ 1268086 w 7832767"/>
              <a:gd name="connsiteY59" fmla="*/ 2205541 h 4099399"/>
              <a:gd name="connsiteX60" fmla="*/ 1449324 w 7832767"/>
              <a:gd name="connsiteY60" fmla="*/ 1827285 h 4099399"/>
              <a:gd name="connsiteX61" fmla="*/ 1255107 w 7832767"/>
              <a:gd name="connsiteY61" fmla="*/ 1849829 h 4099399"/>
              <a:gd name="connsiteX62" fmla="*/ 259497 w 7832767"/>
              <a:gd name="connsiteY62" fmla="*/ 1865862 h 4099399"/>
              <a:gd name="connsiteX63" fmla="*/ 160947 w 7832767"/>
              <a:gd name="connsiteY63" fmla="*/ 1851332 h 4099399"/>
              <a:gd name="connsiteX64" fmla="*/ 845998 w 7832767"/>
              <a:gd name="connsiteY64" fmla="*/ 1661453 h 4099399"/>
              <a:gd name="connsiteX65" fmla="*/ 575343 w 7832767"/>
              <a:gd name="connsiteY65" fmla="*/ 1610350 h 4099399"/>
              <a:gd name="connsiteX66" fmla="*/ 512846 w 7832767"/>
              <a:gd name="connsiteY66" fmla="*/ 1589809 h 4099399"/>
              <a:gd name="connsiteX67" fmla="*/ 570054 w 7832767"/>
              <a:gd name="connsiteY67" fmla="*/ 1536702 h 4099399"/>
              <a:gd name="connsiteX68" fmla="*/ 714276 w 7832767"/>
              <a:gd name="connsiteY68" fmla="*/ 1483095 h 4099399"/>
              <a:gd name="connsiteX69" fmla="*/ 321033 w 7832767"/>
              <a:gd name="connsiteY69" fmla="*/ 1560250 h 4099399"/>
              <a:gd name="connsiteX70" fmla="*/ 348915 w 7832767"/>
              <a:gd name="connsiteY70" fmla="*/ 1478587 h 4099399"/>
              <a:gd name="connsiteX71" fmla="*/ 309975 w 7832767"/>
              <a:gd name="connsiteY71" fmla="*/ 1404938 h 4099399"/>
              <a:gd name="connsiteX72" fmla="*/ 531595 w 7832767"/>
              <a:gd name="connsiteY72" fmla="*/ 1310249 h 4099399"/>
              <a:gd name="connsiteX73" fmla="*/ 840230 w 7832767"/>
              <a:gd name="connsiteY73" fmla="*/ 1125380 h 4099399"/>
              <a:gd name="connsiteX74" fmla="*/ 1149825 w 7832767"/>
              <a:gd name="connsiteY74" fmla="*/ 1007142 h 4099399"/>
              <a:gd name="connsiteX75" fmla="*/ 1405096 w 7832767"/>
              <a:gd name="connsiteY75" fmla="*/ 901932 h 4099399"/>
              <a:gd name="connsiteX76" fmla="*/ 1167613 w 7832767"/>
              <a:gd name="connsiteY76" fmla="*/ 918465 h 4099399"/>
              <a:gd name="connsiteX77" fmla="*/ 1563740 w 7832767"/>
              <a:gd name="connsiteY77" fmla="*/ 752632 h 4099399"/>
              <a:gd name="connsiteX78" fmla="*/ 1623833 w 7832767"/>
              <a:gd name="connsiteY78" fmla="*/ 742112 h 4099399"/>
              <a:gd name="connsiteX79" fmla="*/ 2259848 w 7832767"/>
              <a:gd name="connsiteY79" fmla="*/ 624877 h 4099399"/>
              <a:gd name="connsiteX80" fmla="*/ 2382917 w 7832767"/>
              <a:gd name="connsiteY80" fmla="*/ 566761 h 4099399"/>
              <a:gd name="connsiteX81" fmla="*/ 2241099 w 7832767"/>
              <a:gd name="connsiteY81" fmla="*/ 554235 h 4099399"/>
              <a:gd name="connsiteX82" fmla="*/ 1768535 w 7832767"/>
              <a:gd name="connsiteY82" fmla="*/ 588806 h 4099399"/>
              <a:gd name="connsiteX83" fmla="*/ 2089668 w 7832767"/>
              <a:gd name="connsiteY83" fmla="*/ 516159 h 4099399"/>
              <a:gd name="connsiteX84" fmla="*/ 1739690 w 7832767"/>
              <a:gd name="connsiteY84" fmla="*/ 493614 h 4099399"/>
              <a:gd name="connsiteX85" fmla="*/ 1657003 w 7832767"/>
              <a:gd name="connsiteY85" fmla="*/ 436500 h 4099399"/>
              <a:gd name="connsiteX86" fmla="*/ 1716134 w 7832767"/>
              <a:gd name="connsiteY86" fmla="*/ 380889 h 4099399"/>
              <a:gd name="connsiteX87" fmla="*/ 1931986 w 7832767"/>
              <a:gd name="connsiteY87" fmla="*/ 319766 h 4099399"/>
              <a:gd name="connsiteX88" fmla="*/ 2152163 w 7832767"/>
              <a:gd name="connsiteY88" fmla="*/ 230087 h 4099399"/>
              <a:gd name="connsiteX89" fmla="*/ 2858367 w 7832767"/>
              <a:gd name="connsiteY89" fmla="*/ 102831 h 4099399"/>
              <a:gd name="connsiteX90" fmla="*/ 3327568 w 7832767"/>
              <a:gd name="connsiteY90" fmla="*/ 61248 h 4099399"/>
              <a:gd name="connsiteX91" fmla="*/ 4227028 w 7832767"/>
              <a:gd name="connsiteY91" fmla="*/ 1129 h 4099399"/>
              <a:gd name="connsiteX92" fmla="*/ 4436398 w 7832767"/>
              <a:gd name="connsiteY92" fmla="*/ 580 h 4099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7832767" h="4099399">
                <a:moveTo>
                  <a:pt x="4436398" y="580"/>
                </a:moveTo>
                <a:cubicBezTo>
                  <a:pt x="4645360" y="3164"/>
                  <a:pt x="4853309" y="13778"/>
                  <a:pt x="5062070" y="20166"/>
                </a:cubicBezTo>
                <a:cubicBezTo>
                  <a:pt x="5516848" y="34696"/>
                  <a:pt x="5974030" y="34194"/>
                  <a:pt x="6429770" y="44716"/>
                </a:cubicBezTo>
                <a:cubicBezTo>
                  <a:pt x="6713886" y="51228"/>
                  <a:pt x="6994637" y="74776"/>
                  <a:pt x="7261927" y="147922"/>
                </a:cubicBezTo>
                <a:cubicBezTo>
                  <a:pt x="7299424" y="158443"/>
                  <a:pt x="7341729" y="160448"/>
                  <a:pt x="7370574" y="185497"/>
                </a:cubicBezTo>
                <a:cubicBezTo>
                  <a:pt x="7402784" y="213553"/>
                  <a:pt x="7389804" y="254635"/>
                  <a:pt x="7342690" y="262652"/>
                </a:cubicBezTo>
                <a:cubicBezTo>
                  <a:pt x="7282599" y="273173"/>
                  <a:pt x="7221066" y="276179"/>
                  <a:pt x="7154722" y="283192"/>
                </a:cubicBezTo>
                <a:cubicBezTo>
                  <a:pt x="7180202" y="321770"/>
                  <a:pt x="7241736" y="292713"/>
                  <a:pt x="7257600" y="340809"/>
                </a:cubicBezTo>
                <a:cubicBezTo>
                  <a:pt x="7186452" y="373874"/>
                  <a:pt x="7100400" y="352331"/>
                  <a:pt x="7031654" y="384897"/>
                </a:cubicBezTo>
                <a:cubicBezTo>
                  <a:pt x="7033577" y="407441"/>
                  <a:pt x="7048960" y="409446"/>
                  <a:pt x="7061460" y="415459"/>
                </a:cubicBezTo>
                <a:cubicBezTo>
                  <a:pt x="7073960" y="420968"/>
                  <a:pt x="7105206" y="412953"/>
                  <a:pt x="7091746" y="444516"/>
                </a:cubicBezTo>
                <a:cubicBezTo>
                  <a:pt x="6948967" y="463553"/>
                  <a:pt x="6812438" y="528183"/>
                  <a:pt x="6661966" y="519166"/>
                </a:cubicBezTo>
                <a:cubicBezTo>
                  <a:pt x="6848013" y="536700"/>
                  <a:pt x="7005214" y="608344"/>
                  <a:pt x="7169625" y="655940"/>
                </a:cubicBezTo>
                <a:cubicBezTo>
                  <a:pt x="7162896" y="712052"/>
                  <a:pt x="7096554" y="689507"/>
                  <a:pt x="7077324" y="729587"/>
                </a:cubicBezTo>
                <a:cubicBezTo>
                  <a:pt x="7182606" y="757642"/>
                  <a:pt x="7283560" y="790709"/>
                  <a:pt x="7370574" y="845819"/>
                </a:cubicBezTo>
                <a:cubicBezTo>
                  <a:pt x="7448935" y="895418"/>
                  <a:pt x="7523448" y="950028"/>
                  <a:pt x="7608539" y="990610"/>
                </a:cubicBezTo>
                <a:cubicBezTo>
                  <a:pt x="7697957" y="1033195"/>
                  <a:pt x="7752280" y="1087804"/>
                  <a:pt x="7742185" y="1180991"/>
                </a:cubicBezTo>
                <a:cubicBezTo>
                  <a:pt x="7737858" y="1219067"/>
                  <a:pt x="7749396" y="1251131"/>
                  <a:pt x="7789296" y="1266161"/>
                </a:cubicBezTo>
                <a:cubicBezTo>
                  <a:pt x="7838813" y="1284698"/>
                  <a:pt x="7833526" y="1312754"/>
                  <a:pt x="7831602" y="1355841"/>
                </a:cubicBezTo>
                <a:cubicBezTo>
                  <a:pt x="7828717" y="1407443"/>
                  <a:pt x="7803238" y="1427485"/>
                  <a:pt x="7758529" y="1445019"/>
                </a:cubicBezTo>
                <a:cubicBezTo>
                  <a:pt x="7694591" y="1469568"/>
                  <a:pt x="7694110" y="1507644"/>
                  <a:pt x="7710936" y="1553237"/>
                </a:cubicBezTo>
                <a:cubicBezTo>
                  <a:pt x="7720072" y="1578286"/>
                  <a:pt x="7734012" y="1598327"/>
                  <a:pt x="7754684" y="1616863"/>
                </a:cubicBezTo>
                <a:cubicBezTo>
                  <a:pt x="7826314" y="1681493"/>
                  <a:pt x="7825833" y="1682494"/>
                  <a:pt x="7755645" y="1759148"/>
                </a:cubicBezTo>
                <a:cubicBezTo>
                  <a:pt x="7736896" y="1779688"/>
                  <a:pt x="7716704" y="1793216"/>
                  <a:pt x="7725360" y="1826283"/>
                </a:cubicBezTo>
                <a:cubicBezTo>
                  <a:pt x="7754684" y="1936002"/>
                  <a:pt x="7750838" y="1936002"/>
                  <a:pt x="7633056" y="1972074"/>
                </a:cubicBezTo>
                <a:cubicBezTo>
                  <a:pt x="7606135" y="1980591"/>
                  <a:pt x="7570080" y="1973076"/>
                  <a:pt x="7554696" y="2004640"/>
                </a:cubicBezTo>
                <a:cubicBezTo>
                  <a:pt x="7564311" y="2027686"/>
                  <a:pt x="7541716" y="2583799"/>
                  <a:pt x="7562870" y="2592817"/>
                </a:cubicBezTo>
                <a:cubicBezTo>
                  <a:pt x="7728244" y="2663458"/>
                  <a:pt x="7748914" y="2746625"/>
                  <a:pt x="7620078" y="2877387"/>
                </a:cubicBezTo>
                <a:cubicBezTo>
                  <a:pt x="7533544" y="2965063"/>
                  <a:pt x="7543639" y="3108349"/>
                  <a:pt x="7579695" y="3198029"/>
                </a:cubicBezTo>
                <a:cubicBezTo>
                  <a:pt x="7715743" y="3237608"/>
                  <a:pt x="7685939" y="3342818"/>
                  <a:pt x="7713340" y="3435003"/>
                </a:cubicBezTo>
                <a:cubicBezTo>
                  <a:pt x="7733531" y="3504142"/>
                  <a:pt x="7654210" y="3494623"/>
                  <a:pt x="7658054" y="3526187"/>
                </a:cubicBezTo>
                <a:cubicBezTo>
                  <a:pt x="7708052" y="3564262"/>
                  <a:pt x="7774874" y="3576287"/>
                  <a:pt x="7813815" y="3628391"/>
                </a:cubicBezTo>
                <a:cubicBezTo>
                  <a:pt x="7743627" y="3666467"/>
                  <a:pt x="7708052" y="3720074"/>
                  <a:pt x="7669112" y="3773681"/>
                </a:cubicBezTo>
                <a:cubicBezTo>
                  <a:pt x="7606135" y="3860855"/>
                  <a:pt x="7520564" y="3934503"/>
                  <a:pt x="7429704" y="4001137"/>
                </a:cubicBezTo>
                <a:lnTo>
                  <a:pt x="7417475" y="4099399"/>
                </a:lnTo>
                <a:lnTo>
                  <a:pt x="180606" y="4099399"/>
                </a:lnTo>
                <a:lnTo>
                  <a:pt x="164649" y="4093760"/>
                </a:lnTo>
                <a:cubicBezTo>
                  <a:pt x="148507" y="4086464"/>
                  <a:pt x="145082" y="4080295"/>
                  <a:pt x="160465" y="4076287"/>
                </a:cubicBezTo>
                <a:cubicBezTo>
                  <a:pt x="230173" y="4057751"/>
                  <a:pt x="478714" y="3837810"/>
                  <a:pt x="549383" y="3827790"/>
                </a:cubicBezTo>
                <a:cubicBezTo>
                  <a:pt x="631589" y="3816267"/>
                  <a:pt x="647934" y="3800736"/>
                  <a:pt x="756100" y="3722078"/>
                </a:cubicBezTo>
                <a:cubicBezTo>
                  <a:pt x="827251" y="3670474"/>
                  <a:pt x="531115" y="3782698"/>
                  <a:pt x="415738" y="3746126"/>
                </a:cubicBezTo>
                <a:cubicBezTo>
                  <a:pt x="373433" y="3732598"/>
                  <a:pt x="671971" y="3589813"/>
                  <a:pt x="671971" y="3563762"/>
                </a:cubicBezTo>
                <a:cubicBezTo>
                  <a:pt x="671971" y="3536206"/>
                  <a:pt x="645049" y="3530194"/>
                  <a:pt x="619570" y="3530194"/>
                </a:cubicBezTo>
                <a:cubicBezTo>
                  <a:pt x="562844" y="3530194"/>
                  <a:pt x="580151" y="3506145"/>
                  <a:pt x="523422" y="3507649"/>
                </a:cubicBezTo>
                <a:cubicBezTo>
                  <a:pt x="689758" y="3438010"/>
                  <a:pt x="792637" y="3456547"/>
                  <a:pt x="957048" y="3392918"/>
                </a:cubicBezTo>
                <a:cubicBezTo>
                  <a:pt x="1037333" y="3361856"/>
                  <a:pt x="753217" y="3258649"/>
                  <a:pt x="835904" y="3231596"/>
                </a:cubicBezTo>
                <a:cubicBezTo>
                  <a:pt x="867151" y="3221074"/>
                  <a:pt x="908974" y="3232097"/>
                  <a:pt x="930608" y="3195022"/>
                </a:cubicBezTo>
                <a:cubicBezTo>
                  <a:pt x="896476" y="3165464"/>
                  <a:pt x="851286" y="3178490"/>
                  <a:pt x="817153" y="3190514"/>
                </a:cubicBezTo>
                <a:cubicBezTo>
                  <a:pt x="730141" y="3221576"/>
                  <a:pt x="736391" y="3214062"/>
                  <a:pt x="727736" y="3191015"/>
                </a:cubicBezTo>
                <a:cubicBezTo>
                  <a:pt x="699374" y="3112357"/>
                  <a:pt x="629186" y="3137408"/>
                  <a:pt x="567170" y="3150434"/>
                </a:cubicBezTo>
                <a:cubicBezTo>
                  <a:pt x="379682" y="3189512"/>
                  <a:pt x="189791" y="3178490"/>
                  <a:pt x="2784" y="3218569"/>
                </a:cubicBezTo>
                <a:cubicBezTo>
                  <a:pt x="-17406" y="3223079"/>
                  <a:pt x="77299" y="3133400"/>
                  <a:pt x="122006" y="3122877"/>
                </a:cubicBezTo>
                <a:cubicBezTo>
                  <a:pt x="170561" y="3111856"/>
                  <a:pt x="230173" y="3119872"/>
                  <a:pt x="264786" y="3068269"/>
                </a:cubicBezTo>
                <a:cubicBezTo>
                  <a:pt x="203252" y="3055243"/>
                  <a:pt x="133065" y="3080292"/>
                  <a:pt x="72009" y="3039210"/>
                </a:cubicBezTo>
                <a:cubicBezTo>
                  <a:pt x="207578" y="2982597"/>
                  <a:pt x="342665" y="2984601"/>
                  <a:pt x="459485" y="2948028"/>
                </a:cubicBezTo>
                <a:cubicBezTo>
                  <a:pt x="470061" y="2880393"/>
                  <a:pt x="393143" y="2904941"/>
                  <a:pt x="365260" y="2866364"/>
                </a:cubicBezTo>
                <a:cubicBezTo>
                  <a:pt x="1245010" y="2800232"/>
                  <a:pt x="753697" y="2604840"/>
                  <a:pt x="607071" y="2498127"/>
                </a:cubicBezTo>
                <a:cubicBezTo>
                  <a:pt x="558036" y="2462556"/>
                  <a:pt x="1073387" y="2293717"/>
                  <a:pt x="1090213" y="2289209"/>
                </a:cubicBezTo>
                <a:cubicBezTo>
                  <a:pt x="1132999" y="2278688"/>
                  <a:pt x="1302700" y="2286203"/>
                  <a:pt x="1337313" y="2272676"/>
                </a:cubicBezTo>
                <a:cubicBezTo>
                  <a:pt x="1381541" y="2255643"/>
                  <a:pt x="1235395" y="2226083"/>
                  <a:pt x="1268086" y="2205541"/>
                </a:cubicBezTo>
                <a:cubicBezTo>
                  <a:pt x="1497398" y="2060752"/>
                  <a:pt x="1513743" y="1842815"/>
                  <a:pt x="1449324" y="1827285"/>
                </a:cubicBezTo>
                <a:cubicBezTo>
                  <a:pt x="1382502" y="1811252"/>
                  <a:pt x="1317121" y="1823778"/>
                  <a:pt x="1255107" y="1849829"/>
                </a:cubicBezTo>
                <a:cubicBezTo>
                  <a:pt x="1154152" y="1892415"/>
                  <a:pt x="455158" y="1831793"/>
                  <a:pt x="259497" y="1865862"/>
                </a:cubicBezTo>
                <a:cubicBezTo>
                  <a:pt x="229691" y="1870872"/>
                  <a:pt x="189311" y="1893417"/>
                  <a:pt x="160947" y="1851332"/>
                </a:cubicBezTo>
                <a:cubicBezTo>
                  <a:pt x="362377" y="1715060"/>
                  <a:pt x="621013" y="1754138"/>
                  <a:pt x="845998" y="1661453"/>
                </a:cubicBezTo>
                <a:cubicBezTo>
                  <a:pt x="757542" y="1597824"/>
                  <a:pt x="667645" y="1600832"/>
                  <a:pt x="575343" y="1610350"/>
                </a:cubicBezTo>
                <a:cubicBezTo>
                  <a:pt x="551306" y="1612855"/>
                  <a:pt x="518615" y="1616362"/>
                  <a:pt x="512846" y="1589809"/>
                </a:cubicBezTo>
                <a:cubicBezTo>
                  <a:pt x="505636" y="1556242"/>
                  <a:pt x="544576" y="1550229"/>
                  <a:pt x="570054" y="1536702"/>
                </a:cubicBezTo>
                <a:cubicBezTo>
                  <a:pt x="608994" y="1515660"/>
                  <a:pt x="666682" y="1540710"/>
                  <a:pt x="714276" y="1483095"/>
                </a:cubicBezTo>
                <a:cubicBezTo>
                  <a:pt x="570054" y="1496622"/>
                  <a:pt x="448428" y="1520170"/>
                  <a:pt x="321033" y="1560250"/>
                </a:cubicBezTo>
                <a:cubicBezTo>
                  <a:pt x="332089" y="1524679"/>
                  <a:pt x="370548" y="1508145"/>
                  <a:pt x="348915" y="1478587"/>
                </a:cubicBezTo>
                <a:cubicBezTo>
                  <a:pt x="332571" y="1456542"/>
                  <a:pt x="285939" y="1446021"/>
                  <a:pt x="309975" y="1404938"/>
                </a:cubicBezTo>
                <a:cubicBezTo>
                  <a:pt x="377759" y="1361351"/>
                  <a:pt x="473907" y="1372876"/>
                  <a:pt x="531595" y="1310249"/>
                </a:cubicBezTo>
                <a:cubicBezTo>
                  <a:pt x="613321" y="1221071"/>
                  <a:pt x="740236" y="1190509"/>
                  <a:pt x="840230" y="1125380"/>
                </a:cubicBezTo>
                <a:cubicBezTo>
                  <a:pt x="873400" y="1104337"/>
                  <a:pt x="1091175" y="1030690"/>
                  <a:pt x="1149825" y="1007142"/>
                </a:cubicBezTo>
                <a:cubicBezTo>
                  <a:pt x="1231551" y="974076"/>
                  <a:pt x="1324813" y="962553"/>
                  <a:pt x="1405096" y="901932"/>
                </a:cubicBezTo>
                <a:cubicBezTo>
                  <a:pt x="1326255" y="889406"/>
                  <a:pt x="1262318" y="946021"/>
                  <a:pt x="1167613" y="918465"/>
                </a:cubicBezTo>
                <a:cubicBezTo>
                  <a:pt x="1317602" y="859848"/>
                  <a:pt x="1455092" y="833294"/>
                  <a:pt x="1563740" y="752632"/>
                </a:cubicBezTo>
                <a:cubicBezTo>
                  <a:pt x="1577201" y="742613"/>
                  <a:pt x="1603642" y="745619"/>
                  <a:pt x="1623833" y="742112"/>
                </a:cubicBezTo>
                <a:cubicBezTo>
                  <a:pt x="1836317" y="706540"/>
                  <a:pt x="2049765" y="676480"/>
                  <a:pt x="2259848" y="624877"/>
                </a:cubicBezTo>
                <a:cubicBezTo>
                  <a:pt x="2307442" y="612853"/>
                  <a:pt x="2391570" y="609847"/>
                  <a:pt x="2382917" y="566761"/>
                </a:cubicBezTo>
                <a:cubicBezTo>
                  <a:pt x="2369937" y="502131"/>
                  <a:pt x="2291577" y="548223"/>
                  <a:pt x="2241099" y="554235"/>
                </a:cubicBezTo>
                <a:cubicBezTo>
                  <a:pt x="2084379" y="573775"/>
                  <a:pt x="1927659" y="607843"/>
                  <a:pt x="1768535" y="588806"/>
                </a:cubicBezTo>
                <a:cubicBezTo>
                  <a:pt x="1875738" y="564757"/>
                  <a:pt x="1982463" y="540207"/>
                  <a:pt x="2089668" y="516159"/>
                </a:cubicBezTo>
                <a:cubicBezTo>
                  <a:pt x="1966597" y="524676"/>
                  <a:pt x="1859394" y="468563"/>
                  <a:pt x="1739690" y="493614"/>
                </a:cubicBezTo>
                <a:cubicBezTo>
                  <a:pt x="1701230" y="501630"/>
                  <a:pt x="1660850" y="476079"/>
                  <a:pt x="1657003" y="436500"/>
                </a:cubicBezTo>
                <a:cubicBezTo>
                  <a:pt x="1652677" y="404937"/>
                  <a:pt x="1688732" y="390909"/>
                  <a:pt x="1716134" y="380889"/>
                </a:cubicBezTo>
                <a:cubicBezTo>
                  <a:pt x="1786322" y="355337"/>
                  <a:pt x="1842086" y="279687"/>
                  <a:pt x="1931986" y="319766"/>
                </a:cubicBezTo>
                <a:cubicBezTo>
                  <a:pt x="1988712" y="256640"/>
                  <a:pt x="2079091" y="246619"/>
                  <a:pt x="2152163" y="230087"/>
                </a:cubicBezTo>
                <a:cubicBezTo>
                  <a:pt x="2385321" y="177982"/>
                  <a:pt x="2621844" y="137401"/>
                  <a:pt x="2858367" y="102831"/>
                </a:cubicBezTo>
                <a:cubicBezTo>
                  <a:pt x="3013645" y="80286"/>
                  <a:pt x="3173731" y="89806"/>
                  <a:pt x="3327568" y="61248"/>
                </a:cubicBezTo>
                <a:cubicBezTo>
                  <a:pt x="3628510" y="5637"/>
                  <a:pt x="3927528" y="7141"/>
                  <a:pt x="4227028" y="1129"/>
                </a:cubicBezTo>
                <a:cubicBezTo>
                  <a:pt x="4296975" y="-249"/>
                  <a:pt x="4366742" y="-281"/>
                  <a:pt x="4436398" y="580"/>
                </a:cubicBezTo>
                <a:close/>
              </a:path>
            </a:pathLst>
          </a:custGeom>
          <a:solidFill>
            <a:schemeClr val="bg1">
              <a:alpha val="30000"/>
            </a:schemeClr>
          </a:solidFill>
          <a:ln>
            <a:noFill/>
          </a:ln>
          <a:effectLst>
            <a:outerShdw blurRad="50800" dist="508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2">
            <a:extLst>
              <a:ext uri="{FF2B5EF4-FFF2-40B4-BE49-F238E27FC236}">
                <a16:creationId xmlns:a16="http://schemas.microsoft.com/office/drawing/2014/main" id="{32A10516-6576-4FA1-AC71-513C6B46AF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40137" y="2758600"/>
            <a:ext cx="7832767" cy="4099399"/>
          </a:xfrm>
          <a:custGeom>
            <a:avLst/>
            <a:gdLst>
              <a:gd name="connsiteX0" fmla="*/ 4436398 w 7832767"/>
              <a:gd name="connsiteY0" fmla="*/ 580 h 4099399"/>
              <a:gd name="connsiteX1" fmla="*/ 5062070 w 7832767"/>
              <a:gd name="connsiteY1" fmla="*/ 20166 h 4099399"/>
              <a:gd name="connsiteX2" fmla="*/ 6429770 w 7832767"/>
              <a:gd name="connsiteY2" fmla="*/ 44716 h 4099399"/>
              <a:gd name="connsiteX3" fmla="*/ 7261927 w 7832767"/>
              <a:gd name="connsiteY3" fmla="*/ 147922 h 4099399"/>
              <a:gd name="connsiteX4" fmla="*/ 7370574 w 7832767"/>
              <a:gd name="connsiteY4" fmla="*/ 185497 h 4099399"/>
              <a:gd name="connsiteX5" fmla="*/ 7342690 w 7832767"/>
              <a:gd name="connsiteY5" fmla="*/ 262652 h 4099399"/>
              <a:gd name="connsiteX6" fmla="*/ 7154722 w 7832767"/>
              <a:gd name="connsiteY6" fmla="*/ 283192 h 4099399"/>
              <a:gd name="connsiteX7" fmla="*/ 7257600 w 7832767"/>
              <a:gd name="connsiteY7" fmla="*/ 340809 h 4099399"/>
              <a:gd name="connsiteX8" fmla="*/ 7031654 w 7832767"/>
              <a:gd name="connsiteY8" fmla="*/ 384897 h 4099399"/>
              <a:gd name="connsiteX9" fmla="*/ 7061460 w 7832767"/>
              <a:gd name="connsiteY9" fmla="*/ 415459 h 4099399"/>
              <a:gd name="connsiteX10" fmla="*/ 7091746 w 7832767"/>
              <a:gd name="connsiteY10" fmla="*/ 444516 h 4099399"/>
              <a:gd name="connsiteX11" fmla="*/ 6661966 w 7832767"/>
              <a:gd name="connsiteY11" fmla="*/ 519166 h 4099399"/>
              <a:gd name="connsiteX12" fmla="*/ 7169625 w 7832767"/>
              <a:gd name="connsiteY12" fmla="*/ 655940 h 4099399"/>
              <a:gd name="connsiteX13" fmla="*/ 7077324 w 7832767"/>
              <a:gd name="connsiteY13" fmla="*/ 729587 h 4099399"/>
              <a:gd name="connsiteX14" fmla="*/ 7370574 w 7832767"/>
              <a:gd name="connsiteY14" fmla="*/ 845819 h 4099399"/>
              <a:gd name="connsiteX15" fmla="*/ 7608539 w 7832767"/>
              <a:gd name="connsiteY15" fmla="*/ 990610 h 4099399"/>
              <a:gd name="connsiteX16" fmla="*/ 7742185 w 7832767"/>
              <a:gd name="connsiteY16" fmla="*/ 1180991 h 4099399"/>
              <a:gd name="connsiteX17" fmla="*/ 7789296 w 7832767"/>
              <a:gd name="connsiteY17" fmla="*/ 1266161 h 4099399"/>
              <a:gd name="connsiteX18" fmla="*/ 7831602 w 7832767"/>
              <a:gd name="connsiteY18" fmla="*/ 1355841 h 4099399"/>
              <a:gd name="connsiteX19" fmla="*/ 7758529 w 7832767"/>
              <a:gd name="connsiteY19" fmla="*/ 1445019 h 4099399"/>
              <a:gd name="connsiteX20" fmla="*/ 7710936 w 7832767"/>
              <a:gd name="connsiteY20" fmla="*/ 1553237 h 4099399"/>
              <a:gd name="connsiteX21" fmla="*/ 7754684 w 7832767"/>
              <a:gd name="connsiteY21" fmla="*/ 1616863 h 4099399"/>
              <a:gd name="connsiteX22" fmla="*/ 7755645 w 7832767"/>
              <a:gd name="connsiteY22" fmla="*/ 1759148 h 4099399"/>
              <a:gd name="connsiteX23" fmla="*/ 7725360 w 7832767"/>
              <a:gd name="connsiteY23" fmla="*/ 1826283 h 4099399"/>
              <a:gd name="connsiteX24" fmla="*/ 7633056 w 7832767"/>
              <a:gd name="connsiteY24" fmla="*/ 1972074 h 4099399"/>
              <a:gd name="connsiteX25" fmla="*/ 7554696 w 7832767"/>
              <a:gd name="connsiteY25" fmla="*/ 2004640 h 4099399"/>
              <a:gd name="connsiteX26" fmla="*/ 7562870 w 7832767"/>
              <a:gd name="connsiteY26" fmla="*/ 2592817 h 4099399"/>
              <a:gd name="connsiteX27" fmla="*/ 7620078 w 7832767"/>
              <a:gd name="connsiteY27" fmla="*/ 2877387 h 4099399"/>
              <a:gd name="connsiteX28" fmla="*/ 7579695 w 7832767"/>
              <a:gd name="connsiteY28" fmla="*/ 3198029 h 4099399"/>
              <a:gd name="connsiteX29" fmla="*/ 7713340 w 7832767"/>
              <a:gd name="connsiteY29" fmla="*/ 3435003 h 4099399"/>
              <a:gd name="connsiteX30" fmla="*/ 7658054 w 7832767"/>
              <a:gd name="connsiteY30" fmla="*/ 3526187 h 4099399"/>
              <a:gd name="connsiteX31" fmla="*/ 7813815 w 7832767"/>
              <a:gd name="connsiteY31" fmla="*/ 3628391 h 4099399"/>
              <a:gd name="connsiteX32" fmla="*/ 7669112 w 7832767"/>
              <a:gd name="connsiteY32" fmla="*/ 3773681 h 4099399"/>
              <a:gd name="connsiteX33" fmla="*/ 7429704 w 7832767"/>
              <a:gd name="connsiteY33" fmla="*/ 4001137 h 4099399"/>
              <a:gd name="connsiteX34" fmla="*/ 7417475 w 7832767"/>
              <a:gd name="connsiteY34" fmla="*/ 4099399 h 4099399"/>
              <a:gd name="connsiteX35" fmla="*/ 180606 w 7832767"/>
              <a:gd name="connsiteY35" fmla="*/ 4099399 h 4099399"/>
              <a:gd name="connsiteX36" fmla="*/ 164649 w 7832767"/>
              <a:gd name="connsiteY36" fmla="*/ 4093760 h 4099399"/>
              <a:gd name="connsiteX37" fmla="*/ 160465 w 7832767"/>
              <a:gd name="connsiteY37" fmla="*/ 4076287 h 4099399"/>
              <a:gd name="connsiteX38" fmla="*/ 549383 w 7832767"/>
              <a:gd name="connsiteY38" fmla="*/ 3827790 h 4099399"/>
              <a:gd name="connsiteX39" fmla="*/ 756100 w 7832767"/>
              <a:gd name="connsiteY39" fmla="*/ 3722078 h 4099399"/>
              <a:gd name="connsiteX40" fmla="*/ 415738 w 7832767"/>
              <a:gd name="connsiteY40" fmla="*/ 3746126 h 4099399"/>
              <a:gd name="connsiteX41" fmla="*/ 671971 w 7832767"/>
              <a:gd name="connsiteY41" fmla="*/ 3563762 h 4099399"/>
              <a:gd name="connsiteX42" fmla="*/ 619570 w 7832767"/>
              <a:gd name="connsiteY42" fmla="*/ 3530194 h 4099399"/>
              <a:gd name="connsiteX43" fmla="*/ 523422 w 7832767"/>
              <a:gd name="connsiteY43" fmla="*/ 3507649 h 4099399"/>
              <a:gd name="connsiteX44" fmla="*/ 957048 w 7832767"/>
              <a:gd name="connsiteY44" fmla="*/ 3392918 h 4099399"/>
              <a:gd name="connsiteX45" fmla="*/ 835904 w 7832767"/>
              <a:gd name="connsiteY45" fmla="*/ 3231596 h 4099399"/>
              <a:gd name="connsiteX46" fmla="*/ 930608 w 7832767"/>
              <a:gd name="connsiteY46" fmla="*/ 3195022 h 4099399"/>
              <a:gd name="connsiteX47" fmla="*/ 817153 w 7832767"/>
              <a:gd name="connsiteY47" fmla="*/ 3190514 h 4099399"/>
              <a:gd name="connsiteX48" fmla="*/ 727736 w 7832767"/>
              <a:gd name="connsiteY48" fmla="*/ 3191015 h 4099399"/>
              <a:gd name="connsiteX49" fmla="*/ 567170 w 7832767"/>
              <a:gd name="connsiteY49" fmla="*/ 3150434 h 4099399"/>
              <a:gd name="connsiteX50" fmla="*/ 2784 w 7832767"/>
              <a:gd name="connsiteY50" fmla="*/ 3218569 h 4099399"/>
              <a:gd name="connsiteX51" fmla="*/ 122006 w 7832767"/>
              <a:gd name="connsiteY51" fmla="*/ 3122877 h 4099399"/>
              <a:gd name="connsiteX52" fmla="*/ 264786 w 7832767"/>
              <a:gd name="connsiteY52" fmla="*/ 3068269 h 4099399"/>
              <a:gd name="connsiteX53" fmla="*/ 72009 w 7832767"/>
              <a:gd name="connsiteY53" fmla="*/ 3039210 h 4099399"/>
              <a:gd name="connsiteX54" fmla="*/ 459485 w 7832767"/>
              <a:gd name="connsiteY54" fmla="*/ 2948028 h 4099399"/>
              <a:gd name="connsiteX55" fmla="*/ 365260 w 7832767"/>
              <a:gd name="connsiteY55" fmla="*/ 2866364 h 4099399"/>
              <a:gd name="connsiteX56" fmla="*/ 607071 w 7832767"/>
              <a:gd name="connsiteY56" fmla="*/ 2498127 h 4099399"/>
              <a:gd name="connsiteX57" fmla="*/ 1090213 w 7832767"/>
              <a:gd name="connsiteY57" fmla="*/ 2289209 h 4099399"/>
              <a:gd name="connsiteX58" fmla="*/ 1337313 w 7832767"/>
              <a:gd name="connsiteY58" fmla="*/ 2272676 h 4099399"/>
              <a:gd name="connsiteX59" fmla="*/ 1268086 w 7832767"/>
              <a:gd name="connsiteY59" fmla="*/ 2205541 h 4099399"/>
              <a:gd name="connsiteX60" fmla="*/ 1449324 w 7832767"/>
              <a:gd name="connsiteY60" fmla="*/ 1827285 h 4099399"/>
              <a:gd name="connsiteX61" fmla="*/ 1255107 w 7832767"/>
              <a:gd name="connsiteY61" fmla="*/ 1849829 h 4099399"/>
              <a:gd name="connsiteX62" fmla="*/ 259497 w 7832767"/>
              <a:gd name="connsiteY62" fmla="*/ 1865862 h 4099399"/>
              <a:gd name="connsiteX63" fmla="*/ 160947 w 7832767"/>
              <a:gd name="connsiteY63" fmla="*/ 1851332 h 4099399"/>
              <a:gd name="connsiteX64" fmla="*/ 845998 w 7832767"/>
              <a:gd name="connsiteY64" fmla="*/ 1661453 h 4099399"/>
              <a:gd name="connsiteX65" fmla="*/ 575343 w 7832767"/>
              <a:gd name="connsiteY65" fmla="*/ 1610350 h 4099399"/>
              <a:gd name="connsiteX66" fmla="*/ 512846 w 7832767"/>
              <a:gd name="connsiteY66" fmla="*/ 1589809 h 4099399"/>
              <a:gd name="connsiteX67" fmla="*/ 570054 w 7832767"/>
              <a:gd name="connsiteY67" fmla="*/ 1536702 h 4099399"/>
              <a:gd name="connsiteX68" fmla="*/ 714276 w 7832767"/>
              <a:gd name="connsiteY68" fmla="*/ 1483095 h 4099399"/>
              <a:gd name="connsiteX69" fmla="*/ 321033 w 7832767"/>
              <a:gd name="connsiteY69" fmla="*/ 1560250 h 4099399"/>
              <a:gd name="connsiteX70" fmla="*/ 348915 w 7832767"/>
              <a:gd name="connsiteY70" fmla="*/ 1478587 h 4099399"/>
              <a:gd name="connsiteX71" fmla="*/ 309975 w 7832767"/>
              <a:gd name="connsiteY71" fmla="*/ 1404938 h 4099399"/>
              <a:gd name="connsiteX72" fmla="*/ 531595 w 7832767"/>
              <a:gd name="connsiteY72" fmla="*/ 1310249 h 4099399"/>
              <a:gd name="connsiteX73" fmla="*/ 840230 w 7832767"/>
              <a:gd name="connsiteY73" fmla="*/ 1125380 h 4099399"/>
              <a:gd name="connsiteX74" fmla="*/ 1149825 w 7832767"/>
              <a:gd name="connsiteY74" fmla="*/ 1007142 h 4099399"/>
              <a:gd name="connsiteX75" fmla="*/ 1405096 w 7832767"/>
              <a:gd name="connsiteY75" fmla="*/ 901932 h 4099399"/>
              <a:gd name="connsiteX76" fmla="*/ 1167613 w 7832767"/>
              <a:gd name="connsiteY76" fmla="*/ 918465 h 4099399"/>
              <a:gd name="connsiteX77" fmla="*/ 1563740 w 7832767"/>
              <a:gd name="connsiteY77" fmla="*/ 752632 h 4099399"/>
              <a:gd name="connsiteX78" fmla="*/ 1623833 w 7832767"/>
              <a:gd name="connsiteY78" fmla="*/ 742112 h 4099399"/>
              <a:gd name="connsiteX79" fmla="*/ 2259848 w 7832767"/>
              <a:gd name="connsiteY79" fmla="*/ 624877 h 4099399"/>
              <a:gd name="connsiteX80" fmla="*/ 2382917 w 7832767"/>
              <a:gd name="connsiteY80" fmla="*/ 566761 h 4099399"/>
              <a:gd name="connsiteX81" fmla="*/ 2241099 w 7832767"/>
              <a:gd name="connsiteY81" fmla="*/ 554235 h 4099399"/>
              <a:gd name="connsiteX82" fmla="*/ 1768535 w 7832767"/>
              <a:gd name="connsiteY82" fmla="*/ 588806 h 4099399"/>
              <a:gd name="connsiteX83" fmla="*/ 2089668 w 7832767"/>
              <a:gd name="connsiteY83" fmla="*/ 516159 h 4099399"/>
              <a:gd name="connsiteX84" fmla="*/ 1739690 w 7832767"/>
              <a:gd name="connsiteY84" fmla="*/ 493614 h 4099399"/>
              <a:gd name="connsiteX85" fmla="*/ 1657003 w 7832767"/>
              <a:gd name="connsiteY85" fmla="*/ 436500 h 4099399"/>
              <a:gd name="connsiteX86" fmla="*/ 1716134 w 7832767"/>
              <a:gd name="connsiteY86" fmla="*/ 380889 h 4099399"/>
              <a:gd name="connsiteX87" fmla="*/ 1931986 w 7832767"/>
              <a:gd name="connsiteY87" fmla="*/ 319766 h 4099399"/>
              <a:gd name="connsiteX88" fmla="*/ 2152163 w 7832767"/>
              <a:gd name="connsiteY88" fmla="*/ 230087 h 4099399"/>
              <a:gd name="connsiteX89" fmla="*/ 2858367 w 7832767"/>
              <a:gd name="connsiteY89" fmla="*/ 102831 h 4099399"/>
              <a:gd name="connsiteX90" fmla="*/ 3327568 w 7832767"/>
              <a:gd name="connsiteY90" fmla="*/ 61248 h 4099399"/>
              <a:gd name="connsiteX91" fmla="*/ 4227028 w 7832767"/>
              <a:gd name="connsiteY91" fmla="*/ 1129 h 4099399"/>
              <a:gd name="connsiteX92" fmla="*/ 4436398 w 7832767"/>
              <a:gd name="connsiteY92" fmla="*/ 580 h 4099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7832767" h="4099399">
                <a:moveTo>
                  <a:pt x="4436398" y="580"/>
                </a:moveTo>
                <a:cubicBezTo>
                  <a:pt x="4645360" y="3164"/>
                  <a:pt x="4853309" y="13778"/>
                  <a:pt x="5062070" y="20166"/>
                </a:cubicBezTo>
                <a:cubicBezTo>
                  <a:pt x="5516848" y="34696"/>
                  <a:pt x="5974030" y="34194"/>
                  <a:pt x="6429770" y="44716"/>
                </a:cubicBezTo>
                <a:cubicBezTo>
                  <a:pt x="6713886" y="51228"/>
                  <a:pt x="6994637" y="74776"/>
                  <a:pt x="7261927" y="147922"/>
                </a:cubicBezTo>
                <a:cubicBezTo>
                  <a:pt x="7299424" y="158443"/>
                  <a:pt x="7341729" y="160448"/>
                  <a:pt x="7370574" y="185497"/>
                </a:cubicBezTo>
                <a:cubicBezTo>
                  <a:pt x="7402784" y="213553"/>
                  <a:pt x="7389804" y="254635"/>
                  <a:pt x="7342690" y="262652"/>
                </a:cubicBezTo>
                <a:cubicBezTo>
                  <a:pt x="7282599" y="273173"/>
                  <a:pt x="7221066" y="276179"/>
                  <a:pt x="7154722" y="283192"/>
                </a:cubicBezTo>
                <a:cubicBezTo>
                  <a:pt x="7180202" y="321770"/>
                  <a:pt x="7241736" y="292713"/>
                  <a:pt x="7257600" y="340809"/>
                </a:cubicBezTo>
                <a:cubicBezTo>
                  <a:pt x="7186452" y="373874"/>
                  <a:pt x="7100400" y="352331"/>
                  <a:pt x="7031654" y="384897"/>
                </a:cubicBezTo>
                <a:cubicBezTo>
                  <a:pt x="7033577" y="407441"/>
                  <a:pt x="7048960" y="409446"/>
                  <a:pt x="7061460" y="415459"/>
                </a:cubicBezTo>
                <a:cubicBezTo>
                  <a:pt x="7073960" y="420968"/>
                  <a:pt x="7105206" y="412953"/>
                  <a:pt x="7091746" y="444516"/>
                </a:cubicBezTo>
                <a:cubicBezTo>
                  <a:pt x="6948967" y="463553"/>
                  <a:pt x="6812438" y="528183"/>
                  <a:pt x="6661966" y="519166"/>
                </a:cubicBezTo>
                <a:cubicBezTo>
                  <a:pt x="6848013" y="536700"/>
                  <a:pt x="7005214" y="608344"/>
                  <a:pt x="7169625" y="655940"/>
                </a:cubicBezTo>
                <a:cubicBezTo>
                  <a:pt x="7162896" y="712052"/>
                  <a:pt x="7096554" y="689507"/>
                  <a:pt x="7077324" y="729587"/>
                </a:cubicBezTo>
                <a:cubicBezTo>
                  <a:pt x="7182606" y="757642"/>
                  <a:pt x="7283560" y="790709"/>
                  <a:pt x="7370574" y="845819"/>
                </a:cubicBezTo>
                <a:cubicBezTo>
                  <a:pt x="7448935" y="895418"/>
                  <a:pt x="7523448" y="950028"/>
                  <a:pt x="7608539" y="990610"/>
                </a:cubicBezTo>
                <a:cubicBezTo>
                  <a:pt x="7697957" y="1033195"/>
                  <a:pt x="7752280" y="1087804"/>
                  <a:pt x="7742185" y="1180991"/>
                </a:cubicBezTo>
                <a:cubicBezTo>
                  <a:pt x="7737858" y="1219067"/>
                  <a:pt x="7749396" y="1251131"/>
                  <a:pt x="7789296" y="1266161"/>
                </a:cubicBezTo>
                <a:cubicBezTo>
                  <a:pt x="7838813" y="1284698"/>
                  <a:pt x="7833526" y="1312754"/>
                  <a:pt x="7831602" y="1355841"/>
                </a:cubicBezTo>
                <a:cubicBezTo>
                  <a:pt x="7828717" y="1407443"/>
                  <a:pt x="7803238" y="1427485"/>
                  <a:pt x="7758529" y="1445019"/>
                </a:cubicBezTo>
                <a:cubicBezTo>
                  <a:pt x="7694591" y="1469568"/>
                  <a:pt x="7694110" y="1507644"/>
                  <a:pt x="7710936" y="1553237"/>
                </a:cubicBezTo>
                <a:cubicBezTo>
                  <a:pt x="7720072" y="1578286"/>
                  <a:pt x="7734012" y="1598327"/>
                  <a:pt x="7754684" y="1616863"/>
                </a:cubicBezTo>
                <a:cubicBezTo>
                  <a:pt x="7826314" y="1681493"/>
                  <a:pt x="7825833" y="1682494"/>
                  <a:pt x="7755645" y="1759148"/>
                </a:cubicBezTo>
                <a:cubicBezTo>
                  <a:pt x="7736896" y="1779688"/>
                  <a:pt x="7716704" y="1793216"/>
                  <a:pt x="7725360" y="1826283"/>
                </a:cubicBezTo>
                <a:cubicBezTo>
                  <a:pt x="7754684" y="1936002"/>
                  <a:pt x="7750838" y="1936002"/>
                  <a:pt x="7633056" y="1972074"/>
                </a:cubicBezTo>
                <a:cubicBezTo>
                  <a:pt x="7606135" y="1980591"/>
                  <a:pt x="7570080" y="1973076"/>
                  <a:pt x="7554696" y="2004640"/>
                </a:cubicBezTo>
                <a:cubicBezTo>
                  <a:pt x="7564311" y="2027686"/>
                  <a:pt x="7541716" y="2583799"/>
                  <a:pt x="7562870" y="2592817"/>
                </a:cubicBezTo>
                <a:cubicBezTo>
                  <a:pt x="7728244" y="2663458"/>
                  <a:pt x="7748914" y="2746625"/>
                  <a:pt x="7620078" y="2877387"/>
                </a:cubicBezTo>
                <a:cubicBezTo>
                  <a:pt x="7533544" y="2965063"/>
                  <a:pt x="7543639" y="3108349"/>
                  <a:pt x="7579695" y="3198029"/>
                </a:cubicBezTo>
                <a:cubicBezTo>
                  <a:pt x="7715743" y="3237608"/>
                  <a:pt x="7685939" y="3342818"/>
                  <a:pt x="7713340" y="3435003"/>
                </a:cubicBezTo>
                <a:cubicBezTo>
                  <a:pt x="7733531" y="3504142"/>
                  <a:pt x="7654210" y="3494623"/>
                  <a:pt x="7658054" y="3526187"/>
                </a:cubicBezTo>
                <a:cubicBezTo>
                  <a:pt x="7708052" y="3564262"/>
                  <a:pt x="7774874" y="3576287"/>
                  <a:pt x="7813815" y="3628391"/>
                </a:cubicBezTo>
                <a:cubicBezTo>
                  <a:pt x="7743627" y="3666467"/>
                  <a:pt x="7708052" y="3720074"/>
                  <a:pt x="7669112" y="3773681"/>
                </a:cubicBezTo>
                <a:cubicBezTo>
                  <a:pt x="7606135" y="3860855"/>
                  <a:pt x="7520564" y="3934503"/>
                  <a:pt x="7429704" y="4001137"/>
                </a:cubicBezTo>
                <a:lnTo>
                  <a:pt x="7417475" y="4099399"/>
                </a:lnTo>
                <a:lnTo>
                  <a:pt x="180606" y="4099399"/>
                </a:lnTo>
                <a:lnTo>
                  <a:pt x="164649" y="4093760"/>
                </a:lnTo>
                <a:cubicBezTo>
                  <a:pt x="148507" y="4086464"/>
                  <a:pt x="145082" y="4080295"/>
                  <a:pt x="160465" y="4076287"/>
                </a:cubicBezTo>
                <a:cubicBezTo>
                  <a:pt x="230173" y="4057751"/>
                  <a:pt x="478714" y="3837810"/>
                  <a:pt x="549383" y="3827790"/>
                </a:cubicBezTo>
                <a:cubicBezTo>
                  <a:pt x="631589" y="3816267"/>
                  <a:pt x="647934" y="3800736"/>
                  <a:pt x="756100" y="3722078"/>
                </a:cubicBezTo>
                <a:cubicBezTo>
                  <a:pt x="827251" y="3670474"/>
                  <a:pt x="531115" y="3782698"/>
                  <a:pt x="415738" y="3746126"/>
                </a:cubicBezTo>
                <a:cubicBezTo>
                  <a:pt x="373433" y="3732598"/>
                  <a:pt x="671971" y="3589813"/>
                  <a:pt x="671971" y="3563762"/>
                </a:cubicBezTo>
                <a:cubicBezTo>
                  <a:pt x="671971" y="3536206"/>
                  <a:pt x="645049" y="3530194"/>
                  <a:pt x="619570" y="3530194"/>
                </a:cubicBezTo>
                <a:cubicBezTo>
                  <a:pt x="562844" y="3530194"/>
                  <a:pt x="580151" y="3506145"/>
                  <a:pt x="523422" y="3507649"/>
                </a:cubicBezTo>
                <a:cubicBezTo>
                  <a:pt x="689758" y="3438010"/>
                  <a:pt x="792637" y="3456547"/>
                  <a:pt x="957048" y="3392918"/>
                </a:cubicBezTo>
                <a:cubicBezTo>
                  <a:pt x="1037333" y="3361856"/>
                  <a:pt x="753217" y="3258649"/>
                  <a:pt x="835904" y="3231596"/>
                </a:cubicBezTo>
                <a:cubicBezTo>
                  <a:pt x="867151" y="3221074"/>
                  <a:pt x="908974" y="3232097"/>
                  <a:pt x="930608" y="3195022"/>
                </a:cubicBezTo>
                <a:cubicBezTo>
                  <a:pt x="896476" y="3165464"/>
                  <a:pt x="851286" y="3178490"/>
                  <a:pt x="817153" y="3190514"/>
                </a:cubicBezTo>
                <a:cubicBezTo>
                  <a:pt x="730141" y="3221576"/>
                  <a:pt x="736391" y="3214062"/>
                  <a:pt x="727736" y="3191015"/>
                </a:cubicBezTo>
                <a:cubicBezTo>
                  <a:pt x="699374" y="3112357"/>
                  <a:pt x="629186" y="3137408"/>
                  <a:pt x="567170" y="3150434"/>
                </a:cubicBezTo>
                <a:cubicBezTo>
                  <a:pt x="379682" y="3189512"/>
                  <a:pt x="189791" y="3178490"/>
                  <a:pt x="2784" y="3218569"/>
                </a:cubicBezTo>
                <a:cubicBezTo>
                  <a:pt x="-17406" y="3223079"/>
                  <a:pt x="77299" y="3133400"/>
                  <a:pt x="122006" y="3122877"/>
                </a:cubicBezTo>
                <a:cubicBezTo>
                  <a:pt x="170561" y="3111856"/>
                  <a:pt x="230173" y="3119872"/>
                  <a:pt x="264786" y="3068269"/>
                </a:cubicBezTo>
                <a:cubicBezTo>
                  <a:pt x="203252" y="3055243"/>
                  <a:pt x="133065" y="3080292"/>
                  <a:pt x="72009" y="3039210"/>
                </a:cubicBezTo>
                <a:cubicBezTo>
                  <a:pt x="207578" y="2982597"/>
                  <a:pt x="342665" y="2984601"/>
                  <a:pt x="459485" y="2948028"/>
                </a:cubicBezTo>
                <a:cubicBezTo>
                  <a:pt x="470061" y="2880393"/>
                  <a:pt x="393143" y="2904941"/>
                  <a:pt x="365260" y="2866364"/>
                </a:cubicBezTo>
                <a:cubicBezTo>
                  <a:pt x="1245010" y="2800232"/>
                  <a:pt x="753697" y="2604840"/>
                  <a:pt x="607071" y="2498127"/>
                </a:cubicBezTo>
                <a:cubicBezTo>
                  <a:pt x="558036" y="2462556"/>
                  <a:pt x="1073387" y="2293717"/>
                  <a:pt x="1090213" y="2289209"/>
                </a:cubicBezTo>
                <a:cubicBezTo>
                  <a:pt x="1132999" y="2278688"/>
                  <a:pt x="1302700" y="2286203"/>
                  <a:pt x="1337313" y="2272676"/>
                </a:cubicBezTo>
                <a:cubicBezTo>
                  <a:pt x="1381541" y="2255643"/>
                  <a:pt x="1235395" y="2226083"/>
                  <a:pt x="1268086" y="2205541"/>
                </a:cubicBezTo>
                <a:cubicBezTo>
                  <a:pt x="1497398" y="2060752"/>
                  <a:pt x="1513743" y="1842815"/>
                  <a:pt x="1449324" y="1827285"/>
                </a:cubicBezTo>
                <a:cubicBezTo>
                  <a:pt x="1382502" y="1811252"/>
                  <a:pt x="1317121" y="1823778"/>
                  <a:pt x="1255107" y="1849829"/>
                </a:cubicBezTo>
                <a:cubicBezTo>
                  <a:pt x="1154152" y="1892415"/>
                  <a:pt x="455158" y="1831793"/>
                  <a:pt x="259497" y="1865862"/>
                </a:cubicBezTo>
                <a:cubicBezTo>
                  <a:pt x="229691" y="1870872"/>
                  <a:pt x="189311" y="1893417"/>
                  <a:pt x="160947" y="1851332"/>
                </a:cubicBezTo>
                <a:cubicBezTo>
                  <a:pt x="362377" y="1715060"/>
                  <a:pt x="621013" y="1754138"/>
                  <a:pt x="845998" y="1661453"/>
                </a:cubicBezTo>
                <a:cubicBezTo>
                  <a:pt x="757542" y="1597824"/>
                  <a:pt x="667645" y="1600832"/>
                  <a:pt x="575343" y="1610350"/>
                </a:cubicBezTo>
                <a:cubicBezTo>
                  <a:pt x="551306" y="1612855"/>
                  <a:pt x="518615" y="1616362"/>
                  <a:pt x="512846" y="1589809"/>
                </a:cubicBezTo>
                <a:cubicBezTo>
                  <a:pt x="505636" y="1556242"/>
                  <a:pt x="544576" y="1550229"/>
                  <a:pt x="570054" y="1536702"/>
                </a:cubicBezTo>
                <a:cubicBezTo>
                  <a:pt x="608994" y="1515660"/>
                  <a:pt x="666682" y="1540710"/>
                  <a:pt x="714276" y="1483095"/>
                </a:cubicBezTo>
                <a:cubicBezTo>
                  <a:pt x="570054" y="1496622"/>
                  <a:pt x="448428" y="1520170"/>
                  <a:pt x="321033" y="1560250"/>
                </a:cubicBezTo>
                <a:cubicBezTo>
                  <a:pt x="332089" y="1524679"/>
                  <a:pt x="370548" y="1508145"/>
                  <a:pt x="348915" y="1478587"/>
                </a:cubicBezTo>
                <a:cubicBezTo>
                  <a:pt x="332571" y="1456542"/>
                  <a:pt x="285939" y="1446021"/>
                  <a:pt x="309975" y="1404938"/>
                </a:cubicBezTo>
                <a:cubicBezTo>
                  <a:pt x="377759" y="1361351"/>
                  <a:pt x="473907" y="1372876"/>
                  <a:pt x="531595" y="1310249"/>
                </a:cubicBezTo>
                <a:cubicBezTo>
                  <a:pt x="613321" y="1221071"/>
                  <a:pt x="740236" y="1190509"/>
                  <a:pt x="840230" y="1125380"/>
                </a:cubicBezTo>
                <a:cubicBezTo>
                  <a:pt x="873400" y="1104337"/>
                  <a:pt x="1091175" y="1030690"/>
                  <a:pt x="1149825" y="1007142"/>
                </a:cubicBezTo>
                <a:cubicBezTo>
                  <a:pt x="1231551" y="974076"/>
                  <a:pt x="1324813" y="962553"/>
                  <a:pt x="1405096" y="901932"/>
                </a:cubicBezTo>
                <a:cubicBezTo>
                  <a:pt x="1326255" y="889406"/>
                  <a:pt x="1262318" y="946021"/>
                  <a:pt x="1167613" y="918465"/>
                </a:cubicBezTo>
                <a:cubicBezTo>
                  <a:pt x="1317602" y="859848"/>
                  <a:pt x="1455092" y="833294"/>
                  <a:pt x="1563740" y="752632"/>
                </a:cubicBezTo>
                <a:cubicBezTo>
                  <a:pt x="1577201" y="742613"/>
                  <a:pt x="1603642" y="745619"/>
                  <a:pt x="1623833" y="742112"/>
                </a:cubicBezTo>
                <a:cubicBezTo>
                  <a:pt x="1836317" y="706540"/>
                  <a:pt x="2049765" y="676480"/>
                  <a:pt x="2259848" y="624877"/>
                </a:cubicBezTo>
                <a:cubicBezTo>
                  <a:pt x="2307442" y="612853"/>
                  <a:pt x="2391570" y="609847"/>
                  <a:pt x="2382917" y="566761"/>
                </a:cubicBezTo>
                <a:cubicBezTo>
                  <a:pt x="2369937" y="502131"/>
                  <a:pt x="2291577" y="548223"/>
                  <a:pt x="2241099" y="554235"/>
                </a:cubicBezTo>
                <a:cubicBezTo>
                  <a:pt x="2084379" y="573775"/>
                  <a:pt x="1927659" y="607843"/>
                  <a:pt x="1768535" y="588806"/>
                </a:cubicBezTo>
                <a:cubicBezTo>
                  <a:pt x="1875738" y="564757"/>
                  <a:pt x="1982463" y="540207"/>
                  <a:pt x="2089668" y="516159"/>
                </a:cubicBezTo>
                <a:cubicBezTo>
                  <a:pt x="1966597" y="524676"/>
                  <a:pt x="1859394" y="468563"/>
                  <a:pt x="1739690" y="493614"/>
                </a:cubicBezTo>
                <a:cubicBezTo>
                  <a:pt x="1701230" y="501630"/>
                  <a:pt x="1660850" y="476079"/>
                  <a:pt x="1657003" y="436500"/>
                </a:cubicBezTo>
                <a:cubicBezTo>
                  <a:pt x="1652677" y="404937"/>
                  <a:pt x="1688732" y="390909"/>
                  <a:pt x="1716134" y="380889"/>
                </a:cubicBezTo>
                <a:cubicBezTo>
                  <a:pt x="1786322" y="355337"/>
                  <a:pt x="1842086" y="279687"/>
                  <a:pt x="1931986" y="319766"/>
                </a:cubicBezTo>
                <a:cubicBezTo>
                  <a:pt x="1988712" y="256640"/>
                  <a:pt x="2079091" y="246619"/>
                  <a:pt x="2152163" y="230087"/>
                </a:cubicBezTo>
                <a:cubicBezTo>
                  <a:pt x="2385321" y="177982"/>
                  <a:pt x="2621844" y="137401"/>
                  <a:pt x="2858367" y="102831"/>
                </a:cubicBezTo>
                <a:cubicBezTo>
                  <a:pt x="3013645" y="80286"/>
                  <a:pt x="3173731" y="89806"/>
                  <a:pt x="3327568" y="61248"/>
                </a:cubicBezTo>
                <a:cubicBezTo>
                  <a:pt x="3628510" y="5637"/>
                  <a:pt x="3927528" y="7141"/>
                  <a:pt x="4227028" y="1129"/>
                </a:cubicBezTo>
                <a:cubicBezTo>
                  <a:pt x="4296975" y="-249"/>
                  <a:pt x="4366742" y="-281"/>
                  <a:pt x="4436398" y="580"/>
                </a:cubicBezTo>
                <a:close/>
              </a:path>
            </a:pathLst>
          </a:custGeom>
          <a:solidFill>
            <a:srgbClr val="33B938">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8EC780B-63BD-45B6-9F16-4734DB7C5E51}"/>
              </a:ext>
            </a:extLst>
          </p:cNvPr>
          <p:cNvSpPr>
            <a:spLocks noGrp="1"/>
          </p:cNvSpPr>
          <p:nvPr>
            <p:ph type="ctrTitle"/>
          </p:nvPr>
        </p:nvSpPr>
        <p:spPr>
          <a:xfrm>
            <a:off x="6095999" y="3834174"/>
            <a:ext cx="5257800" cy="1701570"/>
          </a:xfrm>
        </p:spPr>
        <p:txBody>
          <a:bodyPr anchor="b">
            <a:normAutofit/>
          </a:bodyPr>
          <a:lstStyle/>
          <a:p>
            <a:r>
              <a:rPr lang="en-US" sz="4400" dirty="0"/>
              <a:t>Impacting Justice Involved Students</a:t>
            </a:r>
          </a:p>
        </p:txBody>
      </p:sp>
      <p:sp>
        <p:nvSpPr>
          <p:cNvPr id="3" name="Subtitle 2">
            <a:extLst>
              <a:ext uri="{FF2B5EF4-FFF2-40B4-BE49-F238E27FC236}">
                <a16:creationId xmlns:a16="http://schemas.microsoft.com/office/drawing/2014/main" id="{3508326B-BB9C-4CB7-91FF-C564A3B9DD55}"/>
              </a:ext>
            </a:extLst>
          </p:cNvPr>
          <p:cNvSpPr>
            <a:spLocks noGrp="1"/>
          </p:cNvSpPr>
          <p:nvPr>
            <p:ph type="subTitle" idx="1"/>
          </p:nvPr>
        </p:nvSpPr>
        <p:spPr>
          <a:xfrm>
            <a:off x="6096000" y="5592499"/>
            <a:ext cx="5147960" cy="646785"/>
          </a:xfrm>
        </p:spPr>
        <p:txBody>
          <a:bodyPr>
            <a:normAutofit/>
          </a:bodyPr>
          <a:lstStyle/>
          <a:p>
            <a:pPr algn="ctr"/>
            <a:r>
              <a:rPr lang="en-US" sz="2000" dirty="0"/>
              <a:t>WCE and CCR Response</a:t>
            </a:r>
          </a:p>
        </p:txBody>
      </p:sp>
    </p:spTree>
    <p:extLst>
      <p:ext uri="{BB962C8B-B14F-4D97-AF65-F5344CB8AC3E}">
        <p14:creationId xmlns:p14="http://schemas.microsoft.com/office/powerpoint/2010/main" val="324057959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bi-&lt;strong&gt;criminal-record&lt;/strong&gt; Images - Frompo - 1"/>
          <p:cNvPicPr>
            <a:picLocks noChangeAspect="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colorTemperature colorTemp="47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115175" y="285750"/>
            <a:ext cx="5800724" cy="5843588"/>
          </a:xfrm>
          <a:prstGeom prst="rect">
            <a:avLst/>
          </a:prstGeom>
        </p:spPr>
      </p:pic>
      <p:pic>
        <p:nvPicPr>
          <p:cNvPr id="6" name="Picture 5" descr="&lt;strong&gt;Cones&lt;/strong&gt; 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00975" y="4665766"/>
            <a:ext cx="2740082" cy="2282488"/>
          </a:xfrm>
          <a:prstGeom prst="rect">
            <a:avLst/>
          </a:prstGeom>
        </p:spPr>
      </p:pic>
      <p:sp>
        <p:nvSpPr>
          <p:cNvPr id="8" name="Title 1"/>
          <p:cNvSpPr txBox="1">
            <a:spLocks/>
          </p:cNvSpPr>
          <p:nvPr/>
        </p:nvSpPr>
        <p:spPr>
          <a:xfrm>
            <a:off x="504824" y="683249"/>
            <a:ext cx="11815763" cy="1609344"/>
          </a:xfrm>
          <a:prstGeom prst="rect">
            <a:avLst/>
          </a:prstGeom>
        </p:spPr>
        <p:txBody>
          <a:bodyPr/>
          <a:lstStyle>
            <a:lvl1pPr algn="l" defTabSz="914400" rtl="0" eaLnBrk="1" latinLnBrk="0" hangingPunct="1">
              <a:lnSpc>
                <a:spcPct val="90000"/>
              </a:lnSpc>
              <a:spcBef>
                <a:spcPct val="0"/>
              </a:spcBef>
              <a:buNone/>
              <a:defRPr sz="5400" kern="1200" cap="all" baseline="0">
                <a:blipFill>
                  <a:blip r:embed="rId6">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dirty="0"/>
              <a:t>Justice Involved</a:t>
            </a:r>
          </a:p>
        </p:txBody>
      </p:sp>
      <p:pic>
        <p:nvPicPr>
          <p:cNvPr id="10" name="Picture 9" descr="Pin by Vicente Agcanas on Architecture | People png ..."/>
          <p:cNvPicPr>
            <a:picLocks noChangeAspect="1"/>
          </p:cNvPicPr>
          <p:nvPr/>
        </p:nvPicPr>
        <p:blipFill>
          <a:blip r:embed="rId7">
            <a:extLst>
              <a:ext uri="{BEBA8EAE-BF5A-486C-A8C5-ECC9F3942E4B}">
                <a14:imgProps xmlns:a14="http://schemas.microsoft.com/office/drawing/2010/main">
                  <a14:imgLayer r:embed="rId8">
                    <a14:imgEffect>
                      <a14:sharpenSoften amount="25000"/>
                    </a14:imgEffect>
                  </a14:imgLayer>
                </a14:imgProps>
              </a:ext>
              <a:ext uri="{28A0092B-C50C-407E-A947-70E740481C1C}">
                <a14:useLocalDpi xmlns:a14="http://schemas.microsoft.com/office/drawing/2010/main" val="0"/>
              </a:ext>
            </a:extLst>
          </a:blip>
          <a:stretch>
            <a:fillRect/>
          </a:stretch>
        </p:blipFill>
        <p:spPr>
          <a:xfrm>
            <a:off x="7800975" y="683249"/>
            <a:ext cx="6066960" cy="6174751"/>
          </a:xfrm>
          <a:prstGeom prst="rect">
            <a:avLst/>
          </a:prstGeom>
        </p:spPr>
      </p:pic>
      <p:sp>
        <p:nvSpPr>
          <p:cNvPr id="11" name="TextBox 10"/>
          <p:cNvSpPr txBox="1"/>
          <p:nvPr/>
        </p:nvSpPr>
        <p:spPr>
          <a:xfrm>
            <a:off x="504824" y="1596398"/>
            <a:ext cx="7047940" cy="1015663"/>
          </a:xfrm>
          <a:prstGeom prst="rect">
            <a:avLst/>
          </a:prstGeom>
          <a:noFill/>
        </p:spPr>
        <p:txBody>
          <a:bodyPr wrap="square" rtlCol="0">
            <a:spAutoFit/>
          </a:bodyPr>
          <a:lstStyle/>
          <a:p>
            <a:r>
              <a:rPr lang="en-US" sz="2000" dirty="0"/>
              <a:t>1,800 inmates taking part in vocational training and another 311 participating in construction work assignments within the NC prison system</a:t>
            </a:r>
          </a:p>
        </p:txBody>
      </p:sp>
      <p:sp>
        <p:nvSpPr>
          <p:cNvPr id="12" name="TextBox 11"/>
          <p:cNvSpPr txBox="1"/>
          <p:nvPr/>
        </p:nvSpPr>
        <p:spPr>
          <a:xfrm>
            <a:off x="504824" y="2812026"/>
            <a:ext cx="7047940" cy="1015663"/>
          </a:xfrm>
          <a:prstGeom prst="rect">
            <a:avLst/>
          </a:prstGeom>
          <a:noFill/>
        </p:spPr>
        <p:txBody>
          <a:bodyPr wrap="square" rtlCol="0">
            <a:spAutoFit/>
          </a:bodyPr>
          <a:lstStyle/>
          <a:p>
            <a:r>
              <a:rPr lang="en-US" sz="2000" dirty="0"/>
              <a:t>65% of all new jobs require some postsecondary education and only 22% of people in the NC state prison system have had at least some postsecondary education</a:t>
            </a:r>
          </a:p>
        </p:txBody>
      </p:sp>
      <p:sp>
        <p:nvSpPr>
          <p:cNvPr id="13" name="TextBox 12"/>
          <p:cNvSpPr txBox="1"/>
          <p:nvPr/>
        </p:nvSpPr>
        <p:spPr>
          <a:xfrm>
            <a:off x="504824" y="5336362"/>
            <a:ext cx="7047940" cy="400110"/>
          </a:xfrm>
          <a:prstGeom prst="rect">
            <a:avLst/>
          </a:prstGeom>
          <a:noFill/>
        </p:spPr>
        <p:txBody>
          <a:bodyPr wrap="square" rtlCol="0">
            <a:spAutoFit/>
          </a:bodyPr>
          <a:lstStyle/>
          <a:p>
            <a:r>
              <a:rPr lang="en-US" dirty="0"/>
              <a:t>N</a:t>
            </a:r>
            <a:r>
              <a:rPr lang="en-US" sz="2000" dirty="0"/>
              <a:t>orth Carolina's 3-year recidivism rate is 40%</a:t>
            </a:r>
          </a:p>
        </p:txBody>
      </p:sp>
      <p:sp>
        <p:nvSpPr>
          <p:cNvPr id="14" name="Rectangle 13"/>
          <p:cNvSpPr/>
          <p:nvPr/>
        </p:nvSpPr>
        <p:spPr>
          <a:xfrm>
            <a:off x="504824" y="4121420"/>
            <a:ext cx="6096000" cy="923330"/>
          </a:xfrm>
          <a:prstGeom prst="rect">
            <a:avLst/>
          </a:prstGeom>
        </p:spPr>
        <p:txBody>
          <a:bodyPr>
            <a:spAutoFit/>
          </a:bodyPr>
          <a:lstStyle/>
          <a:p>
            <a:r>
              <a:rPr lang="en-US" dirty="0">
                <a:solidFill>
                  <a:srgbClr val="000000"/>
                </a:solidFill>
                <a:latin typeface="Arial" panose="020B0604020202020204" pitchFamily="34" charset="0"/>
              </a:rPr>
              <a:t>92% of employers conduct criminal background checks; an applicant with a criminal record is 50% less likely to receive a call back</a:t>
            </a:r>
            <a:endParaRPr lang="en-US" dirty="0"/>
          </a:p>
        </p:txBody>
      </p:sp>
    </p:spTree>
    <p:extLst>
      <p:ext uri="{BB962C8B-B14F-4D97-AF65-F5344CB8AC3E}">
        <p14:creationId xmlns:p14="http://schemas.microsoft.com/office/powerpoint/2010/main" val="263578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09344"/>
          </a:xfrm>
        </p:spPr>
        <p:txBody>
          <a:bodyPr/>
          <a:lstStyle/>
          <a:p>
            <a:pPr algn="ctr"/>
            <a:r>
              <a:rPr lang="en-US" dirty="0"/>
              <a:t>rebuild recruiters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979" y="1609334"/>
            <a:ext cx="3026964" cy="454044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20360" y="1728723"/>
            <a:ext cx="3014269" cy="4346529"/>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79435" y="1654196"/>
            <a:ext cx="2978835" cy="4495584"/>
          </a:xfrm>
          <a:prstGeom prst="rect">
            <a:avLst/>
          </a:prstGeom>
        </p:spPr>
      </p:pic>
      <p:sp>
        <p:nvSpPr>
          <p:cNvPr id="8" name="Rectangle 7"/>
          <p:cNvSpPr/>
          <p:nvPr/>
        </p:nvSpPr>
        <p:spPr>
          <a:xfrm>
            <a:off x="-83470" y="1609336"/>
            <a:ext cx="3723354" cy="523220"/>
          </a:xfrm>
          <a:prstGeom prst="rect">
            <a:avLst/>
          </a:prstGeom>
          <a:noFill/>
        </p:spPr>
        <p:txBody>
          <a:bodyPr wrap="square" lIns="91440" tIns="45720" rIns="91440" bIns="45720">
            <a:spAutoFit/>
          </a:bodyPr>
          <a:lstStyle/>
          <a:p>
            <a:pPr algn="ctr"/>
            <a:r>
              <a:rPr lang="en-US" sz="2800" b="1" cap="none" spc="0" dirty="0">
                <a:ln w="6600">
                  <a:solidFill>
                    <a:srgbClr val="FFFF99"/>
                  </a:solidFill>
                  <a:prstDash val="solid"/>
                </a:ln>
                <a:solidFill>
                  <a:schemeClr val="bg1"/>
                </a:solidFill>
                <a:effectLst>
                  <a:outerShdw dist="38100" dir="2700000" algn="tl" rotWithShape="0">
                    <a:schemeClr val="accent2"/>
                  </a:outerShdw>
                </a:effectLst>
              </a:rPr>
              <a:t>Dennis Brown</a:t>
            </a:r>
          </a:p>
        </p:txBody>
      </p:sp>
      <p:sp>
        <p:nvSpPr>
          <p:cNvPr id="9" name="Rectangle 8"/>
          <p:cNvSpPr/>
          <p:nvPr/>
        </p:nvSpPr>
        <p:spPr>
          <a:xfrm>
            <a:off x="4403160" y="1654195"/>
            <a:ext cx="3723354" cy="523220"/>
          </a:xfrm>
          <a:prstGeom prst="rect">
            <a:avLst/>
          </a:prstGeom>
          <a:noFill/>
        </p:spPr>
        <p:txBody>
          <a:bodyPr wrap="square" lIns="91440" tIns="45720" rIns="91440" bIns="45720">
            <a:spAutoFit/>
          </a:bodyPr>
          <a:lstStyle/>
          <a:p>
            <a:pPr algn="ctr"/>
            <a:r>
              <a:rPr lang="en-US" sz="2800" b="1" cap="none" spc="0" dirty="0">
                <a:ln w="6600">
                  <a:solidFill>
                    <a:srgbClr val="FFFF99"/>
                  </a:solidFill>
                  <a:prstDash val="solid"/>
                </a:ln>
                <a:solidFill>
                  <a:schemeClr val="bg1"/>
                </a:solidFill>
                <a:effectLst>
                  <a:outerShdw dist="38100" dir="2700000" algn="tl" rotWithShape="0">
                    <a:schemeClr val="accent2"/>
                  </a:outerShdw>
                </a:effectLst>
              </a:rPr>
              <a:t>Derek Wilson</a:t>
            </a:r>
          </a:p>
        </p:txBody>
      </p:sp>
      <p:sp>
        <p:nvSpPr>
          <p:cNvPr id="10" name="Rectangle 9"/>
          <p:cNvSpPr/>
          <p:nvPr/>
        </p:nvSpPr>
        <p:spPr>
          <a:xfrm>
            <a:off x="8552116" y="1609336"/>
            <a:ext cx="3723354" cy="523220"/>
          </a:xfrm>
          <a:prstGeom prst="rect">
            <a:avLst/>
          </a:prstGeom>
          <a:noFill/>
        </p:spPr>
        <p:txBody>
          <a:bodyPr wrap="square" lIns="91440" tIns="45720" rIns="91440" bIns="45720">
            <a:spAutoFit/>
          </a:bodyPr>
          <a:lstStyle/>
          <a:p>
            <a:pPr algn="ctr"/>
            <a:r>
              <a:rPr lang="en-US" sz="2800" b="1" cap="none" spc="0" dirty="0">
                <a:ln w="6600">
                  <a:solidFill>
                    <a:srgbClr val="FFFF99"/>
                  </a:solidFill>
                  <a:prstDash val="solid"/>
                </a:ln>
                <a:solidFill>
                  <a:schemeClr val="bg1"/>
                </a:solidFill>
                <a:effectLst>
                  <a:outerShdw dist="38100" dir="2700000" algn="tl" rotWithShape="0">
                    <a:schemeClr val="accent2"/>
                  </a:outerShdw>
                </a:effectLst>
              </a:rPr>
              <a:t>Jessica </a:t>
            </a:r>
            <a:r>
              <a:rPr lang="en-US" sz="2800" b="1" cap="none" spc="0" dirty="0" err="1">
                <a:ln w="6600">
                  <a:solidFill>
                    <a:srgbClr val="FFFF99"/>
                  </a:solidFill>
                  <a:prstDash val="solid"/>
                </a:ln>
                <a:solidFill>
                  <a:schemeClr val="bg1"/>
                </a:solidFill>
                <a:effectLst>
                  <a:outerShdw dist="38100" dir="2700000" algn="tl" rotWithShape="0">
                    <a:schemeClr val="accent2"/>
                  </a:outerShdw>
                </a:effectLst>
              </a:rPr>
              <a:t>Corum</a:t>
            </a:r>
            <a:endParaRPr lang="en-US" sz="2800" b="1" cap="none" spc="0" dirty="0">
              <a:ln w="6600">
                <a:solidFill>
                  <a:srgbClr val="FFFF99"/>
                </a:solidFill>
                <a:prstDash val="solid"/>
              </a:ln>
              <a:solidFill>
                <a:schemeClr val="bg1"/>
              </a:solidFill>
              <a:effectLst>
                <a:outerShdw dist="38100" dir="2700000" algn="tl" rotWithShape="0">
                  <a:schemeClr val="accent2"/>
                </a:outerShdw>
              </a:effectLst>
            </a:endParaRPr>
          </a:p>
        </p:txBody>
      </p:sp>
      <p:pic>
        <p:nvPicPr>
          <p:cNvPr id="11" name="Picture 10" descr="Border Warning Hazard · Free vector graphic on Pixabay"/>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130339" y="2836435"/>
            <a:ext cx="5567752" cy="3113553"/>
          </a:xfrm>
          <a:prstGeom prst="rect">
            <a:avLst/>
          </a:prstGeom>
        </p:spPr>
      </p:pic>
      <p:pic>
        <p:nvPicPr>
          <p:cNvPr id="12" name="Picture 11" descr="Border Warning Hazard · Free vector graphic on Pixabay"/>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flipV="1">
            <a:off x="5526761" y="2914454"/>
            <a:ext cx="5567752" cy="2957515"/>
          </a:xfrm>
          <a:prstGeom prst="rect">
            <a:avLst/>
          </a:prstGeom>
        </p:spPr>
      </p:pic>
    </p:spTree>
    <p:extLst>
      <p:ext uri="{BB962C8B-B14F-4D97-AF65-F5344CB8AC3E}">
        <p14:creationId xmlns:p14="http://schemas.microsoft.com/office/powerpoint/2010/main" val="1688602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448" y="0"/>
            <a:ext cx="10058400" cy="1609344"/>
          </a:xfrm>
        </p:spPr>
        <p:txBody>
          <a:bodyPr/>
          <a:lstStyle/>
          <a:p>
            <a:r>
              <a:rPr lang="en-US" dirty="0"/>
              <a:t>Employer Discussions</a:t>
            </a:r>
          </a:p>
        </p:txBody>
      </p:sp>
      <p:sp>
        <p:nvSpPr>
          <p:cNvPr id="5" name="TextBox 4"/>
          <p:cNvSpPr txBox="1"/>
          <p:nvPr/>
        </p:nvSpPr>
        <p:spPr>
          <a:xfrm>
            <a:off x="270880" y="1150872"/>
            <a:ext cx="5734504" cy="6247864"/>
          </a:xfrm>
          <a:prstGeom prst="rect">
            <a:avLst/>
          </a:prstGeom>
          <a:noFill/>
        </p:spPr>
        <p:txBody>
          <a:bodyPr wrap="square" rtlCol="0">
            <a:spAutoFit/>
          </a:bodyPr>
          <a:lstStyle/>
          <a:p>
            <a:pPr marL="457200" indent="-457200">
              <a:buAutoNum type="arabicPeriod"/>
            </a:pPr>
            <a:r>
              <a:rPr lang="en-US" sz="2000" dirty="0"/>
              <a:t>Have conversations with business partners (employers) </a:t>
            </a:r>
            <a:r>
              <a:rPr lang="en-US" sz="2000" i="1" dirty="0">
                <a:solidFill>
                  <a:srgbClr val="0066FF"/>
                </a:solidFill>
              </a:rPr>
              <a:t>prior</a:t>
            </a:r>
            <a:r>
              <a:rPr lang="en-US" sz="2000" dirty="0"/>
              <a:t> to recruiting for specific positions</a:t>
            </a:r>
          </a:p>
          <a:p>
            <a:pPr marL="457200" indent="-457200">
              <a:buAutoNum type="arabicPeriod"/>
            </a:pPr>
            <a:endParaRPr lang="en-US" sz="2000" dirty="0"/>
          </a:p>
          <a:p>
            <a:pPr marL="800100" lvl="1" indent="-342900">
              <a:buFontTx/>
              <a:buChar char="-"/>
            </a:pPr>
            <a:r>
              <a:rPr lang="en-US" sz="2000" dirty="0"/>
              <a:t>Set up position as a trusted advisor</a:t>
            </a:r>
          </a:p>
          <a:p>
            <a:pPr marL="800100" lvl="1" indent="-342900">
              <a:buFontTx/>
              <a:buChar char="-"/>
            </a:pPr>
            <a:r>
              <a:rPr lang="en-US" sz="2000" dirty="0"/>
              <a:t>Address criminal records from larger perspective</a:t>
            </a:r>
          </a:p>
          <a:p>
            <a:pPr marL="800100" lvl="1" indent="-342900">
              <a:buFontTx/>
              <a:buChar char="-"/>
            </a:pPr>
            <a:r>
              <a:rPr lang="en-US" sz="2000" dirty="0"/>
              <a:t>Learn what criminal records have prohibited employment in the past</a:t>
            </a:r>
          </a:p>
          <a:p>
            <a:pPr marL="457200" indent="-457200">
              <a:buAutoNum type="arabicPeriod"/>
            </a:pPr>
            <a:endParaRPr lang="en-US" sz="2000" dirty="0"/>
          </a:p>
          <a:p>
            <a:pPr marL="457200" indent="-457200">
              <a:buAutoNum type="arabicPeriod"/>
            </a:pPr>
            <a:r>
              <a:rPr lang="en-US" sz="2000" dirty="0"/>
              <a:t>When seeking placement for a student/client, begin by discussing the skill set required in the position</a:t>
            </a:r>
          </a:p>
          <a:p>
            <a:pPr marL="457200" indent="-457200">
              <a:buAutoNum type="arabicPeriod"/>
            </a:pPr>
            <a:endParaRPr lang="en-US" sz="2000" dirty="0"/>
          </a:p>
          <a:p>
            <a:pPr marL="457200" indent="-457200">
              <a:buAutoNum type="arabicPeriod"/>
            </a:pPr>
            <a:r>
              <a:rPr lang="en-US" sz="2000" dirty="0"/>
              <a:t>Discussion of soft skills</a:t>
            </a:r>
          </a:p>
          <a:p>
            <a:pPr marL="457200" indent="-457200">
              <a:buAutoNum type="arabicPeriod"/>
            </a:pPr>
            <a:endParaRPr lang="en-US" sz="2000" dirty="0"/>
          </a:p>
          <a:p>
            <a:pPr marL="457200" indent="-457200">
              <a:buAutoNum type="arabicPeriod"/>
            </a:pPr>
            <a:r>
              <a:rPr lang="en-US" sz="2000" dirty="0"/>
              <a:t>Introduction of the candidate </a:t>
            </a:r>
          </a:p>
          <a:p>
            <a:pPr marL="457200" indent="-457200">
              <a:buAutoNum type="arabicPeriod"/>
            </a:pPr>
            <a:endParaRPr lang="en-US" sz="2000" dirty="0"/>
          </a:p>
          <a:p>
            <a:pPr marL="457200" indent="-457200">
              <a:buAutoNum type="arabicPeriod"/>
            </a:pPr>
            <a:endParaRPr lang="en-US" sz="2000" dirty="0"/>
          </a:p>
          <a:p>
            <a:pPr marL="457200" indent="-457200">
              <a:buAutoNum type="arabicPeriod"/>
            </a:pPr>
            <a:endParaRPr lang="en-US" sz="20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4184" y="646785"/>
            <a:ext cx="3150005" cy="4307589"/>
          </a:xfrm>
          <a:prstGeom prst="rect">
            <a:avLst/>
          </a:prstGeom>
        </p:spPr>
      </p:pic>
      <p:sp>
        <p:nvSpPr>
          <p:cNvPr id="8" name="TextBox 7"/>
          <p:cNvSpPr txBox="1"/>
          <p:nvPr/>
        </p:nvSpPr>
        <p:spPr>
          <a:xfrm rot="10800000" flipH="1" flipV="1">
            <a:off x="8525541" y="4613304"/>
            <a:ext cx="2879745" cy="369332"/>
          </a:xfrm>
          <a:prstGeom prst="rect">
            <a:avLst/>
          </a:prstGeom>
          <a:noFill/>
        </p:spPr>
        <p:txBody>
          <a:bodyPr wrap="square" rtlCol="0">
            <a:spAutoFit/>
          </a:bodyPr>
          <a:lstStyle/>
          <a:p>
            <a:r>
              <a:rPr lang="en-US" dirty="0"/>
              <a:t>Mike Coffey</a:t>
            </a:r>
          </a:p>
        </p:txBody>
      </p:sp>
    </p:spTree>
    <p:extLst>
      <p:ext uri="{BB962C8B-B14F-4D97-AF65-F5344CB8AC3E}">
        <p14:creationId xmlns:p14="http://schemas.microsoft.com/office/powerpoint/2010/main" val="1685393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34110-0ED5-4BEA-8380-5215B75DEF23}"/>
              </a:ext>
            </a:extLst>
          </p:cNvPr>
          <p:cNvSpPr>
            <a:spLocks noGrp="1"/>
          </p:cNvSpPr>
          <p:nvPr>
            <p:ph type="title"/>
          </p:nvPr>
        </p:nvSpPr>
        <p:spPr/>
        <p:txBody>
          <a:bodyPr/>
          <a:lstStyle/>
          <a:p>
            <a:r>
              <a:rPr lang="en-US" dirty="0"/>
              <a:t>Today’s Panel</a:t>
            </a:r>
          </a:p>
        </p:txBody>
      </p:sp>
      <p:sp>
        <p:nvSpPr>
          <p:cNvPr id="3" name="Content Placeholder 2">
            <a:extLst>
              <a:ext uri="{FF2B5EF4-FFF2-40B4-BE49-F238E27FC236}">
                <a16:creationId xmlns:a16="http://schemas.microsoft.com/office/drawing/2014/main" id="{EDBAD567-FAA9-43EC-95C3-C84835F9A9B6}"/>
              </a:ext>
            </a:extLst>
          </p:cNvPr>
          <p:cNvSpPr>
            <a:spLocks noGrp="1"/>
          </p:cNvSpPr>
          <p:nvPr>
            <p:ph idx="1"/>
          </p:nvPr>
        </p:nvSpPr>
        <p:spPr/>
        <p:txBody>
          <a:bodyPr anchor="ctr"/>
          <a:lstStyle/>
          <a:p>
            <a:pPr marL="0" indent="0" algn="ctr">
              <a:buNone/>
            </a:pPr>
            <a:r>
              <a:rPr lang="en-US" sz="4400" b="1" dirty="0"/>
              <a:t>Greg Singleton </a:t>
            </a:r>
          </a:p>
          <a:p>
            <a:pPr marL="0" indent="0" algn="ctr">
              <a:buNone/>
            </a:pPr>
            <a:r>
              <a:rPr lang="en-US" sz="4400" dirty="0"/>
              <a:t> Craven Community College Craven/Pamlico Reentry Board</a:t>
            </a:r>
          </a:p>
          <a:p>
            <a:endParaRPr lang="en-US" sz="4400" dirty="0"/>
          </a:p>
          <a:p>
            <a:endParaRPr lang="en-US" dirty="0"/>
          </a:p>
        </p:txBody>
      </p:sp>
    </p:spTree>
    <p:extLst>
      <p:ext uri="{BB962C8B-B14F-4D97-AF65-F5344CB8AC3E}">
        <p14:creationId xmlns:p14="http://schemas.microsoft.com/office/powerpoint/2010/main" val="2980064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AF1F8-9260-4996-92DD-EF0956D9527D}"/>
              </a:ext>
            </a:extLst>
          </p:cNvPr>
          <p:cNvSpPr>
            <a:spLocks noGrp="1"/>
          </p:cNvSpPr>
          <p:nvPr>
            <p:ph type="ctrTitle"/>
          </p:nvPr>
        </p:nvSpPr>
        <p:spPr>
          <a:xfrm>
            <a:off x="1524000" y="1122363"/>
            <a:ext cx="7643446" cy="1882094"/>
          </a:xfrm>
        </p:spPr>
        <p:txBody>
          <a:bodyPr/>
          <a:lstStyle/>
          <a:p>
            <a:r>
              <a:rPr lang="en-US" dirty="0"/>
              <a:t>Recidivism &amp; Its Cure (The Summary)</a:t>
            </a:r>
          </a:p>
        </p:txBody>
      </p:sp>
      <p:sp>
        <p:nvSpPr>
          <p:cNvPr id="3" name="Subtitle 2">
            <a:extLst>
              <a:ext uri="{FF2B5EF4-FFF2-40B4-BE49-F238E27FC236}">
                <a16:creationId xmlns:a16="http://schemas.microsoft.com/office/drawing/2014/main" id="{888FFF2F-A6CD-465D-AA47-0F42DD396CC6}"/>
              </a:ext>
            </a:extLst>
          </p:cNvPr>
          <p:cNvSpPr>
            <a:spLocks noGrp="1"/>
          </p:cNvSpPr>
          <p:nvPr>
            <p:ph type="subTitle" idx="1"/>
          </p:nvPr>
        </p:nvSpPr>
        <p:spPr/>
        <p:txBody>
          <a:bodyPr>
            <a:normAutofit fontScale="70000" lnSpcReduction="20000"/>
          </a:bodyPr>
          <a:lstStyle/>
          <a:p>
            <a:r>
              <a:rPr lang="en-US" dirty="0"/>
              <a:t>Presented by: Greg Singleton</a:t>
            </a:r>
          </a:p>
          <a:p>
            <a:r>
              <a:rPr lang="en-US" dirty="0"/>
              <a:t>Craven Community College</a:t>
            </a:r>
          </a:p>
          <a:p>
            <a:r>
              <a:rPr lang="en-US" dirty="0"/>
              <a:t>Director of Community Workforce Readiness</a:t>
            </a:r>
          </a:p>
        </p:txBody>
      </p:sp>
    </p:spTree>
    <p:extLst>
      <p:ext uri="{BB962C8B-B14F-4D97-AF65-F5344CB8AC3E}">
        <p14:creationId xmlns:p14="http://schemas.microsoft.com/office/powerpoint/2010/main" val="535916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51F26-E2B0-4B05-85F3-541ACA2D16EE}"/>
              </a:ext>
            </a:extLst>
          </p:cNvPr>
          <p:cNvSpPr>
            <a:spLocks noGrp="1"/>
          </p:cNvSpPr>
          <p:nvPr>
            <p:ph type="title"/>
          </p:nvPr>
        </p:nvSpPr>
        <p:spPr/>
        <p:txBody>
          <a:bodyPr/>
          <a:lstStyle/>
          <a:p>
            <a:pPr algn="ctr"/>
            <a:r>
              <a:rPr lang="en-US" dirty="0"/>
              <a:t>Let’s do the MATH</a:t>
            </a:r>
          </a:p>
        </p:txBody>
      </p:sp>
      <p:sp>
        <p:nvSpPr>
          <p:cNvPr id="3" name="Content Placeholder 2">
            <a:extLst>
              <a:ext uri="{FF2B5EF4-FFF2-40B4-BE49-F238E27FC236}">
                <a16:creationId xmlns:a16="http://schemas.microsoft.com/office/drawing/2014/main" id="{73D93257-374A-4A7C-9768-1AAD46B78C1A}"/>
              </a:ext>
            </a:extLst>
          </p:cNvPr>
          <p:cNvSpPr>
            <a:spLocks noGrp="1"/>
          </p:cNvSpPr>
          <p:nvPr>
            <p:ph idx="1"/>
          </p:nvPr>
        </p:nvSpPr>
        <p:spPr/>
        <p:txBody>
          <a:bodyPr>
            <a:normAutofit lnSpcReduction="10000"/>
          </a:bodyPr>
          <a:lstStyle/>
          <a:p>
            <a:r>
              <a:rPr lang="en-US" dirty="0"/>
              <a:t>North Carolina has a total of 35,697 in state prisons</a:t>
            </a:r>
          </a:p>
          <a:p>
            <a:endParaRPr lang="en-US" dirty="0"/>
          </a:p>
          <a:p>
            <a:r>
              <a:rPr lang="en-US" dirty="0"/>
              <a:t>95% of those incarcerated in North Carolina will be released</a:t>
            </a:r>
          </a:p>
          <a:p>
            <a:endParaRPr lang="en-US" dirty="0"/>
          </a:p>
          <a:p>
            <a:r>
              <a:rPr lang="en-US" dirty="0"/>
              <a:t>If we released 95% today that will equal 33,912.15 people</a:t>
            </a:r>
          </a:p>
          <a:p>
            <a:endParaRPr lang="en-US" dirty="0"/>
          </a:p>
          <a:p>
            <a:r>
              <a:rPr lang="en-US" dirty="0"/>
              <a:t>A TODAY’S MASS RELEASE WILL NOT HAPPEN</a:t>
            </a:r>
          </a:p>
        </p:txBody>
      </p:sp>
    </p:spTree>
    <p:extLst>
      <p:ext uri="{BB962C8B-B14F-4D97-AF65-F5344CB8AC3E}">
        <p14:creationId xmlns:p14="http://schemas.microsoft.com/office/powerpoint/2010/main" val="3108561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7BEEF-4888-453B-AA34-7348B544429B}"/>
              </a:ext>
            </a:extLst>
          </p:cNvPr>
          <p:cNvSpPr>
            <a:spLocks noGrp="1"/>
          </p:cNvSpPr>
          <p:nvPr>
            <p:ph type="title"/>
          </p:nvPr>
        </p:nvSpPr>
        <p:spPr>
          <a:xfrm>
            <a:off x="491850" y="146956"/>
            <a:ext cx="10515600" cy="1368528"/>
          </a:xfrm>
        </p:spPr>
        <p:txBody>
          <a:bodyPr/>
          <a:lstStyle/>
          <a:p>
            <a:r>
              <a:rPr lang="en-US" dirty="0"/>
              <a:t>Think about it….</a:t>
            </a:r>
          </a:p>
        </p:txBody>
      </p:sp>
      <p:pic>
        <p:nvPicPr>
          <p:cNvPr id="1026" name="Picture 2" descr="Image result for person thinking image">
            <a:extLst>
              <a:ext uri="{FF2B5EF4-FFF2-40B4-BE49-F238E27FC236}">
                <a16:creationId xmlns:a16="http://schemas.microsoft.com/office/drawing/2014/main" id="{FA6E1400-8014-42AF-A0FE-149C4FDE2C76}"/>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7973"/>
          <a:stretch/>
        </p:blipFill>
        <p:spPr bwMode="auto">
          <a:xfrm>
            <a:off x="2375807" y="1722666"/>
            <a:ext cx="6739836" cy="4171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42603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93443-C3B2-461A-8188-29771503476A}"/>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CF35EDCC-2B83-4CDD-984A-399E0AEC481B}"/>
              </a:ext>
            </a:extLst>
          </p:cNvPr>
          <p:cNvSpPr>
            <a:spLocks noGrp="1"/>
          </p:cNvSpPr>
          <p:nvPr>
            <p:ph idx="1"/>
          </p:nvPr>
        </p:nvSpPr>
        <p:spPr/>
        <p:txBody>
          <a:bodyPr/>
          <a:lstStyle/>
          <a:p>
            <a:endParaRPr lang="en-US"/>
          </a:p>
        </p:txBody>
      </p:sp>
      <p:pic>
        <p:nvPicPr>
          <p:cNvPr id="1026" name="Picture 2" descr="Image result for image of a lot of people">
            <a:extLst>
              <a:ext uri="{FF2B5EF4-FFF2-40B4-BE49-F238E27FC236}">
                <a16:creationId xmlns:a16="http://schemas.microsoft.com/office/drawing/2014/main" id="{98678FA9-5F87-4F0D-A82F-E515D16D84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862" y="1644771"/>
            <a:ext cx="8600448" cy="4713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4465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US" dirty="0"/>
            </a:br>
            <a:r>
              <a:rPr lang="en-US" dirty="0"/>
              <a:t>How are the offenders returning? </a:t>
            </a:r>
            <a:br>
              <a:rPr lang="en-US" dirty="0"/>
            </a:b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56750" y="1860983"/>
            <a:ext cx="4327301" cy="4726547"/>
          </a:xfrm>
        </p:spPr>
      </p:pic>
    </p:spTree>
    <p:extLst>
      <p:ext uri="{BB962C8B-B14F-4D97-AF65-F5344CB8AC3E}">
        <p14:creationId xmlns:p14="http://schemas.microsoft.com/office/powerpoint/2010/main" val="37829479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10107"/>
          </a:xfrm>
        </p:spPr>
        <p:txBody>
          <a:bodyPr/>
          <a:lstStyle/>
          <a:p>
            <a:pPr algn="ctr"/>
            <a:r>
              <a:rPr lang="en-US" dirty="0"/>
              <a:t> Excited</a:t>
            </a:r>
          </a:p>
        </p:txBody>
      </p:sp>
      <p:pic>
        <p:nvPicPr>
          <p:cNvPr id="7" name="Picture 6" descr="A person posing for the camera&#10;&#10;Description automatically generated">
            <a:extLst>
              <a:ext uri="{FF2B5EF4-FFF2-40B4-BE49-F238E27FC236}">
                <a16:creationId xmlns:a16="http://schemas.microsoft.com/office/drawing/2014/main" id="{09195C28-AB20-4DC4-91C4-D37DEE1F08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216" y="1737360"/>
            <a:ext cx="8408786" cy="4729942"/>
          </a:xfrm>
          <a:prstGeom prst="rect">
            <a:avLst/>
          </a:prstGeom>
        </p:spPr>
      </p:pic>
    </p:spTree>
    <p:extLst>
      <p:ext uri="{BB962C8B-B14F-4D97-AF65-F5344CB8AC3E}">
        <p14:creationId xmlns:p14="http://schemas.microsoft.com/office/powerpoint/2010/main" val="82542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CBCF0-4B3F-4CB1-9764-EFE7FC27CD4B}"/>
              </a:ext>
            </a:extLst>
          </p:cNvPr>
          <p:cNvSpPr>
            <a:spLocks noGrp="1"/>
          </p:cNvSpPr>
          <p:nvPr>
            <p:ph type="title"/>
          </p:nvPr>
        </p:nvSpPr>
        <p:spPr/>
        <p:txBody>
          <a:bodyPr/>
          <a:lstStyle/>
          <a:p>
            <a:r>
              <a:rPr lang="en-US" dirty="0"/>
              <a:t>Several Changes this year</a:t>
            </a:r>
          </a:p>
        </p:txBody>
      </p:sp>
      <p:sp>
        <p:nvSpPr>
          <p:cNvPr id="3" name="Content Placeholder 2">
            <a:extLst>
              <a:ext uri="{FF2B5EF4-FFF2-40B4-BE49-F238E27FC236}">
                <a16:creationId xmlns:a16="http://schemas.microsoft.com/office/drawing/2014/main" id="{61EDE06D-57EC-4574-8EF0-94FB7EE41D74}"/>
              </a:ext>
            </a:extLst>
          </p:cNvPr>
          <p:cNvSpPr>
            <a:spLocks noGrp="1"/>
          </p:cNvSpPr>
          <p:nvPr>
            <p:ph idx="1"/>
          </p:nvPr>
        </p:nvSpPr>
        <p:spPr/>
        <p:txBody>
          <a:bodyPr/>
          <a:lstStyle/>
          <a:p>
            <a:r>
              <a:rPr lang="en-US" dirty="0"/>
              <a:t>Captive classes can now be run as membership hours</a:t>
            </a:r>
          </a:p>
          <a:p>
            <a:pPr lvl="1"/>
            <a:r>
              <a:rPr lang="en-US" dirty="0"/>
              <a:t>A whole new world for Basic Skills</a:t>
            </a:r>
          </a:p>
          <a:p>
            <a:r>
              <a:rPr lang="en-US" dirty="0"/>
              <a:t>We can now run classes in Jails for FTE</a:t>
            </a:r>
          </a:p>
          <a:p>
            <a:pPr lvl="1"/>
            <a:r>
              <a:rPr lang="en-US" dirty="0"/>
              <a:t>There is no added budget for registrations and fees</a:t>
            </a:r>
          </a:p>
          <a:p>
            <a:r>
              <a:rPr lang="en-US" dirty="0"/>
              <a:t>Many new initiatives to help justice involved students to get the education and skills needed for employment</a:t>
            </a:r>
          </a:p>
          <a:p>
            <a:pPr lvl="1"/>
            <a:r>
              <a:rPr lang="en-US" dirty="0"/>
              <a:t>Workforce GPS: Pathway Home Fund Opportunity Webinar (DOL)</a:t>
            </a:r>
          </a:p>
          <a:p>
            <a:pPr lvl="1"/>
            <a:r>
              <a:rPr lang="en-US" dirty="0"/>
              <a:t>Re-entry Council 2</a:t>
            </a:r>
            <a:r>
              <a:rPr lang="en-US" baseline="30000" dirty="0"/>
              <a:t>nd</a:t>
            </a:r>
            <a:r>
              <a:rPr lang="en-US" dirty="0"/>
              <a:t> Chance Educational Scholarship</a:t>
            </a:r>
          </a:p>
        </p:txBody>
      </p:sp>
    </p:spTree>
    <p:extLst>
      <p:ext uri="{BB962C8B-B14F-4D97-AF65-F5344CB8AC3E}">
        <p14:creationId xmlns:p14="http://schemas.microsoft.com/office/powerpoint/2010/main" val="4402663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 y="365125"/>
            <a:ext cx="11262360" cy="1325563"/>
          </a:xfrm>
        </p:spPr>
        <p:txBody>
          <a:bodyPr/>
          <a:lstStyle/>
          <a:p>
            <a:pPr algn="ctr"/>
            <a:r>
              <a:rPr lang="en-US" dirty="0"/>
              <a:t>Excited</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33036" y="2152524"/>
            <a:ext cx="8062174" cy="4104805"/>
          </a:xfrm>
        </p:spPr>
      </p:pic>
    </p:spTree>
    <p:extLst>
      <p:ext uri="{BB962C8B-B14F-4D97-AF65-F5344CB8AC3E}">
        <p14:creationId xmlns:p14="http://schemas.microsoft.com/office/powerpoint/2010/main" val="31134146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9536" y="365125"/>
            <a:ext cx="12213336" cy="1325563"/>
          </a:xfrm>
        </p:spPr>
        <p:txBody>
          <a:bodyPr/>
          <a:lstStyle/>
          <a:p>
            <a:pPr algn="ctr"/>
            <a:r>
              <a:rPr lang="en-US" dirty="0"/>
              <a:t>Scared </a:t>
            </a:r>
          </a:p>
        </p:txBody>
      </p:sp>
      <p:pic>
        <p:nvPicPr>
          <p:cNvPr id="6" name="Picture 5" descr="A person posing for the camera&#10;&#10;Description automatically generated">
            <a:extLst>
              <a:ext uri="{FF2B5EF4-FFF2-40B4-BE49-F238E27FC236}">
                <a16:creationId xmlns:a16="http://schemas.microsoft.com/office/drawing/2014/main" id="{F0E000D9-4282-4849-9D3B-098673147A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8472" y="1454727"/>
            <a:ext cx="7787799" cy="5159006"/>
          </a:xfrm>
          <a:prstGeom prst="rect">
            <a:avLst/>
          </a:prstGeom>
        </p:spPr>
      </p:pic>
    </p:spTree>
    <p:extLst>
      <p:ext uri="{BB962C8B-B14F-4D97-AF65-F5344CB8AC3E}">
        <p14:creationId xmlns:p14="http://schemas.microsoft.com/office/powerpoint/2010/main" val="28847964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201912" cy="1325563"/>
          </a:xfrm>
        </p:spPr>
        <p:txBody>
          <a:bodyPr/>
          <a:lstStyle/>
          <a:p>
            <a:pPr algn="ctr"/>
            <a:r>
              <a:rPr lang="en-US" dirty="0"/>
              <a:t>Scared</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94812" y="1913672"/>
            <a:ext cx="7688687" cy="4546242"/>
          </a:xfrm>
        </p:spPr>
      </p:pic>
    </p:spTree>
    <p:extLst>
      <p:ext uri="{BB962C8B-B14F-4D97-AF65-F5344CB8AC3E}">
        <p14:creationId xmlns:p14="http://schemas.microsoft.com/office/powerpoint/2010/main" val="11335773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Unknown	</a:t>
            </a:r>
          </a:p>
        </p:txBody>
      </p:sp>
      <p:sp>
        <p:nvSpPr>
          <p:cNvPr id="3" name="Content Placeholder 2"/>
          <p:cNvSpPr>
            <a:spLocks noGrp="1"/>
          </p:cNvSpPr>
          <p:nvPr>
            <p:ph idx="1"/>
          </p:nvPr>
        </p:nvSpPr>
        <p:spPr>
          <a:xfrm>
            <a:off x="574303" y="1236786"/>
            <a:ext cx="8106636" cy="5093676"/>
          </a:xfrm>
        </p:spPr>
        <p:txBody>
          <a:bodyPr>
            <a:noAutofit/>
          </a:bodyPr>
          <a:lstStyle/>
          <a:p>
            <a:r>
              <a:rPr lang="en-US" sz="2800" dirty="0"/>
              <a:t>The unknown can be very scary!!! </a:t>
            </a:r>
          </a:p>
          <a:p>
            <a:endParaRPr lang="en-US" sz="2800" dirty="0"/>
          </a:p>
          <a:p>
            <a:r>
              <a:rPr lang="en-US" sz="2800" dirty="0"/>
              <a:t>Fear breeds unmanaged anxiety</a:t>
            </a:r>
          </a:p>
          <a:p>
            <a:pPr marL="0" indent="0">
              <a:buNone/>
            </a:pPr>
            <a:r>
              <a:rPr lang="en-US" sz="2800" i="1" dirty="0"/>
              <a:t>(a mental health disorder characterized by feeling of worry or fear that are strong enough to interfere with one’s daily activities) </a:t>
            </a:r>
          </a:p>
          <a:p>
            <a:pPr marL="0" indent="0">
              <a:buNone/>
            </a:pPr>
            <a:endParaRPr lang="en-US" sz="2800" i="1" dirty="0"/>
          </a:p>
          <a:p>
            <a:pPr marL="0" indent="0">
              <a:buNone/>
            </a:pPr>
            <a:r>
              <a:rPr lang="en-US" sz="2800" dirty="0"/>
              <a:t>Ex-offenders must accept and learn to manage their ANXIETY’s pre release.</a:t>
            </a:r>
          </a:p>
          <a:p>
            <a:r>
              <a:rPr lang="en-US" sz="2800" dirty="0"/>
              <a:t>Anxiety issues are the inevitable (Unavoidable) </a:t>
            </a:r>
          </a:p>
        </p:txBody>
      </p:sp>
    </p:spTree>
    <p:extLst>
      <p:ext uri="{BB962C8B-B14F-4D97-AF65-F5344CB8AC3E}">
        <p14:creationId xmlns:p14="http://schemas.microsoft.com/office/powerpoint/2010/main" val="2985769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arn(inVertical)">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37882"/>
            <a:ext cx="8596668" cy="668270"/>
          </a:xfrm>
        </p:spPr>
        <p:txBody>
          <a:bodyPr>
            <a:normAutofit/>
          </a:bodyPr>
          <a:lstStyle/>
          <a:p>
            <a:pPr algn="ctr"/>
            <a:r>
              <a:rPr lang="en-US" dirty="0"/>
              <a:t>Anxiety </a:t>
            </a:r>
          </a:p>
        </p:txBody>
      </p:sp>
      <p:sp>
        <p:nvSpPr>
          <p:cNvPr id="3" name="Content Placeholder 2"/>
          <p:cNvSpPr>
            <a:spLocks noGrp="1"/>
          </p:cNvSpPr>
          <p:nvPr>
            <p:ph idx="1"/>
          </p:nvPr>
        </p:nvSpPr>
        <p:spPr>
          <a:xfrm>
            <a:off x="773215" y="1324708"/>
            <a:ext cx="8851431" cy="5767753"/>
          </a:xfrm>
        </p:spPr>
        <p:txBody>
          <a:bodyPr>
            <a:noAutofit/>
          </a:bodyPr>
          <a:lstStyle/>
          <a:p>
            <a:r>
              <a:rPr lang="en-US" sz="2400" dirty="0"/>
              <a:t>If this is not managed or taught how to manage pre release, when their emotions are challenged post release...</a:t>
            </a:r>
          </a:p>
          <a:p>
            <a:pPr marL="514350" indent="-514350">
              <a:buAutoNum type="arabicPeriod"/>
            </a:pPr>
            <a:r>
              <a:rPr lang="en-US" sz="2400" dirty="0"/>
              <a:t>Anxiety levels increase </a:t>
            </a:r>
          </a:p>
          <a:p>
            <a:pPr marL="514350" indent="-514350">
              <a:buAutoNum type="arabicPeriod"/>
            </a:pPr>
            <a:r>
              <a:rPr lang="en-US" sz="2400" dirty="0"/>
              <a:t>Propensity to nurture negative thoughts &amp; Failure(s) magnify </a:t>
            </a:r>
          </a:p>
          <a:p>
            <a:pPr marL="514350" indent="-514350">
              <a:buAutoNum type="arabicPeriod"/>
            </a:pPr>
            <a:r>
              <a:rPr lang="en-US" sz="2400" dirty="0"/>
              <a:t>Higher stress, increased loneliness and greater fears</a:t>
            </a:r>
          </a:p>
          <a:p>
            <a:pPr marL="514350" indent="-514350">
              <a:buAutoNum type="arabicPeriod"/>
            </a:pPr>
            <a:r>
              <a:rPr lang="en-US" sz="2400" dirty="0"/>
              <a:t>Feeling forced to make a quick decisions </a:t>
            </a:r>
          </a:p>
          <a:p>
            <a:pPr marL="0" indent="0">
              <a:buNone/>
            </a:pPr>
            <a:r>
              <a:rPr lang="en-US" sz="2400" dirty="0"/>
              <a:t>... they will likely gravitate to their mammal side of survival </a:t>
            </a:r>
          </a:p>
          <a:p>
            <a:pPr marL="0" indent="0">
              <a:buNone/>
            </a:pPr>
            <a:r>
              <a:rPr lang="en-US" sz="2400" i="1" dirty="0">
                <a:solidFill>
                  <a:srgbClr val="0070C0"/>
                </a:solidFill>
              </a:rPr>
              <a:t>(the state or fact of continuing to live or exist, typically in spite of an accident, ordeal, or difficult circumstances)</a:t>
            </a:r>
          </a:p>
          <a:p>
            <a:pPr marL="0" indent="0">
              <a:buNone/>
            </a:pPr>
            <a:r>
              <a:rPr lang="en-US" sz="2400" dirty="0"/>
              <a:t>...their chances of making the right decisions are slim.</a:t>
            </a:r>
            <a:endParaRPr lang="en-US" sz="2400" i="1" dirty="0"/>
          </a:p>
        </p:txBody>
      </p:sp>
    </p:spTree>
    <p:extLst>
      <p:ext uri="{BB962C8B-B14F-4D97-AF65-F5344CB8AC3E}">
        <p14:creationId xmlns:p14="http://schemas.microsoft.com/office/powerpoint/2010/main" val="1182287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ircle(in)">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circle(in)">
                                      <p:cBhvr>
                                        <p:cTn id="4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58592"/>
          </a:xfrm>
        </p:spPr>
        <p:txBody>
          <a:bodyPr/>
          <a:lstStyle/>
          <a:p>
            <a:pPr algn="ctr"/>
            <a:r>
              <a:rPr lang="en-US" dirty="0"/>
              <a:t>  Loneliness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3220" y="1571225"/>
            <a:ext cx="8160782" cy="4290498"/>
          </a:xfrm>
        </p:spPr>
      </p:pic>
    </p:spTree>
    <p:extLst>
      <p:ext uri="{BB962C8B-B14F-4D97-AF65-F5344CB8AC3E}">
        <p14:creationId xmlns:p14="http://schemas.microsoft.com/office/powerpoint/2010/main" val="8645780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442" y="532551"/>
            <a:ext cx="10515600" cy="1064430"/>
          </a:xfrm>
        </p:spPr>
        <p:txBody>
          <a:bodyPr>
            <a:normAutofit/>
          </a:bodyPr>
          <a:lstStyle/>
          <a:p>
            <a:pPr algn="ctr"/>
            <a:r>
              <a:rPr lang="en-US" sz="3200" b="1" dirty="0"/>
              <a:t>Who else Returns/Re-Enter a community with anxiety concerns?  </a:t>
            </a:r>
            <a:endParaRPr lang="en-US" sz="3200" dirty="0"/>
          </a:p>
        </p:txBody>
      </p:sp>
      <p:sp>
        <p:nvSpPr>
          <p:cNvPr id="3" name="Content Placeholder 2"/>
          <p:cNvSpPr>
            <a:spLocks noGrp="1"/>
          </p:cNvSpPr>
          <p:nvPr>
            <p:ph idx="1"/>
          </p:nvPr>
        </p:nvSpPr>
        <p:spPr>
          <a:xfrm>
            <a:off x="248991" y="1828801"/>
            <a:ext cx="11642502" cy="4649273"/>
          </a:xfrm>
        </p:spPr>
        <p:txBody>
          <a:bodyPr>
            <a:noAutofit/>
          </a:bodyPr>
          <a:lstStyle/>
          <a:p>
            <a:r>
              <a:rPr lang="en-US" sz="2400" dirty="0"/>
              <a:t>Military personnel </a:t>
            </a:r>
          </a:p>
          <a:p>
            <a:pPr marL="0" indent="0">
              <a:buNone/>
            </a:pPr>
            <a:r>
              <a:rPr lang="en-US" sz="2400" i="1" dirty="0"/>
              <a:t>Note: 1 in 8 returning soldiers suffers from PTSD (Post Traumatic Stress Disorder)</a:t>
            </a:r>
          </a:p>
          <a:p>
            <a:r>
              <a:rPr lang="en-US" sz="2400" dirty="0"/>
              <a:t>Those returning home from the hospital  </a:t>
            </a:r>
          </a:p>
          <a:p>
            <a:r>
              <a:rPr lang="en-US" sz="2400" dirty="0"/>
              <a:t>Those returning </a:t>
            </a:r>
            <a:r>
              <a:rPr lang="en-US" sz="2400" i="1" dirty="0"/>
              <a:t>back to work after lengthy separation </a:t>
            </a:r>
          </a:p>
          <a:p>
            <a:r>
              <a:rPr lang="en-US" sz="2400" i="1" dirty="0"/>
              <a:t>Those returning back into the job market after a lay off or termination  </a:t>
            </a:r>
          </a:p>
          <a:p>
            <a:r>
              <a:rPr lang="en-US" sz="2400" i="1" dirty="0"/>
              <a:t>ALL OF THESE RETURNS brew many of the same anxieties that of an Ex-offender. </a:t>
            </a:r>
          </a:p>
          <a:p>
            <a:pPr marL="0" indent="0">
              <a:buNone/>
            </a:pPr>
            <a:r>
              <a:rPr lang="en-US" sz="2400" i="1" dirty="0"/>
              <a:t>Mentally having a need to survive, one is subject to act in survival mode </a:t>
            </a:r>
          </a:p>
          <a:p>
            <a:r>
              <a:rPr lang="en-US" sz="2800" i="1" dirty="0">
                <a:solidFill>
                  <a:srgbClr val="0070C0"/>
                </a:solidFill>
              </a:rPr>
              <a:t>“the state or fact of continuing to live or exist, typically in spite of</a:t>
            </a:r>
            <a:r>
              <a:rPr lang="en-US" sz="2800" dirty="0">
                <a:solidFill>
                  <a:srgbClr val="0070C0"/>
                </a:solidFill>
              </a:rPr>
              <a:t> </a:t>
            </a:r>
            <a:r>
              <a:rPr lang="en-US" sz="2800" i="1" u="sng" dirty="0">
                <a:solidFill>
                  <a:srgbClr val="0070C0"/>
                </a:solidFill>
              </a:rPr>
              <a:t>an accident, ordeal or difficult circumstance!!!” </a:t>
            </a:r>
            <a:endParaRPr lang="en-US" sz="2800" dirty="0">
              <a:solidFill>
                <a:srgbClr val="0070C0"/>
              </a:solidFill>
            </a:endParaRPr>
          </a:p>
          <a:p>
            <a:endParaRPr lang="en-US" sz="2400" dirty="0"/>
          </a:p>
        </p:txBody>
      </p:sp>
    </p:spTree>
    <p:extLst>
      <p:ext uri="{BB962C8B-B14F-4D97-AF65-F5344CB8AC3E}">
        <p14:creationId xmlns:p14="http://schemas.microsoft.com/office/powerpoint/2010/main" val="2931122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 Community</a:t>
            </a:r>
          </a:p>
        </p:txBody>
      </p:sp>
      <p:sp>
        <p:nvSpPr>
          <p:cNvPr id="3" name="Content Placeholder 2"/>
          <p:cNvSpPr>
            <a:spLocks noGrp="1"/>
          </p:cNvSpPr>
          <p:nvPr>
            <p:ph idx="1"/>
          </p:nvPr>
        </p:nvSpPr>
        <p:spPr/>
        <p:txBody>
          <a:bodyPr/>
          <a:lstStyle/>
          <a:p>
            <a:endParaRPr lang="en-US" dirty="0"/>
          </a:p>
          <a:p>
            <a:pPr marL="0" indent="0">
              <a:buNone/>
            </a:pPr>
            <a:r>
              <a:rPr lang="en-US" sz="2800" dirty="0"/>
              <a:t>A </a:t>
            </a:r>
            <a:r>
              <a:rPr lang="en-US" sz="2800" b="1" dirty="0"/>
              <a:t>community</a:t>
            </a:r>
            <a:r>
              <a:rPr lang="en-US" sz="2800" dirty="0"/>
              <a:t> is commonly considered a social unit (a group of people) who have something in common, such as </a:t>
            </a:r>
            <a:r>
              <a:rPr lang="en-US" sz="2800" u="sng" dirty="0"/>
              <a:t>norms</a:t>
            </a:r>
            <a:r>
              <a:rPr lang="en-US" sz="2800" dirty="0"/>
              <a:t>, </a:t>
            </a:r>
            <a:r>
              <a:rPr lang="en-US" sz="2800" u="sng" dirty="0"/>
              <a:t>values</a:t>
            </a:r>
            <a:r>
              <a:rPr lang="en-US" sz="2800" dirty="0"/>
              <a:t>, </a:t>
            </a:r>
            <a:r>
              <a:rPr lang="en-US" sz="2800" u="sng" dirty="0"/>
              <a:t>identity</a:t>
            </a:r>
            <a:r>
              <a:rPr lang="en-US" sz="2800" dirty="0"/>
              <a:t>, and often a sense of </a:t>
            </a:r>
            <a:r>
              <a:rPr lang="en-US" sz="2800" u="sng" dirty="0"/>
              <a:t>place</a:t>
            </a:r>
            <a:r>
              <a:rPr lang="en-US" sz="2800" dirty="0"/>
              <a:t> that is situated in a given geographical area (e.g. a village, town, or neighborhood)</a:t>
            </a:r>
          </a:p>
          <a:p>
            <a:endParaRPr lang="en-US" dirty="0"/>
          </a:p>
          <a:p>
            <a:endParaRPr lang="en-US" dirty="0"/>
          </a:p>
        </p:txBody>
      </p:sp>
    </p:spTree>
    <p:extLst>
      <p:ext uri="{BB962C8B-B14F-4D97-AF65-F5344CB8AC3E}">
        <p14:creationId xmlns:p14="http://schemas.microsoft.com/office/powerpoint/2010/main" val="2789514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Community Leaders </a:t>
            </a:r>
          </a:p>
        </p:txBody>
      </p:sp>
      <p:sp>
        <p:nvSpPr>
          <p:cNvPr id="3" name="Content Placeholder 2"/>
          <p:cNvSpPr>
            <a:spLocks noGrp="1"/>
          </p:cNvSpPr>
          <p:nvPr>
            <p:ph idx="1"/>
          </p:nvPr>
        </p:nvSpPr>
        <p:spPr>
          <a:xfrm>
            <a:off x="677334" y="1735586"/>
            <a:ext cx="8596668" cy="4412121"/>
          </a:xfrm>
        </p:spPr>
        <p:txBody>
          <a:bodyPr>
            <a:normAutofit fontScale="77500" lnSpcReduction="20000"/>
          </a:bodyPr>
          <a:lstStyle/>
          <a:p>
            <a:r>
              <a:rPr lang="en-US" sz="3600" dirty="0"/>
              <a:t>Judges</a:t>
            </a:r>
          </a:p>
          <a:p>
            <a:r>
              <a:rPr lang="en-US" sz="3600" dirty="0"/>
              <a:t>District Attorneys </a:t>
            </a:r>
          </a:p>
          <a:p>
            <a:r>
              <a:rPr lang="en-US" sz="3600" dirty="0"/>
              <a:t>Mayor</a:t>
            </a:r>
          </a:p>
          <a:p>
            <a:r>
              <a:rPr lang="en-US" sz="3600" dirty="0"/>
              <a:t>City Aldermen</a:t>
            </a:r>
          </a:p>
          <a:p>
            <a:r>
              <a:rPr lang="en-US" sz="3600" dirty="0"/>
              <a:t>City Council members</a:t>
            </a:r>
          </a:p>
          <a:p>
            <a:r>
              <a:rPr lang="en-US" sz="3600" dirty="0"/>
              <a:t>County Commissioners &amp; other county officials </a:t>
            </a:r>
          </a:p>
          <a:p>
            <a:r>
              <a:rPr lang="en-US" sz="3600" dirty="0"/>
              <a:t>Sheriff </a:t>
            </a:r>
            <a:r>
              <a:rPr lang="en-US" sz="3600" dirty="0" err="1"/>
              <a:t>Dept</a:t>
            </a:r>
            <a:endParaRPr lang="en-US" sz="3600" dirty="0"/>
          </a:p>
          <a:p>
            <a:r>
              <a:rPr lang="en-US" sz="3600" dirty="0"/>
              <a:t>City Police Dept</a:t>
            </a:r>
          </a:p>
          <a:p>
            <a:r>
              <a:rPr lang="en-US" sz="3600" dirty="0"/>
              <a:t>Fire Dept</a:t>
            </a:r>
          </a:p>
        </p:txBody>
      </p:sp>
    </p:spTree>
    <p:extLst>
      <p:ext uri="{BB962C8B-B14F-4D97-AF65-F5344CB8AC3E}">
        <p14:creationId xmlns:p14="http://schemas.microsoft.com/office/powerpoint/2010/main" val="222370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1616529"/>
            <a:ext cx="8596668" cy="4751613"/>
          </a:xfrm>
        </p:spPr>
        <p:txBody>
          <a:bodyPr>
            <a:normAutofit fontScale="92500"/>
          </a:bodyPr>
          <a:lstStyle/>
          <a:p>
            <a:r>
              <a:rPr lang="en-US" sz="3600" dirty="0"/>
              <a:t>Local Community Colleges and Universities </a:t>
            </a:r>
          </a:p>
          <a:p>
            <a:r>
              <a:rPr lang="en-US" sz="3600" dirty="0"/>
              <a:t>Local Businesses, Business Owners/Hiring Management </a:t>
            </a:r>
          </a:p>
          <a:p>
            <a:r>
              <a:rPr lang="en-US" sz="3600" dirty="0"/>
              <a:t>Local Government/State Agencies </a:t>
            </a:r>
          </a:p>
          <a:p>
            <a:r>
              <a:rPr lang="en-US" sz="3600" dirty="0"/>
              <a:t>Churches &amp; Church Base organizations </a:t>
            </a:r>
          </a:p>
          <a:p>
            <a:r>
              <a:rPr lang="en-US" sz="3600" dirty="0"/>
              <a:t>Community Activists </a:t>
            </a:r>
          </a:p>
          <a:p>
            <a:r>
              <a:rPr lang="en-US" sz="3600" dirty="0"/>
              <a:t>Many others... </a:t>
            </a:r>
          </a:p>
        </p:txBody>
      </p:sp>
    </p:spTree>
    <p:extLst>
      <p:ext uri="{BB962C8B-B14F-4D97-AF65-F5344CB8AC3E}">
        <p14:creationId xmlns:p14="http://schemas.microsoft.com/office/powerpoint/2010/main" val="28279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98C8D-0CD4-4D20-9786-2E0C3898AF3A}"/>
              </a:ext>
            </a:extLst>
          </p:cNvPr>
          <p:cNvSpPr>
            <a:spLocks noGrp="1"/>
          </p:cNvSpPr>
          <p:nvPr>
            <p:ph type="title"/>
          </p:nvPr>
        </p:nvSpPr>
        <p:spPr/>
        <p:txBody>
          <a:bodyPr/>
          <a:lstStyle/>
          <a:p>
            <a:r>
              <a:rPr lang="en-US" dirty="0"/>
              <a:t>Justice Involved Student</a:t>
            </a:r>
            <a:br>
              <a:rPr lang="en-US" dirty="0"/>
            </a:br>
            <a:r>
              <a:rPr lang="en-US" sz="2400" dirty="0"/>
              <a:t>College Perspective</a:t>
            </a:r>
          </a:p>
        </p:txBody>
      </p:sp>
      <p:sp>
        <p:nvSpPr>
          <p:cNvPr id="3" name="Oval 2">
            <a:extLst>
              <a:ext uri="{FF2B5EF4-FFF2-40B4-BE49-F238E27FC236}">
                <a16:creationId xmlns:a16="http://schemas.microsoft.com/office/drawing/2014/main" id="{33C5F9A1-8F43-4567-B7D2-360F94EF994A}"/>
              </a:ext>
            </a:extLst>
          </p:cNvPr>
          <p:cNvSpPr/>
          <p:nvPr/>
        </p:nvSpPr>
        <p:spPr>
          <a:xfrm>
            <a:off x="7558898" y="1022464"/>
            <a:ext cx="3572539" cy="16799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Prisons</a:t>
            </a:r>
          </a:p>
        </p:txBody>
      </p:sp>
      <p:sp>
        <p:nvSpPr>
          <p:cNvPr id="4" name="Oval 3">
            <a:extLst>
              <a:ext uri="{FF2B5EF4-FFF2-40B4-BE49-F238E27FC236}">
                <a16:creationId xmlns:a16="http://schemas.microsoft.com/office/drawing/2014/main" id="{BEAD9F4E-815F-4036-BC18-1BF3BB6D42C9}"/>
              </a:ext>
            </a:extLst>
          </p:cNvPr>
          <p:cNvSpPr/>
          <p:nvPr/>
        </p:nvSpPr>
        <p:spPr>
          <a:xfrm>
            <a:off x="4385833" y="4445260"/>
            <a:ext cx="3572539" cy="16799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On Campus</a:t>
            </a:r>
          </a:p>
        </p:txBody>
      </p:sp>
      <p:sp>
        <p:nvSpPr>
          <p:cNvPr id="5" name="Oval 4">
            <a:extLst>
              <a:ext uri="{FF2B5EF4-FFF2-40B4-BE49-F238E27FC236}">
                <a16:creationId xmlns:a16="http://schemas.microsoft.com/office/drawing/2014/main" id="{2A9AC164-E9A1-4D6E-9E1B-B263AB6E62D2}"/>
              </a:ext>
            </a:extLst>
          </p:cNvPr>
          <p:cNvSpPr/>
          <p:nvPr/>
        </p:nvSpPr>
        <p:spPr>
          <a:xfrm>
            <a:off x="90603" y="182492"/>
            <a:ext cx="3572539" cy="16799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Jails</a:t>
            </a:r>
          </a:p>
        </p:txBody>
      </p:sp>
      <p:pic>
        <p:nvPicPr>
          <p:cNvPr id="9" name="Picture 8" descr="A picture containing mirror, object, sunglasses&#10;&#10;Description automatically generated">
            <a:extLst>
              <a:ext uri="{FF2B5EF4-FFF2-40B4-BE49-F238E27FC236}">
                <a16:creationId xmlns:a16="http://schemas.microsoft.com/office/drawing/2014/main" id="{51558A6A-D6B3-4F01-8699-23F6C22B4C8F}"/>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28866" y="1572768"/>
            <a:ext cx="4233628" cy="1610291"/>
          </a:xfrm>
          <a:prstGeom prst="rect">
            <a:avLst/>
          </a:prstGeom>
        </p:spPr>
      </p:pic>
    </p:spTree>
    <p:extLst>
      <p:ext uri="{BB962C8B-B14F-4D97-AF65-F5344CB8AC3E}">
        <p14:creationId xmlns:p14="http://schemas.microsoft.com/office/powerpoint/2010/main" val="41497187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Community Leaders possess...</a:t>
            </a:r>
          </a:p>
        </p:txBody>
      </p:sp>
      <p:sp>
        <p:nvSpPr>
          <p:cNvPr id="3" name="Content Placeholder 2"/>
          <p:cNvSpPr>
            <a:spLocks noGrp="1"/>
          </p:cNvSpPr>
          <p:nvPr>
            <p:ph idx="1"/>
          </p:nvPr>
        </p:nvSpPr>
        <p:spPr>
          <a:xfrm>
            <a:off x="677334" y="1684071"/>
            <a:ext cx="8596668" cy="3880773"/>
          </a:xfrm>
        </p:spPr>
        <p:txBody>
          <a:bodyPr>
            <a:normAutofit fontScale="70000" lnSpcReduction="20000"/>
          </a:bodyPr>
          <a:lstStyle/>
          <a:p>
            <a:endParaRPr lang="en-US" dirty="0"/>
          </a:p>
          <a:p>
            <a:r>
              <a:rPr lang="en-US" sz="4000" dirty="0"/>
              <a:t>Political Influence</a:t>
            </a:r>
          </a:p>
          <a:p>
            <a:r>
              <a:rPr lang="en-US" sz="4000" dirty="0"/>
              <a:t>Culture building</a:t>
            </a:r>
          </a:p>
          <a:p>
            <a:r>
              <a:rPr lang="en-US" sz="4000" dirty="0"/>
              <a:t>Economic Development </a:t>
            </a:r>
          </a:p>
          <a:p>
            <a:r>
              <a:rPr lang="en-US" sz="4000" dirty="0"/>
              <a:t>Problem resolution</a:t>
            </a:r>
          </a:p>
          <a:p>
            <a:r>
              <a:rPr lang="en-US" sz="4000" dirty="0"/>
              <a:t>Preventive mechanizes </a:t>
            </a:r>
          </a:p>
          <a:p>
            <a:pPr marL="0" indent="0">
              <a:buNone/>
            </a:pPr>
            <a:endParaRPr lang="en-US" sz="4000" dirty="0"/>
          </a:p>
          <a:p>
            <a:r>
              <a:rPr lang="en-US" sz="4000" dirty="0"/>
              <a:t>Brings a positive effect over the community</a:t>
            </a:r>
          </a:p>
          <a:p>
            <a:endParaRPr lang="en-US" dirty="0"/>
          </a:p>
        </p:txBody>
      </p:sp>
    </p:spTree>
    <p:extLst>
      <p:ext uri="{BB962C8B-B14F-4D97-AF65-F5344CB8AC3E}">
        <p14:creationId xmlns:p14="http://schemas.microsoft.com/office/powerpoint/2010/main" val="4113010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Cure (Questions)</a:t>
            </a:r>
          </a:p>
        </p:txBody>
      </p:sp>
      <p:sp>
        <p:nvSpPr>
          <p:cNvPr id="3" name="Content Placeholder 2"/>
          <p:cNvSpPr>
            <a:spLocks noGrp="1"/>
          </p:cNvSpPr>
          <p:nvPr>
            <p:ph idx="1"/>
          </p:nvPr>
        </p:nvSpPr>
        <p:spPr>
          <a:xfrm>
            <a:off x="677334" y="1624692"/>
            <a:ext cx="10009716" cy="4767943"/>
          </a:xfrm>
        </p:spPr>
        <p:txBody>
          <a:bodyPr>
            <a:noAutofit/>
          </a:bodyPr>
          <a:lstStyle/>
          <a:p>
            <a:r>
              <a:rPr lang="en-US" dirty="0"/>
              <a:t>Who drive community leaders and organizations? </a:t>
            </a:r>
          </a:p>
          <a:p>
            <a:endParaRPr lang="en-US" dirty="0"/>
          </a:p>
          <a:p>
            <a:r>
              <a:rPr lang="en-US" dirty="0"/>
              <a:t>How are these leaders and organizations placed in our communities?</a:t>
            </a:r>
          </a:p>
          <a:p>
            <a:endParaRPr lang="en-US" dirty="0"/>
          </a:p>
          <a:p>
            <a:r>
              <a:rPr lang="en-US" dirty="0"/>
              <a:t>Who are the determining factors/voices of organizations success or failure? </a:t>
            </a:r>
          </a:p>
          <a:p>
            <a:endParaRPr lang="en-US" dirty="0"/>
          </a:p>
          <a:p>
            <a:r>
              <a:rPr lang="en-US" dirty="0"/>
              <a:t>Who dictate leadership &amp; organization tenured? </a:t>
            </a:r>
          </a:p>
        </p:txBody>
      </p:sp>
    </p:spTree>
    <p:extLst>
      <p:ext uri="{BB962C8B-B14F-4D97-AF65-F5344CB8AC3E}">
        <p14:creationId xmlns:p14="http://schemas.microsoft.com/office/powerpoint/2010/main" val="512636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down)">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Cure </a:t>
            </a:r>
          </a:p>
        </p:txBody>
      </p:sp>
      <p:sp>
        <p:nvSpPr>
          <p:cNvPr id="3" name="Content Placeholder 2"/>
          <p:cNvSpPr>
            <a:spLocks noGrp="1"/>
          </p:cNvSpPr>
          <p:nvPr>
            <p:ph idx="1"/>
          </p:nvPr>
        </p:nvSpPr>
        <p:spPr>
          <a:xfrm>
            <a:off x="677334" y="1556914"/>
            <a:ext cx="8596668" cy="4470400"/>
          </a:xfrm>
        </p:spPr>
        <p:txBody>
          <a:bodyPr>
            <a:normAutofit fontScale="92500"/>
          </a:bodyPr>
          <a:lstStyle/>
          <a:p>
            <a:pPr marL="0" indent="0">
              <a:buNone/>
            </a:pPr>
            <a:endParaRPr lang="en-US" dirty="0"/>
          </a:p>
          <a:p>
            <a:r>
              <a:rPr lang="en-US" sz="2800" dirty="0"/>
              <a:t>The Community!!!</a:t>
            </a:r>
          </a:p>
          <a:p>
            <a:endParaRPr lang="en-US" sz="2800" dirty="0"/>
          </a:p>
          <a:p>
            <a:r>
              <a:rPr lang="en-US" sz="2800" dirty="0"/>
              <a:t>US... The PEOPLE!!!</a:t>
            </a:r>
          </a:p>
          <a:p>
            <a:pPr marL="0" indent="0">
              <a:buNone/>
            </a:pPr>
            <a:endParaRPr lang="en-US" sz="2800" dirty="0"/>
          </a:p>
          <a:p>
            <a:r>
              <a:rPr lang="en-US" sz="2800" dirty="0"/>
              <a:t>Who do OFFENDERS RETURN TO ? </a:t>
            </a:r>
          </a:p>
          <a:p>
            <a:endParaRPr lang="en-US" sz="2800" dirty="0">
              <a:solidFill>
                <a:srgbClr val="FF0000"/>
              </a:solidFill>
            </a:endParaRPr>
          </a:p>
          <a:p>
            <a:r>
              <a:rPr lang="en-US" sz="4000" dirty="0">
                <a:solidFill>
                  <a:srgbClr val="FF0000"/>
                </a:solidFill>
              </a:rPr>
              <a:t>THE COMMUNITY, US, THE PEOPLE! </a:t>
            </a:r>
          </a:p>
        </p:txBody>
      </p:sp>
    </p:spTree>
    <p:extLst>
      <p:ext uri="{BB962C8B-B14F-4D97-AF65-F5344CB8AC3E}">
        <p14:creationId xmlns:p14="http://schemas.microsoft.com/office/powerpoint/2010/main" val="248972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down)">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wipe(down)">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How Can YOU assist in the reduction of Recidivism???</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1528" y="2186346"/>
            <a:ext cx="6774286" cy="4175818"/>
          </a:xfrm>
        </p:spPr>
      </p:pic>
    </p:spTree>
    <p:extLst>
      <p:ext uri="{BB962C8B-B14F-4D97-AF65-F5344CB8AC3E}">
        <p14:creationId xmlns:p14="http://schemas.microsoft.com/office/powerpoint/2010/main" val="8053983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2338" y="193432"/>
            <a:ext cx="3634154" cy="556846"/>
          </a:xfrm>
        </p:spPr>
        <p:txBody>
          <a:bodyPr>
            <a:normAutofit fontScale="90000"/>
          </a:bodyPr>
          <a:lstStyle/>
          <a:p>
            <a:pPr algn="ctr"/>
            <a:r>
              <a:rPr lang="en-US" dirty="0"/>
              <a:t>What will help???</a:t>
            </a:r>
          </a:p>
        </p:txBody>
      </p:sp>
      <p:sp>
        <p:nvSpPr>
          <p:cNvPr id="3" name="Content Placeholder 2"/>
          <p:cNvSpPr>
            <a:spLocks noGrp="1"/>
          </p:cNvSpPr>
          <p:nvPr>
            <p:ph idx="1"/>
          </p:nvPr>
        </p:nvSpPr>
        <p:spPr>
          <a:xfrm>
            <a:off x="193431" y="844061"/>
            <a:ext cx="11998569" cy="6488723"/>
          </a:xfrm>
        </p:spPr>
        <p:txBody>
          <a:bodyPr>
            <a:noAutofit/>
          </a:bodyPr>
          <a:lstStyle/>
          <a:p>
            <a:r>
              <a:rPr lang="en-US" sz="2400" dirty="0"/>
              <a:t>We must 1</a:t>
            </a:r>
            <a:r>
              <a:rPr lang="en-US" sz="2400" baseline="30000" dirty="0"/>
              <a:t>st</a:t>
            </a:r>
            <a:r>
              <a:rPr lang="en-US" sz="2400" dirty="0"/>
              <a:t> address what offenders face upon release... Honestly! </a:t>
            </a:r>
          </a:p>
          <a:p>
            <a:r>
              <a:rPr lang="en-US" sz="2400" dirty="0"/>
              <a:t>Ensure that community organizations are working close w/ the Community Colleges. EDUCATION IS KEY!!! </a:t>
            </a:r>
          </a:p>
          <a:p>
            <a:r>
              <a:rPr lang="en-US" sz="2400" dirty="0"/>
              <a:t>Work Force Development/Human Resource Development (WFD/HRD) instructions should meet and address 21</a:t>
            </a:r>
            <a:r>
              <a:rPr lang="en-US" sz="2400" baseline="30000" dirty="0"/>
              <a:t>st</a:t>
            </a:r>
            <a:r>
              <a:rPr lang="en-US" sz="2400" dirty="0"/>
              <a:t> Century Job Readiness and Job keeping skills &gt; Be creative!!!</a:t>
            </a:r>
          </a:p>
          <a:p>
            <a:r>
              <a:rPr lang="en-US" sz="2400" dirty="0"/>
              <a:t>Ensure that WFD/HRD soft skills are attached to Trade skill curriculum. This will improve culture awareness, work place discipline and other job keeping skills   </a:t>
            </a:r>
          </a:p>
          <a:p>
            <a:r>
              <a:rPr lang="en-US" sz="2400" dirty="0"/>
              <a:t>Target the Experts (Ex-offenders) to help with other returning citizens with their re-entry process. </a:t>
            </a:r>
          </a:p>
          <a:p>
            <a:r>
              <a:rPr lang="en-US" sz="2400" dirty="0"/>
              <a:t>Create vetting processes that involve local businesses &gt; it is important that any offender friendly organization remain comfortable with the hiring RISK factor.</a:t>
            </a:r>
          </a:p>
          <a:p>
            <a:r>
              <a:rPr lang="en-US" sz="2400" dirty="0"/>
              <a:t>No Offender friendly list for the public</a:t>
            </a:r>
          </a:p>
          <a:p>
            <a:pPr marL="0" indent="0">
              <a:buNone/>
            </a:pPr>
            <a:endParaRPr lang="en-US" sz="2400" dirty="0"/>
          </a:p>
        </p:txBody>
      </p:sp>
    </p:spTree>
    <p:extLst>
      <p:ext uri="{BB962C8B-B14F-4D97-AF65-F5344CB8AC3E}">
        <p14:creationId xmlns:p14="http://schemas.microsoft.com/office/powerpoint/2010/main" val="4266697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Local Re-Entry Council	</a:t>
            </a:r>
          </a:p>
        </p:txBody>
      </p:sp>
      <p:sp>
        <p:nvSpPr>
          <p:cNvPr id="3" name="Content Placeholder 2"/>
          <p:cNvSpPr>
            <a:spLocks noGrp="1"/>
          </p:cNvSpPr>
          <p:nvPr>
            <p:ph idx="1"/>
          </p:nvPr>
        </p:nvSpPr>
        <p:spPr>
          <a:xfrm>
            <a:off x="677334" y="1632555"/>
            <a:ext cx="8596668" cy="3880773"/>
          </a:xfrm>
        </p:spPr>
        <p:txBody>
          <a:bodyPr>
            <a:noAutofit/>
          </a:bodyPr>
          <a:lstStyle/>
          <a:p>
            <a:r>
              <a:rPr lang="en-US" sz="2400" dirty="0"/>
              <a:t>The Reentry Council, established by Attorney General Holder in January 2011, represents a significant executive branch commitment to coordinating reentry efforts and advancing effective reentry policies.</a:t>
            </a:r>
          </a:p>
          <a:p>
            <a:pPr marL="0" indent="0">
              <a:buNone/>
            </a:pPr>
            <a:endParaRPr lang="en-US" sz="2400" dirty="0"/>
          </a:p>
          <a:p>
            <a:r>
              <a:rPr lang="en-US" sz="2400" dirty="0"/>
              <a:t>A chief focus of the Reentry Council is to remove federal barriers to successful reentry, so that motivated individuals – who have served their time and paid their debts – are able to compete for a job, attain stable housing, support their children and their families, and contribute to their communities.</a:t>
            </a:r>
          </a:p>
        </p:txBody>
      </p:sp>
    </p:spTree>
    <p:extLst>
      <p:ext uri="{BB962C8B-B14F-4D97-AF65-F5344CB8AC3E}">
        <p14:creationId xmlns:p14="http://schemas.microsoft.com/office/powerpoint/2010/main" val="184573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Local Re-Entry Council</a:t>
            </a:r>
          </a:p>
        </p:txBody>
      </p:sp>
      <p:sp>
        <p:nvSpPr>
          <p:cNvPr id="3" name="Content Placeholder 2"/>
          <p:cNvSpPr>
            <a:spLocks noGrp="1"/>
          </p:cNvSpPr>
          <p:nvPr>
            <p:ph idx="1"/>
          </p:nvPr>
        </p:nvSpPr>
        <p:spPr>
          <a:xfrm>
            <a:off x="677334" y="1930400"/>
            <a:ext cx="8596668" cy="3880773"/>
          </a:xfrm>
        </p:spPr>
        <p:txBody>
          <a:bodyPr>
            <a:normAutofit lnSpcReduction="10000"/>
          </a:bodyPr>
          <a:lstStyle/>
          <a:p>
            <a:endParaRPr lang="en-US" dirty="0"/>
          </a:p>
          <a:p>
            <a:pPr marL="0" indent="0">
              <a:buNone/>
            </a:pPr>
            <a:r>
              <a:rPr lang="en-US" sz="2800" dirty="0"/>
              <a:t>Reentry Council agencies are taking concrete steps towards these ends, to not only reduce recidivism and high correctional costs but also to improve public safety, public health, child welfare, employment, education, housing, substance </a:t>
            </a:r>
            <a:r>
              <a:rPr lang="en-US" dirty="0"/>
              <a:t>a</a:t>
            </a:r>
            <a:r>
              <a:rPr lang="en-US" sz="2800" dirty="0"/>
              <a:t>buse, mental </a:t>
            </a:r>
            <a:r>
              <a:rPr lang="en-US" dirty="0"/>
              <a:t>h</a:t>
            </a:r>
            <a:r>
              <a:rPr lang="en-US" sz="2800" dirty="0"/>
              <a:t>ealth, cloths, transportation and other key rehabilitation outcomes.</a:t>
            </a:r>
          </a:p>
        </p:txBody>
      </p:sp>
    </p:spTree>
    <p:extLst>
      <p:ext uri="{BB962C8B-B14F-4D97-AF65-F5344CB8AC3E}">
        <p14:creationId xmlns:p14="http://schemas.microsoft.com/office/powerpoint/2010/main" val="3881611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Local Re-Entry Council’s 3 missions</a:t>
            </a:r>
          </a:p>
        </p:txBody>
      </p:sp>
      <p:sp>
        <p:nvSpPr>
          <p:cNvPr id="3" name="Content Placeholder 2"/>
          <p:cNvSpPr>
            <a:spLocks noGrp="1"/>
          </p:cNvSpPr>
          <p:nvPr>
            <p:ph idx="1"/>
          </p:nvPr>
        </p:nvSpPr>
        <p:spPr>
          <a:xfrm>
            <a:off x="677334" y="1930400"/>
            <a:ext cx="8596668" cy="4290095"/>
          </a:xfrm>
        </p:spPr>
        <p:txBody>
          <a:bodyPr>
            <a:normAutofit/>
          </a:bodyPr>
          <a:lstStyle/>
          <a:p>
            <a:r>
              <a:rPr lang="en-US" sz="2800" dirty="0"/>
              <a:t>Make communities safer by reducing recidivism and victimization</a:t>
            </a:r>
          </a:p>
          <a:p>
            <a:endParaRPr lang="en-US" sz="2800" dirty="0"/>
          </a:p>
          <a:p>
            <a:r>
              <a:rPr lang="en-US" sz="2800" dirty="0"/>
              <a:t>Assist those who return from prison and jail in becoming productive citizens</a:t>
            </a:r>
          </a:p>
          <a:p>
            <a:endParaRPr lang="en-US" sz="2800" dirty="0"/>
          </a:p>
          <a:p>
            <a:r>
              <a:rPr lang="en-US" sz="2800" dirty="0"/>
              <a:t>Save taxpayer dollars by lowering the direct and collateral cost of incarceration.</a:t>
            </a:r>
          </a:p>
          <a:p>
            <a:pPr marL="0" indent="0">
              <a:buNone/>
            </a:pPr>
            <a:endParaRPr lang="en-US" dirty="0"/>
          </a:p>
        </p:txBody>
      </p:sp>
    </p:spTree>
    <p:extLst>
      <p:ext uri="{BB962C8B-B14F-4D97-AF65-F5344CB8AC3E}">
        <p14:creationId xmlns:p14="http://schemas.microsoft.com/office/powerpoint/2010/main" val="492485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5618" y="1365161"/>
            <a:ext cx="7534140" cy="4520484"/>
          </a:xfrm>
        </p:spPr>
      </p:pic>
    </p:spTree>
    <p:extLst>
      <p:ext uri="{BB962C8B-B14F-4D97-AF65-F5344CB8AC3E}">
        <p14:creationId xmlns:p14="http://schemas.microsoft.com/office/powerpoint/2010/main" val="2334359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7333" y="1184856"/>
            <a:ext cx="8981821" cy="4857169"/>
          </a:xfrm>
        </p:spPr>
      </p:pic>
    </p:spTree>
    <p:extLst>
      <p:ext uri="{BB962C8B-B14F-4D97-AF65-F5344CB8AC3E}">
        <p14:creationId xmlns:p14="http://schemas.microsoft.com/office/powerpoint/2010/main" val="460438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F4D18D9-0137-4AEF-B985-85A1DD2F9BB4}"/>
              </a:ext>
            </a:extLst>
          </p:cNvPr>
          <p:cNvGraphicFramePr/>
          <p:nvPr>
            <p:extLst>
              <p:ext uri="{D42A27DB-BD31-4B8C-83A1-F6EECF244321}">
                <p14:modId xmlns:p14="http://schemas.microsoft.com/office/powerpoint/2010/main" val="2175849890"/>
              </p:ext>
            </p:extLst>
          </p:nvPr>
        </p:nvGraphicFramePr>
        <p:xfrm>
          <a:off x="3559379" y="1081810"/>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a:extLst>
              <a:ext uri="{FF2B5EF4-FFF2-40B4-BE49-F238E27FC236}">
                <a16:creationId xmlns:a16="http://schemas.microsoft.com/office/drawing/2014/main" id="{6005AFEA-0D13-4911-B11F-29BE820EDBEE}"/>
              </a:ext>
            </a:extLst>
          </p:cNvPr>
          <p:cNvSpPr txBox="1">
            <a:spLocks/>
          </p:cNvSpPr>
          <p:nvPr/>
        </p:nvSpPr>
        <p:spPr>
          <a:xfrm>
            <a:off x="791700" y="2324545"/>
            <a:ext cx="6501384" cy="4096512"/>
          </a:xfrm>
          <a:prstGeom prst="rect">
            <a:avLst/>
          </a:prstGeom>
        </p:spPr>
        <p:txBody>
          <a:bodyPr/>
          <a:lst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a:lstStyle>
          <a:p>
            <a:r>
              <a:rPr lang="en-US" dirty="0"/>
              <a:t>Justice Involved Students</a:t>
            </a:r>
          </a:p>
        </p:txBody>
      </p:sp>
      <p:sp>
        <p:nvSpPr>
          <p:cNvPr id="4" name="TextBox 3">
            <a:extLst>
              <a:ext uri="{FF2B5EF4-FFF2-40B4-BE49-F238E27FC236}">
                <a16:creationId xmlns:a16="http://schemas.microsoft.com/office/drawing/2014/main" id="{164AAF3A-536F-40AC-A748-F40B36FCFC4E}"/>
              </a:ext>
            </a:extLst>
          </p:cNvPr>
          <p:cNvSpPr txBox="1"/>
          <p:nvPr/>
        </p:nvSpPr>
        <p:spPr>
          <a:xfrm>
            <a:off x="791699" y="3891516"/>
            <a:ext cx="4301295" cy="400110"/>
          </a:xfrm>
          <a:prstGeom prst="rect">
            <a:avLst/>
          </a:prstGeom>
          <a:noFill/>
        </p:spPr>
        <p:txBody>
          <a:bodyPr wrap="square" rtlCol="0">
            <a:spAutoFit/>
          </a:bodyPr>
          <a:lstStyle/>
          <a:p>
            <a:r>
              <a:rPr lang="en-US" sz="2000" dirty="0"/>
              <a:t>Do we have the right tools?</a:t>
            </a:r>
          </a:p>
        </p:txBody>
      </p:sp>
      <p:sp>
        <p:nvSpPr>
          <p:cNvPr id="3" name="Flowchart: Connector 2">
            <a:extLst>
              <a:ext uri="{FF2B5EF4-FFF2-40B4-BE49-F238E27FC236}">
                <a16:creationId xmlns:a16="http://schemas.microsoft.com/office/drawing/2014/main" id="{7407C116-9D21-4DCF-959E-AF260CB30AD8}"/>
              </a:ext>
            </a:extLst>
          </p:cNvPr>
          <p:cNvSpPr/>
          <p:nvPr/>
        </p:nvSpPr>
        <p:spPr>
          <a:xfrm>
            <a:off x="3075709" y="-440575"/>
            <a:ext cx="9434946" cy="7872153"/>
          </a:xfrm>
          <a:prstGeom prst="flowChartConnector">
            <a:avLst/>
          </a:prstGeom>
          <a:solidFill>
            <a:srgbClr val="33B938">
              <a:alpha val="4196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Community Partners</a:t>
            </a:r>
          </a:p>
        </p:txBody>
      </p:sp>
    </p:spTree>
    <p:extLst>
      <p:ext uri="{BB962C8B-B14F-4D97-AF65-F5344CB8AC3E}">
        <p14:creationId xmlns:p14="http://schemas.microsoft.com/office/powerpoint/2010/main" val="147250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F8B20BD-A7B5-482E-BF66-A9BA3EA8D97B}"/>
              </a:ext>
            </a:extLst>
          </p:cNvPr>
          <p:cNvSpPr/>
          <p:nvPr/>
        </p:nvSpPr>
        <p:spPr>
          <a:xfrm>
            <a:off x="1046018" y="1815788"/>
            <a:ext cx="9734204" cy="4339650"/>
          </a:xfrm>
          <a:prstGeom prst="rect">
            <a:avLst/>
          </a:prstGeom>
        </p:spPr>
        <p:txBody>
          <a:bodyPr wrap="square">
            <a:spAutoFit/>
          </a:bodyPr>
          <a:lstStyle/>
          <a:p>
            <a:r>
              <a:rPr lang="en-US" sz="2400" b="1" dirty="0">
                <a:latin typeface="Century Gothic" panose="020B0502020202020204" pitchFamily="34" charset="0"/>
                <a:ea typeface="Times New Roman" panose="02020603050405020304" pitchFamily="18" charset="0"/>
              </a:rPr>
              <a:t>Re-entry Councils 2</a:t>
            </a:r>
            <a:r>
              <a:rPr lang="en-US" sz="2400" b="1" baseline="30000" dirty="0">
                <a:latin typeface="Century Gothic" panose="020B0502020202020204" pitchFamily="34" charset="0"/>
                <a:ea typeface="Times New Roman" panose="02020603050405020304" pitchFamily="18" charset="0"/>
              </a:rPr>
              <a:t>nd</a:t>
            </a:r>
            <a:r>
              <a:rPr lang="en-US" sz="2400" b="1" dirty="0">
                <a:latin typeface="Century Gothic" panose="020B0502020202020204" pitchFamily="34" charset="0"/>
                <a:ea typeface="Times New Roman" panose="02020603050405020304" pitchFamily="18" charset="0"/>
              </a:rPr>
              <a:t> Chance Educational Scholarship</a:t>
            </a:r>
          </a:p>
          <a:p>
            <a:endParaRPr lang="en-US" dirty="0">
              <a:latin typeface="Century Gothic" panose="020B0502020202020204" pitchFamily="34" charset="0"/>
              <a:ea typeface="Times New Roman" panose="02020603050405020304" pitchFamily="18" charset="0"/>
            </a:endParaRPr>
          </a:p>
          <a:p>
            <a:r>
              <a:rPr lang="en-US" dirty="0">
                <a:latin typeface="Century Gothic" panose="020B0502020202020204" pitchFamily="34" charset="0"/>
                <a:ea typeface="Times New Roman" panose="02020603050405020304" pitchFamily="18" charset="0"/>
              </a:rPr>
              <a:t>Eligible students must:</a:t>
            </a:r>
          </a:p>
          <a:p>
            <a:pPr marL="342900" marR="0" lvl="0" indent="-342900">
              <a:spcBef>
                <a:spcPts val="0"/>
              </a:spcBef>
              <a:spcAft>
                <a:spcPts val="0"/>
              </a:spcAft>
              <a:buFont typeface="+mj-lt"/>
              <a:buAutoNum type="arabicPeriod"/>
            </a:pPr>
            <a:r>
              <a:rPr lang="en-US" dirty="0">
                <a:latin typeface="Century Gothic" panose="020B0502020202020204" pitchFamily="34" charset="0"/>
                <a:ea typeface="Times New Roman" panose="02020603050405020304" pitchFamily="18" charset="0"/>
              </a:rPr>
              <a:t>Be a resident of North Carolina </a:t>
            </a:r>
            <a:endParaRPr lang="en-US" sz="1200" dirty="0">
              <a:latin typeface="Century Gothic" panose="020B0502020202020204" pitchFamily="34" charset="0"/>
              <a:ea typeface="Times New Roman" panose="02020603050405020304" pitchFamily="18" charset="0"/>
            </a:endParaRPr>
          </a:p>
          <a:p>
            <a:pPr marL="342900" marR="0" lvl="0" indent="-342900">
              <a:spcBef>
                <a:spcPts val="0"/>
              </a:spcBef>
              <a:spcAft>
                <a:spcPts val="0"/>
              </a:spcAft>
              <a:buFont typeface="+mj-lt"/>
              <a:buAutoNum type="arabicPeriod"/>
            </a:pPr>
            <a:r>
              <a:rPr lang="en-US" dirty="0">
                <a:latin typeface="Century Gothic" panose="020B0502020202020204" pitchFamily="34" charset="0"/>
                <a:ea typeface="Times New Roman" panose="02020603050405020304" pitchFamily="18" charset="0"/>
              </a:rPr>
              <a:t>Must have been justice involved </a:t>
            </a:r>
            <a:endParaRPr lang="en-US" sz="1200" dirty="0">
              <a:latin typeface="Century Gothic" panose="020B0502020202020204" pitchFamily="34" charset="0"/>
              <a:ea typeface="Times New Roman" panose="02020603050405020304" pitchFamily="18" charset="0"/>
            </a:endParaRPr>
          </a:p>
          <a:p>
            <a:pPr marL="342900" marR="0" lvl="0" indent="-342900">
              <a:spcBef>
                <a:spcPts val="0"/>
              </a:spcBef>
              <a:spcAft>
                <a:spcPts val="0"/>
              </a:spcAft>
              <a:buFont typeface="+mj-lt"/>
              <a:buAutoNum type="arabicPeriod"/>
            </a:pPr>
            <a:r>
              <a:rPr lang="en-US" dirty="0">
                <a:latin typeface="Century Gothic" panose="020B0502020202020204" pitchFamily="34" charset="0"/>
                <a:ea typeface="Times New Roman" panose="02020603050405020304" pitchFamily="18" charset="0"/>
              </a:rPr>
              <a:t>Complete in-take process with their </a:t>
            </a:r>
            <a:r>
              <a:rPr lang="en-US" b="1" dirty="0">
                <a:latin typeface="Century Gothic" panose="020B0502020202020204" pitchFamily="34" charset="0"/>
                <a:ea typeface="Times New Roman" panose="02020603050405020304" pitchFamily="18" charset="0"/>
              </a:rPr>
              <a:t>Local Re-Entry Council</a:t>
            </a:r>
            <a:endParaRPr lang="en-US" sz="1200" b="1" dirty="0">
              <a:latin typeface="Century Gothic" panose="020B0502020202020204" pitchFamily="34" charset="0"/>
              <a:ea typeface="Times New Roman" panose="02020603050405020304" pitchFamily="18" charset="0"/>
            </a:endParaRPr>
          </a:p>
          <a:p>
            <a:pPr marL="342900" marR="0" lvl="0" indent="-342900">
              <a:spcBef>
                <a:spcPts val="0"/>
              </a:spcBef>
              <a:spcAft>
                <a:spcPts val="0"/>
              </a:spcAft>
              <a:buFont typeface="+mj-lt"/>
              <a:buAutoNum type="arabicPeriod"/>
            </a:pPr>
            <a:r>
              <a:rPr lang="en-US" dirty="0">
                <a:latin typeface="Century Gothic" panose="020B0502020202020204" pitchFamily="34" charset="0"/>
                <a:ea typeface="Times New Roman" panose="02020603050405020304" pitchFamily="18" charset="0"/>
              </a:rPr>
              <a:t>Enroll and complete </a:t>
            </a:r>
            <a:r>
              <a:rPr lang="en-US" b="1" dirty="0">
                <a:latin typeface="Century Gothic" panose="020B0502020202020204" pitchFamily="34" charset="0"/>
                <a:ea typeface="Times New Roman" panose="02020603050405020304" pitchFamily="18" charset="0"/>
              </a:rPr>
              <a:t>NC Community College HRD</a:t>
            </a:r>
            <a:r>
              <a:rPr lang="en-US" dirty="0">
                <a:latin typeface="Century Gothic" panose="020B0502020202020204" pitchFamily="34" charset="0"/>
                <a:ea typeface="Times New Roman" panose="02020603050405020304" pitchFamily="18" charset="0"/>
              </a:rPr>
              <a:t> “Job Readiness Boot Camp”</a:t>
            </a:r>
          </a:p>
          <a:p>
            <a:pPr marL="342900" marR="0" lvl="0" indent="-342900">
              <a:spcBef>
                <a:spcPts val="0"/>
              </a:spcBef>
              <a:spcAft>
                <a:spcPts val="0"/>
              </a:spcAft>
              <a:buFont typeface="+mj-lt"/>
              <a:buAutoNum type="arabicPeriod"/>
            </a:pPr>
            <a:r>
              <a:rPr lang="en-US" dirty="0">
                <a:latin typeface="Century Gothic" panose="020B0502020202020204" pitchFamily="34" charset="0"/>
                <a:ea typeface="Times New Roman" panose="02020603050405020304" pitchFamily="18" charset="0"/>
              </a:rPr>
              <a:t>Once HRD completed successfully, work with Workforce Continuing Education to fill out application for applicable program for the individuals needs.</a:t>
            </a:r>
          </a:p>
          <a:p>
            <a:pPr marL="342900" marR="0" lvl="0" indent="-342900">
              <a:spcBef>
                <a:spcPts val="0"/>
              </a:spcBef>
              <a:spcAft>
                <a:spcPts val="0"/>
              </a:spcAft>
              <a:buFont typeface="+mj-lt"/>
              <a:buAutoNum type="arabicPeriod"/>
            </a:pPr>
            <a:r>
              <a:rPr lang="en-US" dirty="0">
                <a:latin typeface="Century Gothic" panose="020B0502020202020204" pitchFamily="34" charset="0"/>
                <a:ea typeface="Times New Roman" panose="02020603050405020304" pitchFamily="18" charset="0"/>
              </a:rPr>
              <a:t>Submit to Eastern COG to “flag money” and reimburse as expenses are incurred</a:t>
            </a:r>
          </a:p>
          <a:p>
            <a:pPr marR="0" lvl="0">
              <a:spcBef>
                <a:spcPts val="0"/>
              </a:spcBef>
              <a:spcAft>
                <a:spcPts val="0"/>
              </a:spcAft>
            </a:pPr>
            <a:endParaRPr lang="en-US" dirty="0">
              <a:latin typeface="Century Gothic" panose="020B0502020202020204" pitchFamily="34" charset="0"/>
              <a:ea typeface="Times New Roman" panose="02020603050405020304" pitchFamily="18" charset="0"/>
            </a:endParaRPr>
          </a:p>
          <a:p>
            <a:pPr marR="0" lvl="0">
              <a:spcBef>
                <a:spcPts val="0"/>
              </a:spcBef>
              <a:spcAft>
                <a:spcPts val="0"/>
              </a:spcAft>
            </a:pPr>
            <a:r>
              <a:rPr lang="en-US" dirty="0">
                <a:latin typeface="Century Gothic" panose="020B0502020202020204" pitchFamily="34" charset="0"/>
                <a:ea typeface="Times New Roman" panose="02020603050405020304" pitchFamily="18" charset="0"/>
              </a:rPr>
              <a:t>First come, first serve.  Based to cover costs of a program aimed at getting the individual employed.  From a brief as hours for forklift certification to as extensive as truck driving with associated costs.</a:t>
            </a:r>
            <a:endParaRPr lang="en-US" sz="1200" dirty="0">
              <a:latin typeface="Century Gothic" panose="020B0502020202020204" pitchFamily="34" charset="0"/>
              <a:ea typeface="Times New Roman" panose="02020603050405020304" pitchFamily="18" charset="0"/>
            </a:endParaRPr>
          </a:p>
          <a:p>
            <a:pPr>
              <a:tabLst>
                <a:tab pos="933450" algn="l"/>
              </a:tabLst>
            </a:pPr>
            <a:r>
              <a:rPr lang="en-US" b="1" dirty="0">
                <a:latin typeface="Times New Roman" panose="02020603050405020304" pitchFamily="18" charset="0"/>
                <a:ea typeface="Calibri" panose="020F0502020204030204" pitchFamily="34" charset="0"/>
              </a:rPr>
              <a:t> </a:t>
            </a:r>
            <a:endParaRPr lang="en-US" dirty="0">
              <a:latin typeface="Times New Roman" panose="02020603050405020304" pitchFamily="18" charset="0"/>
              <a:ea typeface="Times New Roman" panose="02020603050405020304" pitchFamily="18" charset="0"/>
            </a:endParaRPr>
          </a:p>
        </p:txBody>
      </p:sp>
      <p:sp>
        <p:nvSpPr>
          <p:cNvPr id="6" name="Title 1">
            <a:extLst>
              <a:ext uri="{FF2B5EF4-FFF2-40B4-BE49-F238E27FC236}">
                <a16:creationId xmlns:a16="http://schemas.microsoft.com/office/drawing/2014/main" id="{D3D27BA4-24CB-4B76-890D-5A6DE079D174}"/>
              </a:ext>
            </a:extLst>
          </p:cNvPr>
          <p:cNvSpPr>
            <a:spLocks noGrp="1"/>
          </p:cNvSpPr>
          <p:nvPr>
            <p:ph type="title"/>
          </p:nvPr>
        </p:nvSpPr>
        <p:spPr>
          <a:xfrm>
            <a:off x="838200" y="365125"/>
            <a:ext cx="10515600" cy="1325563"/>
          </a:xfrm>
        </p:spPr>
        <p:txBody>
          <a:bodyPr/>
          <a:lstStyle/>
          <a:p>
            <a:r>
              <a:rPr lang="en-US" dirty="0"/>
              <a:t>New Resource</a:t>
            </a:r>
          </a:p>
        </p:txBody>
      </p:sp>
    </p:spTree>
    <p:extLst>
      <p:ext uri="{BB962C8B-B14F-4D97-AF65-F5344CB8AC3E}">
        <p14:creationId xmlns:p14="http://schemas.microsoft.com/office/powerpoint/2010/main" val="34379209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34110-0ED5-4BEA-8380-5215B75DEF23}"/>
              </a:ext>
            </a:extLst>
          </p:cNvPr>
          <p:cNvSpPr>
            <a:spLocks noGrp="1"/>
          </p:cNvSpPr>
          <p:nvPr>
            <p:ph type="title"/>
          </p:nvPr>
        </p:nvSpPr>
        <p:spPr/>
        <p:txBody>
          <a:bodyPr/>
          <a:lstStyle/>
          <a:p>
            <a:r>
              <a:rPr lang="en-US" dirty="0"/>
              <a:t>Today’s Panel</a:t>
            </a:r>
          </a:p>
        </p:txBody>
      </p:sp>
      <p:sp>
        <p:nvSpPr>
          <p:cNvPr id="3" name="Content Placeholder 2">
            <a:extLst>
              <a:ext uri="{FF2B5EF4-FFF2-40B4-BE49-F238E27FC236}">
                <a16:creationId xmlns:a16="http://schemas.microsoft.com/office/drawing/2014/main" id="{EDBAD567-FAA9-43EC-95C3-C84835F9A9B6}"/>
              </a:ext>
            </a:extLst>
          </p:cNvPr>
          <p:cNvSpPr>
            <a:spLocks noGrp="1"/>
          </p:cNvSpPr>
          <p:nvPr>
            <p:ph idx="1"/>
          </p:nvPr>
        </p:nvSpPr>
        <p:spPr/>
        <p:txBody>
          <a:bodyPr anchor="ctr"/>
          <a:lstStyle/>
          <a:p>
            <a:pPr marL="0" indent="0" algn="ctr">
              <a:buNone/>
            </a:pPr>
            <a:r>
              <a:rPr lang="en-US" sz="4400" b="1" dirty="0"/>
              <a:t>Nancye Gaj  </a:t>
            </a:r>
          </a:p>
          <a:p>
            <a:pPr marL="0" indent="0" algn="ctr">
              <a:buNone/>
            </a:pPr>
            <a:r>
              <a:rPr lang="en-US" sz="4400" dirty="0"/>
              <a:t>CCR System Office</a:t>
            </a:r>
          </a:p>
          <a:p>
            <a:pPr marL="0" indent="0" algn="ctr">
              <a:buNone/>
            </a:pPr>
            <a:r>
              <a:rPr lang="en-US" sz="4400" b="1" dirty="0"/>
              <a:t>Tiara Jones  </a:t>
            </a:r>
          </a:p>
          <a:p>
            <a:pPr marL="0" indent="0" algn="ctr">
              <a:buNone/>
            </a:pPr>
            <a:r>
              <a:rPr lang="en-US" sz="4400" dirty="0"/>
              <a:t>CCR System Office</a:t>
            </a:r>
          </a:p>
          <a:p>
            <a:endParaRPr lang="en-US" dirty="0"/>
          </a:p>
          <a:p>
            <a:endParaRPr lang="en-US" dirty="0"/>
          </a:p>
        </p:txBody>
      </p:sp>
    </p:spTree>
    <p:extLst>
      <p:ext uri="{BB962C8B-B14F-4D97-AF65-F5344CB8AC3E}">
        <p14:creationId xmlns:p14="http://schemas.microsoft.com/office/powerpoint/2010/main" val="6535690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7957155-630C-4008-B1D2-E22F22B1F6F9}"/>
              </a:ext>
            </a:extLst>
          </p:cNvPr>
          <p:cNvSpPr/>
          <p:nvPr/>
        </p:nvSpPr>
        <p:spPr>
          <a:xfrm>
            <a:off x="3047999" y="6112846"/>
            <a:ext cx="6096000" cy="461665"/>
          </a:xfrm>
          <a:prstGeom prst="rect">
            <a:avLst/>
          </a:prstGeom>
        </p:spPr>
        <p:txBody>
          <a:bodyPr>
            <a:spAutoFit/>
          </a:bodyPr>
          <a:lstStyle/>
          <a:p>
            <a:pPr algn="ctr"/>
            <a:r>
              <a:rPr lang="en-US" sz="2400" b="1" dirty="0">
                <a:solidFill>
                  <a:srgbClr val="003767"/>
                </a:solidFill>
                <a:latin typeface="Arial" panose="020B0604020202020204" pitchFamily="34" charset="0"/>
                <a:cs typeface="Arial" panose="020B0604020202020204" pitchFamily="34" charset="0"/>
              </a:rPr>
              <a:t> 2020</a:t>
            </a:r>
          </a:p>
        </p:txBody>
      </p:sp>
      <p:cxnSp>
        <p:nvCxnSpPr>
          <p:cNvPr id="6" name="Straight Connector 5">
            <a:extLst>
              <a:ext uri="{FF2B5EF4-FFF2-40B4-BE49-F238E27FC236}">
                <a16:creationId xmlns:a16="http://schemas.microsoft.com/office/drawing/2014/main" id="{D4A57403-759F-4376-AB73-085766D4EF82}"/>
              </a:ext>
            </a:extLst>
          </p:cNvPr>
          <p:cNvCxnSpPr/>
          <p:nvPr/>
        </p:nvCxnSpPr>
        <p:spPr>
          <a:xfrm>
            <a:off x="2888225" y="5955401"/>
            <a:ext cx="6162261" cy="0"/>
          </a:xfrm>
          <a:prstGeom prst="line">
            <a:avLst/>
          </a:prstGeom>
          <a:ln w="19050">
            <a:solidFill>
              <a:srgbClr val="EEB111"/>
            </a:solidFill>
          </a:ln>
        </p:spPr>
        <p:style>
          <a:lnRef idx="1">
            <a:schemeClr val="accent4"/>
          </a:lnRef>
          <a:fillRef idx="0">
            <a:schemeClr val="accent4"/>
          </a:fillRef>
          <a:effectRef idx="0">
            <a:schemeClr val="accent4"/>
          </a:effectRef>
          <a:fontRef idx="minor">
            <a:schemeClr val="tx1"/>
          </a:fontRef>
        </p:style>
      </p:cxnSp>
      <p:sp>
        <p:nvSpPr>
          <p:cNvPr id="7" name="Rectangle 6">
            <a:extLst>
              <a:ext uri="{FF2B5EF4-FFF2-40B4-BE49-F238E27FC236}">
                <a16:creationId xmlns:a16="http://schemas.microsoft.com/office/drawing/2014/main" id="{CC31C1C7-D625-4D48-8EB8-82597F469DCB}"/>
              </a:ext>
            </a:extLst>
          </p:cNvPr>
          <p:cNvSpPr/>
          <p:nvPr/>
        </p:nvSpPr>
        <p:spPr>
          <a:xfrm>
            <a:off x="1969496" y="2601533"/>
            <a:ext cx="7663069" cy="1200329"/>
          </a:xfrm>
          <a:prstGeom prst="rect">
            <a:avLst/>
          </a:prstGeom>
        </p:spPr>
        <p:txBody>
          <a:bodyPr wrap="square">
            <a:spAutoFit/>
          </a:bodyPr>
          <a:lstStyle/>
          <a:p>
            <a:pPr algn="ctr"/>
            <a:r>
              <a:rPr lang="en-US" sz="3600" dirty="0">
                <a:solidFill>
                  <a:srgbClr val="003767"/>
                </a:solidFill>
                <a:latin typeface="+mj-lt"/>
                <a:cs typeface="Arial" panose="020B0604020202020204" pitchFamily="34" charset="0"/>
              </a:rPr>
              <a:t>College and Career Readiness</a:t>
            </a:r>
          </a:p>
          <a:p>
            <a:pPr algn="ctr"/>
            <a:r>
              <a:rPr lang="en-US" sz="3600" dirty="0">
                <a:latin typeface="+mj-lt"/>
              </a:rPr>
              <a:t>Basic Skills Update</a:t>
            </a:r>
            <a:endParaRPr lang="en-US" sz="3600" dirty="0">
              <a:solidFill>
                <a:srgbClr val="003767"/>
              </a:solidFill>
              <a:latin typeface="+mj-lt"/>
              <a:cs typeface="Arial" panose="020B0604020202020204" pitchFamily="34" charset="0"/>
            </a:endParaRPr>
          </a:p>
        </p:txBody>
      </p:sp>
      <p:sp>
        <p:nvSpPr>
          <p:cNvPr id="9" name="Title 8">
            <a:extLst>
              <a:ext uri="{FF2B5EF4-FFF2-40B4-BE49-F238E27FC236}">
                <a16:creationId xmlns:a16="http://schemas.microsoft.com/office/drawing/2014/main" id="{BC554D2C-EA0B-430C-B3B5-171A5A6B910D}"/>
              </a:ext>
            </a:extLst>
          </p:cNvPr>
          <p:cNvSpPr>
            <a:spLocks noGrp="1"/>
          </p:cNvSpPr>
          <p:nvPr>
            <p:ph type="ctrTitle"/>
          </p:nvPr>
        </p:nvSpPr>
        <p:spPr>
          <a:xfrm>
            <a:off x="1397355" y="4675049"/>
            <a:ext cx="9144000" cy="1200329"/>
          </a:xfrm>
        </p:spPr>
        <p:txBody>
          <a:bodyPr>
            <a:normAutofit fontScale="90000"/>
          </a:bodyPr>
          <a:lstStyle/>
          <a:p>
            <a:br>
              <a:rPr lang="en-US" dirty="0"/>
            </a:br>
            <a:r>
              <a:rPr lang="en-US" sz="4800" spc="-20" dirty="0">
                <a:latin typeface="Calibri"/>
                <a:cs typeface="Calibri"/>
              </a:rPr>
              <a:t>For </a:t>
            </a:r>
            <a:r>
              <a:rPr lang="en-US" sz="4800" spc="-10" dirty="0">
                <a:latin typeface="Calibri"/>
                <a:cs typeface="Calibri"/>
              </a:rPr>
              <a:t>Community Colleges </a:t>
            </a:r>
            <a:r>
              <a:rPr lang="en-US" sz="4800" spc="-5" dirty="0">
                <a:latin typeface="Calibri"/>
                <a:cs typeface="Calibri"/>
              </a:rPr>
              <a:t>and </a:t>
            </a:r>
            <a:r>
              <a:rPr lang="en-US" sz="4800" spc="-10" dirty="0">
                <a:latin typeface="Calibri"/>
                <a:cs typeface="Calibri"/>
              </a:rPr>
              <a:t>NCDPS  </a:t>
            </a:r>
            <a:r>
              <a:rPr lang="en-US" sz="4800" spc="-15" dirty="0">
                <a:latin typeface="Calibri"/>
                <a:cs typeface="Calibri"/>
              </a:rPr>
              <a:t>Education </a:t>
            </a:r>
            <a:r>
              <a:rPr lang="en-US" sz="4800" spc="-25" dirty="0">
                <a:latin typeface="Calibri"/>
                <a:cs typeface="Calibri"/>
              </a:rPr>
              <a:t>Program</a:t>
            </a:r>
            <a:r>
              <a:rPr lang="en-US" sz="4800" spc="30" dirty="0">
                <a:latin typeface="Calibri"/>
                <a:cs typeface="Calibri"/>
              </a:rPr>
              <a:t> </a:t>
            </a:r>
            <a:r>
              <a:rPr lang="en-US" sz="4800" spc="-20" dirty="0">
                <a:latin typeface="Calibri"/>
                <a:cs typeface="Calibri"/>
              </a:rPr>
              <a:t>Coordinators</a:t>
            </a:r>
            <a:br>
              <a:rPr lang="en-US" sz="4800" spc="-20" dirty="0">
                <a:latin typeface="Calibri"/>
                <a:cs typeface="Calibri"/>
              </a:rPr>
            </a:br>
            <a:endParaRPr lang="en-US" dirty="0"/>
          </a:p>
        </p:txBody>
      </p:sp>
      <p:sp>
        <p:nvSpPr>
          <p:cNvPr id="12" name="Slide Number Placeholder 11">
            <a:extLst>
              <a:ext uri="{FF2B5EF4-FFF2-40B4-BE49-F238E27FC236}">
                <a16:creationId xmlns:a16="http://schemas.microsoft.com/office/drawing/2014/main" id="{FF179AD7-E602-48C5-A08E-80927740A2C5}"/>
              </a:ext>
            </a:extLst>
          </p:cNvPr>
          <p:cNvSpPr>
            <a:spLocks noGrp="1"/>
          </p:cNvSpPr>
          <p:nvPr>
            <p:ph type="sldNum" sz="quarter" idx="12"/>
          </p:nvPr>
        </p:nvSpPr>
        <p:spPr/>
        <p:txBody>
          <a:bodyPr/>
          <a:lstStyle/>
          <a:p>
            <a:fld id="{DD5DC98F-6F3D-4D37-8801-59C812F9270D}" type="slidenum">
              <a:rPr lang="en-US" smtClean="0"/>
              <a:t>42</a:t>
            </a:fld>
            <a:endParaRPr lang="en-US" dirty="0"/>
          </a:p>
        </p:txBody>
      </p:sp>
    </p:spTree>
    <p:extLst>
      <p:ext uri="{BB962C8B-B14F-4D97-AF65-F5344CB8AC3E}">
        <p14:creationId xmlns:p14="http://schemas.microsoft.com/office/powerpoint/2010/main" val="31912708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EBAC3-78DF-4669-997B-9C0FD001EC55}"/>
              </a:ext>
            </a:extLst>
          </p:cNvPr>
          <p:cNvSpPr>
            <a:spLocks noGrp="1"/>
          </p:cNvSpPr>
          <p:nvPr>
            <p:ph type="ctrTitle"/>
          </p:nvPr>
        </p:nvSpPr>
        <p:spPr>
          <a:xfrm>
            <a:off x="901931" y="360773"/>
            <a:ext cx="5705856" cy="3264408"/>
          </a:xfrm>
        </p:spPr>
        <p:txBody>
          <a:bodyPr anchor="t"/>
          <a:lstStyle/>
          <a:p>
            <a:r>
              <a:rPr lang="en-US" dirty="0"/>
              <a:t>Welcome and Purpose</a:t>
            </a:r>
          </a:p>
        </p:txBody>
      </p:sp>
      <p:sp>
        <p:nvSpPr>
          <p:cNvPr id="3" name="Subtitle 2">
            <a:extLst>
              <a:ext uri="{FF2B5EF4-FFF2-40B4-BE49-F238E27FC236}">
                <a16:creationId xmlns:a16="http://schemas.microsoft.com/office/drawing/2014/main" id="{63639096-D8E2-4CA4-BA04-93DD29FC2F4E}"/>
              </a:ext>
            </a:extLst>
          </p:cNvPr>
          <p:cNvSpPr>
            <a:spLocks noGrp="1"/>
          </p:cNvSpPr>
          <p:nvPr>
            <p:ph type="subTitle" idx="1"/>
          </p:nvPr>
        </p:nvSpPr>
        <p:spPr>
          <a:xfrm>
            <a:off x="901931" y="1737446"/>
            <a:ext cx="10719582" cy="2008163"/>
          </a:xfrm>
        </p:spPr>
        <p:txBody>
          <a:bodyPr>
            <a:noAutofit/>
          </a:bodyPr>
          <a:lstStyle/>
          <a:p>
            <a:pPr marL="342900" indent="-342900" algn="l">
              <a:lnSpc>
                <a:spcPct val="150000"/>
              </a:lnSpc>
              <a:buFont typeface="Arial" panose="020B0604020202020204" pitchFamily="34" charset="0"/>
              <a:buChar char="•"/>
            </a:pPr>
            <a:r>
              <a:rPr lang="en-US" sz="2800" dirty="0">
                <a:latin typeface="+mj-lt"/>
              </a:rPr>
              <a:t>Title II 225 Grant</a:t>
            </a:r>
          </a:p>
          <a:p>
            <a:pPr marL="342900" indent="-342900" algn="l">
              <a:lnSpc>
                <a:spcPct val="150000"/>
              </a:lnSpc>
              <a:buFont typeface="Arial" panose="020B0604020202020204" pitchFamily="34" charset="0"/>
              <a:buChar char="•"/>
            </a:pPr>
            <a:r>
              <a:rPr lang="en-US" sz="2800" dirty="0">
                <a:latin typeface="+mj-lt"/>
              </a:rPr>
              <a:t>Roles and Responsibilities of HiSET Chief Examiners and Test Administrators</a:t>
            </a:r>
          </a:p>
          <a:p>
            <a:pPr marL="342900" indent="-342900" algn="l">
              <a:lnSpc>
                <a:spcPct val="150000"/>
              </a:lnSpc>
              <a:buFont typeface="Arial" panose="020B0604020202020204" pitchFamily="34" charset="0"/>
              <a:buChar char="•"/>
            </a:pPr>
            <a:r>
              <a:rPr lang="en-US" sz="2800" dirty="0">
                <a:latin typeface="+mj-lt"/>
              </a:rPr>
              <a:t>HiSET Testing</a:t>
            </a:r>
          </a:p>
          <a:p>
            <a:pPr marL="342900" indent="-342900" algn="l">
              <a:lnSpc>
                <a:spcPct val="150000"/>
              </a:lnSpc>
              <a:buFont typeface="Arial" panose="020B0604020202020204" pitchFamily="34" charset="0"/>
              <a:buChar char="•"/>
            </a:pPr>
            <a:r>
              <a:rPr lang="en-US" sz="2800" dirty="0">
                <a:latin typeface="+mj-lt"/>
              </a:rPr>
              <a:t>HSE Emergency and Securing Storage Plans</a:t>
            </a:r>
          </a:p>
        </p:txBody>
      </p:sp>
      <p:sp>
        <p:nvSpPr>
          <p:cNvPr id="4" name="Slide Number Placeholder 3">
            <a:extLst>
              <a:ext uri="{FF2B5EF4-FFF2-40B4-BE49-F238E27FC236}">
                <a16:creationId xmlns:a16="http://schemas.microsoft.com/office/drawing/2014/main" id="{39638638-7996-48B1-AC52-EF62EB4E9028}"/>
              </a:ext>
            </a:extLst>
          </p:cNvPr>
          <p:cNvSpPr>
            <a:spLocks noGrp="1"/>
          </p:cNvSpPr>
          <p:nvPr>
            <p:ph type="sldNum" sz="quarter" idx="12"/>
          </p:nvPr>
        </p:nvSpPr>
        <p:spPr/>
        <p:txBody>
          <a:bodyPr/>
          <a:lstStyle/>
          <a:p>
            <a:fld id="{DD5DC98F-6F3D-4D37-8801-59C812F9270D}" type="slidenum">
              <a:rPr lang="en-US" smtClean="0"/>
              <a:t>43</a:t>
            </a:fld>
            <a:endParaRPr lang="en-US" dirty="0"/>
          </a:p>
        </p:txBody>
      </p:sp>
    </p:spTree>
    <p:extLst>
      <p:ext uri="{BB962C8B-B14F-4D97-AF65-F5344CB8AC3E}">
        <p14:creationId xmlns:p14="http://schemas.microsoft.com/office/powerpoint/2010/main" val="28622286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E730268-9702-4EAB-BDC6-85441C981E3D}"/>
              </a:ext>
            </a:extLst>
          </p:cNvPr>
          <p:cNvSpPr/>
          <p:nvPr/>
        </p:nvSpPr>
        <p:spPr>
          <a:xfrm>
            <a:off x="454855" y="2100806"/>
            <a:ext cx="11282289" cy="3257174"/>
          </a:xfrm>
          <a:prstGeom prst="rect">
            <a:avLst/>
          </a:prstGeom>
        </p:spPr>
        <p:txBody>
          <a:bodyPr wrap="square">
            <a:spAutoFit/>
          </a:bodyPr>
          <a:lstStyle/>
          <a:p>
            <a:pPr marL="469265" marR="81915" lvl="0" indent="-457200"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0" i="0" u="none" strike="noStrike" kern="0" cap="none" spc="-15" normalizeH="0" baseline="0" noProof="0" dirty="0">
                <a:ln>
                  <a:noFill/>
                </a:ln>
                <a:solidFill>
                  <a:prstClr val="black"/>
                </a:solidFill>
                <a:effectLst/>
                <a:uLnTx/>
                <a:uFillTx/>
                <a:latin typeface="+mj-lt"/>
                <a:cs typeface="Times New Roman"/>
              </a:rPr>
              <a:t>Serves as </a:t>
            </a:r>
            <a:r>
              <a:rPr lang="en-US" sz="2800" kern="0" spc="-15" dirty="0">
                <a:solidFill>
                  <a:prstClr val="black"/>
                </a:solidFill>
                <a:latin typeface="+mj-lt"/>
                <a:cs typeface="Times New Roman"/>
              </a:rPr>
              <a:t>liaison with ETS </a:t>
            </a:r>
          </a:p>
          <a:p>
            <a:pPr marL="469265" marR="81915" lvl="0" indent="-457200"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2800" kern="0" spc="-15" dirty="0">
                <a:solidFill>
                  <a:prstClr val="black"/>
                </a:solidFill>
                <a:latin typeface="+mj-lt"/>
                <a:cs typeface="Times New Roman"/>
              </a:rPr>
              <a:t>Inspect test centers and approve a change of location</a:t>
            </a:r>
          </a:p>
          <a:p>
            <a:pPr marL="469265" marR="81915" lvl="0" indent="-457200"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2800" kern="0" spc="-15" dirty="0">
                <a:solidFill>
                  <a:prstClr val="black"/>
                </a:solidFill>
                <a:latin typeface="+mj-lt"/>
                <a:cs typeface="Times New Roman"/>
              </a:rPr>
              <a:t>Investigate security violations and report to ETS. </a:t>
            </a:r>
          </a:p>
          <a:p>
            <a:pPr marL="469265" marR="81915" lvl="0" indent="-457200" defTabSz="91440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2800" kern="0" spc="-10" dirty="0">
                <a:solidFill>
                  <a:prstClr val="black"/>
                </a:solidFill>
                <a:latin typeface="+mj-lt"/>
                <a:cs typeface="Calibri"/>
              </a:rPr>
              <a:t>M</a:t>
            </a:r>
            <a:r>
              <a:rPr kumimoji="0" lang="en-US" sz="2800" b="0" i="0" u="none" strike="noStrike" kern="0" cap="none" spc="-10" normalizeH="0" baseline="0" noProof="0" dirty="0">
                <a:ln>
                  <a:noFill/>
                </a:ln>
                <a:solidFill>
                  <a:prstClr val="black"/>
                </a:solidFill>
                <a:effectLst/>
                <a:uLnTx/>
                <a:uFillTx/>
                <a:latin typeface="+mj-lt"/>
                <a:cs typeface="Calibri"/>
              </a:rPr>
              <a:t>anage </a:t>
            </a:r>
            <a:r>
              <a:rPr kumimoji="0" lang="en-US" sz="2800" b="0" i="0" u="none" strike="noStrike" kern="0" cap="none" spc="-5" normalizeH="0" baseline="0" noProof="0" dirty="0">
                <a:ln>
                  <a:noFill/>
                </a:ln>
                <a:solidFill>
                  <a:prstClr val="black"/>
                </a:solidFill>
                <a:effectLst/>
                <a:uLnTx/>
                <a:uFillTx/>
                <a:latin typeface="+mj-lt"/>
                <a:cs typeface="Calibri"/>
              </a:rPr>
              <a:t>and</a:t>
            </a:r>
            <a:r>
              <a:rPr kumimoji="0" lang="en-US" sz="2800" b="0" i="0" u="none" strike="noStrike" kern="0" cap="none" spc="-15" normalizeH="0" baseline="0" noProof="0" dirty="0">
                <a:ln>
                  <a:noFill/>
                </a:ln>
                <a:solidFill>
                  <a:prstClr val="black"/>
                </a:solidFill>
                <a:effectLst/>
                <a:uLnTx/>
                <a:uFillTx/>
                <a:latin typeface="+mj-lt"/>
                <a:cs typeface="Calibri"/>
              </a:rPr>
              <a:t> secure emergency plans </a:t>
            </a:r>
            <a:r>
              <a:rPr kumimoji="0" lang="en-US" sz="2800" b="0" i="0" u="none" strike="noStrike" kern="0" cap="none" spc="-5" normalizeH="0" baseline="0" noProof="0" dirty="0">
                <a:ln>
                  <a:noFill/>
                </a:ln>
                <a:solidFill>
                  <a:prstClr val="black"/>
                </a:solidFill>
                <a:effectLst/>
                <a:uLnTx/>
                <a:uFillTx/>
                <a:latin typeface="+mj-lt"/>
                <a:cs typeface="Calibri"/>
              </a:rPr>
              <a:t>of the </a:t>
            </a:r>
            <a:r>
              <a:rPr kumimoji="0" lang="en-US" sz="2800" b="0" i="0" u="none" strike="noStrike" kern="0" cap="none" spc="-15" normalizeH="0" baseline="0" noProof="0" dirty="0">
                <a:ln>
                  <a:noFill/>
                </a:ln>
                <a:solidFill>
                  <a:prstClr val="black"/>
                </a:solidFill>
                <a:effectLst/>
                <a:uLnTx/>
                <a:uFillTx/>
                <a:latin typeface="+mj-lt"/>
                <a:cs typeface="Calibri"/>
              </a:rPr>
              <a:t>HSE </a:t>
            </a:r>
            <a:r>
              <a:rPr kumimoji="0" lang="en-US" sz="2800" b="0" i="0" u="none" strike="noStrike" kern="0" cap="none" spc="-65" normalizeH="0" baseline="0" noProof="0" dirty="0">
                <a:ln>
                  <a:noFill/>
                </a:ln>
                <a:solidFill>
                  <a:prstClr val="black"/>
                </a:solidFill>
                <a:effectLst/>
                <a:uLnTx/>
                <a:uFillTx/>
                <a:latin typeface="+mj-lt"/>
                <a:cs typeface="Calibri"/>
              </a:rPr>
              <a:t>Testing  </a:t>
            </a:r>
            <a:r>
              <a:rPr kumimoji="0" lang="en-US" sz="2800" b="0" i="0" u="none" strike="noStrike" kern="0" cap="none" spc="-25" normalizeH="0" baseline="0" noProof="0" dirty="0">
                <a:ln>
                  <a:noFill/>
                </a:ln>
                <a:solidFill>
                  <a:prstClr val="black"/>
                </a:solidFill>
                <a:effectLst/>
                <a:uLnTx/>
                <a:uFillTx/>
                <a:latin typeface="+mj-lt"/>
                <a:cs typeface="Calibri"/>
              </a:rPr>
              <a:t>Program </a:t>
            </a:r>
            <a:r>
              <a:rPr kumimoji="0" lang="en-US" sz="2800" b="0" i="0" u="none" strike="noStrike" kern="0" cap="none" spc="-5" normalizeH="0" baseline="0" noProof="0" dirty="0">
                <a:ln>
                  <a:noFill/>
                </a:ln>
                <a:solidFill>
                  <a:prstClr val="black"/>
                </a:solidFill>
                <a:effectLst/>
                <a:uLnTx/>
                <a:uFillTx/>
                <a:latin typeface="+mj-lt"/>
                <a:cs typeface="Calibri"/>
              </a:rPr>
              <a:t>(both </a:t>
            </a:r>
            <a:r>
              <a:rPr kumimoji="0" lang="en-US" sz="2800" b="0" i="0" u="none" strike="noStrike" kern="0" cap="none" spc="-15" normalizeH="0" baseline="0" noProof="0" dirty="0">
                <a:ln>
                  <a:noFill/>
                </a:ln>
                <a:solidFill>
                  <a:prstClr val="black"/>
                </a:solidFill>
                <a:effectLst/>
                <a:uLnTx/>
                <a:uFillTx/>
                <a:latin typeface="+mj-lt"/>
                <a:cs typeface="Calibri"/>
              </a:rPr>
              <a:t>computer- </a:t>
            </a:r>
            <a:r>
              <a:rPr kumimoji="0" lang="en-US" sz="2800" b="0" i="0" u="none" strike="noStrike" kern="0" cap="none" spc="-5" normalizeH="0" baseline="0" noProof="0" dirty="0">
                <a:ln>
                  <a:noFill/>
                </a:ln>
                <a:solidFill>
                  <a:prstClr val="black"/>
                </a:solidFill>
                <a:effectLst/>
                <a:uLnTx/>
                <a:uFillTx/>
                <a:latin typeface="+mj-lt"/>
                <a:cs typeface="Calibri"/>
              </a:rPr>
              <a:t>and paper-  </a:t>
            </a:r>
            <a:r>
              <a:rPr kumimoji="0" lang="en-US" sz="2800" b="0" i="0" u="none" strike="noStrike" kern="0" cap="none" spc="-10" normalizeH="0" baseline="0" noProof="0" dirty="0">
                <a:ln>
                  <a:noFill/>
                </a:ln>
                <a:solidFill>
                  <a:prstClr val="black"/>
                </a:solidFill>
                <a:effectLst/>
                <a:uLnTx/>
                <a:uFillTx/>
                <a:latin typeface="+mj-lt"/>
                <a:cs typeface="Calibri"/>
              </a:rPr>
              <a:t>based) throughout </a:t>
            </a:r>
            <a:r>
              <a:rPr kumimoji="0" lang="en-US" sz="2800" b="0" i="0" u="none" strike="noStrike" kern="0" cap="none" spc="-5" normalizeH="0" baseline="0" noProof="0" dirty="0">
                <a:ln>
                  <a:noFill/>
                </a:ln>
                <a:solidFill>
                  <a:prstClr val="black"/>
                </a:solidFill>
                <a:effectLst/>
                <a:uLnTx/>
                <a:uFillTx/>
                <a:latin typeface="+mj-lt"/>
                <a:cs typeface="Calibri"/>
              </a:rPr>
              <a:t>the </a:t>
            </a:r>
            <a:r>
              <a:rPr kumimoji="0" lang="en-US" sz="2800" b="0" i="0" u="none" strike="noStrike" kern="0" cap="none" spc="-10" normalizeH="0" baseline="0" noProof="0" dirty="0">
                <a:ln>
                  <a:noFill/>
                </a:ln>
                <a:solidFill>
                  <a:prstClr val="black"/>
                </a:solidFill>
                <a:effectLst/>
                <a:uLnTx/>
                <a:uFillTx/>
                <a:latin typeface="+mj-lt"/>
                <a:cs typeface="Calibri"/>
              </a:rPr>
              <a:t>jurisdiction</a:t>
            </a:r>
            <a:endParaRPr kumimoji="0" lang="en-US" sz="2800" b="0" i="0" u="none" strike="noStrike" kern="0" cap="none" spc="0" normalizeH="0" baseline="0" noProof="0" dirty="0">
              <a:ln>
                <a:noFill/>
              </a:ln>
              <a:solidFill>
                <a:sysClr val="windowText" lastClr="000000"/>
              </a:solidFill>
              <a:effectLst/>
              <a:uLnTx/>
              <a:uFillTx/>
              <a:latin typeface="+mj-lt"/>
            </a:endParaRPr>
          </a:p>
        </p:txBody>
      </p:sp>
      <p:sp>
        <p:nvSpPr>
          <p:cNvPr id="12" name="Rectangle 11">
            <a:extLst>
              <a:ext uri="{FF2B5EF4-FFF2-40B4-BE49-F238E27FC236}">
                <a16:creationId xmlns:a16="http://schemas.microsoft.com/office/drawing/2014/main" id="{D849E4DC-5016-4791-9B84-641D753E202E}"/>
              </a:ext>
            </a:extLst>
          </p:cNvPr>
          <p:cNvSpPr/>
          <p:nvPr/>
        </p:nvSpPr>
        <p:spPr>
          <a:xfrm>
            <a:off x="2686929" y="879209"/>
            <a:ext cx="7990449" cy="600164"/>
          </a:xfrm>
          <a:prstGeom prst="rect">
            <a:avLst/>
          </a:prstGeom>
        </p:spPr>
        <p:txBody>
          <a:bodyPr wrap="square">
            <a:spAutoFit/>
          </a:bodyPr>
          <a:lstStyle/>
          <a:p>
            <a:r>
              <a:rPr lang="en-US" sz="3300" b="1" dirty="0">
                <a:ln w="0">
                  <a:solidFill>
                    <a:srgbClr val="5B9BD5"/>
                  </a:solidFill>
                </a:ln>
                <a:solidFill>
                  <a:prstClr val="black"/>
                </a:solidFill>
                <a:latin typeface="Calibri Light" panose="020F0302020204030204"/>
                <a:ea typeface="+mj-ea"/>
                <a:cs typeface="+mj-cs"/>
              </a:rPr>
              <a:t>RESPONBILITES OF A STATE ADMINSTRATOR</a:t>
            </a:r>
            <a:endParaRPr lang="en-US" dirty="0"/>
          </a:p>
        </p:txBody>
      </p:sp>
      <p:sp>
        <p:nvSpPr>
          <p:cNvPr id="13" name="Slide Number Placeholder 12">
            <a:extLst>
              <a:ext uri="{FF2B5EF4-FFF2-40B4-BE49-F238E27FC236}">
                <a16:creationId xmlns:a16="http://schemas.microsoft.com/office/drawing/2014/main" id="{B2F256BE-311F-47FA-8F4C-7B5F68A89322}"/>
              </a:ext>
            </a:extLst>
          </p:cNvPr>
          <p:cNvSpPr>
            <a:spLocks noGrp="1"/>
          </p:cNvSpPr>
          <p:nvPr>
            <p:ph type="sldNum" sz="quarter" idx="12"/>
          </p:nvPr>
        </p:nvSpPr>
        <p:spPr/>
        <p:txBody>
          <a:bodyPr/>
          <a:lstStyle/>
          <a:p>
            <a:fld id="{DD5DC98F-6F3D-4D37-8801-59C812F9270D}" type="slidenum">
              <a:rPr lang="en-US" smtClean="0"/>
              <a:t>44</a:t>
            </a:fld>
            <a:endParaRPr lang="en-US" dirty="0"/>
          </a:p>
        </p:txBody>
      </p:sp>
    </p:spTree>
    <p:extLst>
      <p:ext uri="{BB962C8B-B14F-4D97-AF65-F5344CB8AC3E}">
        <p14:creationId xmlns:p14="http://schemas.microsoft.com/office/powerpoint/2010/main" val="6045271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C01D36F-200E-46AD-8CD5-3C2D79031CB5}"/>
              </a:ext>
            </a:extLst>
          </p:cNvPr>
          <p:cNvSpPr>
            <a:spLocks noGrp="1"/>
          </p:cNvSpPr>
          <p:nvPr>
            <p:ph idx="1"/>
          </p:nvPr>
        </p:nvSpPr>
        <p:spPr/>
        <p:txBody>
          <a:bodyPr/>
          <a:lstStyle/>
          <a:p>
            <a:endParaRPr lang="en-US" dirty="0"/>
          </a:p>
          <a:p>
            <a:r>
              <a:rPr lang="en-US" dirty="0">
                <a:latin typeface="+mj-lt"/>
              </a:rPr>
              <a:t>Chief Examiners  and Test Administrators protect the integrity of the HiSET®   tests by effectively and consistently organize, oversee and administer the assessment in a standardized manner.</a:t>
            </a:r>
          </a:p>
          <a:p>
            <a:endParaRPr lang="en-US" dirty="0"/>
          </a:p>
        </p:txBody>
      </p:sp>
      <p:sp>
        <p:nvSpPr>
          <p:cNvPr id="5" name="Title 4">
            <a:extLst>
              <a:ext uri="{FF2B5EF4-FFF2-40B4-BE49-F238E27FC236}">
                <a16:creationId xmlns:a16="http://schemas.microsoft.com/office/drawing/2014/main" id="{3AAB6A0E-8005-4130-9698-6363D4248518}"/>
              </a:ext>
            </a:extLst>
          </p:cNvPr>
          <p:cNvSpPr>
            <a:spLocks noGrp="1"/>
          </p:cNvSpPr>
          <p:nvPr>
            <p:ph type="title"/>
          </p:nvPr>
        </p:nvSpPr>
        <p:spPr/>
        <p:txBody>
          <a:bodyPr>
            <a:normAutofit fontScale="90000"/>
          </a:bodyPr>
          <a:lstStyle/>
          <a:p>
            <a:r>
              <a:rPr lang="en-US" dirty="0"/>
              <a:t>Overall Responsibilities of HiSET®  Chief  Examiners and Test Administrators</a:t>
            </a:r>
          </a:p>
        </p:txBody>
      </p:sp>
      <p:sp>
        <p:nvSpPr>
          <p:cNvPr id="6" name="Slide Number Placeholder 5">
            <a:extLst>
              <a:ext uri="{FF2B5EF4-FFF2-40B4-BE49-F238E27FC236}">
                <a16:creationId xmlns:a16="http://schemas.microsoft.com/office/drawing/2014/main" id="{652BBD94-CAC2-46CC-8166-D440BF25DD3F}"/>
              </a:ext>
            </a:extLst>
          </p:cNvPr>
          <p:cNvSpPr>
            <a:spLocks noGrp="1"/>
          </p:cNvSpPr>
          <p:nvPr>
            <p:ph type="sldNum" sz="quarter" idx="12"/>
          </p:nvPr>
        </p:nvSpPr>
        <p:spPr/>
        <p:txBody>
          <a:bodyPr/>
          <a:lstStyle/>
          <a:p>
            <a:fld id="{DD5DC98F-6F3D-4D37-8801-59C812F9270D}" type="slidenum">
              <a:rPr lang="en-US" smtClean="0"/>
              <a:t>45</a:t>
            </a:fld>
            <a:endParaRPr lang="en-US" dirty="0"/>
          </a:p>
        </p:txBody>
      </p:sp>
    </p:spTree>
    <p:extLst>
      <p:ext uri="{BB962C8B-B14F-4D97-AF65-F5344CB8AC3E}">
        <p14:creationId xmlns:p14="http://schemas.microsoft.com/office/powerpoint/2010/main" val="3714003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FF6038C-BFC4-48AA-9CE2-B494D5D391F5}"/>
              </a:ext>
            </a:extLst>
          </p:cNvPr>
          <p:cNvSpPr>
            <a:spLocks noGrp="1"/>
          </p:cNvSpPr>
          <p:nvPr>
            <p:ph idx="1"/>
          </p:nvPr>
        </p:nvSpPr>
        <p:spPr>
          <a:xfrm>
            <a:off x="301083" y="1825624"/>
            <a:ext cx="11586117" cy="4541722"/>
          </a:xfrm>
        </p:spPr>
        <p:txBody>
          <a:bodyPr>
            <a:normAutofit fontScale="47500" lnSpcReduction="20000"/>
          </a:bodyPr>
          <a:lstStyle/>
          <a:p>
            <a:pPr marL="0" indent="0">
              <a:buNone/>
            </a:pPr>
            <a:r>
              <a:rPr lang="en-US" sz="5100" b="1" dirty="0">
                <a:latin typeface="+mj-lt"/>
              </a:rPr>
              <a:t>Chief Examiners must: </a:t>
            </a:r>
          </a:p>
          <a:p>
            <a:r>
              <a:rPr lang="en-US" sz="5100" dirty="0">
                <a:latin typeface="+mj-lt"/>
              </a:rPr>
              <a:t>Attend and participate in mandated training sessions as required by the state and test vendor </a:t>
            </a:r>
          </a:p>
          <a:p>
            <a:r>
              <a:rPr lang="en-US" sz="5100" dirty="0">
                <a:latin typeface="+mj-lt"/>
              </a:rPr>
              <a:t>Verify eligibility of test takers prior to testing</a:t>
            </a:r>
          </a:p>
          <a:p>
            <a:r>
              <a:rPr lang="en-US" sz="5100" dirty="0">
                <a:latin typeface="+mj-lt"/>
              </a:rPr>
              <a:t>Complete Emergency Plan and submit to the HSE State Administrator</a:t>
            </a:r>
          </a:p>
          <a:p>
            <a:r>
              <a:rPr lang="en-US" sz="5100" dirty="0">
                <a:latin typeface="+mj-lt"/>
              </a:rPr>
              <a:t>Implement a process for receiving, storing and securing materials for all test centers</a:t>
            </a:r>
          </a:p>
          <a:p>
            <a:r>
              <a:rPr lang="en-US" sz="5100" dirty="0">
                <a:latin typeface="+mj-lt"/>
              </a:rPr>
              <a:t>Place orders for test for paper based test centers, inventory and check the condition of tests and secure test materials</a:t>
            </a:r>
          </a:p>
          <a:p>
            <a:r>
              <a:rPr lang="en-US" sz="5100" dirty="0">
                <a:latin typeface="+mj-lt"/>
              </a:rPr>
              <a:t>Follow ETS policies and Procedures for reporting  and conducting investigations </a:t>
            </a:r>
          </a:p>
          <a:p>
            <a:endParaRPr lang="en-US" dirty="0"/>
          </a:p>
        </p:txBody>
      </p:sp>
      <p:sp>
        <p:nvSpPr>
          <p:cNvPr id="5" name="Title 4">
            <a:extLst>
              <a:ext uri="{FF2B5EF4-FFF2-40B4-BE49-F238E27FC236}">
                <a16:creationId xmlns:a16="http://schemas.microsoft.com/office/drawing/2014/main" id="{661375F0-BDE8-4026-BCB1-897B2EFC65B0}"/>
              </a:ext>
            </a:extLst>
          </p:cNvPr>
          <p:cNvSpPr>
            <a:spLocks noGrp="1"/>
          </p:cNvSpPr>
          <p:nvPr>
            <p:ph type="title"/>
          </p:nvPr>
        </p:nvSpPr>
        <p:spPr/>
        <p:txBody>
          <a:bodyPr>
            <a:normAutofit fontScale="90000"/>
          </a:bodyPr>
          <a:lstStyle/>
          <a:p>
            <a:r>
              <a:rPr lang="en-US" dirty="0"/>
              <a:t>Overall Responsibilities of HiSET®  Chief  Examiners and Test Administrators</a:t>
            </a:r>
          </a:p>
        </p:txBody>
      </p:sp>
      <p:sp>
        <p:nvSpPr>
          <p:cNvPr id="6" name="Slide Number Placeholder 5">
            <a:extLst>
              <a:ext uri="{FF2B5EF4-FFF2-40B4-BE49-F238E27FC236}">
                <a16:creationId xmlns:a16="http://schemas.microsoft.com/office/drawing/2014/main" id="{FAE02FAA-A1D5-46D2-9DF1-21EB7CF464A7}"/>
              </a:ext>
            </a:extLst>
          </p:cNvPr>
          <p:cNvSpPr>
            <a:spLocks noGrp="1"/>
          </p:cNvSpPr>
          <p:nvPr>
            <p:ph type="sldNum" sz="quarter" idx="12"/>
          </p:nvPr>
        </p:nvSpPr>
        <p:spPr/>
        <p:txBody>
          <a:bodyPr/>
          <a:lstStyle/>
          <a:p>
            <a:fld id="{DD5DC98F-6F3D-4D37-8801-59C812F9270D}" type="slidenum">
              <a:rPr lang="en-US" smtClean="0"/>
              <a:t>46</a:t>
            </a:fld>
            <a:endParaRPr lang="en-US" dirty="0"/>
          </a:p>
        </p:txBody>
      </p:sp>
    </p:spTree>
    <p:extLst>
      <p:ext uri="{BB962C8B-B14F-4D97-AF65-F5344CB8AC3E}">
        <p14:creationId xmlns:p14="http://schemas.microsoft.com/office/powerpoint/2010/main" val="33270754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D32224D-F9D3-4CDA-AA58-6840EE8AD4F1}"/>
              </a:ext>
            </a:extLst>
          </p:cNvPr>
          <p:cNvSpPr>
            <a:spLocks noGrp="1"/>
          </p:cNvSpPr>
          <p:nvPr>
            <p:ph idx="1"/>
          </p:nvPr>
        </p:nvSpPr>
        <p:spPr>
          <a:xfrm>
            <a:off x="838200" y="1825625"/>
            <a:ext cx="10515600" cy="4390620"/>
          </a:xfrm>
        </p:spPr>
        <p:txBody>
          <a:bodyPr>
            <a:normAutofit fontScale="85000" lnSpcReduction="20000"/>
          </a:bodyPr>
          <a:lstStyle/>
          <a:p>
            <a:pPr marL="0" indent="0">
              <a:lnSpc>
                <a:spcPct val="160000"/>
              </a:lnSpc>
              <a:buNone/>
            </a:pPr>
            <a:r>
              <a:rPr lang="en-US" sz="2900" b="1" dirty="0">
                <a:latin typeface="+mj-lt"/>
              </a:rPr>
              <a:t>Test Administrators must: </a:t>
            </a:r>
          </a:p>
          <a:p>
            <a:pPr>
              <a:lnSpc>
                <a:spcPct val="160000"/>
              </a:lnSpc>
            </a:pPr>
            <a:r>
              <a:rPr lang="en-US" sz="2900" dirty="0">
                <a:latin typeface="+mj-lt"/>
              </a:rPr>
              <a:t>Verify the eligibility and identity  of each test taker prior to testing</a:t>
            </a:r>
          </a:p>
          <a:p>
            <a:pPr>
              <a:lnSpc>
                <a:spcPct val="160000"/>
              </a:lnSpc>
            </a:pPr>
            <a:r>
              <a:rPr lang="en-US" sz="2900" dirty="0">
                <a:latin typeface="+mj-lt"/>
              </a:rPr>
              <a:t>Maintain the surveillance logs, seating charts and documentation that is required</a:t>
            </a:r>
          </a:p>
          <a:p>
            <a:pPr>
              <a:lnSpc>
                <a:spcPct val="160000"/>
              </a:lnSpc>
            </a:pPr>
            <a:r>
              <a:rPr lang="en-US" sz="2900" dirty="0">
                <a:latin typeface="+mj-lt"/>
              </a:rPr>
              <a:t>Adhere to ETS Polices for preparing and submitting testing material for scoring</a:t>
            </a:r>
          </a:p>
          <a:p>
            <a:endParaRPr lang="en-US" dirty="0"/>
          </a:p>
        </p:txBody>
      </p:sp>
      <p:sp>
        <p:nvSpPr>
          <p:cNvPr id="5" name="Title 4">
            <a:extLst>
              <a:ext uri="{FF2B5EF4-FFF2-40B4-BE49-F238E27FC236}">
                <a16:creationId xmlns:a16="http://schemas.microsoft.com/office/drawing/2014/main" id="{44EC8A91-F940-4745-A433-B26E9C421A81}"/>
              </a:ext>
            </a:extLst>
          </p:cNvPr>
          <p:cNvSpPr>
            <a:spLocks noGrp="1"/>
          </p:cNvSpPr>
          <p:nvPr>
            <p:ph type="title"/>
          </p:nvPr>
        </p:nvSpPr>
        <p:spPr/>
        <p:txBody>
          <a:bodyPr>
            <a:normAutofit fontScale="90000"/>
          </a:bodyPr>
          <a:lstStyle/>
          <a:p>
            <a:r>
              <a:rPr lang="en-US" dirty="0"/>
              <a:t>Overall Responsibilities of HiSET®  Chief  Examiners and Test Administrators</a:t>
            </a:r>
          </a:p>
        </p:txBody>
      </p:sp>
      <p:sp>
        <p:nvSpPr>
          <p:cNvPr id="6" name="Slide Number Placeholder 5">
            <a:extLst>
              <a:ext uri="{FF2B5EF4-FFF2-40B4-BE49-F238E27FC236}">
                <a16:creationId xmlns:a16="http://schemas.microsoft.com/office/drawing/2014/main" id="{EBCC7FD4-D423-43A1-9D9F-866D4C7B9B41}"/>
              </a:ext>
            </a:extLst>
          </p:cNvPr>
          <p:cNvSpPr>
            <a:spLocks noGrp="1"/>
          </p:cNvSpPr>
          <p:nvPr>
            <p:ph type="sldNum" sz="quarter" idx="12"/>
          </p:nvPr>
        </p:nvSpPr>
        <p:spPr/>
        <p:txBody>
          <a:bodyPr/>
          <a:lstStyle/>
          <a:p>
            <a:fld id="{DD5DC98F-6F3D-4D37-8801-59C812F9270D}" type="slidenum">
              <a:rPr lang="en-US" smtClean="0"/>
              <a:t>47</a:t>
            </a:fld>
            <a:endParaRPr lang="en-US" dirty="0"/>
          </a:p>
        </p:txBody>
      </p:sp>
    </p:spTree>
    <p:extLst>
      <p:ext uri="{BB962C8B-B14F-4D97-AF65-F5344CB8AC3E}">
        <p14:creationId xmlns:p14="http://schemas.microsoft.com/office/powerpoint/2010/main" val="38422920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3FBF7-4D15-40E0-B5F9-65A2B6406088}"/>
              </a:ext>
            </a:extLst>
          </p:cNvPr>
          <p:cNvSpPr>
            <a:spLocks noGrp="1"/>
          </p:cNvSpPr>
          <p:nvPr>
            <p:ph type="ctrTitle"/>
          </p:nvPr>
        </p:nvSpPr>
        <p:spPr>
          <a:xfrm>
            <a:off x="1249490" y="2312762"/>
            <a:ext cx="4978952" cy="1644317"/>
          </a:xfrm>
        </p:spPr>
        <p:txBody>
          <a:bodyPr>
            <a:normAutofit fontScale="90000"/>
          </a:bodyPr>
          <a:lstStyle/>
          <a:p>
            <a:r>
              <a:rPr lang="en-US" sz="3600" dirty="0"/>
              <a:t>Earn North Carolina  High School Equivalency Diploma in Corrections </a:t>
            </a:r>
          </a:p>
        </p:txBody>
      </p:sp>
      <p:pic>
        <p:nvPicPr>
          <p:cNvPr id="6" name="Picture 5">
            <a:extLst>
              <a:ext uri="{FF2B5EF4-FFF2-40B4-BE49-F238E27FC236}">
                <a16:creationId xmlns:a16="http://schemas.microsoft.com/office/drawing/2014/main" id="{D944AB83-56E8-4392-A9DD-C46362D9DE81}"/>
              </a:ext>
            </a:extLst>
          </p:cNvPr>
          <p:cNvPicPr>
            <a:picLocks noChangeAspect="1"/>
          </p:cNvPicPr>
          <p:nvPr/>
        </p:nvPicPr>
        <p:blipFill>
          <a:blip r:embed="rId3"/>
          <a:stretch>
            <a:fillRect/>
          </a:stretch>
        </p:blipFill>
        <p:spPr>
          <a:xfrm>
            <a:off x="8131125" y="2051168"/>
            <a:ext cx="3133563" cy="2755664"/>
          </a:xfrm>
          <a:prstGeom prst="rect">
            <a:avLst/>
          </a:prstGeom>
        </p:spPr>
      </p:pic>
      <p:pic>
        <p:nvPicPr>
          <p:cNvPr id="7" name="Picture 6">
            <a:extLst>
              <a:ext uri="{FF2B5EF4-FFF2-40B4-BE49-F238E27FC236}">
                <a16:creationId xmlns:a16="http://schemas.microsoft.com/office/drawing/2014/main" id="{22DE87FA-DDE3-4406-872C-51886F4EC153}"/>
              </a:ext>
            </a:extLst>
          </p:cNvPr>
          <p:cNvPicPr>
            <a:picLocks noChangeAspect="1"/>
          </p:cNvPicPr>
          <p:nvPr/>
        </p:nvPicPr>
        <p:blipFill>
          <a:blip r:embed="rId4"/>
          <a:stretch>
            <a:fillRect/>
          </a:stretch>
        </p:blipFill>
        <p:spPr>
          <a:xfrm>
            <a:off x="7629955" y="4806832"/>
            <a:ext cx="4135902" cy="1950242"/>
          </a:xfrm>
          <a:prstGeom prst="rect">
            <a:avLst/>
          </a:prstGeom>
        </p:spPr>
      </p:pic>
      <p:sp>
        <p:nvSpPr>
          <p:cNvPr id="8" name="Slide Number Placeholder 7">
            <a:extLst>
              <a:ext uri="{FF2B5EF4-FFF2-40B4-BE49-F238E27FC236}">
                <a16:creationId xmlns:a16="http://schemas.microsoft.com/office/drawing/2014/main" id="{8FBB1D4C-57E2-4FB4-902C-085DB34C80A3}"/>
              </a:ext>
            </a:extLst>
          </p:cNvPr>
          <p:cNvSpPr>
            <a:spLocks noGrp="1"/>
          </p:cNvSpPr>
          <p:nvPr>
            <p:ph type="sldNum" sz="quarter" idx="12"/>
          </p:nvPr>
        </p:nvSpPr>
        <p:spPr/>
        <p:txBody>
          <a:bodyPr/>
          <a:lstStyle/>
          <a:p>
            <a:fld id="{DD5DC98F-6F3D-4D37-8801-59C812F9270D}" type="slidenum">
              <a:rPr lang="en-US" smtClean="0"/>
              <a:t>48</a:t>
            </a:fld>
            <a:endParaRPr lang="en-US" dirty="0"/>
          </a:p>
        </p:txBody>
      </p:sp>
      <p:sp>
        <p:nvSpPr>
          <p:cNvPr id="3" name="TextBox 2">
            <a:extLst>
              <a:ext uri="{FF2B5EF4-FFF2-40B4-BE49-F238E27FC236}">
                <a16:creationId xmlns:a16="http://schemas.microsoft.com/office/drawing/2014/main" id="{6B4BF241-4B59-41E0-BD65-7A0E9E4999A4}"/>
              </a:ext>
            </a:extLst>
          </p:cNvPr>
          <p:cNvSpPr txBox="1"/>
          <p:nvPr/>
        </p:nvSpPr>
        <p:spPr>
          <a:xfrm>
            <a:off x="506896" y="4404732"/>
            <a:ext cx="6331225" cy="2123658"/>
          </a:xfrm>
          <a:prstGeom prst="rect">
            <a:avLst/>
          </a:prstGeom>
          <a:noFill/>
        </p:spPr>
        <p:txBody>
          <a:bodyPr wrap="square" rtlCol="0">
            <a:spAutoFit/>
          </a:bodyPr>
          <a:lstStyle/>
          <a:p>
            <a:r>
              <a:rPr lang="en-US" sz="1200" dirty="0"/>
              <a:t>The three nationally-recognized assessments used to obtain a state-issued High School Equivalency credential in North Carolina are GED®, HiSET® and TASC.  </a:t>
            </a:r>
          </a:p>
          <a:p>
            <a:endParaRPr lang="en-US" sz="1200" dirty="0"/>
          </a:p>
          <a:p>
            <a:r>
              <a:rPr lang="en-US" sz="1200" dirty="0"/>
              <a:t>All three High School Equivalency assessments are recognized by US Department of Education </a:t>
            </a:r>
            <a:r>
              <a:rPr lang="en-US" sz="1200" dirty="0">
                <a:hlinkClick r:id="rId5"/>
              </a:rPr>
              <a:t>USDOE GEN-14-16</a:t>
            </a:r>
            <a:r>
              <a:rPr lang="en-US" sz="1200" dirty="0"/>
              <a:t> and cover the same content areas. Passing the complete battery of any one of the assessments will lead to the same High School Equivalency Diploma issued by the North Carolina State Board of Community Colleges.</a:t>
            </a:r>
          </a:p>
          <a:p>
            <a:endParaRPr lang="en-US" sz="1200" dirty="0"/>
          </a:p>
          <a:p>
            <a:r>
              <a:rPr lang="en-US" sz="1200" dirty="0"/>
              <a:t>HiSET® testing is the only high school equivalency assessment administered at the North Carolina Department Public Safety adult correctional facilities.</a:t>
            </a:r>
          </a:p>
          <a:p>
            <a:r>
              <a:rPr lang="en-US" sz="1200" dirty="0"/>
              <a:t> </a:t>
            </a:r>
          </a:p>
        </p:txBody>
      </p:sp>
    </p:spTree>
    <p:extLst>
      <p:ext uri="{BB962C8B-B14F-4D97-AF65-F5344CB8AC3E}">
        <p14:creationId xmlns:p14="http://schemas.microsoft.com/office/powerpoint/2010/main" val="2667106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F24E70-174A-4B79-8F62-4E6C9BAA9A63}"/>
              </a:ext>
            </a:extLst>
          </p:cNvPr>
          <p:cNvSpPr>
            <a:spLocks noGrp="1"/>
          </p:cNvSpPr>
          <p:nvPr>
            <p:ph idx="1"/>
          </p:nvPr>
        </p:nvSpPr>
        <p:spPr/>
        <p:txBody>
          <a:bodyPr>
            <a:normAutofit fontScale="92500"/>
          </a:bodyPr>
          <a:lstStyle/>
          <a:p>
            <a:pPr>
              <a:lnSpc>
                <a:spcPct val="150000"/>
              </a:lnSpc>
            </a:pPr>
            <a:r>
              <a:rPr lang="en-US" dirty="0">
                <a:latin typeface="+mj-lt"/>
              </a:rPr>
              <a:t>The HiSET Tests are five subtests including a body of  knowledge</a:t>
            </a:r>
          </a:p>
          <a:p>
            <a:pPr lvl="1">
              <a:lnSpc>
                <a:spcPct val="150000"/>
              </a:lnSpc>
            </a:pPr>
            <a:r>
              <a:rPr lang="en-US" dirty="0">
                <a:latin typeface="+mj-lt"/>
              </a:rPr>
              <a:t>Language Arts, Reading</a:t>
            </a:r>
          </a:p>
          <a:p>
            <a:pPr lvl="1">
              <a:lnSpc>
                <a:spcPct val="150000"/>
              </a:lnSpc>
            </a:pPr>
            <a:r>
              <a:rPr lang="en-US" dirty="0">
                <a:latin typeface="+mj-lt"/>
              </a:rPr>
              <a:t>Language Arts, Writing</a:t>
            </a:r>
          </a:p>
          <a:p>
            <a:pPr lvl="1">
              <a:lnSpc>
                <a:spcPct val="150000"/>
              </a:lnSpc>
            </a:pPr>
            <a:r>
              <a:rPr lang="en-US" dirty="0">
                <a:latin typeface="+mj-lt"/>
              </a:rPr>
              <a:t>Mathematics</a:t>
            </a:r>
          </a:p>
          <a:p>
            <a:pPr lvl="1">
              <a:lnSpc>
                <a:spcPct val="150000"/>
              </a:lnSpc>
            </a:pPr>
            <a:r>
              <a:rPr lang="en-US" dirty="0">
                <a:latin typeface="+mj-lt"/>
              </a:rPr>
              <a:t>Science</a:t>
            </a:r>
          </a:p>
          <a:p>
            <a:pPr lvl="1">
              <a:lnSpc>
                <a:spcPct val="150000"/>
              </a:lnSpc>
            </a:pPr>
            <a:r>
              <a:rPr lang="en-US" dirty="0">
                <a:latin typeface="+mj-lt"/>
              </a:rPr>
              <a:t>Social Studies</a:t>
            </a:r>
          </a:p>
          <a:p>
            <a:endParaRPr lang="en-US" dirty="0"/>
          </a:p>
        </p:txBody>
      </p:sp>
      <p:sp>
        <p:nvSpPr>
          <p:cNvPr id="5" name="Title 4">
            <a:extLst>
              <a:ext uri="{FF2B5EF4-FFF2-40B4-BE49-F238E27FC236}">
                <a16:creationId xmlns:a16="http://schemas.microsoft.com/office/drawing/2014/main" id="{5EB87727-61BD-4470-9FB5-95599E86AFE6}"/>
              </a:ext>
            </a:extLst>
          </p:cNvPr>
          <p:cNvSpPr>
            <a:spLocks noGrp="1"/>
          </p:cNvSpPr>
          <p:nvPr>
            <p:ph type="title"/>
          </p:nvPr>
        </p:nvSpPr>
        <p:spPr/>
        <p:txBody>
          <a:bodyPr/>
          <a:lstStyle/>
          <a:p>
            <a:pPr algn="ctr"/>
            <a:r>
              <a:rPr lang="en-US" dirty="0"/>
              <a:t>HISET ASSESSMENT</a:t>
            </a:r>
          </a:p>
        </p:txBody>
      </p:sp>
      <p:sp>
        <p:nvSpPr>
          <p:cNvPr id="6" name="Slide Number Placeholder 5">
            <a:extLst>
              <a:ext uri="{FF2B5EF4-FFF2-40B4-BE49-F238E27FC236}">
                <a16:creationId xmlns:a16="http://schemas.microsoft.com/office/drawing/2014/main" id="{1B0CE290-90B4-4B21-8FB7-DD75DD256BEC}"/>
              </a:ext>
            </a:extLst>
          </p:cNvPr>
          <p:cNvSpPr>
            <a:spLocks noGrp="1"/>
          </p:cNvSpPr>
          <p:nvPr>
            <p:ph type="sldNum" sz="quarter" idx="12"/>
          </p:nvPr>
        </p:nvSpPr>
        <p:spPr/>
        <p:txBody>
          <a:bodyPr/>
          <a:lstStyle/>
          <a:p>
            <a:fld id="{DD5DC98F-6F3D-4D37-8801-59C812F9270D}" type="slidenum">
              <a:rPr lang="en-US" smtClean="0"/>
              <a:t>49</a:t>
            </a:fld>
            <a:endParaRPr lang="en-US" dirty="0"/>
          </a:p>
        </p:txBody>
      </p:sp>
    </p:spTree>
    <p:extLst>
      <p:ext uri="{BB962C8B-B14F-4D97-AF65-F5344CB8AC3E}">
        <p14:creationId xmlns:p14="http://schemas.microsoft.com/office/powerpoint/2010/main" val="190229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F4D18D9-0137-4AEF-B985-85A1DD2F9BB4}"/>
              </a:ext>
            </a:extLst>
          </p:cNvPr>
          <p:cNvGraphicFramePr/>
          <p:nvPr>
            <p:extLst>
              <p:ext uri="{D42A27DB-BD31-4B8C-83A1-F6EECF244321}">
                <p14:modId xmlns:p14="http://schemas.microsoft.com/office/powerpoint/2010/main" val="3435612501"/>
              </p:ext>
            </p:extLst>
          </p:nvPr>
        </p:nvGraphicFramePr>
        <p:xfrm>
          <a:off x="6620827" y="1763455"/>
          <a:ext cx="4747898" cy="31652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lowchart: Connector 2">
            <a:extLst>
              <a:ext uri="{FF2B5EF4-FFF2-40B4-BE49-F238E27FC236}">
                <a16:creationId xmlns:a16="http://schemas.microsoft.com/office/drawing/2014/main" id="{7407C116-9D21-4DCF-959E-AF260CB30AD8}"/>
              </a:ext>
            </a:extLst>
          </p:cNvPr>
          <p:cNvSpPr/>
          <p:nvPr/>
        </p:nvSpPr>
        <p:spPr>
          <a:xfrm>
            <a:off x="6239106" y="897774"/>
            <a:ext cx="5511339" cy="4598447"/>
          </a:xfrm>
          <a:prstGeom prst="flowChartConnector">
            <a:avLst/>
          </a:prstGeom>
          <a:solidFill>
            <a:srgbClr val="33B938">
              <a:alpha val="4196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Community Partners</a:t>
            </a:r>
          </a:p>
        </p:txBody>
      </p:sp>
      <p:sp>
        <p:nvSpPr>
          <p:cNvPr id="6" name="Title 1">
            <a:extLst>
              <a:ext uri="{FF2B5EF4-FFF2-40B4-BE49-F238E27FC236}">
                <a16:creationId xmlns:a16="http://schemas.microsoft.com/office/drawing/2014/main" id="{6005AFEA-0D13-4911-B11F-29BE820EDBEE}"/>
              </a:ext>
            </a:extLst>
          </p:cNvPr>
          <p:cNvSpPr txBox="1">
            <a:spLocks/>
          </p:cNvSpPr>
          <p:nvPr/>
        </p:nvSpPr>
        <p:spPr>
          <a:xfrm>
            <a:off x="823275" y="2985933"/>
            <a:ext cx="6501384" cy="4096512"/>
          </a:xfrm>
          <a:prstGeom prst="rect">
            <a:avLst/>
          </a:prstGeom>
        </p:spPr>
        <p:txBody>
          <a:bodyPr/>
          <a:lst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a:lstStyle>
          <a:p>
            <a:r>
              <a:rPr lang="en-US" dirty="0"/>
              <a:t>Why?</a:t>
            </a:r>
          </a:p>
          <a:p>
            <a:r>
              <a:rPr lang="en-US" i="0" dirty="0">
                <a:latin typeface="+mn-lt"/>
              </a:rPr>
              <a:t>Neighbors</a:t>
            </a:r>
          </a:p>
          <a:p>
            <a:r>
              <a:rPr lang="en-US" i="0" dirty="0">
                <a:latin typeface="+mn-lt"/>
              </a:rPr>
              <a:t>Create Success</a:t>
            </a:r>
          </a:p>
          <a:p>
            <a:r>
              <a:rPr lang="en-US" i="0" dirty="0">
                <a:latin typeface="+mn-lt"/>
              </a:rPr>
              <a:t>Reduce Recidivism</a:t>
            </a:r>
          </a:p>
          <a:p>
            <a:endParaRPr lang="en-US" dirty="0"/>
          </a:p>
        </p:txBody>
      </p:sp>
    </p:spTree>
    <p:extLst>
      <p:ext uri="{BB962C8B-B14F-4D97-AF65-F5344CB8AC3E}">
        <p14:creationId xmlns:p14="http://schemas.microsoft.com/office/powerpoint/2010/main" val="15501227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78CAF13-0BE1-4EBD-AA2D-53E9577D0AB0}"/>
              </a:ext>
            </a:extLst>
          </p:cNvPr>
          <p:cNvSpPr>
            <a:spLocks noGrp="1"/>
          </p:cNvSpPr>
          <p:nvPr>
            <p:ph idx="1"/>
          </p:nvPr>
        </p:nvSpPr>
        <p:spPr/>
        <p:txBody>
          <a:bodyPr>
            <a:normAutofit fontScale="92500" lnSpcReduction="10000"/>
          </a:bodyPr>
          <a:lstStyle/>
          <a:p>
            <a:pPr marL="0" indent="0">
              <a:buNone/>
            </a:pPr>
            <a:r>
              <a:rPr lang="en-US" dirty="0">
                <a:latin typeface="+mj-lt"/>
              </a:rPr>
              <a:t>To pass the HiSET Assessment, test takers must do all three things: </a:t>
            </a:r>
          </a:p>
          <a:p>
            <a:endParaRPr lang="en-US" dirty="0">
              <a:latin typeface="+mj-lt"/>
            </a:endParaRPr>
          </a:p>
          <a:p>
            <a:pPr lvl="1"/>
            <a:r>
              <a:rPr lang="en-US" dirty="0">
                <a:latin typeface="+mj-lt"/>
              </a:rPr>
              <a:t>Achieve a minimum score of at least 8 out of 20 for  each content area of the HiSET </a:t>
            </a:r>
          </a:p>
          <a:p>
            <a:endParaRPr lang="en-US" dirty="0">
              <a:latin typeface="+mj-lt"/>
            </a:endParaRPr>
          </a:p>
          <a:p>
            <a:pPr lvl="1"/>
            <a:r>
              <a:rPr lang="en-US" dirty="0">
                <a:latin typeface="+mj-lt"/>
              </a:rPr>
              <a:t>Score at least 2 out of 6 on the Language Arts-Writing essay section</a:t>
            </a:r>
          </a:p>
          <a:p>
            <a:endParaRPr lang="en-US" dirty="0">
              <a:latin typeface="+mj-lt"/>
            </a:endParaRPr>
          </a:p>
          <a:p>
            <a:pPr lvl="1"/>
            <a:r>
              <a:rPr lang="en-US" dirty="0">
                <a:latin typeface="+mj-lt"/>
              </a:rPr>
              <a:t>Achieve a total passing score of at least 45 out of 100 on all five subtests</a:t>
            </a:r>
          </a:p>
          <a:p>
            <a:endParaRPr lang="en-US" dirty="0"/>
          </a:p>
        </p:txBody>
      </p:sp>
      <p:sp>
        <p:nvSpPr>
          <p:cNvPr id="5" name="Title 4">
            <a:extLst>
              <a:ext uri="{FF2B5EF4-FFF2-40B4-BE49-F238E27FC236}">
                <a16:creationId xmlns:a16="http://schemas.microsoft.com/office/drawing/2014/main" id="{926DE893-D65B-434F-9F87-E6A76AA8C122}"/>
              </a:ext>
            </a:extLst>
          </p:cNvPr>
          <p:cNvSpPr>
            <a:spLocks noGrp="1"/>
          </p:cNvSpPr>
          <p:nvPr>
            <p:ph type="title"/>
          </p:nvPr>
        </p:nvSpPr>
        <p:spPr/>
        <p:txBody>
          <a:bodyPr/>
          <a:lstStyle/>
          <a:p>
            <a:pPr algn="ctr"/>
            <a:r>
              <a:rPr lang="en-US" dirty="0"/>
              <a:t>HISET ASSESSMENT</a:t>
            </a:r>
          </a:p>
        </p:txBody>
      </p:sp>
      <p:sp>
        <p:nvSpPr>
          <p:cNvPr id="6" name="Slide Number Placeholder 5">
            <a:extLst>
              <a:ext uri="{FF2B5EF4-FFF2-40B4-BE49-F238E27FC236}">
                <a16:creationId xmlns:a16="http://schemas.microsoft.com/office/drawing/2014/main" id="{E8D73B8E-4D8F-4BCB-9627-6AA4D1735CAC}"/>
              </a:ext>
            </a:extLst>
          </p:cNvPr>
          <p:cNvSpPr>
            <a:spLocks noGrp="1"/>
          </p:cNvSpPr>
          <p:nvPr>
            <p:ph type="sldNum" sz="quarter" idx="12"/>
          </p:nvPr>
        </p:nvSpPr>
        <p:spPr/>
        <p:txBody>
          <a:bodyPr/>
          <a:lstStyle/>
          <a:p>
            <a:fld id="{DD5DC98F-6F3D-4D37-8801-59C812F9270D}" type="slidenum">
              <a:rPr lang="en-US" smtClean="0"/>
              <a:t>50</a:t>
            </a:fld>
            <a:endParaRPr lang="en-US" dirty="0"/>
          </a:p>
        </p:txBody>
      </p:sp>
    </p:spTree>
    <p:extLst>
      <p:ext uri="{BB962C8B-B14F-4D97-AF65-F5344CB8AC3E}">
        <p14:creationId xmlns:p14="http://schemas.microsoft.com/office/powerpoint/2010/main" val="8053719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33AF412-B619-40B3-9B96-987FF6AD9E4E}"/>
              </a:ext>
            </a:extLst>
          </p:cNvPr>
          <p:cNvSpPr>
            <a:spLocks noGrp="1"/>
          </p:cNvSpPr>
          <p:nvPr>
            <p:ph idx="1"/>
          </p:nvPr>
        </p:nvSpPr>
        <p:spPr/>
        <p:txBody>
          <a:bodyPr>
            <a:normAutofit fontScale="92500" lnSpcReduction="20000"/>
          </a:bodyPr>
          <a:lstStyle/>
          <a:p>
            <a:r>
              <a:rPr lang="en-US" dirty="0">
                <a:latin typeface="+mj-lt"/>
              </a:rPr>
              <a:t>You must change the email address, phone number  and address in the released student’s profile.</a:t>
            </a:r>
          </a:p>
          <a:p>
            <a:endParaRPr lang="en-US" dirty="0">
              <a:latin typeface="+mj-lt"/>
            </a:endParaRPr>
          </a:p>
          <a:p>
            <a:r>
              <a:rPr lang="en-US" dirty="0">
                <a:latin typeface="+mj-lt"/>
              </a:rPr>
              <a:t>Change Customer Type from “Supervised  Managed” to “General”.</a:t>
            </a:r>
          </a:p>
          <a:p>
            <a:endParaRPr lang="en-US" dirty="0">
              <a:latin typeface="+mj-lt"/>
            </a:endParaRPr>
          </a:p>
          <a:p>
            <a:r>
              <a:rPr lang="en-US" dirty="0">
                <a:latin typeface="+mj-lt"/>
              </a:rPr>
              <a:t>If student does not have an email. Please set up a Gmail or another free email  account for student or refer  student to HiSET Customer Service at 1-855-MyHiSET after customer  type has been changed to “General”</a:t>
            </a:r>
          </a:p>
          <a:p>
            <a:endParaRPr lang="en-US" dirty="0"/>
          </a:p>
        </p:txBody>
      </p:sp>
      <p:sp>
        <p:nvSpPr>
          <p:cNvPr id="5" name="Title 4">
            <a:extLst>
              <a:ext uri="{FF2B5EF4-FFF2-40B4-BE49-F238E27FC236}">
                <a16:creationId xmlns:a16="http://schemas.microsoft.com/office/drawing/2014/main" id="{5DE75041-BB28-4CB0-A6BD-0EE7619954E5}"/>
              </a:ext>
            </a:extLst>
          </p:cNvPr>
          <p:cNvSpPr>
            <a:spLocks noGrp="1"/>
          </p:cNvSpPr>
          <p:nvPr>
            <p:ph type="title"/>
          </p:nvPr>
        </p:nvSpPr>
        <p:spPr/>
        <p:txBody>
          <a:bodyPr/>
          <a:lstStyle/>
          <a:p>
            <a:r>
              <a:rPr lang="en-US" dirty="0"/>
              <a:t>When a Student is Released from Corrections</a:t>
            </a:r>
          </a:p>
        </p:txBody>
      </p:sp>
      <p:sp>
        <p:nvSpPr>
          <p:cNvPr id="6" name="Slide Number Placeholder 5">
            <a:extLst>
              <a:ext uri="{FF2B5EF4-FFF2-40B4-BE49-F238E27FC236}">
                <a16:creationId xmlns:a16="http://schemas.microsoft.com/office/drawing/2014/main" id="{8E4F8118-0126-42CC-ABDB-323AA79BD5E3}"/>
              </a:ext>
            </a:extLst>
          </p:cNvPr>
          <p:cNvSpPr>
            <a:spLocks noGrp="1"/>
          </p:cNvSpPr>
          <p:nvPr>
            <p:ph type="sldNum" sz="quarter" idx="12"/>
          </p:nvPr>
        </p:nvSpPr>
        <p:spPr/>
        <p:txBody>
          <a:bodyPr/>
          <a:lstStyle/>
          <a:p>
            <a:fld id="{DD5DC98F-6F3D-4D37-8801-59C812F9270D}" type="slidenum">
              <a:rPr lang="en-US" smtClean="0"/>
              <a:t>51</a:t>
            </a:fld>
            <a:endParaRPr lang="en-US" dirty="0"/>
          </a:p>
        </p:txBody>
      </p:sp>
    </p:spTree>
    <p:extLst>
      <p:ext uri="{BB962C8B-B14F-4D97-AF65-F5344CB8AC3E}">
        <p14:creationId xmlns:p14="http://schemas.microsoft.com/office/powerpoint/2010/main" val="24145848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A15D25A-E206-4C4F-AF03-E590406D424A}"/>
              </a:ext>
            </a:extLst>
          </p:cNvPr>
          <p:cNvSpPr>
            <a:spLocks noGrp="1"/>
          </p:cNvSpPr>
          <p:nvPr>
            <p:ph idx="1"/>
          </p:nvPr>
        </p:nvSpPr>
        <p:spPr>
          <a:xfrm>
            <a:off x="838200" y="1811793"/>
            <a:ext cx="10515600" cy="4504601"/>
          </a:xfrm>
        </p:spPr>
        <p:txBody>
          <a:bodyPr>
            <a:normAutofit fontScale="40000" lnSpcReduction="20000"/>
          </a:bodyPr>
          <a:lstStyle/>
          <a:p>
            <a:pPr>
              <a:lnSpc>
                <a:spcPct val="120000"/>
              </a:lnSpc>
            </a:pPr>
            <a:r>
              <a:rPr lang="en-US" sz="3600" dirty="0">
                <a:latin typeface="+mj-lt"/>
              </a:rPr>
              <a:t>Students will register directly to  DiplomaSender to access their test records at www.diplomasender.com </a:t>
            </a:r>
          </a:p>
          <a:p>
            <a:pPr>
              <a:lnSpc>
                <a:spcPct val="120000"/>
              </a:lnSpc>
            </a:pPr>
            <a:r>
              <a:rPr lang="en-US" sz="3600" dirty="0">
                <a:latin typeface="+mj-lt"/>
              </a:rPr>
              <a:t>DiplomaSender uses the latest technology and security standards to protect your data.</a:t>
            </a:r>
          </a:p>
          <a:p>
            <a:pPr lvl="1">
              <a:lnSpc>
                <a:spcPct val="120000"/>
              </a:lnSpc>
            </a:pPr>
            <a:r>
              <a:rPr lang="en-US" sz="3600" dirty="0">
                <a:latin typeface="+mj-lt"/>
              </a:rPr>
              <a:t> Google Chrome - Version 41 or higher. </a:t>
            </a:r>
          </a:p>
          <a:p>
            <a:pPr lvl="1">
              <a:lnSpc>
                <a:spcPct val="120000"/>
              </a:lnSpc>
            </a:pPr>
            <a:r>
              <a:rPr lang="en-US" sz="3600" dirty="0">
                <a:latin typeface="+mj-lt"/>
              </a:rPr>
              <a:t>Mozilla Firefox - Version 57 or higher. </a:t>
            </a:r>
          </a:p>
          <a:p>
            <a:pPr lvl="1">
              <a:lnSpc>
                <a:spcPct val="120000"/>
              </a:lnSpc>
            </a:pPr>
            <a:r>
              <a:rPr lang="en-US" sz="3600" dirty="0">
                <a:latin typeface="+mj-lt"/>
              </a:rPr>
              <a:t> 	Microsoft Edge - Version 38 or higher. </a:t>
            </a:r>
          </a:p>
          <a:p>
            <a:pPr lvl="1">
              <a:lnSpc>
                <a:spcPct val="120000"/>
              </a:lnSpc>
            </a:pPr>
            <a:r>
              <a:rPr lang="en-US" sz="3600" dirty="0">
                <a:latin typeface="+mj-lt"/>
              </a:rPr>
              <a:t> Apple Safari - Version 9 or higher. </a:t>
            </a:r>
            <a:endParaRPr lang="en-US" sz="3600" b="1" dirty="0">
              <a:latin typeface="+mj-lt"/>
            </a:endParaRPr>
          </a:p>
          <a:p>
            <a:pPr lvl="1">
              <a:lnSpc>
                <a:spcPct val="120000"/>
              </a:lnSpc>
            </a:pPr>
            <a:r>
              <a:rPr lang="en-US" sz="3600" b="1" dirty="0">
                <a:latin typeface="+mj-lt"/>
              </a:rPr>
              <a:t>Internet Explorer is not a supported browser.</a:t>
            </a:r>
          </a:p>
          <a:p>
            <a:pPr>
              <a:lnSpc>
                <a:spcPct val="120000"/>
              </a:lnSpc>
            </a:pPr>
            <a:endParaRPr lang="en-US" sz="3600" dirty="0">
              <a:latin typeface="+mj-lt"/>
            </a:endParaRPr>
          </a:p>
          <a:p>
            <a:pPr>
              <a:lnSpc>
                <a:spcPct val="120000"/>
              </a:lnSpc>
            </a:pPr>
            <a:r>
              <a:rPr lang="en-US" sz="3600" dirty="0">
                <a:latin typeface="+mj-lt"/>
              </a:rPr>
              <a:t>If you don’t have access to the internet. Don't worry, they can still access their documents by trying one of the options below.</a:t>
            </a:r>
          </a:p>
          <a:p>
            <a:pPr lvl="1">
              <a:lnSpc>
                <a:spcPct val="120000"/>
              </a:lnSpc>
            </a:pPr>
            <a:r>
              <a:rPr lang="en-US" sz="3600" dirty="0">
                <a:latin typeface="+mj-lt"/>
              </a:rPr>
              <a:t>call 1-855-313-5799 and place an order for a printed document. There is an additional fee of $6.00 for phone orders.</a:t>
            </a:r>
          </a:p>
          <a:p>
            <a:pPr lvl="1">
              <a:lnSpc>
                <a:spcPct val="120000"/>
              </a:lnSpc>
            </a:pPr>
            <a:r>
              <a:rPr lang="en-US" sz="3600" dirty="0">
                <a:latin typeface="+mj-lt"/>
              </a:rPr>
              <a:t>Email itsupport@diplomasender.com</a:t>
            </a:r>
          </a:p>
          <a:p>
            <a:endParaRPr lang="en-US" dirty="0"/>
          </a:p>
        </p:txBody>
      </p:sp>
      <p:sp>
        <p:nvSpPr>
          <p:cNvPr id="5" name="Title 4">
            <a:extLst>
              <a:ext uri="{FF2B5EF4-FFF2-40B4-BE49-F238E27FC236}">
                <a16:creationId xmlns:a16="http://schemas.microsoft.com/office/drawing/2014/main" id="{09D0459E-8B5A-4C91-A21F-6FB9F6A16816}"/>
              </a:ext>
            </a:extLst>
          </p:cNvPr>
          <p:cNvSpPr>
            <a:spLocks noGrp="1"/>
          </p:cNvSpPr>
          <p:nvPr>
            <p:ph type="title"/>
          </p:nvPr>
        </p:nvSpPr>
        <p:spPr/>
        <p:txBody>
          <a:bodyPr/>
          <a:lstStyle/>
          <a:p>
            <a:r>
              <a:rPr lang="en-US" dirty="0"/>
              <a:t>Requesting Records From DiplomaSender</a:t>
            </a:r>
          </a:p>
        </p:txBody>
      </p:sp>
      <p:pic>
        <p:nvPicPr>
          <p:cNvPr id="6" name="Picture 5">
            <a:extLst>
              <a:ext uri="{FF2B5EF4-FFF2-40B4-BE49-F238E27FC236}">
                <a16:creationId xmlns:a16="http://schemas.microsoft.com/office/drawing/2014/main" id="{AE5A512D-5E8F-40CA-B46A-7C5AE01648A0}"/>
              </a:ext>
            </a:extLst>
          </p:cNvPr>
          <p:cNvPicPr>
            <a:picLocks noChangeAspect="1"/>
          </p:cNvPicPr>
          <p:nvPr/>
        </p:nvPicPr>
        <p:blipFill>
          <a:blip r:embed="rId2"/>
          <a:stretch>
            <a:fillRect/>
          </a:stretch>
        </p:blipFill>
        <p:spPr>
          <a:xfrm>
            <a:off x="10424160" y="259405"/>
            <a:ext cx="1331310" cy="1308338"/>
          </a:xfrm>
          <a:prstGeom prst="rect">
            <a:avLst/>
          </a:prstGeom>
        </p:spPr>
      </p:pic>
      <p:sp>
        <p:nvSpPr>
          <p:cNvPr id="7" name="Slide Number Placeholder 6">
            <a:extLst>
              <a:ext uri="{FF2B5EF4-FFF2-40B4-BE49-F238E27FC236}">
                <a16:creationId xmlns:a16="http://schemas.microsoft.com/office/drawing/2014/main" id="{A6E2CFED-2F5F-436F-850B-6520023368BB}"/>
              </a:ext>
            </a:extLst>
          </p:cNvPr>
          <p:cNvSpPr>
            <a:spLocks noGrp="1"/>
          </p:cNvSpPr>
          <p:nvPr>
            <p:ph type="sldNum" sz="quarter" idx="12"/>
          </p:nvPr>
        </p:nvSpPr>
        <p:spPr/>
        <p:txBody>
          <a:bodyPr/>
          <a:lstStyle/>
          <a:p>
            <a:fld id="{DD5DC98F-6F3D-4D37-8801-59C812F9270D}" type="slidenum">
              <a:rPr lang="en-US" smtClean="0"/>
              <a:t>52</a:t>
            </a:fld>
            <a:endParaRPr lang="en-US" dirty="0"/>
          </a:p>
        </p:txBody>
      </p:sp>
    </p:spTree>
    <p:extLst>
      <p:ext uri="{BB962C8B-B14F-4D97-AF65-F5344CB8AC3E}">
        <p14:creationId xmlns:p14="http://schemas.microsoft.com/office/powerpoint/2010/main" val="39116970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849F92-43E2-460F-954C-288F318A8C71}"/>
              </a:ext>
            </a:extLst>
          </p:cNvPr>
          <p:cNvSpPr>
            <a:spLocks noGrp="1"/>
          </p:cNvSpPr>
          <p:nvPr>
            <p:ph idx="1"/>
          </p:nvPr>
        </p:nvSpPr>
        <p:spPr/>
        <p:txBody>
          <a:bodyPr>
            <a:normAutofit fontScale="92500" lnSpcReduction="20000"/>
          </a:bodyPr>
          <a:lstStyle/>
          <a:p>
            <a:r>
              <a:rPr lang="en-US" dirty="0">
                <a:latin typeface="+mj-lt"/>
              </a:rPr>
              <a:t>Students will receive a complimentary transcript and diploma to their physical address. </a:t>
            </a:r>
          </a:p>
          <a:p>
            <a:r>
              <a:rPr lang="en-US" dirty="0">
                <a:latin typeface="+mj-lt"/>
              </a:rPr>
              <a:t>They also have the option to forward the transcript and diploma via email to themselves or employer or potential employee. </a:t>
            </a:r>
          </a:p>
          <a:p>
            <a:r>
              <a:rPr lang="en-US" dirty="0">
                <a:latin typeface="+mj-lt"/>
              </a:rPr>
              <a:t>They must remember that their first copy is free and any additional copy is $15 per copy. </a:t>
            </a:r>
          </a:p>
          <a:p>
            <a:r>
              <a:rPr lang="en-US" dirty="0">
                <a:latin typeface="+mj-lt"/>
              </a:rPr>
              <a:t>Transcripts/Diplomas will be sent within 2-7 business days. </a:t>
            </a:r>
          </a:p>
          <a:p>
            <a:r>
              <a:rPr lang="en-US" dirty="0">
                <a:latin typeface="+mj-lt"/>
              </a:rPr>
              <a:t>For Employment and College applications, please advise students not to open them</a:t>
            </a:r>
            <a:r>
              <a:rPr lang="en-US" dirty="0"/>
              <a:t>.</a:t>
            </a:r>
          </a:p>
        </p:txBody>
      </p:sp>
      <p:sp>
        <p:nvSpPr>
          <p:cNvPr id="3" name="Slide Number Placeholder 2">
            <a:extLst>
              <a:ext uri="{FF2B5EF4-FFF2-40B4-BE49-F238E27FC236}">
                <a16:creationId xmlns:a16="http://schemas.microsoft.com/office/drawing/2014/main" id="{66540AAF-F4BC-4E24-89D4-D0813765F352}"/>
              </a:ext>
            </a:extLst>
          </p:cNvPr>
          <p:cNvSpPr>
            <a:spLocks noGrp="1"/>
          </p:cNvSpPr>
          <p:nvPr>
            <p:ph type="sldNum" sz="quarter" idx="12"/>
          </p:nvPr>
        </p:nvSpPr>
        <p:spPr/>
        <p:txBody>
          <a:bodyPr/>
          <a:lstStyle/>
          <a:p>
            <a:fld id="{DD5DC98F-6F3D-4D37-8801-59C812F9270D}" type="slidenum">
              <a:rPr lang="en-US" smtClean="0"/>
              <a:t>53</a:t>
            </a:fld>
            <a:endParaRPr lang="en-US" dirty="0"/>
          </a:p>
        </p:txBody>
      </p:sp>
      <p:sp>
        <p:nvSpPr>
          <p:cNvPr id="4" name="Title 3">
            <a:extLst>
              <a:ext uri="{FF2B5EF4-FFF2-40B4-BE49-F238E27FC236}">
                <a16:creationId xmlns:a16="http://schemas.microsoft.com/office/drawing/2014/main" id="{A19856F4-EA62-4FD0-8701-C20D406C2804}"/>
              </a:ext>
            </a:extLst>
          </p:cNvPr>
          <p:cNvSpPr>
            <a:spLocks noGrp="1"/>
          </p:cNvSpPr>
          <p:nvPr>
            <p:ph type="title"/>
          </p:nvPr>
        </p:nvSpPr>
        <p:spPr/>
        <p:txBody>
          <a:bodyPr/>
          <a:lstStyle/>
          <a:p>
            <a:r>
              <a:rPr lang="en-US" dirty="0"/>
              <a:t>Requesting Records From DiplomaSender</a:t>
            </a:r>
          </a:p>
        </p:txBody>
      </p:sp>
    </p:spTree>
    <p:extLst>
      <p:ext uri="{BB962C8B-B14F-4D97-AF65-F5344CB8AC3E}">
        <p14:creationId xmlns:p14="http://schemas.microsoft.com/office/powerpoint/2010/main" val="1142253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18DBCB-D823-4A4F-AC6F-4AB0464DC8DF}"/>
              </a:ext>
            </a:extLst>
          </p:cNvPr>
          <p:cNvSpPr>
            <a:spLocks noGrp="1"/>
          </p:cNvSpPr>
          <p:nvPr>
            <p:ph idx="1"/>
          </p:nvPr>
        </p:nvSpPr>
        <p:spPr/>
        <p:txBody>
          <a:bodyPr/>
          <a:lstStyle/>
          <a:p>
            <a:r>
              <a:rPr lang="en-US" dirty="0">
                <a:latin typeface="+mj-lt"/>
              </a:rPr>
              <a:t>To request batch mail diplomas and transcripts for incarcerated students, chief examiners/test administrators  will work with Sophia Feaster-Lawrence from NC Department of Public Safety directly to retrieve students credentials.</a:t>
            </a:r>
          </a:p>
        </p:txBody>
      </p:sp>
      <p:sp>
        <p:nvSpPr>
          <p:cNvPr id="3" name="Slide Number Placeholder 2">
            <a:extLst>
              <a:ext uri="{FF2B5EF4-FFF2-40B4-BE49-F238E27FC236}">
                <a16:creationId xmlns:a16="http://schemas.microsoft.com/office/drawing/2014/main" id="{9B013A41-C1FD-42BF-BF2D-67F9C13EE27F}"/>
              </a:ext>
            </a:extLst>
          </p:cNvPr>
          <p:cNvSpPr>
            <a:spLocks noGrp="1"/>
          </p:cNvSpPr>
          <p:nvPr>
            <p:ph type="sldNum" sz="quarter" idx="12"/>
          </p:nvPr>
        </p:nvSpPr>
        <p:spPr/>
        <p:txBody>
          <a:bodyPr/>
          <a:lstStyle/>
          <a:p>
            <a:fld id="{DD5DC98F-6F3D-4D37-8801-59C812F9270D}" type="slidenum">
              <a:rPr lang="en-US" smtClean="0"/>
              <a:t>54</a:t>
            </a:fld>
            <a:endParaRPr lang="en-US" dirty="0"/>
          </a:p>
        </p:txBody>
      </p:sp>
      <p:sp>
        <p:nvSpPr>
          <p:cNvPr id="4" name="Title 3">
            <a:extLst>
              <a:ext uri="{FF2B5EF4-FFF2-40B4-BE49-F238E27FC236}">
                <a16:creationId xmlns:a16="http://schemas.microsoft.com/office/drawing/2014/main" id="{C0ADAA17-D00F-498E-8A8E-C370961839D0}"/>
              </a:ext>
            </a:extLst>
          </p:cNvPr>
          <p:cNvSpPr>
            <a:spLocks noGrp="1"/>
          </p:cNvSpPr>
          <p:nvPr>
            <p:ph type="title"/>
          </p:nvPr>
        </p:nvSpPr>
        <p:spPr/>
        <p:txBody>
          <a:bodyPr/>
          <a:lstStyle/>
          <a:p>
            <a:r>
              <a:rPr lang="en-US" dirty="0"/>
              <a:t>Requesting Records From DiplomaSender</a:t>
            </a:r>
          </a:p>
        </p:txBody>
      </p:sp>
    </p:spTree>
    <p:extLst>
      <p:ext uri="{BB962C8B-B14F-4D97-AF65-F5344CB8AC3E}">
        <p14:creationId xmlns:p14="http://schemas.microsoft.com/office/powerpoint/2010/main" val="32483901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AE4036-B5D3-49F0-ABB7-92E1E0360949}"/>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p:txBody>
      </p:sp>
      <p:sp>
        <p:nvSpPr>
          <p:cNvPr id="3" name="Title 2">
            <a:extLst>
              <a:ext uri="{FF2B5EF4-FFF2-40B4-BE49-F238E27FC236}">
                <a16:creationId xmlns:a16="http://schemas.microsoft.com/office/drawing/2014/main" id="{6E9E5388-D16D-4ED2-8F20-14EED596D7AB}"/>
              </a:ext>
            </a:extLst>
          </p:cNvPr>
          <p:cNvSpPr>
            <a:spLocks noGrp="1"/>
          </p:cNvSpPr>
          <p:nvPr>
            <p:ph type="title"/>
          </p:nvPr>
        </p:nvSpPr>
        <p:spPr>
          <a:xfrm>
            <a:off x="2152495" y="2675731"/>
            <a:ext cx="7887010" cy="1325563"/>
          </a:xfrm>
        </p:spPr>
        <p:txBody>
          <a:bodyPr>
            <a:noAutofit/>
          </a:bodyPr>
          <a:lstStyle/>
          <a:p>
            <a:pPr algn="ctr"/>
            <a:r>
              <a:rPr lang="en-US" sz="9600" dirty="0">
                <a:ln w="0">
                  <a:solidFill>
                    <a:srgbClr val="003767"/>
                  </a:solidFill>
                </a:ln>
                <a:cs typeface="Arial" panose="020B0604020202020204" pitchFamily="34" charset="0"/>
              </a:rPr>
              <a:t>Questions?</a:t>
            </a:r>
            <a:endParaRPr lang="en-US" sz="6000" dirty="0">
              <a:ln w="0">
                <a:solidFill>
                  <a:srgbClr val="003767"/>
                </a:solidFill>
              </a:ln>
              <a:cs typeface="Arial" panose="020B0604020202020204" pitchFamily="34" charset="0"/>
            </a:endParaRPr>
          </a:p>
        </p:txBody>
      </p:sp>
      <p:sp>
        <p:nvSpPr>
          <p:cNvPr id="6" name="Slide Number Placeholder 5">
            <a:extLst>
              <a:ext uri="{FF2B5EF4-FFF2-40B4-BE49-F238E27FC236}">
                <a16:creationId xmlns:a16="http://schemas.microsoft.com/office/drawing/2014/main" id="{35FBA1B5-FDC5-426B-8314-50D2B30CAB08}"/>
              </a:ext>
            </a:extLst>
          </p:cNvPr>
          <p:cNvSpPr>
            <a:spLocks noGrp="1"/>
          </p:cNvSpPr>
          <p:nvPr>
            <p:ph type="sldNum" sz="quarter" idx="12"/>
          </p:nvPr>
        </p:nvSpPr>
        <p:spPr/>
        <p:txBody>
          <a:bodyPr/>
          <a:lstStyle/>
          <a:p>
            <a:fld id="{DD5DC98F-6F3D-4D37-8801-59C812F9270D}" type="slidenum">
              <a:rPr lang="en-US" smtClean="0"/>
              <a:t>55</a:t>
            </a:fld>
            <a:endParaRPr lang="en-US" dirty="0"/>
          </a:p>
        </p:txBody>
      </p:sp>
    </p:spTree>
    <p:extLst>
      <p:ext uri="{BB962C8B-B14F-4D97-AF65-F5344CB8AC3E}">
        <p14:creationId xmlns:p14="http://schemas.microsoft.com/office/powerpoint/2010/main" val="42072157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6242F0-3C2F-4F88-BF2C-F8FDC44908F8}"/>
              </a:ext>
            </a:extLst>
          </p:cNvPr>
          <p:cNvSpPr>
            <a:spLocks noGrp="1"/>
          </p:cNvSpPr>
          <p:nvPr>
            <p:ph idx="1"/>
          </p:nvPr>
        </p:nvSpPr>
        <p:spPr>
          <a:xfrm>
            <a:off x="1366786" y="2196547"/>
            <a:ext cx="8961121" cy="4062409"/>
          </a:xfrm>
        </p:spPr>
        <p:txBody>
          <a:bodyPr>
            <a:noAutofit/>
          </a:bodyPr>
          <a:lstStyle/>
          <a:p>
            <a:pPr marL="0" indent="0">
              <a:buNone/>
            </a:pPr>
            <a:endParaRPr lang="en-US" dirty="0"/>
          </a:p>
          <a:p>
            <a:pPr marL="0" indent="0">
              <a:buNone/>
            </a:pPr>
            <a:r>
              <a:rPr lang="en-US" sz="2400" dirty="0">
                <a:latin typeface="+mj-lt"/>
                <a:cs typeface="Arial" panose="020B0604020202020204" pitchFamily="34" charset="0"/>
              </a:rPr>
              <a:t>Should you have any questions following this webinar, please send an email to:</a:t>
            </a:r>
          </a:p>
          <a:p>
            <a:pPr marL="0" indent="0" algn="ctr">
              <a:buNone/>
            </a:pPr>
            <a:r>
              <a:rPr lang="en-US" sz="2400" dirty="0">
                <a:latin typeface="+mj-lt"/>
                <a:cs typeface="Arial" panose="020B0604020202020204" pitchFamily="34" charset="0"/>
              </a:rPr>
              <a:t>Nancye Gaj  </a:t>
            </a:r>
            <a:r>
              <a:rPr lang="en-US" sz="2400" dirty="0">
                <a:latin typeface="+mj-lt"/>
                <a:cs typeface="Arial" panose="020B0604020202020204" pitchFamily="34" charset="0"/>
                <a:hlinkClick r:id="rId3"/>
              </a:rPr>
              <a:t>gajn@nccommunitycolleges.edu</a:t>
            </a:r>
            <a:endParaRPr lang="en-US" sz="2400" dirty="0">
              <a:latin typeface="+mj-lt"/>
              <a:cs typeface="Arial" panose="020B0604020202020204" pitchFamily="34" charset="0"/>
            </a:endParaRPr>
          </a:p>
          <a:p>
            <a:pPr marL="0" indent="0" algn="ctr">
              <a:buNone/>
            </a:pPr>
            <a:r>
              <a:rPr lang="en-US" sz="2400" dirty="0">
                <a:latin typeface="+mj-lt"/>
                <a:cs typeface="Arial" panose="020B0604020202020204" pitchFamily="34" charset="0"/>
              </a:rPr>
              <a:t>Tiara Jones </a:t>
            </a:r>
            <a:r>
              <a:rPr lang="en-US" sz="2400" dirty="0">
                <a:latin typeface="+mj-lt"/>
                <a:cs typeface="Arial" panose="020B0604020202020204" pitchFamily="34" charset="0"/>
                <a:hlinkClick r:id="rId4"/>
              </a:rPr>
              <a:t>jonest@nccommunitycolleges.edu</a:t>
            </a:r>
            <a:r>
              <a:rPr lang="en-US" sz="2400" dirty="0">
                <a:latin typeface="+mj-lt"/>
                <a:cs typeface="Arial" panose="020B0604020202020204" pitchFamily="34" charset="0"/>
              </a:rPr>
              <a:t> </a:t>
            </a:r>
          </a:p>
          <a:p>
            <a:pPr marL="0" indent="0" algn="ctr">
              <a:buNone/>
            </a:pPr>
            <a:endParaRPr lang="en-US" sz="2400" dirty="0">
              <a:latin typeface="Arial" panose="020B0604020202020204" pitchFamily="34" charset="0"/>
              <a:cs typeface="Arial" panose="020B0604020202020204" pitchFamily="34" charset="0"/>
            </a:endParaRPr>
          </a:p>
          <a:p>
            <a:pPr marL="0" indent="0" algn="ctr">
              <a:buNone/>
            </a:pPr>
            <a:endParaRPr lang="en-US" sz="2400" dirty="0">
              <a:latin typeface="Arial" panose="020B0604020202020204" pitchFamily="34" charset="0"/>
              <a:cs typeface="Arial" panose="020B0604020202020204" pitchFamily="34" charset="0"/>
            </a:endParaRPr>
          </a:p>
          <a:p>
            <a:pPr marL="0" indent="0">
              <a:buNone/>
            </a:pPr>
            <a:endParaRPr lang="en-US" dirty="0"/>
          </a:p>
        </p:txBody>
      </p:sp>
      <p:sp>
        <p:nvSpPr>
          <p:cNvPr id="3" name="Title 2">
            <a:extLst>
              <a:ext uri="{FF2B5EF4-FFF2-40B4-BE49-F238E27FC236}">
                <a16:creationId xmlns:a16="http://schemas.microsoft.com/office/drawing/2014/main" id="{0201C780-2823-4732-90A0-0C341DDE093E}"/>
              </a:ext>
            </a:extLst>
          </p:cNvPr>
          <p:cNvSpPr>
            <a:spLocks noGrp="1"/>
          </p:cNvSpPr>
          <p:nvPr>
            <p:ph type="title"/>
          </p:nvPr>
        </p:nvSpPr>
        <p:spPr>
          <a:xfrm>
            <a:off x="2136913" y="259405"/>
            <a:ext cx="8114356" cy="1325563"/>
          </a:xfrm>
        </p:spPr>
        <p:txBody>
          <a:bodyPr>
            <a:normAutofit/>
          </a:bodyPr>
          <a:lstStyle/>
          <a:p>
            <a:pPr algn="ctr"/>
            <a:r>
              <a:rPr lang="en-US" sz="5400" dirty="0">
                <a:cs typeface="Arial" panose="020B0604020202020204" pitchFamily="34" charset="0"/>
              </a:rPr>
              <a:t>After the Webinar</a:t>
            </a:r>
          </a:p>
        </p:txBody>
      </p:sp>
      <p:sp>
        <p:nvSpPr>
          <p:cNvPr id="6" name="Slide Number Placeholder 5">
            <a:extLst>
              <a:ext uri="{FF2B5EF4-FFF2-40B4-BE49-F238E27FC236}">
                <a16:creationId xmlns:a16="http://schemas.microsoft.com/office/drawing/2014/main" id="{3ED4E856-EF5D-4B31-994D-C3056F348DB8}"/>
              </a:ext>
            </a:extLst>
          </p:cNvPr>
          <p:cNvSpPr>
            <a:spLocks noGrp="1"/>
          </p:cNvSpPr>
          <p:nvPr>
            <p:ph type="sldNum" sz="quarter" idx="12"/>
          </p:nvPr>
        </p:nvSpPr>
        <p:spPr/>
        <p:txBody>
          <a:bodyPr/>
          <a:lstStyle/>
          <a:p>
            <a:fld id="{DD5DC98F-6F3D-4D37-8801-59C812F9270D}" type="slidenum">
              <a:rPr lang="en-US" smtClean="0"/>
              <a:t>56</a:t>
            </a:fld>
            <a:endParaRPr lang="en-US" dirty="0"/>
          </a:p>
        </p:txBody>
      </p:sp>
    </p:spTree>
    <p:extLst>
      <p:ext uri="{BB962C8B-B14F-4D97-AF65-F5344CB8AC3E}">
        <p14:creationId xmlns:p14="http://schemas.microsoft.com/office/powerpoint/2010/main" val="25392029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C58E2AE-615B-4AD5-8CDA-2538BEAF886D}"/>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p:txBody>
      </p:sp>
      <p:sp>
        <p:nvSpPr>
          <p:cNvPr id="3" name="Title 2">
            <a:extLst>
              <a:ext uri="{FF2B5EF4-FFF2-40B4-BE49-F238E27FC236}">
                <a16:creationId xmlns:a16="http://schemas.microsoft.com/office/drawing/2014/main" id="{98516025-7249-45F9-A0E5-F996EEEE0C13}"/>
              </a:ext>
            </a:extLst>
          </p:cNvPr>
          <p:cNvSpPr>
            <a:spLocks noGrp="1"/>
          </p:cNvSpPr>
          <p:nvPr>
            <p:ph type="title"/>
          </p:nvPr>
        </p:nvSpPr>
        <p:spPr>
          <a:xfrm>
            <a:off x="1847424" y="2136914"/>
            <a:ext cx="7887010" cy="2846250"/>
          </a:xfrm>
        </p:spPr>
        <p:txBody>
          <a:bodyPr>
            <a:normAutofit/>
          </a:bodyPr>
          <a:lstStyle/>
          <a:p>
            <a:pPr algn="ctr"/>
            <a:r>
              <a:rPr lang="en-US" sz="9600" dirty="0">
                <a:ln w="0">
                  <a:solidFill>
                    <a:srgbClr val="003767"/>
                  </a:solidFill>
                </a:ln>
                <a:cs typeface="Arial" panose="020B0604020202020204" pitchFamily="34" charset="0"/>
              </a:rPr>
              <a:t>Thank You!</a:t>
            </a:r>
          </a:p>
        </p:txBody>
      </p:sp>
      <p:sp>
        <p:nvSpPr>
          <p:cNvPr id="6" name="Slide Number Placeholder 5">
            <a:extLst>
              <a:ext uri="{FF2B5EF4-FFF2-40B4-BE49-F238E27FC236}">
                <a16:creationId xmlns:a16="http://schemas.microsoft.com/office/drawing/2014/main" id="{0B9D9D74-3D7A-4022-B47B-D573B3889D6A}"/>
              </a:ext>
            </a:extLst>
          </p:cNvPr>
          <p:cNvSpPr>
            <a:spLocks noGrp="1"/>
          </p:cNvSpPr>
          <p:nvPr>
            <p:ph type="sldNum" sz="quarter" idx="12"/>
          </p:nvPr>
        </p:nvSpPr>
        <p:spPr/>
        <p:txBody>
          <a:bodyPr/>
          <a:lstStyle/>
          <a:p>
            <a:fld id="{DD5DC98F-6F3D-4D37-8801-59C812F9270D}" type="slidenum">
              <a:rPr lang="en-US" smtClean="0"/>
              <a:t>57</a:t>
            </a:fld>
            <a:endParaRPr lang="en-US" dirty="0"/>
          </a:p>
        </p:txBody>
      </p:sp>
    </p:spTree>
    <p:extLst>
      <p:ext uri="{BB962C8B-B14F-4D97-AF65-F5344CB8AC3E}">
        <p14:creationId xmlns:p14="http://schemas.microsoft.com/office/powerpoint/2010/main" val="25229955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34110-0ED5-4BEA-8380-5215B75DEF23}"/>
              </a:ext>
            </a:extLst>
          </p:cNvPr>
          <p:cNvSpPr>
            <a:spLocks noGrp="1"/>
          </p:cNvSpPr>
          <p:nvPr>
            <p:ph type="title"/>
          </p:nvPr>
        </p:nvSpPr>
        <p:spPr/>
        <p:txBody>
          <a:bodyPr/>
          <a:lstStyle/>
          <a:p>
            <a:r>
              <a:rPr lang="en-US" dirty="0"/>
              <a:t>Today’s Panel</a:t>
            </a:r>
          </a:p>
        </p:txBody>
      </p:sp>
      <p:sp>
        <p:nvSpPr>
          <p:cNvPr id="3" name="Content Placeholder 2">
            <a:extLst>
              <a:ext uri="{FF2B5EF4-FFF2-40B4-BE49-F238E27FC236}">
                <a16:creationId xmlns:a16="http://schemas.microsoft.com/office/drawing/2014/main" id="{EDBAD567-FAA9-43EC-95C3-C84835F9A9B6}"/>
              </a:ext>
            </a:extLst>
          </p:cNvPr>
          <p:cNvSpPr>
            <a:spLocks noGrp="1"/>
          </p:cNvSpPr>
          <p:nvPr>
            <p:ph idx="1"/>
          </p:nvPr>
        </p:nvSpPr>
        <p:spPr/>
        <p:txBody>
          <a:bodyPr anchor="ctr"/>
          <a:lstStyle/>
          <a:p>
            <a:pPr marL="0" indent="0" algn="ctr">
              <a:buNone/>
            </a:pPr>
            <a:r>
              <a:rPr lang="en-US" sz="4400" b="1" dirty="0"/>
              <a:t>Questions</a:t>
            </a:r>
          </a:p>
          <a:p>
            <a:endParaRPr lang="en-US" dirty="0"/>
          </a:p>
        </p:txBody>
      </p:sp>
    </p:spTree>
    <p:extLst>
      <p:ext uri="{BB962C8B-B14F-4D97-AF65-F5344CB8AC3E}">
        <p14:creationId xmlns:p14="http://schemas.microsoft.com/office/powerpoint/2010/main" val="2497258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34110-0ED5-4BEA-8380-5215B75DEF23}"/>
              </a:ext>
            </a:extLst>
          </p:cNvPr>
          <p:cNvSpPr>
            <a:spLocks noGrp="1"/>
          </p:cNvSpPr>
          <p:nvPr>
            <p:ph type="title"/>
          </p:nvPr>
        </p:nvSpPr>
        <p:spPr/>
        <p:txBody>
          <a:bodyPr/>
          <a:lstStyle/>
          <a:p>
            <a:r>
              <a:rPr lang="en-US" dirty="0"/>
              <a:t>Today’s Panel</a:t>
            </a:r>
          </a:p>
        </p:txBody>
      </p:sp>
      <p:sp>
        <p:nvSpPr>
          <p:cNvPr id="3" name="Content Placeholder 2">
            <a:extLst>
              <a:ext uri="{FF2B5EF4-FFF2-40B4-BE49-F238E27FC236}">
                <a16:creationId xmlns:a16="http://schemas.microsoft.com/office/drawing/2014/main" id="{EDBAD567-FAA9-43EC-95C3-C84835F9A9B6}"/>
              </a:ext>
            </a:extLst>
          </p:cNvPr>
          <p:cNvSpPr>
            <a:spLocks noGrp="1"/>
          </p:cNvSpPr>
          <p:nvPr>
            <p:ph idx="1"/>
          </p:nvPr>
        </p:nvSpPr>
        <p:spPr/>
        <p:txBody>
          <a:bodyPr/>
          <a:lstStyle/>
          <a:p>
            <a:r>
              <a:rPr lang="en-US" dirty="0"/>
              <a:t>Karen Tikkanen – Moderator Workforce Development SO</a:t>
            </a:r>
          </a:p>
          <a:p>
            <a:r>
              <a:rPr lang="en-US" dirty="0"/>
              <a:t>Vanessa James - Regional Re-entry Specialist Commerce</a:t>
            </a:r>
          </a:p>
          <a:p>
            <a:r>
              <a:rPr lang="en-US" dirty="0"/>
              <a:t>Keri Allman – Rowan Cabarrus Community College</a:t>
            </a:r>
          </a:p>
          <a:p>
            <a:r>
              <a:rPr lang="en-US" dirty="0"/>
              <a:t>Greg Singleton – Craven Community College, Craven/Pamlico Re-entry Board</a:t>
            </a:r>
          </a:p>
          <a:p>
            <a:r>
              <a:rPr lang="en-US" dirty="0"/>
              <a:t>Nancye Gaj – CCR System Office</a:t>
            </a:r>
          </a:p>
          <a:p>
            <a:r>
              <a:rPr lang="en-US" dirty="0"/>
              <a:t>Tiara Jones – CCR System Office</a:t>
            </a:r>
          </a:p>
          <a:p>
            <a:endParaRPr lang="en-US" dirty="0"/>
          </a:p>
          <a:p>
            <a:endParaRPr lang="en-US" dirty="0"/>
          </a:p>
        </p:txBody>
      </p:sp>
    </p:spTree>
    <p:extLst>
      <p:ext uri="{BB962C8B-B14F-4D97-AF65-F5344CB8AC3E}">
        <p14:creationId xmlns:p14="http://schemas.microsoft.com/office/powerpoint/2010/main" val="4208953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34110-0ED5-4BEA-8380-5215B75DEF23}"/>
              </a:ext>
            </a:extLst>
          </p:cNvPr>
          <p:cNvSpPr>
            <a:spLocks noGrp="1"/>
          </p:cNvSpPr>
          <p:nvPr>
            <p:ph type="title"/>
          </p:nvPr>
        </p:nvSpPr>
        <p:spPr/>
        <p:txBody>
          <a:bodyPr/>
          <a:lstStyle/>
          <a:p>
            <a:r>
              <a:rPr lang="en-US" dirty="0"/>
              <a:t>Today’s Panel</a:t>
            </a:r>
          </a:p>
        </p:txBody>
      </p:sp>
      <p:sp>
        <p:nvSpPr>
          <p:cNvPr id="3" name="Content Placeholder 2">
            <a:extLst>
              <a:ext uri="{FF2B5EF4-FFF2-40B4-BE49-F238E27FC236}">
                <a16:creationId xmlns:a16="http://schemas.microsoft.com/office/drawing/2014/main" id="{EDBAD567-FAA9-43EC-95C3-C84835F9A9B6}"/>
              </a:ext>
            </a:extLst>
          </p:cNvPr>
          <p:cNvSpPr>
            <a:spLocks noGrp="1"/>
          </p:cNvSpPr>
          <p:nvPr>
            <p:ph idx="1"/>
          </p:nvPr>
        </p:nvSpPr>
        <p:spPr/>
        <p:txBody>
          <a:bodyPr anchor="ctr"/>
          <a:lstStyle/>
          <a:p>
            <a:pPr marL="0" indent="0" algn="ctr">
              <a:buNone/>
            </a:pPr>
            <a:r>
              <a:rPr lang="en-US" sz="4400" b="1" dirty="0"/>
              <a:t>Vanessa James  </a:t>
            </a:r>
          </a:p>
          <a:p>
            <a:pPr marL="0" indent="0" algn="ctr">
              <a:buNone/>
            </a:pPr>
            <a:r>
              <a:rPr lang="en-US" sz="4400" dirty="0"/>
              <a:t>Regional Reentry Specialist</a:t>
            </a:r>
          </a:p>
          <a:p>
            <a:pPr marL="0" indent="0" algn="ctr">
              <a:buNone/>
            </a:pPr>
            <a:r>
              <a:rPr lang="en-US" sz="4400" dirty="0"/>
              <a:t>Commerce Department</a:t>
            </a:r>
          </a:p>
          <a:p>
            <a:pPr marL="0" indent="0">
              <a:buNone/>
            </a:pPr>
            <a:endParaRPr lang="en-US" dirty="0"/>
          </a:p>
        </p:txBody>
      </p:sp>
    </p:spTree>
    <p:extLst>
      <p:ext uri="{BB962C8B-B14F-4D97-AF65-F5344CB8AC3E}">
        <p14:creationId xmlns:p14="http://schemas.microsoft.com/office/powerpoint/2010/main" val="574769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34110-0ED5-4BEA-8380-5215B75DEF23}"/>
              </a:ext>
            </a:extLst>
          </p:cNvPr>
          <p:cNvSpPr>
            <a:spLocks noGrp="1"/>
          </p:cNvSpPr>
          <p:nvPr>
            <p:ph type="title"/>
          </p:nvPr>
        </p:nvSpPr>
        <p:spPr/>
        <p:txBody>
          <a:bodyPr/>
          <a:lstStyle/>
          <a:p>
            <a:r>
              <a:rPr lang="en-US" dirty="0"/>
              <a:t>Today’s Panel</a:t>
            </a:r>
          </a:p>
        </p:txBody>
      </p:sp>
      <p:sp>
        <p:nvSpPr>
          <p:cNvPr id="3" name="Content Placeholder 2">
            <a:extLst>
              <a:ext uri="{FF2B5EF4-FFF2-40B4-BE49-F238E27FC236}">
                <a16:creationId xmlns:a16="http://schemas.microsoft.com/office/drawing/2014/main" id="{EDBAD567-FAA9-43EC-95C3-C84835F9A9B6}"/>
              </a:ext>
            </a:extLst>
          </p:cNvPr>
          <p:cNvSpPr>
            <a:spLocks noGrp="1"/>
          </p:cNvSpPr>
          <p:nvPr>
            <p:ph idx="1"/>
          </p:nvPr>
        </p:nvSpPr>
        <p:spPr/>
        <p:txBody>
          <a:bodyPr anchor="ctr"/>
          <a:lstStyle/>
          <a:p>
            <a:pPr marL="0" indent="0" algn="ctr">
              <a:buNone/>
            </a:pPr>
            <a:r>
              <a:rPr lang="en-US" sz="4400" b="1" dirty="0"/>
              <a:t>Keri Allman </a:t>
            </a:r>
          </a:p>
          <a:p>
            <a:pPr marL="0" indent="0" algn="ctr">
              <a:buNone/>
            </a:pPr>
            <a:r>
              <a:rPr lang="en-US" sz="4400" dirty="0"/>
              <a:t> Rowan Cabarrus Community College</a:t>
            </a:r>
          </a:p>
          <a:p>
            <a:endParaRPr lang="en-US" dirty="0"/>
          </a:p>
        </p:txBody>
      </p:sp>
    </p:spTree>
    <p:extLst>
      <p:ext uri="{BB962C8B-B14F-4D97-AF65-F5344CB8AC3E}">
        <p14:creationId xmlns:p14="http://schemas.microsoft.com/office/powerpoint/2010/main" val="3342000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6528" y="5346056"/>
            <a:ext cx="3882798" cy="1133859"/>
          </a:xfrm>
        </p:spPr>
        <p:txBody>
          <a:bodyPr>
            <a:noAutofit/>
          </a:bodyPr>
          <a:lstStyle/>
          <a:p>
            <a:pPr algn="ctr"/>
            <a:r>
              <a:rPr lang="en-US" sz="2400" dirty="0">
                <a:latin typeface="+mj-lt"/>
              </a:rPr>
              <a:t>Employer Discussions:</a:t>
            </a:r>
          </a:p>
          <a:p>
            <a:pPr algn="ctr"/>
            <a:r>
              <a:rPr lang="en-US" sz="2400" dirty="0">
                <a:latin typeface="+mj-lt"/>
              </a:rPr>
              <a:t>Keri Allman</a:t>
            </a:r>
          </a:p>
        </p:txBody>
      </p:sp>
      <p:pic>
        <p:nvPicPr>
          <p:cNvPr id="5" name="Picture 4" descr="Civil Engineering | Dr. MAHALINGAM COLLEGE OF ENGINEERING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0" cy="517207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6928" y="5206001"/>
            <a:ext cx="3719512" cy="1635616"/>
          </a:xfrm>
          <a:prstGeom prst="rect">
            <a:avLst/>
          </a:prstGeom>
        </p:spPr>
      </p:pic>
      <p:sp>
        <p:nvSpPr>
          <p:cNvPr id="7" name="Title 1"/>
          <p:cNvSpPr txBox="1">
            <a:spLocks/>
          </p:cNvSpPr>
          <p:nvPr/>
        </p:nvSpPr>
        <p:spPr>
          <a:xfrm>
            <a:off x="246528" y="929204"/>
            <a:ext cx="11698941" cy="3035808"/>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9600" kern="1200" cap="all" baseline="0">
                <a:blipFill dpi="0" rotWithShape="1">
                  <a:blip r:embed="rId5"/>
                  <a:srcRect/>
                  <a:tile tx="6350" ty="-127000" sx="65000" sy="64000" flip="none" algn="tl"/>
                </a:blipFill>
                <a:latin typeface="+mj-lt"/>
                <a:ea typeface="+mj-ea"/>
                <a:cs typeface="+mj-cs"/>
              </a:defRPr>
            </a:lvl1pPr>
          </a:lstStyle>
          <a:p>
            <a:r>
              <a:rPr lang="en-US" b="1" dirty="0">
                <a:ln w="28575">
                  <a:solidFill>
                    <a:schemeClr val="tx1"/>
                  </a:solidFill>
                </a:ln>
                <a:blipFill>
                  <a:blip r:embed="rId6"/>
                  <a:tile tx="0" ty="0" sx="100000" sy="100000" flip="none" algn="tl"/>
                </a:blipFill>
              </a:rPr>
              <a:t>Rebuild your future</a:t>
            </a:r>
          </a:p>
        </p:txBody>
      </p:sp>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64042" y="5491538"/>
            <a:ext cx="2714239" cy="988378"/>
          </a:xfrm>
          <a:prstGeom prst="rect">
            <a:avLst/>
          </a:prstGeom>
        </p:spPr>
      </p:pic>
    </p:spTree>
    <p:extLst>
      <p:ext uri="{BB962C8B-B14F-4D97-AF65-F5344CB8AC3E}">
        <p14:creationId xmlns:p14="http://schemas.microsoft.com/office/powerpoint/2010/main" val="3621094079"/>
      </p:ext>
    </p:extLst>
  </p:cSld>
  <p:clrMapOvr>
    <a:masterClrMapping/>
  </p:clrMapOvr>
</p:sld>
</file>

<file path=ppt/theme/theme1.xml><?xml version="1.0" encoding="utf-8"?>
<a:theme xmlns:a="http://schemas.openxmlformats.org/drawingml/2006/main" name="BrushVTI">
  <a:themeElements>
    <a:clrScheme name="AnalogousFromDarkSeedRightStep">
      <a:dk1>
        <a:srgbClr val="000000"/>
      </a:dk1>
      <a:lt1>
        <a:srgbClr val="FFFFFF"/>
      </a:lt1>
      <a:dk2>
        <a:srgbClr val="223C23"/>
      </a:dk2>
      <a:lt2>
        <a:srgbClr val="E8E2E8"/>
      </a:lt2>
      <a:accent1>
        <a:srgbClr val="33B938"/>
      </a:accent1>
      <a:accent2>
        <a:srgbClr val="26B869"/>
      </a:accent2>
      <a:accent3>
        <a:srgbClr val="31B3A2"/>
      </a:accent3>
      <a:accent4>
        <a:srgbClr val="2897C4"/>
      </a:accent4>
      <a:accent5>
        <a:srgbClr val="3A68D6"/>
      </a:accent5>
      <a:accent6>
        <a:srgbClr val="6454D0"/>
      </a:accent6>
      <a:hlink>
        <a:srgbClr val="AA7638"/>
      </a:hlink>
      <a:folHlink>
        <a:srgbClr val="828282"/>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TotalTime>
  <Words>2353</Words>
  <Application>Microsoft Office PowerPoint</Application>
  <PresentationFormat>Widescreen</PresentationFormat>
  <Paragraphs>325</Paragraphs>
  <Slides>58</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58</vt:i4>
      </vt:variant>
    </vt:vector>
  </HeadingPairs>
  <TitlesOfParts>
    <vt:vector size="65" baseType="lpstr">
      <vt:lpstr>Arial</vt:lpstr>
      <vt:lpstr>Calibri</vt:lpstr>
      <vt:lpstr>Calibri Light</vt:lpstr>
      <vt:lpstr>Century Gothic</vt:lpstr>
      <vt:lpstr>Elephant</vt:lpstr>
      <vt:lpstr>Times New Roman</vt:lpstr>
      <vt:lpstr>BrushVTI</vt:lpstr>
      <vt:lpstr>Impacting Justice Involved Students</vt:lpstr>
      <vt:lpstr>Several Changes this year</vt:lpstr>
      <vt:lpstr>Justice Involved Student College Perspective</vt:lpstr>
      <vt:lpstr>PowerPoint Presentation</vt:lpstr>
      <vt:lpstr>PowerPoint Presentation</vt:lpstr>
      <vt:lpstr>Today’s Panel</vt:lpstr>
      <vt:lpstr>Today’s Panel</vt:lpstr>
      <vt:lpstr>Today’s Panel</vt:lpstr>
      <vt:lpstr>PowerPoint Presentation</vt:lpstr>
      <vt:lpstr>PowerPoint Presentation</vt:lpstr>
      <vt:lpstr>rebuild recruiters</vt:lpstr>
      <vt:lpstr>Employer Discussions</vt:lpstr>
      <vt:lpstr>Today’s Panel</vt:lpstr>
      <vt:lpstr>Recidivism &amp; Its Cure (The Summary)</vt:lpstr>
      <vt:lpstr>Let’s do the MATH</vt:lpstr>
      <vt:lpstr>Think about it….</vt:lpstr>
      <vt:lpstr>    </vt:lpstr>
      <vt:lpstr> How are the offenders returning?  </vt:lpstr>
      <vt:lpstr> Excited</vt:lpstr>
      <vt:lpstr>Excited</vt:lpstr>
      <vt:lpstr>Scared </vt:lpstr>
      <vt:lpstr>Scared</vt:lpstr>
      <vt:lpstr>The Unknown </vt:lpstr>
      <vt:lpstr>Anxiety </vt:lpstr>
      <vt:lpstr>  Loneliness </vt:lpstr>
      <vt:lpstr>Who else Returns/Re-Enter a community with anxiety concerns?  </vt:lpstr>
      <vt:lpstr>A Community</vt:lpstr>
      <vt:lpstr>Community Leaders </vt:lpstr>
      <vt:lpstr>PowerPoint Presentation</vt:lpstr>
      <vt:lpstr>Community Leaders possess...</vt:lpstr>
      <vt:lpstr>The Cure (Questions)</vt:lpstr>
      <vt:lpstr>The Cure </vt:lpstr>
      <vt:lpstr>How Can YOU assist in the reduction of Recidivism???</vt:lpstr>
      <vt:lpstr>What will help???</vt:lpstr>
      <vt:lpstr>The Local Re-Entry Council </vt:lpstr>
      <vt:lpstr>The Local Re-Entry Council</vt:lpstr>
      <vt:lpstr>Local Re-Entry Council’s 3 missions</vt:lpstr>
      <vt:lpstr>PowerPoint Presentation</vt:lpstr>
      <vt:lpstr>PowerPoint Presentation</vt:lpstr>
      <vt:lpstr>New Resource</vt:lpstr>
      <vt:lpstr>Today’s Panel</vt:lpstr>
      <vt:lpstr> For Community Colleges and NCDPS  Education Program Coordinators </vt:lpstr>
      <vt:lpstr>Welcome and Purpose</vt:lpstr>
      <vt:lpstr>PowerPoint Presentation</vt:lpstr>
      <vt:lpstr>Overall Responsibilities of HiSET®  Chief  Examiners and Test Administrators</vt:lpstr>
      <vt:lpstr>Overall Responsibilities of HiSET®  Chief  Examiners and Test Administrators</vt:lpstr>
      <vt:lpstr>Overall Responsibilities of HiSET®  Chief  Examiners and Test Administrators</vt:lpstr>
      <vt:lpstr>Earn North Carolina  High School Equivalency Diploma in Corrections </vt:lpstr>
      <vt:lpstr>HISET ASSESSMENT</vt:lpstr>
      <vt:lpstr>HISET ASSESSMENT</vt:lpstr>
      <vt:lpstr>When a Student is Released from Corrections</vt:lpstr>
      <vt:lpstr>Requesting Records From DiplomaSender</vt:lpstr>
      <vt:lpstr>Requesting Records From DiplomaSender</vt:lpstr>
      <vt:lpstr>Requesting Records From DiplomaSender</vt:lpstr>
      <vt:lpstr>Questions?</vt:lpstr>
      <vt:lpstr>After the Webinar</vt:lpstr>
      <vt:lpstr>Thank You!</vt:lpstr>
      <vt:lpstr>Today’s Panel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Impacting Justice Involved Students</dc:title>
  <dc:creator>Karen Tikkanen</dc:creator>
  <cp:lastModifiedBy>Karen Tikkanen</cp:lastModifiedBy>
  <cp:revision>16</cp:revision>
  <dcterms:created xsi:type="dcterms:W3CDTF">2020-03-19T16:55:06Z</dcterms:created>
  <dcterms:modified xsi:type="dcterms:W3CDTF">2020-03-24T12:47:55Z</dcterms:modified>
</cp:coreProperties>
</file>