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16"/>
  </p:notesMasterIdLst>
  <p:sldIdLst>
    <p:sldId id="258" r:id="rId5"/>
    <p:sldId id="401" r:id="rId6"/>
    <p:sldId id="394" r:id="rId7"/>
    <p:sldId id="397" r:id="rId8"/>
    <p:sldId id="259" r:id="rId9"/>
    <p:sldId id="403" r:id="rId10"/>
    <p:sldId id="402" r:id="rId11"/>
    <p:sldId id="400" r:id="rId12"/>
    <p:sldId id="404" r:id="rId13"/>
    <p:sldId id="390" r:id="rId14"/>
    <p:sldId id="3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da Rubio-Festa" initials="GR" lastIdx="1" clrIdx="0">
    <p:extLst>
      <p:ext uri="{19B8F6BF-5375-455C-9EA6-DF929625EA0E}">
        <p15:presenceInfo xmlns:p15="http://schemas.microsoft.com/office/powerpoint/2012/main" userId="S::rubio-festag@nccommunitycolleges.edu::cf8bba63-a042-4080-983a-5d0ce5de28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1520" autoAdjust="0"/>
  </p:normalViewPr>
  <p:slideViewPr>
    <p:cSldViewPr snapToGrid="0">
      <p:cViewPr varScale="1">
        <p:scale>
          <a:sx n="70" d="100"/>
          <a:sy n="70" d="100"/>
        </p:scale>
        <p:origin x="2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B15DD-532D-4756-A222-23724FBDFA7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1067CF-BBD1-444E-8B59-B3199F8FCE2A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Workforce Preparation </a:t>
          </a:r>
        </a:p>
      </dgm:t>
    </dgm:pt>
    <dgm:pt modelId="{401BBEA4-C43C-4D0C-8182-D3585B97D6E9}" type="sibTrans" cxnId="{E70D2A23-C563-4558-A9CC-065883B34A66}">
      <dgm:prSet/>
      <dgm:spPr/>
      <dgm:t>
        <a:bodyPr/>
        <a:lstStyle/>
        <a:p>
          <a:endParaRPr lang="en-US" dirty="0"/>
        </a:p>
      </dgm:t>
    </dgm:pt>
    <dgm:pt modelId="{15C105BA-53FE-4AA7-B060-040FAB6C0428}" type="parTrans" cxnId="{E70D2A23-C563-4558-A9CC-065883B34A66}">
      <dgm:prSet/>
      <dgm:spPr/>
      <dgm:t>
        <a:bodyPr/>
        <a:lstStyle/>
        <a:p>
          <a:endParaRPr lang="en-US"/>
        </a:p>
      </dgm:t>
    </dgm:pt>
    <dgm:pt modelId="{51FA3ADC-3D20-42CB-AFCC-6399AF65663D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Workforce Training </a:t>
          </a:r>
        </a:p>
      </dgm:t>
    </dgm:pt>
    <dgm:pt modelId="{48E53B27-C41C-44D8-98C0-C81653D4315E}" type="sibTrans" cxnId="{A1CE9800-DF46-4F79-B019-C7CA3847904C}">
      <dgm:prSet/>
      <dgm:spPr/>
      <dgm:t>
        <a:bodyPr/>
        <a:lstStyle/>
        <a:p>
          <a:endParaRPr lang="en-US" dirty="0"/>
        </a:p>
      </dgm:t>
    </dgm:pt>
    <dgm:pt modelId="{6A2A4A50-00B1-4A1E-81D1-45EDC476F7AD}" type="parTrans" cxnId="{A1CE9800-DF46-4F79-B019-C7CA3847904C}">
      <dgm:prSet/>
      <dgm:spPr/>
      <dgm:t>
        <a:bodyPr/>
        <a:lstStyle/>
        <a:p>
          <a:endParaRPr lang="en-US"/>
        </a:p>
      </dgm:t>
    </dgm:pt>
    <dgm:pt modelId="{F61F1356-8A31-484C-A1A8-D983FB79CA2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Adult Education and Literacy Activity</a:t>
          </a:r>
        </a:p>
      </dgm:t>
    </dgm:pt>
    <dgm:pt modelId="{AFDD5A62-9DF3-4AB1-BEFA-8D45AA1D4BC2}" type="sibTrans" cxnId="{99CEB653-81F0-4DC2-83FD-EF36858C73FA}">
      <dgm:prSet/>
      <dgm:spPr/>
      <dgm:t>
        <a:bodyPr/>
        <a:lstStyle/>
        <a:p>
          <a:endParaRPr lang="en-US" dirty="0"/>
        </a:p>
      </dgm:t>
    </dgm:pt>
    <dgm:pt modelId="{CFA58674-6CBF-4187-AE8C-171D008C4E75}" type="parTrans" cxnId="{99CEB653-81F0-4DC2-83FD-EF36858C73FA}">
      <dgm:prSet/>
      <dgm:spPr/>
      <dgm:t>
        <a:bodyPr/>
        <a:lstStyle/>
        <a:p>
          <a:endParaRPr lang="en-US"/>
        </a:p>
      </dgm:t>
    </dgm:pt>
    <dgm:pt modelId="{DDCA8014-0475-454E-8CF9-5ACAC9CB93AF}" type="pres">
      <dgm:prSet presAssocID="{355B15DD-532D-4756-A222-23724FBDFA78}" presName="Name0" presStyleCnt="0">
        <dgm:presLayoutVars>
          <dgm:dir/>
          <dgm:resizeHandles val="exact"/>
        </dgm:presLayoutVars>
      </dgm:prSet>
      <dgm:spPr/>
    </dgm:pt>
    <dgm:pt modelId="{65D24AE0-B2DA-4780-8CEA-A83E1A3DB82A}" type="pres">
      <dgm:prSet presAssocID="{F61F1356-8A31-484C-A1A8-D983FB79CA26}" presName="node" presStyleLbl="node1" presStyleIdx="0" presStyleCnt="3">
        <dgm:presLayoutVars>
          <dgm:bulletEnabled val="1"/>
        </dgm:presLayoutVars>
      </dgm:prSet>
      <dgm:spPr/>
    </dgm:pt>
    <dgm:pt modelId="{38A7D096-E58F-405C-B0D5-87339386CB87}" type="pres">
      <dgm:prSet presAssocID="{AFDD5A62-9DF3-4AB1-BEFA-8D45AA1D4BC2}" presName="sibTrans" presStyleLbl="sibTrans2D1" presStyleIdx="0" presStyleCnt="3"/>
      <dgm:spPr/>
    </dgm:pt>
    <dgm:pt modelId="{3496A3CC-B1A8-4D84-8BCF-3382A360A86A}" type="pres">
      <dgm:prSet presAssocID="{AFDD5A62-9DF3-4AB1-BEFA-8D45AA1D4BC2}" presName="connectorText" presStyleLbl="sibTrans2D1" presStyleIdx="0" presStyleCnt="3"/>
      <dgm:spPr/>
    </dgm:pt>
    <dgm:pt modelId="{BBE0EB13-E657-4E89-98C5-70F21517DC27}" type="pres">
      <dgm:prSet presAssocID="{51FA3ADC-3D20-42CB-AFCC-6399AF65663D}" presName="node" presStyleLbl="node1" presStyleIdx="1" presStyleCnt="3">
        <dgm:presLayoutVars>
          <dgm:bulletEnabled val="1"/>
        </dgm:presLayoutVars>
      </dgm:prSet>
      <dgm:spPr/>
    </dgm:pt>
    <dgm:pt modelId="{238C4064-E01D-4138-BA89-59B9B4DE3333}" type="pres">
      <dgm:prSet presAssocID="{48E53B27-C41C-44D8-98C0-C81653D4315E}" presName="sibTrans" presStyleLbl="sibTrans2D1" presStyleIdx="1" presStyleCnt="3"/>
      <dgm:spPr/>
    </dgm:pt>
    <dgm:pt modelId="{15CF744F-EA7E-4574-AB7F-E1DF754E4464}" type="pres">
      <dgm:prSet presAssocID="{48E53B27-C41C-44D8-98C0-C81653D4315E}" presName="connectorText" presStyleLbl="sibTrans2D1" presStyleIdx="1" presStyleCnt="3"/>
      <dgm:spPr/>
    </dgm:pt>
    <dgm:pt modelId="{21A9FBFC-03B0-4842-84F6-D9D0247B369F}" type="pres">
      <dgm:prSet presAssocID="{371067CF-BBD1-444E-8B59-B3199F8FCE2A}" presName="node" presStyleLbl="node1" presStyleIdx="2" presStyleCnt="3">
        <dgm:presLayoutVars>
          <dgm:bulletEnabled val="1"/>
        </dgm:presLayoutVars>
      </dgm:prSet>
      <dgm:spPr/>
    </dgm:pt>
    <dgm:pt modelId="{62F5B5D3-F93D-4E54-AD38-7CD6A3770976}" type="pres">
      <dgm:prSet presAssocID="{401BBEA4-C43C-4D0C-8182-D3585B97D6E9}" presName="sibTrans" presStyleLbl="sibTrans2D1" presStyleIdx="2" presStyleCnt="3"/>
      <dgm:spPr/>
    </dgm:pt>
    <dgm:pt modelId="{2A49E1BE-4DFA-4D11-94B6-56EF5863A54F}" type="pres">
      <dgm:prSet presAssocID="{401BBEA4-C43C-4D0C-8182-D3585B97D6E9}" presName="connectorText" presStyleLbl="sibTrans2D1" presStyleIdx="2" presStyleCnt="3"/>
      <dgm:spPr/>
    </dgm:pt>
  </dgm:ptLst>
  <dgm:cxnLst>
    <dgm:cxn modelId="{A1CE9800-DF46-4F79-B019-C7CA3847904C}" srcId="{355B15DD-532D-4756-A222-23724FBDFA78}" destId="{51FA3ADC-3D20-42CB-AFCC-6399AF65663D}" srcOrd="1" destOrd="0" parTransId="{6A2A4A50-00B1-4A1E-81D1-45EDC476F7AD}" sibTransId="{48E53B27-C41C-44D8-98C0-C81653D4315E}"/>
    <dgm:cxn modelId="{13DC3009-3F52-4B47-B977-409DCE363D0B}" type="presOf" srcId="{AFDD5A62-9DF3-4AB1-BEFA-8D45AA1D4BC2}" destId="{38A7D096-E58F-405C-B0D5-87339386CB87}" srcOrd="0" destOrd="0" presId="urn:microsoft.com/office/officeart/2005/8/layout/cycle7"/>
    <dgm:cxn modelId="{E70D2A23-C563-4558-A9CC-065883B34A66}" srcId="{355B15DD-532D-4756-A222-23724FBDFA78}" destId="{371067CF-BBD1-444E-8B59-B3199F8FCE2A}" srcOrd="2" destOrd="0" parTransId="{15C105BA-53FE-4AA7-B060-040FAB6C0428}" sibTransId="{401BBEA4-C43C-4D0C-8182-D3585B97D6E9}"/>
    <dgm:cxn modelId="{A2099D52-44F9-4673-A476-133D013C3404}" type="presOf" srcId="{F61F1356-8A31-484C-A1A8-D983FB79CA26}" destId="{65D24AE0-B2DA-4780-8CEA-A83E1A3DB82A}" srcOrd="0" destOrd="0" presId="urn:microsoft.com/office/officeart/2005/8/layout/cycle7"/>
    <dgm:cxn modelId="{99CEB653-81F0-4DC2-83FD-EF36858C73FA}" srcId="{355B15DD-532D-4756-A222-23724FBDFA78}" destId="{F61F1356-8A31-484C-A1A8-D983FB79CA26}" srcOrd="0" destOrd="0" parTransId="{CFA58674-6CBF-4187-AE8C-171D008C4E75}" sibTransId="{AFDD5A62-9DF3-4AB1-BEFA-8D45AA1D4BC2}"/>
    <dgm:cxn modelId="{7CBC7E76-0B79-446D-A7BA-3CCA0477B179}" type="presOf" srcId="{48E53B27-C41C-44D8-98C0-C81653D4315E}" destId="{15CF744F-EA7E-4574-AB7F-E1DF754E4464}" srcOrd="1" destOrd="0" presId="urn:microsoft.com/office/officeart/2005/8/layout/cycle7"/>
    <dgm:cxn modelId="{BF6808A6-D322-416E-AD17-B019AB847791}" type="presOf" srcId="{AFDD5A62-9DF3-4AB1-BEFA-8D45AA1D4BC2}" destId="{3496A3CC-B1A8-4D84-8BCF-3382A360A86A}" srcOrd="1" destOrd="0" presId="urn:microsoft.com/office/officeart/2005/8/layout/cycle7"/>
    <dgm:cxn modelId="{AB11CDA6-2058-434C-BB37-FBEF8704B0EF}" type="presOf" srcId="{401BBEA4-C43C-4D0C-8182-D3585B97D6E9}" destId="{2A49E1BE-4DFA-4D11-94B6-56EF5863A54F}" srcOrd="1" destOrd="0" presId="urn:microsoft.com/office/officeart/2005/8/layout/cycle7"/>
    <dgm:cxn modelId="{46A575B1-9B8D-4D45-8191-C22455856E91}" type="presOf" srcId="{51FA3ADC-3D20-42CB-AFCC-6399AF65663D}" destId="{BBE0EB13-E657-4E89-98C5-70F21517DC27}" srcOrd="0" destOrd="0" presId="urn:microsoft.com/office/officeart/2005/8/layout/cycle7"/>
    <dgm:cxn modelId="{131462B6-6AF6-4BCF-ADF0-BE12DDB7C4C4}" type="presOf" srcId="{401BBEA4-C43C-4D0C-8182-D3585B97D6E9}" destId="{62F5B5D3-F93D-4E54-AD38-7CD6A3770976}" srcOrd="0" destOrd="0" presId="urn:microsoft.com/office/officeart/2005/8/layout/cycle7"/>
    <dgm:cxn modelId="{1A7F1BC1-067D-4E2F-92E7-A08155D86459}" type="presOf" srcId="{371067CF-BBD1-444E-8B59-B3199F8FCE2A}" destId="{21A9FBFC-03B0-4842-84F6-D9D0247B369F}" srcOrd="0" destOrd="0" presId="urn:microsoft.com/office/officeart/2005/8/layout/cycle7"/>
    <dgm:cxn modelId="{0B449AE5-4F37-4673-A33E-5772CC0ADAF2}" type="presOf" srcId="{355B15DD-532D-4756-A222-23724FBDFA78}" destId="{DDCA8014-0475-454E-8CF9-5ACAC9CB93AF}" srcOrd="0" destOrd="0" presId="urn:microsoft.com/office/officeart/2005/8/layout/cycle7"/>
    <dgm:cxn modelId="{C98667F8-5041-4DEA-9682-AE9C2968BF54}" type="presOf" srcId="{48E53B27-C41C-44D8-98C0-C81653D4315E}" destId="{238C4064-E01D-4138-BA89-59B9B4DE3333}" srcOrd="0" destOrd="0" presId="urn:microsoft.com/office/officeart/2005/8/layout/cycle7"/>
    <dgm:cxn modelId="{5615B808-006B-4705-A135-69BA77AD2A07}" type="presParOf" srcId="{DDCA8014-0475-454E-8CF9-5ACAC9CB93AF}" destId="{65D24AE0-B2DA-4780-8CEA-A83E1A3DB82A}" srcOrd="0" destOrd="0" presId="urn:microsoft.com/office/officeart/2005/8/layout/cycle7"/>
    <dgm:cxn modelId="{F724F1BF-D712-4327-8520-5ADA9D3B90E9}" type="presParOf" srcId="{DDCA8014-0475-454E-8CF9-5ACAC9CB93AF}" destId="{38A7D096-E58F-405C-B0D5-87339386CB87}" srcOrd="1" destOrd="0" presId="urn:microsoft.com/office/officeart/2005/8/layout/cycle7"/>
    <dgm:cxn modelId="{3A733BCB-F9BD-4C46-AB02-65242CED5DC6}" type="presParOf" srcId="{38A7D096-E58F-405C-B0D5-87339386CB87}" destId="{3496A3CC-B1A8-4D84-8BCF-3382A360A86A}" srcOrd="0" destOrd="0" presId="urn:microsoft.com/office/officeart/2005/8/layout/cycle7"/>
    <dgm:cxn modelId="{07FC8D34-2906-4AE2-88B4-6F54B5A0A3D4}" type="presParOf" srcId="{DDCA8014-0475-454E-8CF9-5ACAC9CB93AF}" destId="{BBE0EB13-E657-4E89-98C5-70F21517DC27}" srcOrd="2" destOrd="0" presId="urn:microsoft.com/office/officeart/2005/8/layout/cycle7"/>
    <dgm:cxn modelId="{33901988-8A00-4BDF-9569-89CB79F9561E}" type="presParOf" srcId="{DDCA8014-0475-454E-8CF9-5ACAC9CB93AF}" destId="{238C4064-E01D-4138-BA89-59B9B4DE3333}" srcOrd="3" destOrd="0" presId="urn:microsoft.com/office/officeart/2005/8/layout/cycle7"/>
    <dgm:cxn modelId="{E317E07E-0CD8-4076-B4DC-FD619F7DD81B}" type="presParOf" srcId="{238C4064-E01D-4138-BA89-59B9B4DE3333}" destId="{15CF744F-EA7E-4574-AB7F-E1DF754E4464}" srcOrd="0" destOrd="0" presId="urn:microsoft.com/office/officeart/2005/8/layout/cycle7"/>
    <dgm:cxn modelId="{6930BD4C-CAD9-484A-9CD7-EB3444A35175}" type="presParOf" srcId="{DDCA8014-0475-454E-8CF9-5ACAC9CB93AF}" destId="{21A9FBFC-03B0-4842-84F6-D9D0247B369F}" srcOrd="4" destOrd="0" presId="urn:microsoft.com/office/officeart/2005/8/layout/cycle7"/>
    <dgm:cxn modelId="{D6C26763-EB46-4D01-90EA-800C40DCF060}" type="presParOf" srcId="{DDCA8014-0475-454E-8CF9-5ACAC9CB93AF}" destId="{62F5B5D3-F93D-4E54-AD38-7CD6A3770976}" srcOrd="5" destOrd="0" presId="urn:microsoft.com/office/officeart/2005/8/layout/cycle7"/>
    <dgm:cxn modelId="{7D71AC7E-BFFC-4728-8FDF-01D23F956E3B}" type="presParOf" srcId="{62F5B5D3-F93D-4E54-AD38-7CD6A3770976}" destId="{2A49E1BE-4DFA-4D11-94B6-56EF5863A54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A237DB-F500-4440-B4CA-E96DF8B2813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9B5A4-F36D-40BE-ADAA-C1106FEC7DE2}">
      <dgm:prSet phldrT="[Text]"/>
      <dgm:spPr/>
      <dgm:t>
        <a:bodyPr/>
        <a:lstStyle/>
        <a:p>
          <a:endParaRPr lang="en-US" dirty="0"/>
        </a:p>
        <a:p>
          <a:endParaRPr lang="en-US" dirty="0"/>
        </a:p>
      </dgm:t>
    </dgm:pt>
    <dgm:pt modelId="{5354DCFF-E6E1-46F9-93A5-A1B66B71C3C5}" type="parTrans" cxnId="{61CC39E1-A30E-4709-B27C-147A000EA754}">
      <dgm:prSet/>
      <dgm:spPr/>
      <dgm:t>
        <a:bodyPr/>
        <a:lstStyle/>
        <a:p>
          <a:endParaRPr lang="en-US"/>
        </a:p>
      </dgm:t>
    </dgm:pt>
    <dgm:pt modelId="{1E419C2B-C5E4-4796-A8C6-46E2841FA1A2}" type="sibTrans" cxnId="{61CC39E1-A30E-4709-B27C-147A000EA754}">
      <dgm:prSet/>
      <dgm:spPr/>
      <dgm:t>
        <a:bodyPr/>
        <a:lstStyle/>
        <a:p>
          <a:endParaRPr lang="en-US"/>
        </a:p>
      </dgm:t>
    </dgm:pt>
    <dgm:pt modelId="{EA1E58D4-8337-41E1-A5B5-1151A1291DA5}">
      <dgm:prSet phldrT="[Text]" custT="1"/>
      <dgm:spPr/>
      <dgm:t>
        <a:bodyPr/>
        <a:lstStyle/>
        <a:p>
          <a:r>
            <a:rPr lang="en-US" sz="2000" b="1" dirty="0"/>
            <a:t>Contextualized Adult Ed. Curricula to</a:t>
          </a:r>
        </a:p>
        <a:p>
          <a:r>
            <a:rPr lang="en-US" sz="2000" b="1" dirty="0"/>
            <a:t>Workforce CE Occupation </a:t>
          </a:r>
        </a:p>
        <a:p>
          <a:r>
            <a:rPr lang="en-US" sz="2000" b="1" dirty="0"/>
            <a:t>Employability Skills</a:t>
          </a:r>
        </a:p>
        <a:p>
          <a:r>
            <a:rPr lang="en-US" sz="2000" b="1" dirty="0"/>
            <a:t>Transition Advising </a:t>
          </a:r>
        </a:p>
      </dgm:t>
    </dgm:pt>
    <dgm:pt modelId="{C08267B7-1986-4A52-9696-767034660CD0}" type="parTrans" cxnId="{57522DBD-5586-46AF-92DF-DCC08073F991}">
      <dgm:prSet/>
      <dgm:spPr/>
      <dgm:t>
        <a:bodyPr/>
        <a:lstStyle/>
        <a:p>
          <a:endParaRPr lang="en-US"/>
        </a:p>
      </dgm:t>
    </dgm:pt>
    <dgm:pt modelId="{C5301836-B397-42E9-85A4-2B433238A569}" type="sibTrans" cxnId="{57522DBD-5586-46AF-92DF-DCC08073F991}">
      <dgm:prSet/>
      <dgm:spPr/>
      <dgm:t>
        <a:bodyPr/>
        <a:lstStyle/>
        <a:p>
          <a:endParaRPr lang="en-US"/>
        </a:p>
      </dgm:t>
    </dgm:pt>
    <dgm:pt modelId="{F7C489F8-134E-4AF2-8FB6-002465D82CF2}">
      <dgm:prSet phldrT="[Text]" custT="1"/>
      <dgm:spPr/>
      <dgm:t>
        <a:bodyPr/>
        <a:lstStyle/>
        <a:p>
          <a:r>
            <a:rPr lang="en-US" sz="2000" b="1" dirty="0"/>
            <a:t>Contextualized Adult Ed. Curricula to </a:t>
          </a:r>
        </a:p>
        <a:p>
          <a:r>
            <a:rPr lang="en-US" sz="2000" b="1" dirty="0"/>
            <a:t>Workforce CE</a:t>
          </a:r>
        </a:p>
        <a:p>
          <a:r>
            <a:rPr lang="en-US" sz="2000" b="1" dirty="0"/>
            <a:t>Workplace Employability Skills </a:t>
          </a:r>
        </a:p>
        <a:p>
          <a:r>
            <a:rPr lang="en-US" sz="2000" b="1" dirty="0"/>
            <a:t>Student Support Services</a:t>
          </a:r>
          <a:r>
            <a:rPr lang="en-US" sz="2400" dirty="0"/>
            <a:t> </a:t>
          </a:r>
        </a:p>
      </dgm:t>
    </dgm:pt>
    <dgm:pt modelId="{75F893CE-7483-4301-BBB6-71D9378365D9}" type="parTrans" cxnId="{00FA01B7-4D6B-4E83-9BD8-B575D335476F}">
      <dgm:prSet/>
      <dgm:spPr/>
      <dgm:t>
        <a:bodyPr/>
        <a:lstStyle/>
        <a:p>
          <a:endParaRPr lang="en-US"/>
        </a:p>
      </dgm:t>
    </dgm:pt>
    <dgm:pt modelId="{583D869D-476D-44C2-A830-991A9F5BE084}" type="sibTrans" cxnId="{00FA01B7-4D6B-4E83-9BD8-B575D335476F}">
      <dgm:prSet/>
      <dgm:spPr/>
      <dgm:t>
        <a:bodyPr/>
        <a:lstStyle/>
        <a:p>
          <a:endParaRPr lang="en-US"/>
        </a:p>
      </dgm:t>
    </dgm:pt>
    <dgm:pt modelId="{0CE83E3D-2310-427D-8164-494F2CAC1701}" type="pres">
      <dgm:prSet presAssocID="{43A237DB-F500-4440-B4CA-E96DF8B28136}" presName="arrowDiagram" presStyleCnt="0">
        <dgm:presLayoutVars>
          <dgm:chMax val="5"/>
          <dgm:dir/>
          <dgm:resizeHandles val="exact"/>
        </dgm:presLayoutVars>
      </dgm:prSet>
      <dgm:spPr/>
    </dgm:pt>
    <dgm:pt modelId="{0DA75FB3-D7A9-43BD-82A4-E9963A67E90E}" type="pres">
      <dgm:prSet presAssocID="{43A237DB-F500-4440-B4CA-E96DF8B28136}" presName="arrow" presStyleLbl="bgShp" presStyleIdx="0" presStyleCnt="1" custLinFactNeighborX="4571" custLinFactNeighborY="-6950"/>
      <dgm:spPr/>
    </dgm:pt>
    <dgm:pt modelId="{A2EDC66C-E1F4-4A25-98AD-5FFE1F4ED0DB}" type="pres">
      <dgm:prSet presAssocID="{43A237DB-F500-4440-B4CA-E96DF8B28136}" presName="arrowDiagram3" presStyleCnt="0"/>
      <dgm:spPr/>
    </dgm:pt>
    <dgm:pt modelId="{9650E574-6EE5-4E22-A08C-179894FA2212}" type="pres">
      <dgm:prSet presAssocID="{C4A9B5A4-F36D-40BE-ADAA-C1106FEC7DE2}" presName="bullet3a" presStyleLbl="node1" presStyleIdx="0" presStyleCnt="3" custScaleX="473023" custScaleY="456194" custLinFactX="-100000" custLinFactY="100000" custLinFactNeighborX="-114092" custLinFactNeighborY="160050"/>
      <dgm:spPr/>
    </dgm:pt>
    <dgm:pt modelId="{DDCABB43-1AE0-48E2-8D09-18D55F675FEC}" type="pres">
      <dgm:prSet presAssocID="{C4A9B5A4-F36D-40BE-ADAA-C1106FEC7DE2}" presName="textBox3a" presStyleLbl="revTx" presStyleIdx="0" presStyleCnt="3" custLinFactNeighborX="-53467" custLinFactNeighborY="-7844">
        <dgm:presLayoutVars>
          <dgm:bulletEnabled val="1"/>
        </dgm:presLayoutVars>
      </dgm:prSet>
      <dgm:spPr/>
    </dgm:pt>
    <dgm:pt modelId="{17D3A0CF-CEB9-4DCA-B741-7A1EB69943BB}" type="pres">
      <dgm:prSet presAssocID="{EA1E58D4-8337-41E1-A5B5-1151A1291DA5}" presName="bullet3b" presStyleLbl="node1" presStyleIdx="1" presStyleCnt="3" custScaleX="288472" custScaleY="258956" custLinFactY="111660" custLinFactNeighborX="94214" custLinFactNeighborY="200000"/>
      <dgm:spPr/>
    </dgm:pt>
    <dgm:pt modelId="{EF6A27DC-881A-4ED6-8FB7-F9F8190034A8}" type="pres">
      <dgm:prSet presAssocID="{EA1E58D4-8337-41E1-A5B5-1151A1291DA5}" presName="textBox3b" presStyleLbl="revTx" presStyleIdx="1" presStyleCnt="3" custScaleX="118414" custLinFactNeighborX="-29035" custLinFactNeighborY="-43569">
        <dgm:presLayoutVars>
          <dgm:bulletEnabled val="1"/>
        </dgm:presLayoutVars>
      </dgm:prSet>
      <dgm:spPr/>
    </dgm:pt>
    <dgm:pt modelId="{EE39B243-D611-4413-BAF3-E8B7D3A98757}" type="pres">
      <dgm:prSet presAssocID="{F7C489F8-134E-4AF2-8FB6-002465D82CF2}" presName="bullet3c" presStyleLbl="node1" presStyleIdx="2" presStyleCnt="3" custScaleX="162091" custScaleY="173198" custLinFactX="100000" custLinFactY="200000" custLinFactNeighborX="102173" custLinFactNeighborY="200597"/>
      <dgm:spPr/>
    </dgm:pt>
    <dgm:pt modelId="{AB3CF7B6-CFC3-4699-8E24-985562BBC273}" type="pres">
      <dgm:prSet presAssocID="{F7C489F8-134E-4AF2-8FB6-002465D82CF2}" presName="textBox3c" presStyleLbl="revTx" presStyleIdx="2" presStyleCnt="3" custScaleX="119121" custScaleY="76492" custLinFactNeighborX="9570" custLinFactNeighborY="-43609">
        <dgm:presLayoutVars>
          <dgm:bulletEnabled val="1"/>
        </dgm:presLayoutVars>
      </dgm:prSet>
      <dgm:spPr/>
    </dgm:pt>
  </dgm:ptLst>
  <dgm:cxnLst>
    <dgm:cxn modelId="{E743CB43-BE2D-4827-9E0E-744EAD71DE4C}" type="presOf" srcId="{F7C489F8-134E-4AF2-8FB6-002465D82CF2}" destId="{AB3CF7B6-CFC3-4699-8E24-985562BBC273}" srcOrd="0" destOrd="0" presId="urn:microsoft.com/office/officeart/2005/8/layout/arrow2"/>
    <dgm:cxn modelId="{4F0A3249-3E32-4A0A-86BE-06A584CBC7A6}" type="presOf" srcId="{C4A9B5A4-F36D-40BE-ADAA-C1106FEC7DE2}" destId="{DDCABB43-1AE0-48E2-8D09-18D55F675FEC}" srcOrd="0" destOrd="0" presId="urn:microsoft.com/office/officeart/2005/8/layout/arrow2"/>
    <dgm:cxn modelId="{C4709C50-7727-454E-AD6E-C1BE1CAC9152}" type="presOf" srcId="{EA1E58D4-8337-41E1-A5B5-1151A1291DA5}" destId="{EF6A27DC-881A-4ED6-8FB7-F9F8190034A8}" srcOrd="0" destOrd="0" presId="urn:microsoft.com/office/officeart/2005/8/layout/arrow2"/>
    <dgm:cxn modelId="{00FA01B7-4D6B-4E83-9BD8-B575D335476F}" srcId="{43A237DB-F500-4440-B4CA-E96DF8B28136}" destId="{F7C489F8-134E-4AF2-8FB6-002465D82CF2}" srcOrd="2" destOrd="0" parTransId="{75F893CE-7483-4301-BBB6-71D9378365D9}" sibTransId="{583D869D-476D-44C2-A830-991A9F5BE084}"/>
    <dgm:cxn modelId="{57522DBD-5586-46AF-92DF-DCC08073F991}" srcId="{43A237DB-F500-4440-B4CA-E96DF8B28136}" destId="{EA1E58D4-8337-41E1-A5B5-1151A1291DA5}" srcOrd="1" destOrd="0" parTransId="{C08267B7-1986-4A52-9696-767034660CD0}" sibTransId="{C5301836-B397-42E9-85A4-2B433238A569}"/>
    <dgm:cxn modelId="{D0C590D9-7192-45D1-8C67-C372A04720D3}" type="presOf" srcId="{43A237DB-F500-4440-B4CA-E96DF8B28136}" destId="{0CE83E3D-2310-427D-8164-494F2CAC1701}" srcOrd="0" destOrd="0" presId="urn:microsoft.com/office/officeart/2005/8/layout/arrow2"/>
    <dgm:cxn modelId="{61CC39E1-A30E-4709-B27C-147A000EA754}" srcId="{43A237DB-F500-4440-B4CA-E96DF8B28136}" destId="{C4A9B5A4-F36D-40BE-ADAA-C1106FEC7DE2}" srcOrd="0" destOrd="0" parTransId="{5354DCFF-E6E1-46F9-93A5-A1B66B71C3C5}" sibTransId="{1E419C2B-C5E4-4796-A8C6-46E2841FA1A2}"/>
    <dgm:cxn modelId="{5CD11BED-9EB3-4512-9B7F-2F45141DB8EC}" type="presParOf" srcId="{0CE83E3D-2310-427D-8164-494F2CAC1701}" destId="{0DA75FB3-D7A9-43BD-82A4-E9963A67E90E}" srcOrd="0" destOrd="0" presId="urn:microsoft.com/office/officeart/2005/8/layout/arrow2"/>
    <dgm:cxn modelId="{7DE5CED6-D039-4A46-ABEE-D5CB6DFA2520}" type="presParOf" srcId="{0CE83E3D-2310-427D-8164-494F2CAC1701}" destId="{A2EDC66C-E1F4-4A25-98AD-5FFE1F4ED0DB}" srcOrd="1" destOrd="0" presId="urn:microsoft.com/office/officeart/2005/8/layout/arrow2"/>
    <dgm:cxn modelId="{479E5881-869E-448E-8CFF-A822F6792AF8}" type="presParOf" srcId="{A2EDC66C-E1F4-4A25-98AD-5FFE1F4ED0DB}" destId="{9650E574-6EE5-4E22-A08C-179894FA2212}" srcOrd="0" destOrd="0" presId="urn:microsoft.com/office/officeart/2005/8/layout/arrow2"/>
    <dgm:cxn modelId="{4F151F95-3346-4292-8E34-0094EFD5E43E}" type="presParOf" srcId="{A2EDC66C-E1F4-4A25-98AD-5FFE1F4ED0DB}" destId="{DDCABB43-1AE0-48E2-8D09-18D55F675FEC}" srcOrd="1" destOrd="0" presId="urn:microsoft.com/office/officeart/2005/8/layout/arrow2"/>
    <dgm:cxn modelId="{18695B2C-6D02-45A9-8AB2-C941A61FF1EE}" type="presParOf" srcId="{A2EDC66C-E1F4-4A25-98AD-5FFE1F4ED0DB}" destId="{17D3A0CF-CEB9-4DCA-B741-7A1EB69943BB}" srcOrd="2" destOrd="0" presId="urn:microsoft.com/office/officeart/2005/8/layout/arrow2"/>
    <dgm:cxn modelId="{6E1003C9-412F-424B-A134-6E7940767D6D}" type="presParOf" srcId="{A2EDC66C-E1F4-4A25-98AD-5FFE1F4ED0DB}" destId="{EF6A27DC-881A-4ED6-8FB7-F9F8190034A8}" srcOrd="3" destOrd="0" presId="urn:microsoft.com/office/officeart/2005/8/layout/arrow2"/>
    <dgm:cxn modelId="{8B69B326-5DF2-4F4D-8F9E-BA21852D00A2}" type="presParOf" srcId="{A2EDC66C-E1F4-4A25-98AD-5FFE1F4ED0DB}" destId="{EE39B243-D611-4413-BAF3-E8B7D3A98757}" srcOrd="4" destOrd="0" presId="urn:microsoft.com/office/officeart/2005/8/layout/arrow2"/>
    <dgm:cxn modelId="{2FE0F898-D626-42C7-A823-B22248FFE2C6}" type="presParOf" srcId="{A2EDC66C-E1F4-4A25-98AD-5FFE1F4ED0DB}" destId="{AB3CF7B6-CFC3-4699-8E24-985562BBC27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B15DD-532D-4756-A222-23724FBDFA7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1F1356-8A31-484C-A1A8-D983FB79CA2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Adult Education and Literacy Activity</a:t>
          </a:r>
        </a:p>
      </dgm:t>
    </dgm:pt>
    <dgm:pt modelId="{CFA58674-6CBF-4187-AE8C-171D008C4E75}" type="parTrans" cxnId="{99CEB653-81F0-4DC2-83FD-EF36858C73FA}">
      <dgm:prSet/>
      <dgm:spPr/>
      <dgm:t>
        <a:bodyPr/>
        <a:lstStyle/>
        <a:p>
          <a:endParaRPr lang="en-US"/>
        </a:p>
      </dgm:t>
    </dgm:pt>
    <dgm:pt modelId="{AFDD5A62-9DF3-4AB1-BEFA-8D45AA1D4BC2}" type="sibTrans" cxnId="{99CEB653-81F0-4DC2-83FD-EF36858C73FA}">
      <dgm:prSet/>
      <dgm:spPr/>
      <dgm:t>
        <a:bodyPr/>
        <a:lstStyle/>
        <a:p>
          <a:endParaRPr lang="en-US" dirty="0"/>
        </a:p>
      </dgm:t>
    </dgm:pt>
    <dgm:pt modelId="{51FA3ADC-3D20-42CB-AFCC-6399AF65663D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Workforce Training</a:t>
          </a:r>
        </a:p>
        <a:p>
          <a:r>
            <a:rPr lang="en-US" dirty="0"/>
            <a:t> </a:t>
          </a:r>
        </a:p>
      </dgm:t>
    </dgm:pt>
    <dgm:pt modelId="{6A2A4A50-00B1-4A1E-81D1-45EDC476F7AD}" type="parTrans" cxnId="{A1CE9800-DF46-4F79-B019-C7CA3847904C}">
      <dgm:prSet/>
      <dgm:spPr/>
      <dgm:t>
        <a:bodyPr/>
        <a:lstStyle/>
        <a:p>
          <a:endParaRPr lang="en-US"/>
        </a:p>
      </dgm:t>
    </dgm:pt>
    <dgm:pt modelId="{48E53B27-C41C-44D8-98C0-C81653D4315E}" type="sibTrans" cxnId="{A1CE9800-DF46-4F79-B019-C7CA3847904C}">
      <dgm:prSet/>
      <dgm:spPr/>
      <dgm:t>
        <a:bodyPr/>
        <a:lstStyle/>
        <a:p>
          <a:endParaRPr lang="en-US" dirty="0"/>
        </a:p>
      </dgm:t>
    </dgm:pt>
    <dgm:pt modelId="{371067CF-BBD1-444E-8B59-B3199F8FCE2A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Workforce Preparation</a:t>
          </a:r>
        </a:p>
        <a:p>
          <a:r>
            <a:rPr lang="en-US" dirty="0"/>
            <a:t> </a:t>
          </a:r>
        </a:p>
      </dgm:t>
    </dgm:pt>
    <dgm:pt modelId="{15C105BA-53FE-4AA7-B060-040FAB6C0428}" type="parTrans" cxnId="{E70D2A23-C563-4558-A9CC-065883B34A66}">
      <dgm:prSet/>
      <dgm:spPr/>
      <dgm:t>
        <a:bodyPr/>
        <a:lstStyle/>
        <a:p>
          <a:endParaRPr lang="en-US"/>
        </a:p>
      </dgm:t>
    </dgm:pt>
    <dgm:pt modelId="{401BBEA4-C43C-4D0C-8182-D3585B97D6E9}" type="sibTrans" cxnId="{E70D2A23-C563-4558-A9CC-065883B34A66}">
      <dgm:prSet/>
      <dgm:spPr/>
      <dgm:t>
        <a:bodyPr/>
        <a:lstStyle/>
        <a:p>
          <a:endParaRPr lang="en-US" dirty="0"/>
        </a:p>
      </dgm:t>
    </dgm:pt>
    <dgm:pt modelId="{DDCA8014-0475-454E-8CF9-5ACAC9CB93AF}" type="pres">
      <dgm:prSet presAssocID="{355B15DD-532D-4756-A222-23724FBDFA78}" presName="Name0" presStyleCnt="0">
        <dgm:presLayoutVars>
          <dgm:dir/>
          <dgm:resizeHandles val="exact"/>
        </dgm:presLayoutVars>
      </dgm:prSet>
      <dgm:spPr/>
    </dgm:pt>
    <dgm:pt modelId="{65D24AE0-B2DA-4780-8CEA-A83E1A3DB82A}" type="pres">
      <dgm:prSet presAssocID="{F61F1356-8A31-484C-A1A8-D983FB79CA26}" presName="node" presStyleLbl="node1" presStyleIdx="0" presStyleCnt="3">
        <dgm:presLayoutVars>
          <dgm:bulletEnabled val="1"/>
        </dgm:presLayoutVars>
      </dgm:prSet>
      <dgm:spPr/>
    </dgm:pt>
    <dgm:pt modelId="{38A7D096-E58F-405C-B0D5-87339386CB87}" type="pres">
      <dgm:prSet presAssocID="{AFDD5A62-9DF3-4AB1-BEFA-8D45AA1D4BC2}" presName="sibTrans" presStyleLbl="sibTrans2D1" presStyleIdx="0" presStyleCnt="3"/>
      <dgm:spPr/>
    </dgm:pt>
    <dgm:pt modelId="{3496A3CC-B1A8-4D84-8BCF-3382A360A86A}" type="pres">
      <dgm:prSet presAssocID="{AFDD5A62-9DF3-4AB1-BEFA-8D45AA1D4BC2}" presName="connectorText" presStyleLbl="sibTrans2D1" presStyleIdx="0" presStyleCnt="3"/>
      <dgm:spPr/>
    </dgm:pt>
    <dgm:pt modelId="{BBE0EB13-E657-4E89-98C5-70F21517DC27}" type="pres">
      <dgm:prSet presAssocID="{51FA3ADC-3D20-42CB-AFCC-6399AF65663D}" presName="node" presStyleLbl="node1" presStyleIdx="1" presStyleCnt="3">
        <dgm:presLayoutVars>
          <dgm:bulletEnabled val="1"/>
        </dgm:presLayoutVars>
      </dgm:prSet>
      <dgm:spPr/>
    </dgm:pt>
    <dgm:pt modelId="{238C4064-E01D-4138-BA89-59B9B4DE3333}" type="pres">
      <dgm:prSet presAssocID="{48E53B27-C41C-44D8-98C0-C81653D4315E}" presName="sibTrans" presStyleLbl="sibTrans2D1" presStyleIdx="1" presStyleCnt="3"/>
      <dgm:spPr/>
    </dgm:pt>
    <dgm:pt modelId="{15CF744F-EA7E-4574-AB7F-E1DF754E4464}" type="pres">
      <dgm:prSet presAssocID="{48E53B27-C41C-44D8-98C0-C81653D4315E}" presName="connectorText" presStyleLbl="sibTrans2D1" presStyleIdx="1" presStyleCnt="3"/>
      <dgm:spPr/>
    </dgm:pt>
    <dgm:pt modelId="{21A9FBFC-03B0-4842-84F6-D9D0247B369F}" type="pres">
      <dgm:prSet presAssocID="{371067CF-BBD1-444E-8B59-B3199F8FCE2A}" presName="node" presStyleLbl="node1" presStyleIdx="2" presStyleCnt="3">
        <dgm:presLayoutVars>
          <dgm:bulletEnabled val="1"/>
        </dgm:presLayoutVars>
      </dgm:prSet>
      <dgm:spPr/>
    </dgm:pt>
    <dgm:pt modelId="{62F5B5D3-F93D-4E54-AD38-7CD6A3770976}" type="pres">
      <dgm:prSet presAssocID="{401BBEA4-C43C-4D0C-8182-D3585B97D6E9}" presName="sibTrans" presStyleLbl="sibTrans2D1" presStyleIdx="2" presStyleCnt="3"/>
      <dgm:spPr/>
    </dgm:pt>
    <dgm:pt modelId="{2A49E1BE-4DFA-4D11-94B6-56EF5863A54F}" type="pres">
      <dgm:prSet presAssocID="{401BBEA4-C43C-4D0C-8182-D3585B97D6E9}" presName="connectorText" presStyleLbl="sibTrans2D1" presStyleIdx="2" presStyleCnt="3"/>
      <dgm:spPr/>
    </dgm:pt>
  </dgm:ptLst>
  <dgm:cxnLst>
    <dgm:cxn modelId="{A1CE9800-DF46-4F79-B019-C7CA3847904C}" srcId="{355B15DD-532D-4756-A222-23724FBDFA78}" destId="{51FA3ADC-3D20-42CB-AFCC-6399AF65663D}" srcOrd="1" destOrd="0" parTransId="{6A2A4A50-00B1-4A1E-81D1-45EDC476F7AD}" sibTransId="{48E53B27-C41C-44D8-98C0-C81653D4315E}"/>
    <dgm:cxn modelId="{13DC3009-3F52-4B47-B977-409DCE363D0B}" type="presOf" srcId="{AFDD5A62-9DF3-4AB1-BEFA-8D45AA1D4BC2}" destId="{38A7D096-E58F-405C-B0D5-87339386CB87}" srcOrd="0" destOrd="0" presId="urn:microsoft.com/office/officeart/2005/8/layout/cycle7"/>
    <dgm:cxn modelId="{E70D2A23-C563-4558-A9CC-065883B34A66}" srcId="{355B15DD-532D-4756-A222-23724FBDFA78}" destId="{371067CF-BBD1-444E-8B59-B3199F8FCE2A}" srcOrd="2" destOrd="0" parTransId="{15C105BA-53FE-4AA7-B060-040FAB6C0428}" sibTransId="{401BBEA4-C43C-4D0C-8182-D3585B97D6E9}"/>
    <dgm:cxn modelId="{A2099D52-44F9-4673-A476-133D013C3404}" type="presOf" srcId="{F61F1356-8A31-484C-A1A8-D983FB79CA26}" destId="{65D24AE0-B2DA-4780-8CEA-A83E1A3DB82A}" srcOrd="0" destOrd="0" presId="urn:microsoft.com/office/officeart/2005/8/layout/cycle7"/>
    <dgm:cxn modelId="{99CEB653-81F0-4DC2-83FD-EF36858C73FA}" srcId="{355B15DD-532D-4756-A222-23724FBDFA78}" destId="{F61F1356-8A31-484C-A1A8-D983FB79CA26}" srcOrd="0" destOrd="0" parTransId="{CFA58674-6CBF-4187-AE8C-171D008C4E75}" sibTransId="{AFDD5A62-9DF3-4AB1-BEFA-8D45AA1D4BC2}"/>
    <dgm:cxn modelId="{7CBC7E76-0B79-446D-A7BA-3CCA0477B179}" type="presOf" srcId="{48E53B27-C41C-44D8-98C0-C81653D4315E}" destId="{15CF744F-EA7E-4574-AB7F-E1DF754E4464}" srcOrd="1" destOrd="0" presId="urn:microsoft.com/office/officeart/2005/8/layout/cycle7"/>
    <dgm:cxn modelId="{BF6808A6-D322-416E-AD17-B019AB847791}" type="presOf" srcId="{AFDD5A62-9DF3-4AB1-BEFA-8D45AA1D4BC2}" destId="{3496A3CC-B1A8-4D84-8BCF-3382A360A86A}" srcOrd="1" destOrd="0" presId="urn:microsoft.com/office/officeart/2005/8/layout/cycle7"/>
    <dgm:cxn modelId="{AB11CDA6-2058-434C-BB37-FBEF8704B0EF}" type="presOf" srcId="{401BBEA4-C43C-4D0C-8182-D3585B97D6E9}" destId="{2A49E1BE-4DFA-4D11-94B6-56EF5863A54F}" srcOrd="1" destOrd="0" presId="urn:microsoft.com/office/officeart/2005/8/layout/cycle7"/>
    <dgm:cxn modelId="{46A575B1-9B8D-4D45-8191-C22455856E91}" type="presOf" srcId="{51FA3ADC-3D20-42CB-AFCC-6399AF65663D}" destId="{BBE0EB13-E657-4E89-98C5-70F21517DC27}" srcOrd="0" destOrd="0" presId="urn:microsoft.com/office/officeart/2005/8/layout/cycle7"/>
    <dgm:cxn modelId="{131462B6-6AF6-4BCF-ADF0-BE12DDB7C4C4}" type="presOf" srcId="{401BBEA4-C43C-4D0C-8182-D3585B97D6E9}" destId="{62F5B5D3-F93D-4E54-AD38-7CD6A3770976}" srcOrd="0" destOrd="0" presId="urn:microsoft.com/office/officeart/2005/8/layout/cycle7"/>
    <dgm:cxn modelId="{1A7F1BC1-067D-4E2F-92E7-A08155D86459}" type="presOf" srcId="{371067CF-BBD1-444E-8B59-B3199F8FCE2A}" destId="{21A9FBFC-03B0-4842-84F6-D9D0247B369F}" srcOrd="0" destOrd="0" presId="urn:microsoft.com/office/officeart/2005/8/layout/cycle7"/>
    <dgm:cxn modelId="{0B449AE5-4F37-4673-A33E-5772CC0ADAF2}" type="presOf" srcId="{355B15DD-532D-4756-A222-23724FBDFA78}" destId="{DDCA8014-0475-454E-8CF9-5ACAC9CB93AF}" srcOrd="0" destOrd="0" presId="urn:microsoft.com/office/officeart/2005/8/layout/cycle7"/>
    <dgm:cxn modelId="{C98667F8-5041-4DEA-9682-AE9C2968BF54}" type="presOf" srcId="{48E53B27-C41C-44D8-98C0-C81653D4315E}" destId="{238C4064-E01D-4138-BA89-59B9B4DE3333}" srcOrd="0" destOrd="0" presId="urn:microsoft.com/office/officeart/2005/8/layout/cycle7"/>
    <dgm:cxn modelId="{5615B808-006B-4705-A135-69BA77AD2A07}" type="presParOf" srcId="{DDCA8014-0475-454E-8CF9-5ACAC9CB93AF}" destId="{65D24AE0-B2DA-4780-8CEA-A83E1A3DB82A}" srcOrd="0" destOrd="0" presId="urn:microsoft.com/office/officeart/2005/8/layout/cycle7"/>
    <dgm:cxn modelId="{F724F1BF-D712-4327-8520-5ADA9D3B90E9}" type="presParOf" srcId="{DDCA8014-0475-454E-8CF9-5ACAC9CB93AF}" destId="{38A7D096-E58F-405C-B0D5-87339386CB87}" srcOrd="1" destOrd="0" presId="urn:microsoft.com/office/officeart/2005/8/layout/cycle7"/>
    <dgm:cxn modelId="{3A733BCB-F9BD-4C46-AB02-65242CED5DC6}" type="presParOf" srcId="{38A7D096-E58F-405C-B0D5-87339386CB87}" destId="{3496A3CC-B1A8-4D84-8BCF-3382A360A86A}" srcOrd="0" destOrd="0" presId="urn:microsoft.com/office/officeart/2005/8/layout/cycle7"/>
    <dgm:cxn modelId="{07FC8D34-2906-4AE2-88B4-6F54B5A0A3D4}" type="presParOf" srcId="{DDCA8014-0475-454E-8CF9-5ACAC9CB93AF}" destId="{BBE0EB13-E657-4E89-98C5-70F21517DC27}" srcOrd="2" destOrd="0" presId="urn:microsoft.com/office/officeart/2005/8/layout/cycle7"/>
    <dgm:cxn modelId="{33901988-8A00-4BDF-9569-89CB79F9561E}" type="presParOf" srcId="{DDCA8014-0475-454E-8CF9-5ACAC9CB93AF}" destId="{238C4064-E01D-4138-BA89-59B9B4DE3333}" srcOrd="3" destOrd="0" presId="urn:microsoft.com/office/officeart/2005/8/layout/cycle7"/>
    <dgm:cxn modelId="{E317E07E-0CD8-4076-B4DC-FD619F7DD81B}" type="presParOf" srcId="{238C4064-E01D-4138-BA89-59B9B4DE3333}" destId="{15CF744F-EA7E-4574-AB7F-E1DF754E4464}" srcOrd="0" destOrd="0" presId="urn:microsoft.com/office/officeart/2005/8/layout/cycle7"/>
    <dgm:cxn modelId="{6930BD4C-CAD9-484A-9CD7-EB3444A35175}" type="presParOf" srcId="{DDCA8014-0475-454E-8CF9-5ACAC9CB93AF}" destId="{21A9FBFC-03B0-4842-84F6-D9D0247B369F}" srcOrd="4" destOrd="0" presId="urn:microsoft.com/office/officeart/2005/8/layout/cycle7"/>
    <dgm:cxn modelId="{D6C26763-EB46-4D01-90EA-800C40DCF060}" type="presParOf" srcId="{DDCA8014-0475-454E-8CF9-5ACAC9CB93AF}" destId="{62F5B5D3-F93D-4E54-AD38-7CD6A3770976}" srcOrd="5" destOrd="0" presId="urn:microsoft.com/office/officeart/2005/8/layout/cycle7"/>
    <dgm:cxn modelId="{7D71AC7E-BFFC-4728-8FDF-01D23F956E3B}" type="presParOf" srcId="{62F5B5D3-F93D-4E54-AD38-7CD6A3770976}" destId="{2A49E1BE-4DFA-4D11-94B6-56EF5863A54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24AE0-B2DA-4780-8CEA-A83E1A3DB82A}">
      <dsp:nvSpPr>
        <dsp:cNvPr id="0" name=""/>
        <dsp:cNvSpPr/>
      </dsp:nvSpPr>
      <dsp:spPr>
        <a:xfrm>
          <a:off x="1599157" y="395748"/>
          <a:ext cx="1935030" cy="96751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Adult Education and Literacy Activity</a:t>
          </a:r>
        </a:p>
      </dsp:txBody>
      <dsp:txXfrm>
        <a:off x="1627495" y="424086"/>
        <a:ext cx="1878354" cy="910839"/>
      </dsp:txXfrm>
    </dsp:sp>
    <dsp:sp modelId="{38A7D096-E58F-405C-B0D5-87339386CB87}">
      <dsp:nvSpPr>
        <dsp:cNvPr id="0" name=""/>
        <dsp:cNvSpPr/>
      </dsp:nvSpPr>
      <dsp:spPr>
        <a:xfrm rot="3600000">
          <a:off x="2861401" y="2093764"/>
          <a:ext cx="1008155" cy="33863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962990" y="2161490"/>
        <a:ext cx="804977" cy="203178"/>
      </dsp:txXfrm>
    </dsp:sp>
    <dsp:sp modelId="{BBE0EB13-E657-4E89-98C5-70F21517DC27}">
      <dsp:nvSpPr>
        <dsp:cNvPr id="0" name=""/>
        <dsp:cNvSpPr/>
      </dsp:nvSpPr>
      <dsp:spPr>
        <a:xfrm>
          <a:off x="3196769" y="3162894"/>
          <a:ext cx="1935030" cy="96751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Workforce Training </a:t>
          </a:r>
        </a:p>
      </dsp:txBody>
      <dsp:txXfrm>
        <a:off x="3225107" y="3191232"/>
        <a:ext cx="1878354" cy="910839"/>
      </dsp:txXfrm>
    </dsp:sp>
    <dsp:sp modelId="{238C4064-E01D-4138-BA89-59B9B4DE3333}">
      <dsp:nvSpPr>
        <dsp:cNvPr id="0" name=""/>
        <dsp:cNvSpPr/>
      </dsp:nvSpPr>
      <dsp:spPr>
        <a:xfrm rot="10800000">
          <a:off x="2062595" y="3477337"/>
          <a:ext cx="1008155" cy="33863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10800000">
        <a:off x="2164184" y="3545063"/>
        <a:ext cx="804977" cy="203178"/>
      </dsp:txXfrm>
    </dsp:sp>
    <dsp:sp modelId="{21A9FBFC-03B0-4842-84F6-D9D0247B369F}">
      <dsp:nvSpPr>
        <dsp:cNvPr id="0" name=""/>
        <dsp:cNvSpPr/>
      </dsp:nvSpPr>
      <dsp:spPr>
        <a:xfrm>
          <a:off x="1545" y="3162894"/>
          <a:ext cx="1935030" cy="96751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Workforce Preparation </a:t>
          </a:r>
        </a:p>
      </dsp:txBody>
      <dsp:txXfrm>
        <a:off x="29883" y="3191232"/>
        <a:ext cx="1878354" cy="910839"/>
      </dsp:txXfrm>
    </dsp:sp>
    <dsp:sp modelId="{62F5B5D3-F93D-4E54-AD38-7CD6A3770976}">
      <dsp:nvSpPr>
        <dsp:cNvPr id="0" name=""/>
        <dsp:cNvSpPr/>
      </dsp:nvSpPr>
      <dsp:spPr>
        <a:xfrm rot="18000000">
          <a:off x="1263789" y="2093764"/>
          <a:ext cx="1008155" cy="33863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365378" y="2161490"/>
        <a:ext cx="804977" cy="203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75FB3-D7A9-43BD-82A4-E9963A67E90E}">
      <dsp:nvSpPr>
        <dsp:cNvPr id="0" name=""/>
        <dsp:cNvSpPr/>
      </dsp:nvSpPr>
      <dsp:spPr>
        <a:xfrm>
          <a:off x="229989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0E574-6EE5-4E22-A08C-179894FA2212}">
      <dsp:nvSpPr>
        <dsp:cNvPr id="0" name=""/>
        <dsp:cNvSpPr/>
      </dsp:nvSpPr>
      <dsp:spPr>
        <a:xfrm>
          <a:off x="313041" y="3924699"/>
          <a:ext cx="1066272" cy="102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ABB43-1AE0-48E2-8D09-18D55F675FEC}">
      <dsp:nvSpPr>
        <dsp:cNvPr id="0" name=""/>
        <dsp:cNvSpPr/>
      </dsp:nvSpPr>
      <dsp:spPr>
        <a:xfrm>
          <a:off x="248700" y="3729835"/>
          <a:ext cx="2020079" cy="156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44" tIns="0" rIns="0" bIns="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248700" y="3729835"/>
        <a:ext cx="2020079" cy="1565994"/>
      </dsp:txXfrm>
    </dsp:sp>
    <dsp:sp modelId="{17D3A0CF-CEB9-4DCA-B741-7A1EB69943BB}">
      <dsp:nvSpPr>
        <dsp:cNvPr id="0" name=""/>
        <dsp:cNvSpPr/>
      </dsp:nvSpPr>
      <dsp:spPr>
        <a:xfrm>
          <a:off x="3205712" y="3213274"/>
          <a:ext cx="1175476" cy="1055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A27DC-881A-4ED6-8FB7-F9F8190034A8}">
      <dsp:nvSpPr>
        <dsp:cNvPr id="0" name=""/>
        <dsp:cNvSpPr/>
      </dsp:nvSpPr>
      <dsp:spPr>
        <a:xfrm>
          <a:off x="2613817" y="1186604"/>
          <a:ext cx="2463920" cy="2947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Contextualized Adult Ed. Curricula to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Workforce CE Occupation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Employability Skills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Transition Advising </a:t>
          </a:r>
        </a:p>
      </dsp:txBody>
      <dsp:txXfrm>
        <a:off x="2613817" y="1186604"/>
        <a:ext cx="2463920" cy="2947754"/>
      </dsp:txXfrm>
    </dsp:sp>
    <dsp:sp modelId="{EE39B243-D611-4413-BAF3-E8B7D3A98757}">
      <dsp:nvSpPr>
        <dsp:cNvPr id="0" name=""/>
        <dsp:cNvSpPr/>
      </dsp:nvSpPr>
      <dsp:spPr>
        <a:xfrm>
          <a:off x="6563060" y="3422202"/>
          <a:ext cx="913449" cy="976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CF7B6-CFC3-4699-8E24-985562BBC273}">
      <dsp:nvSpPr>
        <dsp:cNvPr id="0" name=""/>
        <dsp:cNvSpPr/>
      </dsp:nvSpPr>
      <dsp:spPr>
        <a:xfrm>
          <a:off x="5880654" y="453042"/>
          <a:ext cx="2478631" cy="288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60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Contextualized Adult Ed. Curricula to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Workforce CE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Workplace Employability Skills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Student Support Services</a:t>
          </a:r>
          <a:r>
            <a:rPr lang="en-US" sz="2400" kern="1200" dirty="0"/>
            <a:t> </a:t>
          </a:r>
        </a:p>
      </dsp:txBody>
      <dsp:txXfrm>
        <a:off x="5880654" y="453042"/>
        <a:ext cx="2478631" cy="2880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24AE0-B2DA-4780-8CEA-A83E1A3DB82A}">
      <dsp:nvSpPr>
        <dsp:cNvPr id="0" name=""/>
        <dsp:cNvSpPr/>
      </dsp:nvSpPr>
      <dsp:spPr>
        <a:xfrm>
          <a:off x="4495999" y="1403"/>
          <a:ext cx="2604734" cy="13023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Adult Education and Literacy Activity</a:t>
          </a:r>
        </a:p>
      </dsp:txBody>
      <dsp:txXfrm>
        <a:off x="4534144" y="39548"/>
        <a:ext cx="2528444" cy="1226077"/>
      </dsp:txXfrm>
    </dsp:sp>
    <dsp:sp modelId="{38A7D096-E58F-405C-B0D5-87339386CB87}">
      <dsp:nvSpPr>
        <dsp:cNvPr id="0" name=""/>
        <dsp:cNvSpPr/>
      </dsp:nvSpPr>
      <dsp:spPr>
        <a:xfrm rot="3600000">
          <a:off x="6195118" y="2287037"/>
          <a:ext cx="1356970" cy="455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6331866" y="2378203"/>
        <a:ext cx="1083474" cy="273496"/>
      </dsp:txXfrm>
    </dsp:sp>
    <dsp:sp modelId="{BBE0EB13-E657-4E89-98C5-70F21517DC27}">
      <dsp:nvSpPr>
        <dsp:cNvPr id="0" name=""/>
        <dsp:cNvSpPr/>
      </dsp:nvSpPr>
      <dsp:spPr>
        <a:xfrm>
          <a:off x="6646472" y="3726133"/>
          <a:ext cx="2604734" cy="13023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Workforce Training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</a:p>
      </dsp:txBody>
      <dsp:txXfrm>
        <a:off x="6684617" y="3764278"/>
        <a:ext cx="2528444" cy="1226077"/>
      </dsp:txXfrm>
    </dsp:sp>
    <dsp:sp modelId="{238C4064-E01D-4138-BA89-59B9B4DE3333}">
      <dsp:nvSpPr>
        <dsp:cNvPr id="0" name=""/>
        <dsp:cNvSpPr/>
      </dsp:nvSpPr>
      <dsp:spPr>
        <a:xfrm rot="10800000">
          <a:off x="5119881" y="4149402"/>
          <a:ext cx="1356970" cy="455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10800000">
        <a:off x="5256629" y="4240568"/>
        <a:ext cx="1083474" cy="273496"/>
      </dsp:txXfrm>
    </dsp:sp>
    <dsp:sp modelId="{21A9FBFC-03B0-4842-84F6-D9D0247B369F}">
      <dsp:nvSpPr>
        <dsp:cNvPr id="0" name=""/>
        <dsp:cNvSpPr/>
      </dsp:nvSpPr>
      <dsp:spPr>
        <a:xfrm>
          <a:off x="2345525" y="3726133"/>
          <a:ext cx="2604734" cy="130236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Workforce Preparation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</a:t>
          </a:r>
        </a:p>
      </dsp:txBody>
      <dsp:txXfrm>
        <a:off x="2383670" y="3764278"/>
        <a:ext cx="2528444" cy="1226077"/>
      </dsp:txXfrm>
    </dsp:sp>
    <dsp:sp modelId="{62F5B5D3-F93D-4E54-AD38-7CD6A3770976}">
      <dsp:nvSpPr>
        <dsp:cNvPr id="0" name=""/>
        <dsp:cNvSpPr/>
      </dsp:nvSpPr>
      <dsp:spPr>
        <a:xfrm rot="18000000">
          <a:off x="4044644" y="2287037"/>
          <a:ext cx="1356970" cy="45582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181392" y="2378203"/>
        <a:ext cx="1083474" cy="273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2DB6D-EF55-4DAF-A9FD-94AEC2D2A1F3}" type="datetimeFigureOut">
              <a:rPr lang="en-US" smtClean="0"/>
              <a:t>3/23/2020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FD2D7-172C-453A-B9A6-BD3EF42956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8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31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1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8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99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4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8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6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4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66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7FD2D7-172C-453A-B9A6-BD3EF42956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5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09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8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3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0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1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8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2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20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7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4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3/23/2020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93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11" r:id="rId5"/>
    <p:sldLayoutId id="2147483705" r:id="rId6"/>
    <p:sldLayoutId id="2147483706" r:id="rId7"/>
    <p:sldLayoutId id="2147483707" r:id="rId8"/>
    <p:sldLayoutId id="2147483710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ghatha.wordpress.com/category/it-process-complianc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localwiki.org/yuba-sutter/Common_Garden_Weed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6EE97-4635-4CDA-8C37-16CCE704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433" y="158877"/>
            <a:ext cx="10913745" cy="318403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3100" dirty="0">
                <a:solidFill>
                  <a:srgbClr val="FFFFFF"/>
                </a:solidFill>
              </a:rPr>
              <a:t>Career Credit Leadership Institute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2700" dirty="0">
                <a:solidFill>
                  <a:srgbClr val="FFFFFF"/>
                </a:solidFill>
              </a:rPr>
              <a:t>March 23-24, 2020</a:t>
            </a:r>
            <a:br>
              <a:rPr lang="en-US" sz="2700" dirty="0">
                <a:solidFill>
                  <a:srgbClr val="FFFFFF"/>
                </a:solidFill>
              </a:rPr>
            </a:br>
            <a:br>
              <a:rPr lang="en-US" sz="27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Gilda Rubio-Festa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NC Community College System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AA8D6-F7F9-4B09-AEFC-1DEC85D69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25" y="3691355"/>
            <a:ext cx="10913745" cy="2360998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>
                <a:solidFill>
                  <a:srgbClr val="FFFFFF"/>
                </a:solidFill>
              </a:rPr>
              <a:t>Creating Accelerated Paths to Credential Attainment For NC Adult Education Students</a:t>
            </a:r>
          </a:p>
          <a:p>
            <a:endParaRPr lang="en-US" sz="11200" b="1" dirty="0">
              <a:solidFill>
                <a:srgbClr val="FFFFFF"/>
              </a:solidFill>
            </a:endParaRPr>
          </a:p>
          <a:p>
            <a:r>
              <a:rPr lang="en-US" sz="11200" dirty="0">
                <a:solidFill>
                  <a:srgbClr val="FFFFFF"/>
                </a:solidFill>
              </a:rPr>
              <a:t>Accelerated Pathways to Credential Attainment (APCA)</a:t>
            </a:r>
          </a:p>
          <a:p>
            <a:endParaRPr lang="en-US" sz="11200" dirty="0">
              <a:solidFill>
                <a:srgbClr val="FFFFFF"/>
              </a:solidFill>
            </a:endParaRPr>
          </a:p>
          <a:p>
            <a:endParaRPr lang="en-US" sz="11200" dirty="0">
              <a:solidFill>
                <a:srgbClr val="FFFFFF"/>
              </a:solidFill>
            </a:endParaRPr>
          </a:p>
          <a:p>
            <a:endParaRPr lang="en-US" sz="11200" dirty="0">
              <a:solidFill>
                <a:srgbClr val="FFFFFF"/>
              </a:solidFill>
            </a:endParaRPr>
          </a:p>
          <a:p>
            <a:endParaRPr lang="en-US" sz="11200" dirty="0">
              <a:solidFill>
                <a:srgbClr val="FFFFFF"/>
              </a:solidFill>
            </a:endParaRPr>
          </a:p>
          <a:p>
            <a:r>
              <a:rPr lang="en-US" sz="11200" dirty="0">
                <a:solidFill>
                  <a:srgbClr val="FFFFFF"/>
                </a:solidFill>
              </a:rPr>
              <a:t>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268C1100-E495-438A-86F7-381F827FB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" y="158877"/>
            <a:ext cx="1964167" cy="7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4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B7EC59D-8C8D-4EC6-8806-F8E482F273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91131"/>
              </p:ext>
            </p:extLst>
          </p:nvPr>
        </p:nvGraphicFramePr>
        <p:xfrm>
          <a:off x="491189" y="310193"/>
          <a:ext cx="11596733" cy="502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Arrow: Left-Right-Up 10">
            <a:extLst>
              <a:ext uri="{FF2B5EF4-FFF2-40B4-BE49-F238E27FC236}">
                <a16:creationId xmlns:a16="http://schemas.microsoft.com/office/drawing/2014/main" id="{16FE9D47-B282-4242-97A4-53B8CDBF5CBC}"/>
              </a:ext>
            </a:extLst>
          </p:cNvPr>
          <p:cNvSpPr/>
          <p:nvPr/>
        </p:nvSpPr>
        <p:spPr>
          <a:xfrm>
            <a:off x="5196869" y="2230244"/>
            <a:ext cx="2185372" cy="2709501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Funding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7699C-120B-45BC-B9AA-AC14DDB4B31E}"/>
              </a:ext>
            </a:extLst>
          </p:cNvPr>
          <p:cNvSpPr/>
          <p:nvPr/>
        </p:nvSpPr>
        <p:spPr>
          <a:xfrm>
            <a:off x="632345" y="6363141"/>
            <a:ext cx="9658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Accelerated Paths to Credential Attainment For NC Adult Education Students (APCA) </a:t>
            </a:r>
          </a:p>
        </p:txBody>
      </p:sp>
    </p:spTree>
    <p:extLst>
      <p:ext uri="{BB962C8B-B14F-4D97-AF65-F5344CB8AC3E}">
        <p14:creationId xmlns:p14="http://schemas.microsoft.com/office/powerpoint/2010/main" val="27029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204B95-89FF-465B-9ADA-14193D108FB3}"/>
              </a:ext>
            </a:extLst>
          </p:cNvPr>
          <p:cNvSpPr txBox="1"/>
          <p:nvPr/>
        </p:nvSpPr>
        <p:spPr>
          <a:xfrm>
            <a:off x="1285875" y="962025"/>
            <a:ext cx="3533775" cy="142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0F18-58D2-4122-AFB8-DB4CDA199540}"/>
              </a:ext>
            </a:extLst>
          </p:cNvPr>
          <p:cNvSpPr/>
          <p:nvPr/>
        </p:nvSpPr>
        <p:spPr>
          <a:xfrm>
            <a:off x="183260" y="4783827"/>
            <a:ext cx="118372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Adult Education Programs that prepare students’ transition into and through a college level workforce training or program of study.  </a:t>
            </a:r>
          </a:p>
        </p:txBody>
      </p:sp>
      <p:pic>
        <p:nvPicPr>
          <p:cNvPr id="8" name="Picture 7" descr="A picture containing cake, table, indoor, birthday&#10;&#10;Description automatically generated">
            <a:extLst>
              <a:ext uri="{FF2B5EF4-FFF2-40B4-BE49-F238E27FC236}">
                <a16:creationId xmlns:a16="http://schemas.microsoft.com/office/drawing/2014/main" id="{9A8FD62E-7CC4-4E62-8E7D-4D170C057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33013" y="-90469"/>
            <a:ext cx="12258025" cy="3775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C8482F-5482-4623-89BB-318132E18CED}"/>
              </a:ext>
            </a:extLst>
          </p:cNvPr>
          <p:cNvSpPr txBox="1"/>
          <p:nvPr/>
        </p:nvSpPr>
        <p:spPr>
          <a:xfrm>
            <a:off x="0" y="3502825"/>
            <a:ext cx="8360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Preparing Students for the Workforce</a:t>
            </a:r>
          </a:p>
          <a:p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0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7B2FB9D-FA59-4A3C-BA19-D7B77C87E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944863"/>
              </p:ext>
            </p:extLst>
          </p:nvPr>
        </p:nvGraphicFramePr>
        <p:xfrm>
          <a:off x="672028" y="875838"/>
          <a:ext cx="11215170" cy="5216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3662">
                  <a:extLst>
                    <a:ext uri="{9D8B030D-6E8A-4147-A177-3AD203B41FA5}">
                      <a16:colId xmlns:a16="http://schemas.microsoft.com/office/drawing/2014/main" val="3479795488"/>
                    </a:ext>
                  </a:extLst>
                </a:gridCol>
                <a:gridCol w="2240377">
                  <a:extLst>
                    <a:ext uri="{9D8B030D-6E8A-4147-A177-3AD203B41FA5}">
                      <a16:colId xmlns:a16="http://schemas.microsoft.com/office/drawing/2014/main" val="3519450816"/>
                    </a:ext>
                  </a:extLst>
                </a:gridCol>
                <a:gridCol w="2240377">
                  <a:extLst>
                    <a:ext uri="{9D8B030D-6E8A-4147-A177-3AD203B41FA5}">
                      <a16:colId xmlns:a16="http://schemas.microsoft.com/office/drawing/2014/main" val="2935601145"/>
                    </a:ext>
                  </a:extLst>
                </a:gridCol>
                <a:gridCol w="2240377">
                  <a:extLst>
                    <a:ext uri="{9D8B030D-6E8A-4147-A177-3AD203B41FA5}">
                      <a16:colId xmlns:a16="http://schemas.microsoft.com/office/drawing/2014/main" val="4255340369"/>
                    </a:ext>
                  </a:extLst>
                </a:gridCol>
                <a:gridCol w="2240377">
                  <a:extLst>
                    <a:ext uri="{9D8B030D-6E8A-4147-A177-3AD203B41FA5}">
                      <a16:colId xmlns:a16="http://schemas.microsoft.com/office/drawing/2014/main" val="546849235"/>
                    </a:ext>
                  </a:extLst>
                </a:gridCol>
              </a:tblGrid>
              <a:tr h="1043298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b="0" dirty="0"/>
                        <a:t>dogs are barking in the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 Log out and come back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Yes, we can hear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Do you see my screen?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Hello, Hello, can you hear me?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70437"/>
                  </a:ext>
                </a:extLst>
              </a:tr>
              <a:tr h="1043298">
                <a:tc>
                  <a:txBody>
                    <a:bodyPr/>
                    <a:lstStyle/>
                    <a:p>
                      <a:r>
                        <a:rPr lang="en-US" dirty="0"/>
                        <a:t>Quite, I am on a conference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Hello, Hello, </a:t>
                      </a:r>
                    </a:p>
                    <a:p>
                      <a:r>
                        <a:rPr lang="en-US" dirty="0"/>
                        <a:t>Can you hear me?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will be starting in  a min. .. Having some technical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see you are talking but we can’t hear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 this being recorded?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518967"/>
                  </a:ext>
                </a:extLst>
              </a:tr>
              <a:tr h="1043298">
                <a:tc>
                  <a:txBody>
                    <a:bodyPr/>
                    <a:lstStyle/>
                    <a:p>
                      <a:r>
                        <a:rPr lang="en-US" dirty="0"/>
                        <a:t>I am trying to keep up with the chat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 can’t see your screen.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 that a fire alarm? …oh it is mine!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can’t hear you.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Sorry, we have to reschedule.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9366"/>
                  </a:ext>
                </a:extLst>
              </a:tr>
              <a:tr h="1043298">
                <a:tc>
                  <a:txBody>
                    <a:bodyPr/>
                    <a:lstStyle/>
                    <a:p>
                      <a:r>
                        <a:rPr lang="en-US" dirty="0"/>
                        <a:t>MUTE your phones, please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Thank you, thank you, thank you, thank you, thank 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Sorry, but my internet just crashed…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Should we just reschedule 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Hello, Hello, Can you hear me?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644486"/>
                  </a:ext>
                </a:extLst>
              </a:tr>
              <a:tr h="1043298">
                <a:tc>
                  <a:txBody>
                    <a:bodyPr/>
                    <a:lstStyle/>
                    <a:p>
                      <a:r>
                        <a:rPr lang="en-US" dirty="0"/>
                        <a:t>Someone put us on hold…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have a lot of background noise.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Ok, I am logging out and coming back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 you unmute me?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 can’t hear you.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3678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01BFCBD-925F-4616-A96F-FCF8CCC4475B}"/>
              </a:ext>
            </a:extLst>
          </p:cNvPr>
          <p:cNvSpPr txBox="1"/>
          <p:nvPr/>
        </p:nvSpPr>
        <p:spPr>
          <a:xfrm>
            <a:off x="3624549" y="506507"/>
            <a:ext cx="5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Conference/Webinar Bingo</a:t>
            </a:r>
          </a:p>
        </p:txBody>
      </p:sp>
    </p:spTree>
    <p:extLst>
      <p:ext uri="{BB962C8B-B14F-4D97-AF65-F5344CB8AC3E}">
        <p14:creationId xmlns:p14="http://schemas.microsoft.com/office/powerpoint/2010/main" val="176095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E605CE-60E2-4091-9C5B-EBFC512C41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1" r="37431"/>
          <a:stretch>
            <a:fillRect/>
          </a:stretch>
        </p:blipFill>
        <p:spPr>
          <a:xfrm rot="5400000">
            <a:off x="3659814" y="-3833965"/>
            <a:ext cx="4698221" cy="12366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04B95-89FF-465B-9ADA-14193D108FB3}"/>
              </a:ext>
            </a:extLst>
          </p:cNvPr>
          <p:cNvSpPr txBox="1"/>
          <p:nvPr/>
        </p:nvSpPr>
        <p:spPr>
          <a:xfrm>
            <a:off x="593559" y="962025"/>
            <a:ext cx="4226092" cy="142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B975A-5445-43A4-B80A-9514932C49DD}"/>
              </a:ext>
            </a:extLst>
          </p:cNvPr>
          <p:cNvSpPr txBox="1"/>
          <p:nvPr/>
        </p:nvSpPr>
        <p:spPr>
          <a:xfrm>
            <a:off x="192162" y="4871476"/>
            <a:ext cx="121903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APCA programs – For Adult Education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provide integrated career paths in CE certificate programs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complete high school equivalency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gain workplace preparation skills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1D94CE-9CCC-4979-B9D2-E1354AF79F03}"/>
              </a:ext>
            </a:extLst>
          </p:cNvPr>
          <p:cNvSpPr/>
          <p:nvPr/>
        </p:nvSpPr>
        <p:spPr>
          <a:xfrm rot="2937199">
            <a:off x="4102557" y="1975276"/>
            <a:ext cx="6002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Accelerated Pathways to Credential Attainment (APCA)</a:t>
            </a:r>
          </a:p>
        </p:txBody>
      </p:sp>
    </p:spTree>
    <p:extLst>
      <p:ext uri="{BB962C8B-B14F-4D97-AF65-F5344CB8AC3E}">
        <p14:creationId xmlns:p14="http://schemas.microsoft.com/office/powerpoint/2010/main" val="8296841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E605CE-60E2-4091-9C5B-EBFC512C41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1" r="37431"/>
          <a:stretch>
            <a:fillRect/>
          </a:stretch>
        </p:blipFill>
        <p:spPr>
          <a:xfrm rot="5400000">
            <a:off x="3713756" y="-3963329"/>
            <a:ext cx="4788731" cy="12564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04B95-89FF-465B-9ADA-14193D108FB3}"/>
              </a:ext>
            </a:extLst>
          </p:cNvPr>
          <p:cNvSpPr txBox="1"/>
          <p:nvPr/>
        </p:nvSpPr>
        <p:spPr>
          <a:xfrm>
            <a:off x="593559" y="962025"/>
            <a:ext cx="4226092" cy="142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4729958-6AD8-4521-91FA-25402659B384}"/>
              </a:ext>
            </a:extLst>
          </p:cNvPr>
          <p:cNvGraphicFramePr/>
          <p:nvPr/>
        </p:nvGraphicFramePr>
        <p:xfrm>
          <a:off x="2511658" y="187147"/>
          <a:ext cx="5133346" cy="452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DB975A-5445-43A4-B80A-9514932C49DD}"/>
              </a:ext>
            </a:extLst>
          </p:cNvPr>
          <p:cNvSpPr txBox="1"/>
          <p:nvPr/>
        </p:nvSpPr>
        <p:spPr>
          <a:xfrm>
            <a:off x="192162" y="4871476"/>
            <a:ext cx="121903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How do APCA programs  provide integrated career paths?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Co-Enrollment to provide technical, academic and employability skills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Structured, contextualized adult education 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83ECB-B683-4971-9CF7-22FEA4288F61}"/>
              </a:ext>
            </a:extLst>
          </p:cNvPr>
          <p:cNvSpPr/>
          <p:nvPr/>
        </p:nvSpPr>
        <p:spPr>
          <a:xfrm rot="2937199">
            <a:off x="6678965" y="1975276"/>
            <a:ext cx="6002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Accelerated Pathways to Credential Attainment (APCA)</a:t>
            </a:r>
          </a:p>
        </p:txBody>
      </p:sp>
    </p:spTree>
    <p:extLst>
      <p:ext uri="{BB962C8B-B14F-4D97-AF65-F5344CB8AC3E}">
        <p14:creationId xmlns:p14="http://schemas.microsoft.com/office/powerpoint/2010/main" val="20779598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E605CE-60E2-4091-9C5B-EBFC512C41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1" r="37431"/>
          <a:stretch>
            <a:fillRect/>
          </a:stretch>
        </p:blipFill>
        <p:spPr>
          <a:xfrm rot="5400000">
            <a:off x="3823397" y="-3845847"/>
            <a:ext cx="4545208" cy="1247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125B81-1D14-4226-96F8-A3E45F55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8" y="-77278"/>
            <a:ext cx="12157632" cy="854326"/>
          </a:xfrm>
          <a:solidFill>
            <a:schemeClr val="tx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APCA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04B95-89FF-465B-9ADA-14193D108FB3}"/>
              </a:ext>
            </a:extLst>
          </p:cNvPr>
          <p:cNvSpPr txBox="1"/>
          <p:nvPr/>
        </p:nvSpPr>
        <p:spPr>
          <a:xfrm>
            <a:off x="1285875" y="962025"/>
            <a:ext cx="3533775" cy="142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44AD7-54B6-49FE-8A6F-C0199FE08EFF}"/>
              </a:ext>
            </a:extLst>
          </p:cNvPr>
          <p:cNvSpPr txBox="1"/>
          <p:nvPr/>
        </p:nvSpPr>
        <p:spPr>
          <a:xfrm>
            <a:off x="34368" y="4467226"/>
            <a:ext cx="1178358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Why provide APCA instructional models?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</a:rPr>
              <a:t>MyFuture</a:t>
            </a:r>
            <a:r>
              <a:rPr lang="en-US" sz="2800" b="1" dirty="0">
                <a:solidFill>
                  <a:schemeClr val="bg1"/>
                </a:solidFill>
              </a:rPr>
              <a:t> NC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prepare students’ transition into and through college level workforce training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Research based model- </a:t>
            </a:r>
            <a:r>
              <a:rPr lang="en-US" sz="4000" b="1" dirty="0">
                <a:solidFill>
                  <a:schemeClr val="bg1"/>
                </a:solidFill>
              </a:rPr>
              <a:t>it works for Adult Ed.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5187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E605CE-60E2-4091-9C5B-EBFC512C41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31" r="37431"/>
          <a:stretch>
            <a:fillRect/>
          </a:stretch>
        </p:blipFill>
        <p:spPr>
          <a:xfrm rot="5400000">
            <a:off x="4011180" y="-3474876"/>
            <a:ext cx="4240405" cy="1219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125B81-1D14-4226-96F8-A3E45F55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8" y="-77278"/>
            <a:ext cx="12157632" cy="854326"/>
          </a:xfrm>
          <a:solidFill>
            <a:schemeClr val="tx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APCA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04B95-89FF-465B-9ADA-14193D108FB3}"/>
              </a:ext>
            </a:extLst>
          </p:cNvPr>
          <p:cNvSpPr txBox="1"/>
          <p:nvPr/>
        </p:nvSpPr>
        <p:spPr>
          <a:xfrm>
            <a:off x="1285875" y="962025"/>
            <a:ext cx="3533775" cy="142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44AD7-54B6-49FE-8A6F-C0199FE08EFF}"/>
              </a:ext>
            </a:extLst>
          </p:cNvPr>
          <p:cNvSpPr txBox="1"/>
          <p:nvPr/>
        </p:nvSpPr>
        <p:spPr>
          <a:xfrm>
            <a:off x="221392" y="4467226"/>
            <a:ext cx="117835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Why provide APCA instructional models?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Diverse Pipeline – CCR Students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Workforce and Continuing Ed. – Training to succeed in the changing workplace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Title ll funding support     </a:t>
            </a:r>
            <a:endParaRPr lang="en-US" sz="40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188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45C5CF-11A9-4B0E-955B-448CA25738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4896" b="24896"/>
          <a:stretch>
            <a:fillRect/>
          </a:stretch>
        </p:blipFill>
        <p:spPr>
          <a:xfrm>
            <a:off x="103640" y="-298230"/>
            <a:ext cx="12191998" cy="48765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C362EA-5659-48E6-A32A-F1D95CAE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40" y="5836310"/>
            <a:ext cx="11232717" cy="74368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Required Components – students must be enrolled in three components for a specific occupation or occupational cluster for educational and career advancement occurring simultaneously and with sufficient intensity and quality.  </a:t>
            </a:r>
            <a:br>
              <a:rPr lang="en-US" sz="2800" b="1" dirty="0">
                <a:solidFill>
                  <a:schemeClr val="bg1"/>
                </a:solidFill>
              </a:rPr>
            </a:b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630CE4-37E3-4BE3-9022-AAAE8514C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7513" y="6067142"/>
            <a:ext cx="5644516" cy="645937"/>
          </a:xfrm>
        </p:spPr>
        <p:txBody>
          <a:bodyPr/>
          <a:lstStyle/>
          <a:p>
            <a:r>
              <a:rPr lang="en-US" dirty="0"/>
              <a:t>Integrated Education and Training (IET) </a:t>
            </a:r>
            <a:r>
              <a:rPr lang="en-US" sz="1200" dirty="0"/>
              <a:t>34 CFR Part 463 Subpart D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6B955-6C3A-422B-AE5F-06379D0F923D}"/>
              </a:ext>
            </a:extLst>
          </p:cNvPr>
          <p:cNvSpPr txBox="1"/>
          <p:nvPr/>
        </p:nvSpPr>
        <p:spPr>
          <a:xfrm>
            <a:off x="0" y="4055130"/>
            <a:ext cx="284073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Logistics </a:t>
            </a:r>
          </a:p>
        </p:txBody>
      </p:sp>
    </p:spTree>
    <p:extLst>
      <p:ext uri="{BB962C8B-B14F-4D97-AF65-F5344CB8AC3E}">
        <p14:creationId xmlns:p14="http://schemas.microsoft.com/office/powerpoint/2010/main" val="1158900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862041-1737-41DE-80B8-20F17AAB366D}"/>
              </a:ext>
            </a:extLst>
          </p:cNvPr>
          <p:cNvSpPr/>
          <p:nvPr/>
        </p:nvSpPr>
        <p:spPr>
          <a:xfrm>
            <a:off x="632345" y="6363141"/>
            <a:ext cx="9658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Accelerated Paths to Credential Attainment For NC Adult Education Students (APCA)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4AD0052-0577-4812-818B-AEC9E5161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5566668"/>
              </p:ext>
            </p:extLst>
          </p:nvPr>
        </p:nvGraphicFramePr>
        <p:xfrm>
          <a:off x="383651" y="719666"/>
          <a:ext cx="88998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81E12B9-033D-44D9-902F-938A69467C19}"/>
              </a:ext>
            </a:extLst>
          </p:cNvPr>
          <p:cNvSpPr/>
          <p:nvPr/>
        </p:nvSpPr>
        <p:spPr>
          <a:xfrm>
            <a:off x="9730853" y="847622"/>
            <a:ext cx="2364093" cy="2113902"/>
          </a:xfrm>
          <a:prstGeom prst="wedgeRoundRectCallout">
            <a:avLst>
              <a:gd name="adj1" fmla="val -75348"/>
              <a:gd name="adj2" fmla="val 792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School Equivalency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Industry Certificate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 the Employers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15BD8-5EF2-4210-82D0-20E5F3410C8F}"/>
              </a:ext>
            </a:extLst>
          </p:cNvPr>
          <p:cNvSpPr txBox="1"/>
          <p:nvPr/>
        </p:nvSpPr>
        <p:spPr>
          <a:xfrm>
            <a:off x="383651" y="2613041"/>
            <a:ext cx="2437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Contextualized Adult Ed. Curricula</a:t>
            </a:r>
          </a:p>
          <a:p>
            <a:r>
              <a:rPr lang="en-US" sz="2000" dirty="0"/>
              <a:t> to </a:t>
            </a:r>
            <a:r>
              <a:rPr lang="en-US" sz="2000" b="1" dirty="0"/>
              <a:t>Occupational Career Cluster</a:t>
            </a:r>
          </a:p>
          <a:p>
            <a:r>
              <a:rPr lang="en-US" sz="2000" b="1" dirty="0"/>
              <a:t>Workplace Employability Skills 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39A085E3-A70E-41AF-8ED0-804B5EE9B987}"/>
              </a:ext>
            </a:extLst>
          </p:cNvPr>
          <p:cNvSpPr/>
          <p:nvPr/>
        </p:nvSpPr>
        <p:spPr>
          <a:xfrm>
            <a:off x="8118889" y="1782979"/>
            <a:ext cx="269925" cy="6407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F55BEF6B-8B0B-43C9-B0D7-87B34188C43B}"/>
              </a:ext>
            </a:extLst>
          </p:cNvPr>
          <p:cNvSpPr/>
          <p:nvPr/>
        </p:nvSpPr>
        <p:spPr>
          <a:xfrm>
            <a:off x="8661770" y="2295215"/>
            <a:ext cx="269925" cy="666309"/>
          </a:xfrm>
          <a:prstGeom prst="curvedLeftArrow">
            <a:avLst>
              <a:gd name="adj1" fmla="val 25000"/>
              <a:gd name="adj2" fmla="val 46345"/>
              <a:gd name="adj3" fmla="val 28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9D13C-BA8A-419D-AE9E-7523C11EAD53}"/>
              </a:ext>
            </a:extLst>
          </p:cNvPr>
          <p:cNvSpPr txBox="1"/>
          <p:nvPr/>
        </p:nvSpPr>
        <p:spPr>
          <a:xfrm>
            <a:off x="3589362" y="4182701"/>
            <a:ext cx="996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5DC05-6952-4B49-914D-0120AE9E0ACE}"/>
              </a:ext>
            </a:extLst>
          </p:cNvPr>
          <p:cNvSpPr txBox="1"/>
          <p:nvPr/>
        </p:nvSpPr>
        <p:spPr>
          <a:xfrm>
            <a:off x="900751" y="477684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Pre-Bridge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31098-FDC6-4B43-960E-A097CD641D19}"/>
              </a:ext>
            </a:extLst>
          </p:cNvPr>
          <p:cNvSpPr txBox="1"/>
          <p:nvPr/>
        </p:nvSpPr>
        <p:spPr>
          <a:xfrm>
            <a:off x="6945183" y="4367367"/>
            <a:ext cx="900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APCA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A225F93-77E2-4A89-9FE7-A3F272E29D24}"/>
              </a:ext>
            </a:extLst>
          </p:cNvPr>
          <p:cNvSpPr/>
          <p:nvPr/>
        </p:nvSpPr>
        <p:spPr>
          <a:xfrm>
            <a:off x="400558" y="476932"/>
            <a:ext cx="1594539" cy="99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Recruitment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6866E0-7CDE-4D49-8E02-A85903D00226}"/>
              </a:ext>
            </a:extLst>
          </p:cNvPr>
          <p:cNvSpPr txBox="1"/>
          <p:nvPr/>
        </p:nvSpPr>
        <p:spPr>
          <a:xfrm>
            <a:off x="2821299" y="439803"/>
            <a:ext cx="4197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Accelerated Paths Credential Attainment</a:t>
            </a:r>
          </a:p>
        </p:txBody>
      </p:sp>
    </p:spTree>
    <p:extLst>
      <p:ext uri="{BB962C8B-B14F-4D97-AF65-F5344CB8AC3E}">
        <p14:creationId xmlns:p14="http://schemas.microsoft.com/office/powerpoint/2010/main" val="2473282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B51F0-B90D-477F-A720-24B90346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489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412524"/>
      </a:dk2>
      <a:lt2>
        <a:srgbClr val="E2E3E8"/>
      </a:lt2>
      <a:accent1>
        <a:srgbClr val="B1A143"/>
      </a:accent1>
      <a:accent2>
        <a:srgbClr val="B36F39"/>
      </a:accent2>
      <a:accent3>
        <a:srgbClr val="C54D4B"/>
      </a:accent3>
      <a:accent4>
        <a:srgbClr val="B33969"/>
      </a:accent4>
      <a:accent5>
        <a:srgbClr val="C54BAE"/>
      </a:accent5>
      <a:accent6>
        <a:srgbClr val="9839B3"/>
      </a:accent6>
      <a:hlink>
        <a:srgbClr val="C14695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63992930837498F077D0357C764AF" ma:contentTypeVersion="12" ma:contentTypeDescription="Create a new document." ma:contentTypeScope="" ma:versionID="60e925e477f8c461b3ccd85c187b6a13">
  <xsd:schema xmlns:xsd="http://www.w3.org/2001/XMLSchema" xmlns:xs="http://www.w3.org/2001/XMLSchema" xmlns:p="http://schemas.microsoft.com/office/2006/metadata/properties" xmlns:ns3="a3340e52-f2d6-4557-8bd0-c95dbcf2fa0d" xmlns:ns4="354878a5-de52-49ca-b179-3edd273fef12" targetNamespace="http://schemas.microsoft.com/office/2006/metadata/properties" ma:root="true" ma:fieldsID="c06b4cdbe42afe0f658d6f3e3c8e0c14" ns3:_="" ns4:_="">
    <xsd:import namespace="a3340e52-f2d6-4557-8bd0-c95dbcf2fa0d"/>
    <xsd:import namespace="354878a5-de52-49ca-b179-3edd273fef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40e52-f2d6-4557-8bd0-c95dbcf2fa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878a5-de52-49ca-b179-3edd273fef1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4C4862-ED54-41A1-A412-7F66810C06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340e52-f2d6-4557-8bd0-c95dbcf2fa0d"/>
    <ds:schemaRef ds:uri="354878a5-de52-49ca-b179-3edd273fe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DED3C5-B74B-4FA8-9514-18D87EA071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8CB67C-9E12-404E-B4FD-A315FB443E5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3340e52-f2d6-4557-8bd0-c95dbcf2fa0d"/>
    <ds:schemaRef ds:uri="354878a5-de52-49ca-b179-3edd273fef12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552</Words>
  <Application>Microsoft Office PowerPoint</Application>
  <PresentationFormat>Widescreen</PresentationFormat>
  <Paragraphs>102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RetrospectVTI</vt:lpstr>
      <vt:lpstr>      Career Credit Leadership Institute  March 23-24, 2020  Gilda Rubio-Festa NC Community College System </vt:lpstr>
      <vt:lpstr>PowerPoint Presentation</vt:lpstr>
      <vt:lpstr>PowerPoint Presentation</vt:lpstr>
      <vt:lpstr>PowerPoint Presentation</vt:lpstr>
      <vt:lpstr>APCA</vt:lpstr>
      <vt:lpstr>APCA</vt:lpstr>
      <vt:lpstr>Required Components – students must be enrolled in three components for a specific occupation or occupational cluster for educational and career advancement occurring simultaneously and with sufficient intensity and quality.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Weaving the Pieces Together</dc:title>
  <dc:creator>Gilda Rubio-Festa</dc:creator>
  <cp:lastModifiedBy>Gilda Rubio-Festa</cp:lastModifiedBy>
  <cp:revision>88</cp:revision>
  <dcterms:created xsi:type="dcterms:W3CDTF">2019-08-27T23:46:57Z</dcterms:created>
  <dcterms:modified xsi:type="dcterms:W3CDTF">2020-03-23T18:46:19Z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0x010100B9563992930837498F077D0357C764AF</vt:lpwstr>
  </property>
</Properties>
</file>