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8"/>
  </p:notesMasterIdLst>
  <p:handoutMasterIdLst>
    <p:handoutMasterId r:id="rId29"/>
  </p:handoutMasterIdLst>
  <p:sldIdLst>
    <p:sldId id="256" r:id="rId5"/>
    <p:sldId id="268" r:id="rId6"/>
    <p:sldId id="271" r:id="rId7"/>
    <p:sldId id="272" r:id="rId8"/>
    <p:sldId id="273" r:id="rId9"/>
    <p:sldId id="274" r:id="rId10"/>
    <p:sldId id="275" r:id="rId11"/>
    <p:sldId id="276" r:id="rId12"/>
    <p:sldId id="282" r:id="rId13"/>
    <p:sldId id="266" r:id="rId14"/>
    <p:sldId id="286" r:id="rId15"/>
    <p:sldId id="277" r:id="rId16"/>
    <p:sldId id="269" r:id="rId17"/>
    <p:sldId id="270" r:id="rId18"/>
    <p:sldId id="278" r:id="rId19"/>
    <p:sldId id="267" r:id="rId20"/>
    <p:sldId id="279" r:id="rId21"/>
    <p:sldId id="283" r:id="rId22"/>
    <p:sldId id="280" r:id="rId23"/>
    <p:sldId id="284" r:id="rId24"/>
    <p:sldId id="285" r:id="rId25"/>
    <p:sldId id="281" r:id="rId26"/>
    <p:sldId id="26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1179B9B-5DD6-449E-9B4A-91D091A2DDA2}">
          <p14:sldIdLst>
            <p14:sldId id="256"/>
            <p14:sldId id="268"/>
            <p14:sldId id="271"/>
            <p14:sldId id="272"/>
            <p14:sldId id="273"/>
            <p14:sldId id="274"/>
            <p14:sldId id="275"/>
            <p14:sldId id="276"/>
            <p14:sldId id="282"/>
            <p14:sldId id="266"/>
            <p14:sldId id="286"/>
            <p14:sldId id="277"/>
            <p14:sldId id="269"/>
            <p14:sldId id="270"/>
            <p14:sldId id="278"/>
            <p14:sldId id="267"/>
            <p14:sldId id="279"/>
            <p14:sldId id="283"/>
            <p14:sldId id="280"/>
            <p14:sldId id="284"/>
            <p14:sldId id="285"/>
            <p14:sldId id="281"/>
            <p14:sldId id="26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047320-B72A-41B8-B282-0DED14382484}" v="102" dt="2019-06-24T15:48:19.1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67463" autoAdjust="0"/>
  </p:normalViewPr>
  <p:slideViewPr>
    <p:cSldViewPr snapToGrid="0">
      <p:cViewPr varScale="1">
        <p:scale>
          <a:sx n="67" d="100"/>
          <a:sy n="67" d="100"/>
        </p:scale>
        <p:origin x="90" y="462"/>
      </p:cViewPr>
      <p:guideLst/>
    </p:cSldViewPr>
  </p:slideViewPr>
  <p:notesTextViewPr>
    <p:cViewPr>
      <p:scale>
        <a:sx n="1" d="1"/>
        <a:sy n="1" d="1"/>
      </p:scale>
      <p:origin x="0" y="0"/>
    </p:cViewPr>
  </p:notesTextViewPr>
  <p:notesViewPr>
    <p:cSldViewPr snapToGrid="0">
      <p:cViewPr varScale="1">
        <p:scale>
          <a:sx n="60" d="100"/>
          <a:sy n="60" d="100"/>
        </p:scale>
        <p:origin x="167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547D-1406-4A6F-8F93-E441204CE6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6667F8A-B889-49B3-AC77-5DDF11A08A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B2889B-A0AC-4482-8592-5C96F2309420}" type="datetimeFigureOut">
              <a:rPr lang="en-US" smtClean="0"/>
              <a:t>6/24/2019</a:t>
            </a:fld>
            <a:endParaRPr lang="en-US" dirty="0"/>
          </a:p>
        </p:txBody>
      </p:sp>
      <p:sp>
        <p:nvSpPr>
          <p:cNvPr id="4" name="Footer Placeholder 3">
            <a:extLst>
              <a:ext uri="{FF2B5EF4-FFF2-40B4-BE49-F238E27FC236}">
                <a16:creationId xmlns:a16="http://schemas.microsoft.com/office/drawing/2014/main" id="{567AFD4F-C0E7-421C-AF77-6F9CC963C9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074AB9F-6726-4FB1-8769-82E23336CE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529299-61FF-4B93-ADA6-2FD5975D62F6}" type="slidenum">
              <a:rPr lang="en-US" smtClean="0"/>
              <a:t>‹#›</a:t>
            </a:fld>
            <a:endParaRPr lang="en-US" dirty="0"/>
          </a:p>
        </p:txBody>
      </p:sp>
    </p:spTree>
    <p:extLst>
      <p:ext uri="{BB962C8B-B14F-4D97-AF65-F5344CB8AC3E}">
        <p14:creationId xmlns:p14="http://schemas.microsoft.com/office/powerpoint/2010/main" val="141627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0EB223-FFC0-462A-A3B8-EAA7CE0F8CBD}" type="datetimeFigureOut">
              <a:rPr lang="en-US" smtClean="0"/>
              <a:t>6/24/2019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849E9A-41F7-4779-A581-48A7C374A227}" type="slidenum">
              <a:rPr lang="en-US" smtClean="0"/>
              <a:t>‹#›</a:t>
            </a:fld>
            <a:endParaRPr lang="en-US" dirty="0"/>
          </a:p>
        </p:txBody>
      </p:sp>
    </p:spTree>
    <p:extLst>
      <p:ext uri="{BB962C8B-B14F-4D97-AF65-F5344CB8AC3E}">
        <p14:creationId xmlns:p14="http://schemas.microsoft.com/office/powerpoint/2010/main" val="1155518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849E9A-41F7-4779-A581-48A7C374A227}" type="slidenum">
              <a:rPr lang="en-US" smtClean="0"/>
              <a:t>2</a:t>
            </a:fld>
            <a:endParaRPr lang="en-US" dirty="0"/>
          </a:p>
        </p:txBody>
      </p:sp>
    </p:spTree>
    <p:extLst>
      <p:ext uri="{BB962C8B-B14F-4D97-AF65-F5344CB8AC3E}">
        <p14:creationId xmlns:p14="http://schemas.microsoft.com/office/powerpoint/2010/main" val="4192102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849E9A-41F7-4779-A581-48A7C374A227}" type="slidenum">
              <a:rPr lang="en-US" smtClean="0"/>
              <a:t>12</a:t>
            </a:fld>
            <a:endParaRPr lang="en-US" dirty="0"/>
          </a:p>
        </p:txBody>
      </p:sp>
    </p:spTree>
    <p:extLst>
      <p:ext uri="{BB962C8B-B14F-4D97-AF65-F5344CB8AC3E}">
        <p14:creationId xmlns:p14="http://schemas.microsoft.com/office/powerpoint/2010/main" val="2609523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849E9A-41F7-4779-A581-48A7C374A227}" type="slidenum">
              <a:rPr lang="en-US" smtClean="0"/>
              <a:t>13</a:t>
            </a:fld>
            <a:endParaRPr lang="en-US" dirty="0"/>
          </a:p>
        </p:txBody>
      </p:sp>
    </p:spTree>
    <p:extLst>
      <p:ext uri="{BB962C8B-B14F-4D97-AF65-F5344CB8AC3E}">
        <p14:creationId xmlns:p14="http://schemas.microsoft.com/office/powerpoint/2010/main" val="3871000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latin typeface="Segoe UI" panose="020B0502040204020203" pitchFamily="34" charset="0"/>
                <a:cs typeface="Segoe UI" panose="020B0502040204020203" pitchFamily="34" charset="0"/>
              </a:rPr>
              <a:t>Once you find your sources, you will want to evaluate your sources using the following questions: </a:t>
            </a:r>
          </a:p>
          <a:p>
            <a:endParaRPr lang="en-US" i="0" dirty="0">
              <a:latin typeface="Segoe UI" panose="020B0502040204020203" pitchFamily="34" charset="0"/>
              <a:cs typeface="Segoe UI" panose="020B0502040204020203" pitchFamily="34" charset="0"/>
            </a:endParaRPr>
          </a:p>
          <a:p>
            <a:r>
              <a:rPr lang="en-US" b="1" i="0" dirty="0">
                <a:latin typeface="Segoe UI" panose="020B0502040204020203" pitchFamily="34" charset="0"/>
                <a:cs typeface="Segoe UI" panose="020B0502040204020203" pitchFamily="34" charset="0"/>
              </a:rPr>
              <a:t>Author: </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Who is the author?</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Why should I believe what he or she has to say on the topic?</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Is the author seen as an expert on the topic? How do you know?</a:t>
            </a:r>
          </a:p>
          <a:p>
            <a:pPr marL="171450" indent="-171450">
              <a:buFont typeface="Arial" panose="020B0604020202020204" pitchFamily="34" charset="0"/>
              <a:buChar char="•"/>
            </a:pPr>
            <a:endParaRPr lang="en-US" i="0" dirty="0">
              <a:latin typeface="Segoe UI" panose="020B0502040204020203" pitchFamily="34" charset="0"/>
              <a:cs typeface="Segoe UI" panose="020B0502040204020203" pitchFamily="34" charset="0"/>
            </a:endParaRPr>
          </a:p>
          <a:p>
            <a:pPr marL="0" indent="0">
              <a:buFont typeface="Arial" panose="020B0604020202020204" pitchFamily="34" charset="0"/>
              <a:buNone/>
            </a:pPr>
            <a:r>
              <a:rPr lang="en-US" b="1" i="0" dirty="0">
                <a:latin typeface="Segoe UI" panose="020B0502040204020203" pitchFamily="34" charset="0"/>
                <a:cs typeface="Segoe UI" panose="020B0502040204020203" pitchFamily="34" charset="0"/>
              </a:rPr>
              <a:t>Current: </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How current is the information in the source?</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When was the source published?</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Is the information out-of-date?</a:t>
            </a:r>
          </a:p>
          <a:p>
            <a:pPr marL="171450" indent="-171450">
              <a:buFont typeface="Arial" panose="020B0604020202020204" pitchFamily="34" charset="0"/>
              <a:buChar char="•"/>
            </a:pPr>
            <a:endParaRPr lang="en-US" b="1" i="0" dirty="0">
              <a:latin typeface="Segoe UI" panose="020B0502040204020203" pitchFamily="34" charset="0"/>
              <a:cs typeface="Segoe UI" panose="020B0502040204020203" pitchFamily="34" charset="0"/>
            </a:endParaRPr>
          </a:p>
          <a:p>
            <a:pPr marL="0" indent="0">
              <a:buFont typeface="Arial" panose="020B0604020202020204" pitchFamily="34" charset="0"/>
              <a:buNone/>
            </a:pPr>
            <a:r>
              <a:rPr lang="en-US" b="1" i="0" dirty="0">
                <a:latin typeface="Segoe UI" panose="020B0502040204020203" pitchFamily="34" charset="0"/>
                <a:cs typeface="Segoe UI" panose="020B0502040204020203" pitchFamily="34" charset="0"/>
              </a:rPr>
              <a:t>Accuracy: </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Is the content accurate?</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Is the information presented objectively?  Do they share the pros and cons?</a:t>
            </a:r>
          </a:p>
        </p:txBody>
      </p:sp>
      <p:sp>
        <p:nvSpPr>
          <p:cNvPr id="4" name="Slide Number Placeholder 3"/>
          <p:cNvSpPr>
            <a:spLocks noGrp="1"/>
          </p:cNvSpPr>
          <p:nvPr>
            <p:ph type="sldNum" sz="quarter" idx="10"/>
          </p:nvPr>
        </p:nvSpPr>
        <p:spPr/>
        <p:txBody>
          <a:bodyPr/>
          <a:lstStyle/>
          <a:p>
            <a:fld id="{BC849E9A-41F7-4779-A581-48A7C374A227}" type="slidenum">
              <a:rPr lang="en-US" smtClean="0"/>
              <a:t>14</a:t>
            </a:fld>
            <a:endParaRPr lang="en-US" dirty="0"/>
          </a:p>
        </p:txBody>
      </p:sp>
    </p:spTree>
    <p:extLst>
      <p:ext uri="{BB962C8B-B14F-4D97-AF65-F5344CB8AC3E}">
        <p14:creationId xmlns:p14="http://schemas.microsoft.com/office/powerpoint/2010/main" val="898123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latin typeface="Segoe UI" panose="020B0502040204020203" pitchFamily="34" charset="0"/>
                <a:cs typeface="Segoe UI" panose="020B0502040204020203" pitchFamily="34" charset="0"/>
              </a:rPr>
              <a:t>After consulting a variety of sources, you will need to narrow your topic.  For example, the topic of internet safety is huge, but you could narrow that topic to include internet safety in regards to social media apps that teenagers are using heavily.  A topic like that is more specific and will be relevant to your peers.  Some questions to think about to help you narrow your topic: </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What topics of the research interest me the most?</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What topics of the research will interest my audience the most?</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What topics will the audience find more engaging? Shocking? Inspiring?</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C849E9A-41F7-4779-A581-48A7C374A227}" type="slidenum">
              <a:rPr lang="en-US" smtClean="0"/>
              <a:t>16</a:t>
            </a:fld>
            <a:endParaRPr lang="en-US" dirty="0"/>
          </a:p>
        </p:txBody>
      </p:sp>
    </p:spTree>
    <p:extLst>
      <p:ext uri="{BB962C8B-B14F-4D97-AF65-F5344CB8AC3E}">
        <p14:creationId xmlns:p14="http://schemas.microsoft.com/office/powerpoint/2010/main" val="4224310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You can use this slide as your opening or closing slide.  Should you choose to use it as a closing, make sure you review the main points of your presentation.  One creative way to do that is by adding animations to the various graphics on a slide.  This slide has 4 different graphics, and, when you view the slideshow, you will see that you can click to reveal the next graphic.  Similarly, as you review the main topics in your presentation, you may want each point to show up when you are addressing that topic. </a:t>
            </a:r>
          </a:p>
          <a:p>
            <a:endParaRPr lang="en-US" dirty="0">
              <a:latin typeface="Segoe UI" panose="020B0502040204020203" pitchFamily="34" charset="0"/>
              <a:cs typeface="Segoe UI" panose="020B0502040204020203" pitchFamily="34" charset="0"/>
            </a:endParaRPr>
          </a:p>
          <a:p>
            <a:r>
              <a:rPr lang="en-US" b="1" dirty="0">
                <a:latin typeface="Segoe UI" panose="020B0502040204020203" pitchFamily="34" charset="0"/>
                <a:cs typeface="Segoe UI" panose="020B0502040204020203" pitchFamily="34" charset="0"/>
              </a:rPr>
              <a:t>Add animation to images and graphics: </a:t>
            </a:r>
          </a:p>
          <a:p>
            <a:pPr marL="228600" indent="-228600">
              <a:buAutoNum type="arabicPeriod"/>
            </a:pPr>
            <a:r>
              <a:rPr lang="en-US" dirty="0">
                <a:latin typeface="Segoe UI" panose="020B0502040204020203" pitchFamily="34" charset="0"/>
                <a:cs typeface="Segoe UI" panose="020B0502040204020203" pitchFamily="34" charset="0"/>
              </a:rPr>
              <a:t>Select your image or graphic.</a:t>
            </a:r>
          </a:p>
          <a:p>
            <a:pPr marL="228600" indent="-228600">
              <a:buAutoNum type="arabicPeriod"/>
            </a:pPr>
            <a:r>
              <a:rPr lang="en-US" dirty="0">
                <a:latin typeface="Segoe UI" panose="020B0502040204020203" pitchFamily="34" charset="0"/>
                <a:cs typeface="Segoe UI" panose="020B0502040204020203" pitchFamily="34" charset="0"/>
              </a:rPr>
              <a:t>Click on the Animations tab.</a:t>
            </a:r>
          </a:p>
          <a:p>
            <a:pPr marL="228600" indent="-228600">
              <a:buAutoNum type="arabicPeriod"/>
            </a:pPr>
            <a:r>
              <a:rPr lang="en-US" dirty="0">
                <a:latin typeface="Segoe UI" panose="020B0502040204020203" pitchFamily="34" charset="0"/>
                <a:cs typeface="Segoe UI" panose="020B0502040204020203" pitchFamily="34" charset="0"/>
              </a:rPr>
              <a:t>Choose from the options.  The animation for this slide is “Split”.  The drop-down menu in the Animation section gives even more animations you can use.</a:t>
            </a:r>
          </a:p>
          <a:p>
            <a:pPr marL="228600" indent="-228600">
              <a:buAutoNum type="arabicPeriod"/>
            </a:pPr>
            <a:r>
              <a:rPr lang="en-US" dirty="0">
                <a:latin typeface="Segoe UI" panose="020B0502040204020203" pitchFamily="34" charset="0"/>
                <a:cs typeface="Segoe UI" panose="020B0502040204020203" pitchFamily="34" charset="0"/>
              </a:rPr>
              <a:t>If you have multiple graphics or images, you will see a number appear next to it that notes the order of the animations.</a:t>
            </a:r>
          </a:p>
          <a:p>
            <a:pPr marL="228600" indent="-228600">
              <a:buAutoNum type="arabicPeriod"/>
            </a:pPr>
            <a:endParaRPr lang="en-US" b="1" dirty="0">
              <a:latin typeface="Segoe UI" panose="020B0502040204020203" pitchFamily="34" charset="0"/>
              <a:cs typeface="Segoe UI" panose="020B0502040204020203" pitchFamily="34" charset="0"/>
            </a:endParaRPr>
          </a:p>
          <a:p>
            <a:pPr marL="0" indent="0">
              <a:buNone/>
            </a:pPr>
            <a:r>
              <a:rPr lang="en-US" b="1" dirty="0">
                <a:latin typeface="Segoe UI" panose="020B0502040204020203" pitchFamily="34" charset="0"/>
                <a:cs typeface="Segoe UI" panose="020B0502040204020203" pitchFamily="34" charset="0"/>
              </a:rPr>
              <a:t>Note: You will want to choose the animations carefully.  You do not want to make your audience dizzy from your presentation.</a:t>
            </a:r>
          </a:p>
        </p:txBody>
      </p:sp>
      <p:sp>
        <p:nvSpPr>
          <p:cNvPr id="4" name="Slide Number Placeholder 3"/>
          <p:cNvSpPr>
            <a:spLocks noGrp="1"/>
          </p:cNvSpPr>
          <p:nvPr>
            <p:ph type="sldNum" sz="quarter" idx="10"/>
          </p:nvPr>
        </p:nvSpPr>
        <p:spPr/>
        <p:txBody>
          <a:bodyPr/>
          <a:lstStyle/>
          <a:p>
            <a:fld id="{BC849E9A-41F7-4779-A581-48A7C374A227}" type="slidenum">
              <a:rPr lang="en-US" smtClean="0"/>
              <a:t>23</a:t>
            </a:fld>
            <a:endParaRPr lang="en-US" dirty="0"/>
          </a:p>
        </p:txBody>
      </p:sp>
    </p:spTree>
    <p:extLst>
      <p:ext uri="{BB962C8B-B14F-4D97-AF65-F5344CB8AC3E}">
        <p14:creationId xmlns:p14="http://schemas.microsoft.com/office/powerpoint/2010/main" val="644202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849E9A-41F7-4779-A581-48A7C374A227}" type="slidenum">
              <a:rPr lang="en-US" smtClean="0"/>
              <a:t>3</a:t>
            </a:fld>
            <a:endParaRPr lang="en-US" dirty="0"/>
          </a:p>
        </p:txBody>
      </p:sp>
    </p:spTree>
    <p:extLst>
      <p:ext uri="{BB962C8B-B14F-4D97-AF65-F5344CB8AC3E}">
        <p14:creationId xmlns:p14="http://schemas.microsoft.com/office/powerpoint/2010/main" val="3291994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849E9A-41F7-4779-A581-48A7C374A227}" type="slidenum">
              <a:rPr lang="en-US" smtClean="0"/>
              <a:t>4</a:t>
            </a:fld>
            <a:endParaRPr lang="en-US" dirty="0"/>
          </a:p>
        </p:txBody>
      </p:sp>
    </p:spTree>
    <p:extLst>
      <p:ext uri="{BB962C8B-B14F-4D97-AF65-F5344CB8AC3E}">
        <p14:creationId xmlns:p14="http://schemas.microsoft.com/office/powerpoint/2010/main" val="2472620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849E9A-41F7-4779-A581-48A7C374A227}" type="slidenum">
              <a:rPr lang="en-US" smtClean="0"/>
              <a:t>5</a:t>
            </a:fld>
            <a:endParaRPr lang="en-US" dirty="0"/>
          </a:p>
        </p:txBody>
      </p:sp>
    </p:spTree>
    <p:extLst>
      <p:ext uri="{BB962C8B-B14F-4D97-AF65-F5344CB8AC3E}">
        <p14:creationId xmlns:p14="http://schemas.microsoft.com/office/powerpoint/2010/main" val="907602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849E9A-41F7-4779-A581-48A7C374A227}" type="slidenum">
              <a:rPr lang="en-US" smtClean="0"/>
              <a:t>6</a:t>
            </a:fld>
            <a:endParaRPr lang="en-US" dirty="0"/>
          </a:p>
        </p:txBody>
      </p:sp>
    </p:spTree>
    <p:extLst>
      <p:ext uri="{BB962C8B-B14F-4D97-AF65-F5344CB8AC3E}">
        <p14:creationId xmlns:p14="http://schemas.microsoft.com/office/powerpoint/2010/main" val="977975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849E9A-41F7-4779-A581-48A7C374A227}" type="slidenum">
              <a:rPr lang="en-US" smtClean="0"/>
              <a:t>7</a:t>
            </a:fld>
            <a:endParaRPr lang="en-US" dirty="0"/>
          </a:p>
        </p:txBody>
      </p:sp>
    </p:spTree>
    <p:extLst>
      <p:ext uri="{BB962C8B-B14F-4D97-AF65-F5344CB8AC3E}">
        <p14:creationId xmlns:p14="http://schemas.microsoft.com/office/powerpoint/2010/main" val="3475098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849E9A-41F7-4779-A581-48A7C374A227}" type="slidenum">
              <a:rPr lang="en-US" smtClean="0"/>
              <a:t>8</a:t>
            </a:fld>
            <a:endParaRPr lang="en-US" dirty="0"/>
          </a:p>
        </p:txBody>
      </p:sp>
    </p:spTree>
    <p:extLst>
      <p:ext uri="{BB962C8B-B14F-4D97-AF65-F5344CB8AC3E}">
        <p14:creationId xmlns:p14="http://schemas.microsoft.com/office/powerpoint/2010/main" val="1193879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When conducting research, it is easy to go to one source: Wikipedia.  However, you need to include a variety of sources in your research. Consider the following sources: </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Who can I interview to get more information on the topic?</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Is the topic current and will it be relevant to my audience?</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What articles, blogs, and magazines may have something related to my topic?</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Is there a YouTube video on the topic? If so, what is it about?</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What images can I find related to the topic?</a:t>
            </a:r>
          </a:p>
        </p:txBody>
      </p:sp>
      <p:sp>
        <p:nvSpPr>
          <p:cNvPr id="4" name="Slide Number Placeholder 3"/>
          <p:cNvSpPr>
            <a:spLocks noGrp="1"/>
          </p:cNvSpPr>
          <p:nvPr>
            <p:ph type="sldNum" sz="quarter" idx="10"/>
          </p:nvPr>
        </p:nvSpPr>
        <p:spPr/>
        <p:txBody>
          <a:bodyPr/>
          <a:lstStyle/>
          <a:p>
            <a:fld id="{BC849E9A-41F7-4779-A581-48A7C374A227}" type="slidenum">
              <a:rPr lang="en-US" smtClean="0"/>
              <a:t>10</a:t>
            </a:fld>
            <a:endParaRPr lang="en-US" dirty="0"/>
          </a:p>
        </p:txBody>
      </p:sp>
    </p:spTree>
    <p:extLst>
      <p:ext uri="{BB962C8B-B14F-4D97-AF65-F5344CB8AC3E}">
        <p14:creationId xmlns:p14="http://schemas.microsoft.com/office/powerpoint/2010/main" val="2295961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849E9A-41F7-4779-A581-48A7C374A227}" type="slidenum">
              <a:rPr lang="en-US" smtClean="0"/>
              <a:t>11</a:t>
            </a:fld>
            <a:endParaRPr lang="en-US" dirty="0"/>
          </a:p>
        </p:txBody>
      </p:sp>
    </p:spTree>
    <p:extLst>
      <p:ext uri="{BB962C8B-B14F-4D97-AF65-F5344CB8AC3E}">
        <p14:creationId xmlns:p14="http://schemas.microsoft.com/office/powerpoint/2010/main" val="2970762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718B7-7F68-4CC9-8291-332587FA31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81D6BB-0446-49E8-8677-EADF274E95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5AEE24-534A-40F1-99E4-00B7D5FD9124}"/>
              </a:ext>
            </a:extLst>
          </p:cNvPr>
          <p:cNvSpPr>
            <a:spLocks noGrp="1"/>
          </p:cNvSpPr>
          <p:nvPr>
            <p:ph type="dt" sz="half" idx="10"/>
          </p:nvPr>
        </p:nvSpPr>
        <p:spPr/>
        <p:txBody>
          <a:bodyPr/>
          <a:lstStyle/>
          <a:p>
            <a:fld id="{DECF21A4-E71B-4D3A-AF45-E989C23A7BB1}" type="datetimeFigureOut">
              <a:rPr lang="en-US" smtClean="0"/>
              <a:t>6/24/2019</a:t>
            </a:fld>
            <a:endParaRPr lang="en-US" dirty="0"/>
          </a:p>
        </p:txBody>
      </p:sp>
      <p:sp>
        <p:nvSpPr>
          <p:cNvPr id="5" name="Footer Placeholder 4">
            <a:extLst>
              <a:ext uri="{FF2B5EF4-FFF2-40B4-BE49-F238E27FC236}">
                <a16:creationId xmlns:a16="http://schemas.microsoft.com/office/drawing/2014/main" id="{CD594011-48FF-493D-8286-F62D345525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80EFCD-7E72-4882-86DC-2F371D7D9516}"/>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15281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47D73-EDDA-49A6-BA12-1CA980DA9B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89B82E-4CA1-47A5-B133-FBD4D8A8398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8A267F-D142-4D04-9F03-6CB099E6FA32}"/>
              </a:ext>
            </a:extLst>
          </p:cNvPr>
          <p:cNvSpPr>
            <a:spLocks noGrp="1"/>
          </p:cNvSpPr>
          <p:nvPr>
            <p:ph type="dt" sz="half" idx="10"/>
          </p:nvPr>
        </p:nvSpPr>
        <p:spPr/>
        <p:txBody>
          <a:bodyPr/>
          <a:lstStyle/>
          <a:p>
            <a:fld id="{DECF21A4-E71B-4D3A-AF45-E989C23A7BB1}" type="datetimeFigureOut">
              <a:rPr lang="en-US" smtClean="0"/>
              <a:t>6/24/2019</a:t>
            </a:fld>
            <a:endParaRPr lang="en-US" dirty="0"/>
          </a:p>
        </p:txBody>
      </p:sp>
      <p:sp>
        <p:nvSpPr>
          <p:cNvPr id="5" name="Footer Placeholder 4">
            <a:extLst>
              <a:ext uri="{FF2B5EF4-FFF2-40B4-BE49-F238E27FC236}">
                <a16:creationId xmlns:a16="http://schemas.microsoft.com/office/drawing/2014/main" id="{705127CA-154D-4E90-B776-A2EE71F78D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5F0BA5-F4EE-4282-B111-76B869BE267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067408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56E92A-52E0-4710-BDEF-0A15346854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A240E1-5EB0-47FD-AA37-BF945D136CC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A14243-F1E4-487A-ABEC-30516A01DF2B}"/>
              </a:ext>
            </a:extLst>
          </p:cNvPr>
          <p:cNvSpPr>
            <a:spLocks noGrp="1"/>
          </p:cNvSpPr>
          <p:nvPr>
            <p:ph type="dt" sz="half" idx="10"/>
          </p:nvPr>
        </p:nvSpPr>
        <p:spPr/>
        <p:txBody>
          <a:bodyPr/>
          <a:lstStyle/>
          <a:p>
            <a:fld id="{DECF21A4-E71B-4D3A-AF45-E989C23A7BB1}" type="datetimeFigureOut">
              <a:rPr lang="en-US" smtClean="0"/>
              <a:t>6/24/2019</a:t>
            </a:fld>
            <a:endParaRPr lang="en-US" dirty="0"/>
          </a:p>
        </p:txBody>
      </p:sp>
      <p:sp>
        <p:nvSpPr>
          <p:cNvPr id="5" name="Footer Placeholder 4">
            <a:extLst>
              <a:ext uri="{FF2B5EF4-FFF2-40B4-BE49-F238E27FC236}">
                <a16:creationId xmlns:a16="http://schemas.microsoft.com/office/drawing/2014/main" id="{AC358244-98FD-472D-AB8C-075F71C10B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998D5A-820D-4519-967F-33320971CBAB}"/>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4024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334F3-0709-471B-A734-C4B404F55B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795016-AF78-4708-9C5F-21110C197B0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EA2D1-B124-4454-AFDC-EA60A14BA121}"/>
              </a:ext>
            </a:extLst>
          </p:cNvPr>
          <p:cNvSpPr>
            <a:spLocks noGrp="1"/>
          </p:cNvSpPr>
          <p:nvPr>
            <p:ph type="dt" sz="half" idx="10"/>
          </p:nvPr>
        </p:nvSpPr>
        <p:spPr/>
        <p:txBody>
          <a:bodyPr/>
          <a:lstStyle/>
          <a:p>
            <a:fld id="{DECF21A4-E71B-4D3A-AF45-E989C23A7BB1}" type="datetimeFigureOut">
              <a:rPr lang="en-US" smtClean="0"/>
              <a:t>6/24/2019</a:t>
            </a:fld>
            <a:endParaRPr lang="en-US" dirty="0"/>
          </a:p>
        </p:txBody>
      </p:sp>
      <p:sp>
        <p:nvSpPr>
          <p:cNvPr id="5" name="Footer Placeholder 4">
            <a:extLst>
              <a:ext uri="{FF2B5EF4-FFF2-40B4-BE49-F238E27FC236}">
                <a16:creationId xmlns:a16="http://schemas.microsoft.com/office/drawing/2014/main" id="{B4F58000-F9D7-4A53-A6C5-E5E8154226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D22AAD-0D08-4F47-8D5A-EFE29017E8D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421304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6159-1280-4EE9-96D3-A56BD58266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A27A78-1874-488A-B215-7D763D3381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84BB3D1-3138-4B69-BF5D-4B1A213451CA}"/>
              </a:ext>
            </a:extLst>
          </p:cNvPr>
          <p:cNvSpPr>
            <a:spLocks noGrp="1"/>
          </p:cNvSpPr>
          <p:nvPr>
            <p:ph type="dt" sz="half" idx="10"/>
          </p:nvPr>
        </p:nvSpPr>
        <p:spPr/>
        <p:txBody>
          <a:bodyPr/>
          <a:lstStyle/>
          <a:p>
            <a:fld id="{DECF21A4-E71B-4D3A-AF45-E989C23A7BB1}" type="datetimeFigureOut">
              <a:rPr lang="en-US" smtClean="0"/>
              <a:t>6/24/2019</a:t>
            </a:fld>
            <a:endParaRPr lang="en-US" dirty="0"/>
          </a:p>
        </p:txBody>
      </p:sp>
      <p:sp>
        <p:nvSpPr>
          <p:cNvPr id="5" name="Footer Placeholder 4">
            <a:extLst>
              <a:ext uri="{FF2B5EF4-FFF2-40B4-BE49-F238E27FC236}">
                <a16:creationId xmlns:a16="http://schemas.microsoft.com/office/drawing/2014/main" id="{0EFF90C5-31F4-4A22-AC00-3FB5ED291B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1F787E-B946-4091-ABC6-F9DB06BBEE34}"/>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08927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CAA11-CC97-44E5-AE4D-808FD741A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3AB6CB-9460-4BCA-86C5-5F26357AB80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FAB0F6-401D-4BAF-A300-65AD684DF96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561BBA-B185-4B45-B152-3D320E15F550}"/>
              </a:ext>
            </a:extLst>
          </p:cNvPr>
          <p:cNvSpPr>
            <a:spLocks noGrp="1"/>
          </p:cNvSpPr>
          <p:nvPr>
            <p:ph type="dt" sz="half" idx="10"/>
          </p:nvPr>
        </p:nvSpPr>
        <p:spPr/>
        <p:txBody>
          <a:bodyPr/>
          <a:lstStyle/>
          <a:p>
            <a:fld id="{DECF21A4-E71B-4D3A-AF45-E989C23A7BB1}" type="datetimeFigureOut">
              <a:rPr lang="en-US" smtClean="0"/>
              <a:t>6/24/2019</a:t>
            </a:fld>
            <a:endParaRPr lang="en-US" dirty="0"/>
          </a:p>
        </p:txBody>
      </p:sp>
      <p:sp>
        <p:nvSpPr>
          <p:cNvPr id="6" name="Footer Placeholder 5">
            <a:extLst>
              <a:ext uri="{FF2B5EF4-FFF2-40B4-BE49-F238E27FC236}">
                <a16:creationId xmlns:a16="http://schemas.microsoft.com/office/drawing/2014/main" id="{D61CD760-96AC-4821-A56B-0B805F2FAD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F750665-D5B5-4D0B-B2F0-CB6B027CDEC7}"/>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138061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47C3-C498-415A-A057-E19BCEB5F2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F6677F-2712-4810-A3AA-56FA75386D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871B54A-6775-4978-8E19-32694C9B5E3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BA1303-B245-476D-BD02-A4E4A359F6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E8E898F-5B79-46F1-89C1-F827997CC48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417A4D-2EC9-4294-BFF4-EAE22EE1099A}"/>
              </a:ext>
            </a:extLst>
          </p:cNvPr>
          <p:cNvSpPr>
            <a:spLocks noGrp="1"/>
          </p:cNvSpPr>
          <p:nvPr>
            <p:ph type="dt" sz="half" idx="10"/>
          </p:nvPr>
        </p:nvSpPr>
        <p:spPr/>
        <p:txBody>
          <a:bodyPr/>
          <a:lstStyle/>
          <a:p>
            <a:fld id="{DECF21A4-E71B-4D3A-AF45-E989C23A7BB1}" type="datetimeFigureOut">
              <a:rPr lang="en-US" smtClean="0"/>
              <a:t>6/24/2019</a:t>
            </a:fld>
            <a:endParaRPr lang="en-US" dirty="0"/>
          </a:p>
        </p:txBody>
      </p:sp>
      <p:sp>
        <p:nvSpPr>
          <p:cNvPr id="8" name="Footer Placeholder 7">
            <a:extLst>
              <a:ext uri="{FF2B5EF4-FFF2-40B4-BE49-F238E27FC236}">
                <a16:creationId xmlns:a16="http://schemas.microsoft.com/office/drawing/2014/main" id="{6150E317-3602-42A1-BB7F-0184072E8D5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0CE2C97-E26C-4A8B-93A0-B01E2C7F4522}"/>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225869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F68FC-5755-447A-8D7F-9ADED3E994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B50287-81AA-46CA-8CB3-53A7F8313741}"/>
              </a:ext>
            </a:extLst>
          </p:cNvPr>
          <p:cNvSpPr>
            <a:spLocks noGrp="1"/>
          </p:cNvSpPr>
          <p:nvPr>
            <p:ph type="dt" sz="half" idx="10"/>
          </p:nvPr>
        </p:nvSpPr>
        <p:spPr/>
        <p:txBody>
          <a:bodyPr/>
          <a:lstStyle/>
          <a:p>
            <a:fld id="{DECF21A4-E71B-4D3A-AF45-E989C23A7BB1}" type="datetimeFigureOut">
              <a:rPr lang="en-US" smtClean="0"/>
              <a:t>6/24/2019</a:t>
            </a:fld>
            <a:endParaRPr lang="en-US" dirty="0"/>
          </a:p>
        </p:txBody>
      </p:sp>
      <p:sp>
        <p:nvSpPr>
          <p:cNvPr id="4" name="Footer Placeholder 3">
            <a:extLst>
              <a:ext uri="{FF2B5EF4-FFF2-40B4-BE49-F238E27FC236}">
                <a16:creationId xmlns:a16="http://schemas.microsoft.com/office/drawing/2014/main" id="{2F1BA4AA-02C9-459E-9362-3DA60E3B597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B2A2C8F-DBB4-4235-A67E-FB4039D9AA24}"/>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4068395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6ACAA5-F8E7-46E9-8BA7-A510948B62CC}"/>
              </a:ext>
            </a:extLst>
          </p:cNvPr>
          <p:cNvSpPr>
            <a:spLocks noGrp="1"/>
          </p:cNvSpPr>
          <p:nvPr>
            <p:ph type="dt" sz="half" idx="10"/>
          </p:nvPr>
        </p:nvSpPr>
        <p:spPr/>
        <p:txBody>
          <a:bodyPr/>
          <a:lstStyle/>
          <a:p>
            <a:fld id="{DECF21A4-E71B-4D3A-AF45-E989C23A7BB1}" type="datetimeFigureOut">
              <a:rPr lang="en-US" smtClean="0"/>
              <a:t>6/24/2019</a:t>
            </a:fld>
            <a:endParaRPr lang="en-US" dirty="0"/>
          </a:p>
        </p:txBody>
      </p:sp>
      <p:sp>
        <p:nvSpPr>
          <p:cNvPr id="3" name="Footer Placeholder 2">
            <a:extLst>
              <a:ext uri="{FF2B5EF4-FFF2-40B4-BE49-F238E27FC236}">
                <a16:creationId xmlns:a16="http://schemas.microsoft.com/office/drawing/2014/main" id="{D1F2DEE8-5654-4DCA-A8D0-D883E52B6FB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0B179A5-4329-4057-9DEB-5B6E3AD1183F}"/>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62179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1DA80-336B-4DBB-91A1-6E3E4B3C20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40D456-F0A3-4789-A310-A23F01B2EC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8A8B05-7071-44D4-80F7-3E8191C9A4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5D8562E-E6F1-449B-909C-98426BA86B36}"/>
              </a:ext>
            </a:extLst>
          </p:cNvPr>
          <p:cNvSpPr>
            <a:spLocks noGrp="1"/>
          </p:cNvSpPr>
          <p:nvPr>
            <p:ph type="dt" sz="half" idx="10"/>
          </p:nvPr>
        </p:nvSpPr>
        <p:spPr/>
        <p:txBody>
          <a:bodyPr/>
          <a:lstStyle/>
          <a:p>
            <a:fld id="{DECF21A4-E71B-4D3A-AF45-E989C23A7BB1}" type="datetimeFigureOut">
              <a:rPr lang="en-US" smtClean="0"/>
              <a:t>6/24/2019</a:t>
            </a:fld>
            <a:endParaRPr lang="en-US" dirty="0"/>
          </a:p>
        </p:txBody>
      </p:sp>
      <p:sp>
        <p:nvSpPr>
          <p:cNvPr id="6" name="Footer Placeholder 5">
            <a:extLst>
              <a:ext uri="{FF2B5EF4-FFF2-40B4-BE49-F238E27FC236}">
                <a16:creationId xmlns:a16="http://schemas.microsoft.com/office/drawing/2014/main" id="{7EB47A9A-FB08-407B-A73A-0AC513F0FD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BFF841F-796A-4FE6-B5E0-C8A4986793EE}"/>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08984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D474D-6779-4C23-BD3C-82F5DC3E3E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21096C-E430-49C7-A801-21C0BD95DC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0024828F-334F-4A50-850D-10684F245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3293F4-2B70-4BB5-A982-219E4133E251}"/>
              </a:ext>
            </a:extLst>
          </p:cNvPr>
          <p:cNvSpPr>
            <a:spLocks noGrp="1"/>
          </p:cNvSpPr>
          <p:nvPr>
            <p:ph type="dt" sz="half" idx="10"/>
          </p:nvPr>
        </p:nvSpPr>
        <p:spPr/>
        <p:txBody>
          <a:bodyPr/>
          <a:lstStyle/>
          <a:p>
            <a:fld id="{DECF21A4-E71B-4D3A-AF45-E989C23A7BB1}" type="datetimeFigureOut">
              <a:rPr lang="en-US" smtClean="0"/>
              <a:t>6/24/2019</a:t>
            </a:fld>
            <a:endParaRPr lang="en-US" dirty="0"/>
          </a:p>
        </p:txBody>
      </p:sp>
      <p:sp>
        <p:nvSpPr>
          <p:cNvPr id="6" name="Footer Placeholder 5">
            <a:extLst>
              <a:ext uri="{FF2B5EF4-FFF2-40B4-BE49-F238E27FC236}">
                <a16:creationId xmlns:a16="http://schemas.microsoft.com/office/drawing/2014/main" id="{C4F9A86F-B378-4759-B50E-2E0BFAE624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0A95BDC-FC58-4638-AA59-A3DA9931FD3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790833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80BC3B-525F-4038-9330-0729879F91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629186-93D7-46FA-AE02-36D9426043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BF1CEB-0530-4996-BAEF-2E6A04DAD6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F21A4-E71B-4D3A-AF45-E989C23A7BB1}" type="datetimeFigureOut">
              <a:rPr lang="en-US" smtClean="0"/>
              <a:t>6/24/2019</a:t>
            </a:fld>
            <a:endParaRPr lang="en-US" dirty="0"/>
          </a:p>
        </p:txBody>
      </p:sp>
      <p:sp>
        <p:nvSpPr>
          <p:cNvPr id="5" name="Footer Placeholder 4">
            <a:extLst>
              <a:ext uri="{FF2B5EF4-FFF2-40B4-BE49-F238E27FC236}">
                <a16:creationId xmlns:a16="http://schemas.microsoft.com/office/drawing/2014/main" id="{C8DCFF3D-7353-4B4D-9E75-FA835E06E7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382C8D6-8B0B-4982-9EE4-AA823C69C3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AF1B4E-90EC-4A51-B6E5-B702C054ECB0}" type="slidenum">
              <a:rPr lang="en-US" smtClean="0"/>
              <a:t>‹#›</a:t>
            </a:fld>
            <a:endParaRPr lang="en-US" dirty="0"/>
          </a:p>
        </p:txBody>
      </p:sp>
    </p:spTree>
    <p:extLst>
      <p:ext uri="{BB962C8B-B14F-4D97-AF65-F5344CB8AC3E}">
        <p14:creationId xmlns:p14="http://schemas.microsoft.com/office/powerpoint/2010/main" val="4010604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2.svg"/><Relationship Id="rId4" Type="http://schemas.openxmlformats.org/officeDocument/2006/relationships/image" Target="../media/image6.svg"/><Relationship Id="rId9"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14253EE-4FA2-4843-BE27-C7D5B08FFB81}"/>
              </a:ext>
            </a:extLst>
          </p:cNvPr>
          <p:cNvSpPr>
            <a:spLocks noGrp="1"/>
          </p:cNvSpPr>
          <p:nvPr>
            <p:ph type="subTitle" idx="1"/>
          </p:nvPr>
        </p:nvSpPr>
        <p:spPr>
          <a:xfrm>
            <a:off x="4654296" y="3945418"/>
            <a:ext cx="5609219" cy="576738"/>
          </a:xfrm>
        </p:spPr>
        <p:txBody>
          <a:bodyPr anchor="b">
            <a:normAutofit/>
          </a:bodyPr>
          <a:lstStyle/>
          <a:p>
            <a:pPr algn="l"/>
            <a:r>
              <a:rPr lang="en-US" sz="2000" dirty="0">
                <a:latin typeface="Franklin Gothic Book" panose="020B0503020102020204" pitchFamily="34" charset="0"/>
              </a:rPr>
              <a:t>Disability Academy Module 14</a:t>
            </a:r>
          </a:p>
        </p:txBody>
      </p:sp>
      <p:sp>
        <p:nvSpPr>
          <p:cNvPr id="2" name="Title 1">
            <a:extLst>
              <a:ext uri="{FF2B5EF4-FFF2-40B4-BE49-F238E27FC236}">
                <a16:creationId xmlns:a16="http://schemas.microsoft.com/office/drawing/2014/main" id="{E561AC0E-7195-4ACF-AA0A-5E2923A987F7}"/>
              </a:ext>
            </a:extLst>
          </p:cNvPr>
          <p:cNvSpPr>
            <a:spLocks noGrp="1"/>
          </p:cNvSpPr>
          <p:nvPr>
            <p:ph type="ctrTitle"/>
          </p:nvPr>
        </p:nvSpPr>
        <p:spPr>
          <a:xfrm>
            <a:off x="4654295" y="4522156"/>
            <a:ext cx="5609222" cy="1363215"/>
          </a:xfrm>
        </p:spPr>
        <p:txBody>
          <a:bodyPr anchor="t">
            <a:normAutofit/>
          </a:bodyPr>
          <a:lstStyle/>
          <a:p>
            <a:pPr algn="l"/>
            <a:r>
              <a:rPr lang="en-US" sz="4400" dirty="0">
                <a:latin typeface="Franklin Gothic Book" panose="020B0503020102020204" pitchFamily="34" charset="0"/>
                <a:cs typeface="Segoe UI" panose="020B0502040204020203" pitchFamily="34" charset="0"/>
              </a:rPr>
              <a:t>High School to College</a:t>
            </a:r>
          </a:p>
        </p:txBody>
      </p:sp>
      <p:sp>
        <p:nvSpPr>
          <p:cNvPr id="35" name="Freeform: Shape 34">
            <a:extLst>
              <a:ext uri="{FF2B5EF4-FFF2-40B4-BE49-F238E27FC236}">
                <a16:creationId xmlns:a16="http://schemas.microsoft.com/office/drawing/2014/main" id="{D89DB1C0-FEEC-4CB6-88B2-F9C5562E0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574" y="0"/>
            <a:ext cx="3913632" cy="2285234"/>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Graphic 8" descr="Open Book">
            <a:extLst>
              <a:ext uri="{FF2B5EF4-FFF2-40B4-BE49-F238E27FC236}">
                <a16:creationId xmlns:a16="http://schemas.microsoft.com/office/drawing/2014/main" id="{93E427C7-0218-4592-82DA-2431E4BF87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85250" y="164573"/>
            <a:ext cx="1636279" cy="1636279"/>
          </a:xfrm>
          <a:prstGeom prst="rect">
            <a:avLst/>
          </a:prstGeom>
        </p:spPr>
      </p:pic>
      <p:sp>
        <p:nvSpPr>
          <p:cNvPr id="39" name="Oval 38">
            <a:extLst>
              <a:ext uri="{FF2B5EF4-FFF2-40B4-BE49-F238E27FC236}">
                <a16:creationId xmlns:a16="http://schemas.microsoft.com/office/drawing/2014/main" id="{08163D1C-ED91-4D5F-A33B-CF1256B27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7709" y="780500"/>
            <a:ext cx="2852928" cy="28529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117" y="61590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Graphic 4" descr="Chat">
            <a:extLst>
              <a:ext uri="{FF2B5EF4-FFF2-40B4-BE49-F238E27FC236}">
                <a16:creationId xmlns:a16="http://schemas.microsoft.com/office/drawing/2014/main" id="{EB71843F-0A0B-4317-B205-4B0A0B97C0F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80302" y="1293093"/>
            <a:ext cx="1827742" cy="1827742"/>
          </a:xfrm>
          <a:prstGeom prst="rect">
            <a:avLst/>
          </a:prstGeom>
        </p:spPr>
      </p:pic>
      <p:sp>
        <p:nvSpPr>
          <p:cNvPr id="43" name="Freeform: Shape 42">
            <a:extLst>
              <a:ext uri="{FF2B5EF4-FFF2-40B4-BE49-F238E27FC236}">
                <a16:creationId xmlns:a16="http://schemas.microsoft.com/office/drawing/2014/main" id="{83D471F3-782A-4BA1-9CAB-FF5CDF0A7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8761" y="-4332"/>
            <a:ext cx="3273238" cy="3618965"/>
          </a:xfrm>
          <a:custGeom>
            <a:avLst/>
            <a:gdLst>
              <a:gd name="connsiteX0" fmla="*/ 210437 w 3273238"/>
              <a:gd name="connsiteY0" fmla="*/ 0 h 3618965"/>
              <a:gd name="connsiteX1" fmla="*/ 3273238 w 3273238"/>
              <a:gd name="connsiteY1" fmla="*/ 0 h 3618965"/>
              <a:gd name="connsiteX2" fmla="*/ 3273238 w 3273238"/>
              <a:gd name="connsiteY2" fmla="*/ 3526409 h 3618965"/>
              <a:gd name="connsiteX3" fmla="*/ 3118338 w 3273238"/>
              <a:gd name="connsiteY3" fmla="*/ 3566238 h 3618965"/>
              <a:gd name="connsiteX4" fmla="*/ 2595295 w 3273238"/>
              <a:gd name="connsiteY4" fmla="*/ 3618965 h 3618965"/>
              <a:gd name="connsiteX5" fmla="*/ 0 w 3273238"/>
              <a:gd name="connsiteY5" fmla="*/ 1023670 h 3618965"/>
              <a:gd name="connsiteX6" fmla="*/ 203951 w 3273238"/>
              <a:gd name="connsiteY6" fmla="*/ 13464 h 361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618965">
                <a:moveTo>
                  <a:pt x="210437" y="0"/>
                </a:moveTo>
                <a:lnTo>
                  <a:pt x="3273238" y="0"/>
                </a:lnTo>
                <a:lnTo>
                  <a:pt x="3273238" y="3526409"/>
                </a:lnTo>
                <a:lnTo>
                  <a:pt x="3118338" y="3566238"/>
                </a:lnTo>
                <a:cubicBezTo>
                  <a:pt x="2949390" y="3600810"/>
                  <a:pt x="2774463" y="3618965"/>
                  <a:pt x="2595295" y="3618965"/>
                </a:cubicBezTo>
                <a:cubicBezTo>
                  <a:pt x="1161953" y="3618965"/>
                  <a:pt x="0" y="2457012"/>
                  <a:pt x="0" y="1023670"/>
                </a:cubicBezTo>
                <a:cubicBezTo>
                  <a:pt x="0" y="665335"/>
                  <a:pt x="72622" y="323961"/>
                  <a:pt x="203951" y="1346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31103AB2-C090-458F-B752-294F23AFA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1"/>
            <a:ext cx="3439432" cy="3785157"/>
          </a:xfrm>
          <a:custGeom>
            <a:avLst/>
            <a:gdLst>
              <a:gd name="connsiteX0" fmla="*/ 198262 w 3439432"/>
              <a:gd name="connsiteY0" fmla="*/ 0 h 3785157"/>
              <a:gd name="connsiteX1" fmla="*/ 3439432 w 3439432"/>
              <a:gd name="connsiteY1" fmla="*/ 0 h 3785157"/>
              <a:gd name="connsiteX2" fmla="*/ 3439432 w 3439432"/>
              <a:gd name="connsiteY2" fmla="*/ 3697836 h 3785157"/>
              <a:gd name="connsiteX3" fmla="*/ 3318024 w 3439432"/>
              <a:gd name="connsiteY3" fmla="*/ 3729054 h 3785157"/>
              <a:gd name="connsiteX4" fmla="*/ 2761488 w 3439432"/>
              <a:gd name="connsiteY4" fmla="*/ 3785157 h 3785157"/>
              <a:gd name="connsiteX5" fmla="*/ 0 w 3439432"/>
              <a:gd name="connsiteY5" fmla="*/ 1023669 h 3785157"/>
              <a:gd name="connsiteX6" fmla="*/ 124151 w 3439432"/>
              <a:gd name="connsiteY6" fmla="*/ 202487 h 378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785157">
                <a:moveTo>
                  <a:pt x="198262" y="0"/>
                </a:moveTo>
                <a:lnTo>
                  <a:pt x="3439432" y="0"/>
                </a:lnTo>
                <a:lnTo>
                  <a:pt x="3439432" y="3697836"/>
                </a:lnTo>
                <a:lnTo>
                  <a:pt x="3318024" y="3729054"/>
                </a:lnTo>
                <a:cubicBezTo>
                  <a:pt x="3138258" y="3765839"/>
                  <a:pt x="2952129" y="3785157"/>
                  <a:pt x="2761488" y="3785157"/>
                </a:cubicBezTo>
                <a:cubicBezTo>
                  <a:pt x="1236360" y="3785157"/>
                  <a:pt x="0" y="2548797"/>
                  <a:pt x="0" y="1023669"/>
                </a:cubicBezTo>
                <a:cubicBezTo>
                  <a:pt x="0" y="737708"/>
                  <a:pt x="43466" y="461898"/>
                  <a:pt x="124151" y="20248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Graphic 10" descr="Books on Shelf">
            <a:extLst>
              <a:ext uri="{FF2B5EF4-FFF2-40B4-BE49-F238E27FC236}">
                <a16:creationId xmlns:a16="http://schemas.microsoft.com/office/drawing/2014/main" id="{18A239E6-97C0-4A74-8E7A-C9FD39A8C92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725024" y="327889"/>
            <a:ext cx="2260711" cy="2260711"/>
          </a:xfrm>
          <a:prstGeom prst="rect">
            <a:avLst/>
          </a:prstGeom>
        </p:spPr>
      </p:pic>
      <p:sp>
        <p:nvSpPr>
          <p:cNvPr id="31" name="Freeform: Shape 30">
            <a:extLst>
              <a:ext uri="{FF2B5EF4-FFF2-40B4-BE49-F238E27FC236}">
                <a16:creationId xmlns:a16="http://schemas.microsoft.com/office/drawing/2014/main" id="{EBA87361-6D30-46E4-834B-719CF5905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8332"/>
            <a:ext cx="3564638" cy="4569668"/>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Graphic 6" descr="Blackboard">
            <a:extLst>
              <a:ext uri="{FF2B5EF4-FFF2-40B4-BE49-F238E27FC236}">
                <a16:creationId xmlns:a16="http://schemas.microsoft.com/office/drawing/2014/main" id="{2696A1A4-8E43-47F6-A6DC-A9ADAB053D8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0924" y="3621724"/>
            <a:ext cx="2594886" cy="2594886"/>
          </a:xfrm>
          <a:prstGeom prst="rect">
            <a:avLst/>
          </a:prstGeom>
        </p:spPr>
      </p:pic>
    </p:spTree>
    <p:extLst>
      <p:ext uri="{BB962C8B-B14F-4D97-AF65-F5344CB8AC3E}">
        <p14:creationId xmlns:p14="http://schemas.microsoft.com/office/powerpoint/2010/main" val="32239897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D9B4E-C292-45AA-8116-562703040382}"/>
              </a:ext>
            </a:extLst>
          </p:cNvPr>
          <p:cNvSpPr>
            <a:spLocks noGrp="1"/>
          </p:cNvSpPr>
          <p:nvPr>
            <p:ph type="title"/>
          </p:nvPr>
        </p:nvSpPr>
        <p:spPr>
          <a:xfrm>
            <a:off x="2257214" y="2694018"/>
            <a:ext cx="5406902" cy="1469965"/>
          </a:xfrm>
        </p:spPr>
        <p:txBody>
          <a:bodyPr anchor="ctr">
            <a:normAutofit/>
          </a:bodyPr>
          <a:lstStyle/>
          <a:p>
            <a:r>
              <a:rPr lang="en-US" dirty="0">
                <a:latin typeface="Franklin Gothic Book" panose="020B0503020102020204" pitchFamily="34" charset="0"/>
                <a:cs typeface="Segoe UI" panose="020B0502040204020203" pitchFamily="34" charset="0"/>
              </a:rPr>
              <a:t>Career and College Promise </a:t>
            </a:r>
          </a:p>
        </p:txBody>
      </p:sp>
      <p:sp>
        <p:nvSpPr>
          <p:cNvPr id="3" name="Content Placeholder 2">
            <a:extLst>
              <a:ext uri="{FF2B5EF4-FFF2-40B4-BE49-F238E27FC236}">
                <a16:creationId xmlns:a16="http://schemas.microsoft.com/office/drawing/2014/main" id="{81072FAC-EEE9-4F26-A784-BC07EACCBE9F}"/>
              </a:ext>
            </a:extLst>
          </p:cNvPr>
          <p:cNvSpPr>
            <a:spLocks noGrp="1"/>
          </p:cNvSpPr>
          <p:nvPr>
            <p:ph idx="1"/>
          </p:nvPr>
        </p:nvSpPr>
        <p:spPr>
          <a:xfrm>
            <a:off x="2257215" y="4352917"/>
            <a:ext cx="5406902" cy="1688746"/>
          </a:xfrm>
        </p:spPr>
        <p:txBody>
          <a:bodyPr vert="horz" lIns="91440" tIns="45720" rIns="91440" bIns="45720" rtlCol="0" anchor="t">
            <a:normAutofit/>
          </a:bodyPr>
          <a:lstStyle/>
          <a:p>
            <a:r>
              <a:rPr lang="en-US" sz="2000" dirty="0">
                <a:latin typeface="Segoe UI" panose="020B0502040204020203" pitchFamily="34" charset="0"/>
                <a:cs typeface="Segoe UI" panose="020B0502040204020203" pitchFamily="34" charset="0"/>
              </a:rPr>
              <a:t>This process is slightly different since they are still minors but viewed as adults in the college class. </a:t>
            </a:r>
          </a:p>
        </p:txBody>
      </p:sp>
      <p:pic>
        <p:nvPicPr>
          <p:cNvPr id="5" name="Graphic 4" descr="Open Book">
            <a:extLst>
              <a:ext uri="{FF2B5EF4-FFF2-40B4-BE49-F238E27FC236}">
                <a16:creationId xmlns:a16="http://schemas.microsoft.com/office/drawing/2014/main" id="{DEFE964D-9F1C-4F69-ADD3-0E1AB324E1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880360"/>
            <a:ext cx="1097280" cy="1097280"/>
          </a:xfrm>
          <a:prstGeom prst="rect">
            <a:avLst/>
          </a:prstGeom>
        </p:spPr>
      </p:pic>
      <p:pic>
        <p:nvPicPr>
          <p:cNvPr id="9" name="Graphic 8">
            <a:extLst>
              <a:ext uri="{FF2B5EF4-FFF2-40B4-BE49-F238E27FC236}">
                <a16:creationId xmlns:a16="http://schemas.microsoft.com/office/drawing/2014/main" id="{35127EDA-5861-47AB-8729-620CFC7DAC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381659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C824B-4279-4D47-92DD-71F5353FAA23}"/>
              </a:ext>
            </a:extLst>
          </p:cNvPr>
          <p:cNvSpPr>
            <a:spLocks noGrp="1"/>
          </p:cNvSpPr>
          <p:nvPr>
            <p:ph type="title"/>
          </p:nvPr>
        </p:nvSpPr>
        <p:spPr>
          <a:xfrm>
            <a:off x="838200" y="365125"/>
            <a:ext cx="10515600" cy="1177815"/>
          </a:xfrm>
        </p:spPr>
        <p:txBody>
          <a:bodyPr/>
          <a:lstStyle/>
          <a:p>
            <a:r>
              <a:rPr lang="en-US" dirty="0">
                <a:latin typeface="Franklin Gothic Book" panose="020B0503020102020204" pitchFamily="34" charset="0"/>
                <a:cs typeface="Segoe UI" panose="020B0502040204020203" pitchFamily="34" charset="0"/>
              </a:rPr>
              <a:t>Career and College Promise-MOU</a:t>
            </a:r>
          </a:p>
        </p:txBody>
      </p:sp>
      <p:sp>
        <p:nvSpPr>
          <p:cNvPr id="3" name="Text Placeholder 2">
            <a:extLst>
              <a:ext uri="{FF2B5EF4-FFF2-40B4-BE49-F238E27FC236}">
                <a16:creationId xmlns:a16="http://schemas.microsoft.com/office/drawing/2014/main" id="{0C13F19F-ACE7-4206-858C-B39C0E3208E0}"/>
              </a:ext>
            </a:extLst>
          </p:cNvPr>
          <p:cNvSpPr>
            <a:spLocks noGrp="1"/>
          </p:cNvSpPr>
          <p:nvPr>
            <p:ph type="body" idx="4294967295"/>
          </p:nvPr>
        </p:nvSpPr>
        <p:spPr>
          <a:xfrm>
            <a:off x="838200" y="1542940"/>
            <a:ext cx="5157788" cy="469900"/>
          </a:xfrm>
        </p:spPr>
        <p:txBody>
          <a:bodyPr>
            <a:normAutofit lnSpcReduction="10000"/>
          </a:bodyPr>
          <a:lstStyle/>
          <a:p>
            <a:pPr marL="0" indent="0">
              <a:buNone/>
            </a:pPr>
            <a:r>
              <a:rPr lang="en-US" dirty="0"/>
              <a:t>MOU Example</a:t>
            </a:r>
          </a:p>
        </p:txBody>
      </p:sp>
      <p:sp>
        <p:nvSpPr>
          <p:cNvPr id="10" name="Content Placeholder 9">
            <a:extLst>
              <a:ext uri="{FF2B5EF4-FFF2-40B4-BE49-F238E27FC236}">
                <a16:creationId xmlns:a16="http://schemas.microsoft.com/office/drawing/2014/main" id="{A8F7486A-DEEB-4784-8A76-B3CBA8A11421}"/>
              </a:ext>
            </a:extLst>
          </p:cNvPr>
          <p:cNvSpPr>
            <a:spLocks noGrp="1"/>
          </p:cNvSpPr>
          <p:nvPr>
            <p:ph idx="1"/>
          </p:nvPr>
        </p:nvSpPr>
        <p:spPr>
          <a:xfrm>
            <a:off x="838200" y="2141537"/>
            <a:ext cx="10515600" cy="4351338"/>
          </a:xfrm>
        </p:spPr>
        <p:txBody>
          <a:bodyPr>
            <a:normAutofit/>
          </a:bodyPr>
          <a:lstStyle/>
          <a:p>
            <a:pPr marL="0" indent="0">
              <a:buNone/>
            </a:pPr>
            <a:r>
              <a:rPr lang="en-US" sz="1600" b="1" i="1" dirty="0"/>
              <a:t>Disability Services: </a:t>
            </a:r>
            <a:r>
              <a:rPr lang="en-US" sz="1600" i="1" dirty="0"/>
              <a:t>College name </a:t>
            </a:r>
            <a:r>
              <a:rPr lang="en-US" sz="1600" dirty="0"/>
              <a:t>is committed to providing reasonable accommodations to students who qualify for services under the ADA and Section 504. </a:t>
            </a:r>
            <a:r>
              <a:rPr lang="en-US" sz="1600" i="1" dirty="0"/>
              <a:t>County High School </a:t>
            </a:r>
            <a:r>
              <a:rPr lang="en-US" sz="1600" dirty="0"/>
              <a:t>students with a disability who have received modifications in high school must notify the school counselor and have their parent/guardian sign the letter provided if they are interested in receiving accommodations in a college class. Disclosing a disability to a teacher is not the same as formally requesting accommodations with </a:t>
            </a:r>
            <a:r>
              <a:rPr lang="en-US" sz="1600" i="1" dirty="0"/>
              <a:t>College Name </a:t>
            </a:r>
            <a:r>
              <a:rPr lang="en-US" sz="1600" dirty="0"/>
              <a:t>through the </a:t>
            </a:r>
            <a:r>
              <a:rPr lang="en-US" sz="1600" i="1" dirty="0"/>
              <a:t>Disability Services Office</a:t>
            </a:r>
            <a:r>
              <a:rPr lang="en-US" sz="1600" dirty="0"/>
              <a:t>, and instructors may not provide accommodations until eligibility is verified through</a:t>
            </a:r>
            <a:r>
              <a:rPr lang="en-US" sz="1600" i="1" dirty="0"/>
              <a:t> Disability</a:t>
            </a:r>
            <a:r>
              <a:rPr lang="en-US" sz="1600" dirty="0"/>
              <a:t> </a:t>
            </a:r>
            <a:r>
              <a:rPr lang="en-US" sz="1600" i="1" dirty="0"/>
              <a:t>Services. </a:t>
            </a:r>
            <a:r>
              <a:rPr lang="en-US" sz="1600" dirty="0"/>
              <a:t>Every situation is different, so decisions will be made based upon the Request for Accommodation form and the documentation provided. Once a student returns the letter then information will be sent to the </a:t>
            </a:r>
            <a:r>
              <a:rPr lang="en-US" sz="1600" i="1" dirty="0"/>
              <a:t>Director of Disability Services </a:t>
            </a:r>
            <a:r>
              <a:rPr lang="en-US" sz="1600" dirty="0"/>
              <a:t>for review. Once accommodations are determined by the director, an accommodation letter will be sent to the school counselor at each high school. The school counselor will ensure that the accommodation letters will get to the appropriate instructors. Each semester, the director will send out new accommodation letters to the school counselors if the student continues to enroll in WCC courses. Students who have any concerns or issues should contact the </a:t>
            </a:r>
            <a:r>
              <a:rPr lang="en-US" sz="1600" i="1" dirty="0"/>
              <a:t>Director of Disability Services </a:t>
            </a:r>
            <a:r>
              <a:rPr lang="en-US" sz="1600" dirty="0"/>
              <a:t>as soon as possible. </a:t>
            </a:r>
          </a:p>
          <a:p>
            <a:pPr marL="0" indent="0">
              <a:buNone/>
            </a:pPr>
            <a:endParaRPr lang="en-US" sz="1800" dirty="0"/>
          </a:p>
          <a:p>
            <a:r>
              <a:rPr lang="en-US" sz="1600" i="1" dirty="0"/>
              <a:t>Enter your title, department name, and high school </a:t>
            </a:r>
          </a:p>
        </p:txBody>
      </p:sp>
    </p:spTree>
    <p:extLst>
      <p:ext uri="{BB962C8B-B14F-4D97-AF65-F5344CB8AC3E}">
        <p14:creationId xmlns:p14="http://schemas.microsoft.com/office/powerpoint/2010/main" val="2847475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C824B-4279-4D47-92DD-71F5353FAA23}"/>
              </a:ext>
            </a:extLst>
          </p:cNvPr>
          <p:cNvSpPr>
            <a:spLocks noGrp="1"/>
          </p:cNvSpPr>
          <p:nvPr>
            <p:ph type="title"/>
          </p:nvPr>
        </p:nvSpPr>
        <p:spPr>
          <a:xfrm>
            <a:off x="838200" y="365125"/>
            <a:ext cx="10515600" cy="1123433"/>
          </a:xfrm>
        </p:spPr>
        <p:txBody>
          <a:bodyPr/>
          <a:lstStyle/>
          <a:p>
            <a:r>
              <a:rPr lang="en-US" dirty="0">
                <a:latin typeface="Franklin Gothic Book" panose="020B0503020102020204" pitchFamily="34" charset="0"/>
                <a:cs typeface="Segoe UI" panose="020B0502040204020203" pitchFamily="34" charset="0"/>
              </a:rPr>
              <a:t>Career and College Promise</a:t>
            </a:r>
          </a:p>
        </p:txBody>
      </p:sp>
      <p:sp>
        <p:nvSpPr>
          <p:cNvPr id="11" name="Text Placeholder 10">
            <a:extLst>
              <a:ext uri="{FF2B5EF4-FFF2-40B4-BE49-F238E27FC236}">
                <a16:creationId xmlns:a16="http://schemas.microsoft.com/office/drawing/2014/main" id="{91706BD1-9917-4A74-9669-30F790F0B7F3}"/>
              </a:ext>
            </a:extLst>
          </p:cNvPr>
          <p:cNvSpPr>
            <a:spLocks noGrp="1"/>
          </p:cNvSpPr>
          <p:nvPr>
            <p:ph type="body" sz="quarter" idx="4294967295"/>
          </p:nvPr>
        </p:nvSpPr>
        <p:spPr>
          <a:xfrm>
            <a:off x="912813" y="1446028"/>
            <a:ext cx="5183187" cy="390102"/>
          </a:xfrm>
        </p:spPr>
        <p:txBody>
          <a:bodyPr>
            <a:normAutofit fontScale="92500" lnSpcReduction="20000"/>
          </a:bodyPr>
          <a:lstStyle/>
          <a:p>
            <a:pPr marL="0" indent="0">
              <a:buNone/>
            </a:pPr>
            <a:r>
              <a:rPr lang="en-US" dirty="0"/>
              <a:t>Process example</a:t>
            </a:r>
          </a:p>
        </p:txBody>
      </p:sp>
      <p:sp>
        <p:nvSpPr>
          <p:cNvPr id="10" name="Content Placeholder 9">
            <a:extLst>
              <a:ext uri="{FF2B5EF4-FFF2-40B4-BE49-F238E27FC236}">
                <a16:creationId xmlns:a16="http://schemas.microsoft.com/office/drawing/2014/main" id="{A8F7486A-DEEB-4784-8A76-B3CBA8A11421}"/>
              </a:ext>
            </a:extLst>
          </p:cNvPr>
          <p:cNvSpPr>
            <a:spLocks noGrp="1"/>
          </p:cNvSpPr>
          <p:nvPr>
            <p:ph idx="1"/>
          </p:nvPr>
        </p:nvSpPr>
        <p:spPr>
          <a:xfrm>
            <a:off x="838200" y="1956392"/>
            <a:ext cx="10515600" cy="4667692"/>
          </a:xfrm>
        </p:spPr>
        <p:txBody>
          <a:bodyPr>
            <a:noAutofit/>
          </a:bodyPr>
          <a:lstStyle/>
          <a:p>
            <a:pPr lvl="0"/>
            <a:r>
              <a:rPr lang="en-US" sz="1600" dirty="0"/>
              <a:t>A list of all students taking Career and College Promise Courses for </a:t>
            </a:r>
            <a:r>
              <a:rPr lang="en-US" sz="1600" i="1" dirty="0"/>
              <a:t>County Schools </a:t>
            </a:r>
            <a:r>
              <a:rPr lang="en-US" sz="1600" dirty="0"/>
              <a:t>will be provided to the EC Program Specialist for </a:t>
            </a:r>
            <a:r>
              <a:rPr lang="en-US" sz="1600" i="1" dirty="0"/>
              <a:t>County Schools </a:t>
            </a:r>
            <a:r>
              <a:rPr lang="en-US" sz="1600" dirty="0"/>
              <a:t>by </a:t>
            </a:r>
            <a:r>
              <a:rPr lang="en-US" sz="1600" i="1" dirty="0"/>
              <a:t>CCP Director.  </a:t>
            </a:r>
            <a:r>
              <a:rPr lang="en-US" sz="1600" dirty="0"/>
              <a:t>This list needs to be made available to him/her within </a:t>
            </a:r>
            <a:r>
              <a:rPr lang="en-US" sz="1600" b="1" i="1" u="sng" dirty="0"/>
              <a:t>3 days</a:t>
            </a:r>
            <a:r>
              <a:rPr lang="en-US" sz="1600" dirty="0"/>
              <a:t> of rosters being set. </a:t>
            </a:r>
          </a:p>
          <a:p>
            <a:pPr lvl="0"/>
            <a:r>
              <a:rPr lang="en-US" sz="1600" dirty="0"/>
              <a:t>EC Program Specialist will then review the list to determine which students are identified as having a disability.</a:t>
            </a:r>
          </a:p>
          <a:p>
            <a:pPr lvl="0"/>
            <a:r>
              <a:rPr lang="en-US" sz="1600" dirty="0"/>
              <a:t>EC Program Specialist will go to each high school to meet with the EC case manager and student to discuss the procedures for requesting accommodations.  At that time, EC Program Specialist  will provide a letter from </a:t>
            </a:r>
            <a:r>
              <a:rPr lang="en-US" sz="1600" i="1" dirty="0"/>
              <a:t>County Schools Exceptional Children’s Department </a:t>
            </a:r>
            <a:r>
              <a:rPr lang="en-US" sz="1600" dirty="0"/>
              <a:t>outlining the requirements to request accommodations.  The request for accommodations form from </a:t>
            </a:r>
            <a:r>
              <a:rPr lang="en-US" sz="1600" i="1" dirty="0"/>
              <a:t>College Name </a:t>
            </a:r>
            <a:r>
              <a:rPr lang="en-US" sz="1600" dirty="0"/>
              <a:t>will also be provided at this meeting.</a:t>
            </a:r>
          </a:p>
          <a:p>
            <a:pPr lvl="0"/>
            <a:r>
              <a:rPr lang="en-US" sz="1600" dirty="0"/>
              <a:t>Students will be asked to turn the forms in </a:t>
            </a:r>
            <a:r>
              <a:rPr lang="en-US" sz="1600" b="1" i="1" u="sng" dirty="0"/>
              <a:t>within one week</a:t>
            </a:r>
            <a:r>
              <a:rPr lang="en-US" sz="1600" dirty="0"/>
              <a:t> of EC Program Specialist meeting with them.  </a:t>
            </a:r>
          </a:p>
          <a:p>
            <a:pPr lvl="0"/>
            <a:r>
              <a:rPr lang="en-US" sz="1600" dirty="0"/>
              <a:t>Once all forms are gathered, the Exceptional Children’s Department will collect the necessary information for </a:t>
            </a:r>
            <a:r>
              <a:rPr lang="en-US" sz="1600" i="1" dirty="0"/>
              <a:t>College Name</a:t>
            </a:r>
            <a:r>
              <a:rPr lang="en-US" sz="1600" dirty="0"/>
              <a:t>.  </a:t>
            </a:r>
          </a:p>
          <a:p>
            <a:pPr lvl="0"/>
            <a:r>
              <a:rPr lang="en-US" sz="1600" dirty="0"/>
              <a:t>All information will be provided to </a:t>
            </a:r>
            <a:r>
              <a:rPr lang="en-US" sz="1600" i="1" dirty="0"/>
              <a:t>Director or title of person at College Name</a:t>
            </a:r>
            <a:r>
              <a:rPr lang="en-US" sz="1600" dirty="0"/>
              <a:t> </a:t>
            </a:r>
            <a:r>
              <a:rPr lang="en-US" sz="1600" b="1" i="1" u="sng" dirty="0"/>
              <a:t>within one week</a:t>
            </a:r>
            <a:r>
              <a:rPr lang="en-US" sz="1600" dirty="0"/>
              <a:t> of receiving the forms. </a:t>
            </a:r>
          </a:p>
          <a:p>
            <a:pPr lvl="0"/>
            <a:r>
              <a:rPr lang="en-US" sz="1600" i="1" dirty="0"/>
              <a:t>Director </a:t>
            </a:r>
            <a:r>
              <a:rPr lang="en-US" sz="1600" dirty="0"/>
              <a:t>will review documentation, create accommodation letters and send them to the EC counselors at each high school to deliver to students and/or instructors. </a:t>
            </a:r>
          </a:p>
          <a:p>
            <a:pPr marL="0" indent="0">
              <a:buNone/>
            </a:pPr>
            <a:endParaRPr lang="en-US" sz="1600" dirty="0"/>
          </a:p>
          <a:p>
            <a:r>
              <a:rPr lang="en-US" sz="1600" i="1" dirty="0"/>
              <a:t>Enter your title, department name, and high school </a:t>
            </a:r>
          </a:p>
        </p:txBody>
      </p:sp>
    </p:spTree>
    <p:extLst>
      <p:ext uri="{BB962C8B-B14F-4D97-AF65-F5344CB8AC3E}">
        <p14:creationId xmlns:p14="http://schemas.microsoft.com/office/powerpoint/2010/main" val="1629058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4BD0A42-B011-4DBF-B5CD-6718A97E3C70}"/>
              </a:ext>
            </a:extLst>
          </p:cNvPr>
          <p:cNvSpPr>
            <a:spLocks noGrp="1"/>
          </p:cNvSpPr>
          <p:nvPr>
            <p:ph type="title"/>
          </p:nvPr>
        </p:nvSpPr>
        <p:spPr/>
        <p:txBody>
          <a:bodyPr/>
          <a:lstStyle/>
          <a:p>
            <a:r>
              <a:rPr lang="en-US" dirty="0"/>
              <a:t>Slide 3</a:t>
            </a:r>
          </a:p>
        </p:txBody>
      </p:sp>
      <p:sp>
        <p:nvSpPr>
          <p:cNvPr id="3" name="TextBox 2">
            <a:extLst>
              <a:ext uri="{FF2B5EF4-FFF2-40B4-BE49-F238E27FC236}">
                <a16:creationId xmlns:a16="http://schemas.microsoft.com/office/drawing/2014/main" id="{4F08F965-B293-47B3-B684-4631A57C9685}"/>
              </a:ext>
            </a:extLst>
          </p:cNvPr>
          <p:cNvSpPr txBox="1"/>
          <p:nvPr/>
        </p:nvSpPr>
        <p:spPr>
          <a:xfrm>
            <a:off x="596575" y="2922803"/>
            <a:ext cx="4923692" cy="646331"/>
          </a:xfrm>
          <a:prstGeom prst="rect">
            <a:avLst/>
          </a:prstGeom>
          <a:noFill/>
        </p:spPr>
        <p:txBody>
          <a:bodyPr wrap="square" rtlCol="0">
            <a:spAutoFit/>
          </a:bodyPr>
          <a:lstStyle/>
          <a:p>
            <a:r>
              <a:rPr lang="en-US" i="1" dirty="0">
                <a:latin typeface="Segoe UI" panose="020B0502040204020203" pitchFamily="34" charset="0"/>
                <a:cs typeface="Segoe UI" panose="020B0502040204020203" pitchFamily="34" charset="0"/>
              </a:rPr>
              <a:t>Letter to parents for Career and College Promise student that has an IEP or 504 plan</a:t>
            </a:r>
          </a:p>
        </p:txBody>
      </p:sp>
      <p:graphicFrame>
        <p:nvGraphicFramePr>
          <p:cNvPr id="10" name="Object 9" descr="Wilkes County Schools CCP letter for parents&#10;">
            <a:extLst>
              <a:ext uri="{FF2B5EF4-FFF2-40B4-BE49-F238E27FC236}">
                <a16:creationId xmlns:a16="http://schemas.microsoft.com/office/drawing/2014/main" id="{1529D090-E3A4-4B29-B53A-8CF59CF9FF35}"/>
              </a:ext>
            </a:extLst>
          </p:cNvPr>
          <p:cNvGraphicFramePr>
            <a:graphicFrameLocks noChangeAspect="1"/>
          </p:cNvGraphicFramePr>
          <p:nvPr>
            <p:extLst>
              <p:ext uri="{D42A27DB-BD31-4B8C-83A1-F6EECF244321}">
                <p14:modId xmlns:p14="http://schemas.microsoft.com/office/powerpoint/2010/main" val="573580782"/>
              </p:ext>
            </p:extLst>
          </p:nvPr>
        </p:nvGraphicFramePr>
        <p:xfrm>
          <a:off x="5681663" y="229628"/>
          <a:ext cx="5240336" cy="6398744"/>
        </p:xfrm>
        <a:graphic>
          <a:graphicData uri="http://schemas.openxmlformats.org/presentationml/2006/ole">
            <mc:AlternateContent xmlns:mc="http://schemas.openxmlformats.org/markup-compatibility/2006">
              <mc:Choice xmlns:v="urn:schemas-microsoft-com:vml" Requires="v">
                <p:oleObj spid="_x0000_s1026" name="Document" r:id="rId4" imgW="7674312" imgH="9066169" progId="Word.Document.8">
                  <p:embed/>
                </p:oleObj>
              </mc:Choice>
              <mc:Fallback>
                <p:oleObj name="Document" r:id="rId4" imgW="7674312" imgH="9066169" progId="Word.Document.8">
                  <p:embed/>
                  <p:pic>
                    <p:nvPicPr>
                      <p:cNvPr id="10" name="Object 9" descr="Wilkes County Schools CCP letter for parents&#10;">
                        <a:extLst>
                          <a:ext uri="{FF2B5EF4-FFF2-40B4-BE49-F238E27FC236}">
                            <a16:creationId xmlns:a16="http://schemas.microsoft.com/office/drawing/2014/main" id="{1529D090-E3A4-4B29-B53A-8CF59CF9FF35}"/>
                          </a:ext>
                        </a:extLst>
                      </p:cNvPr>
                      <p:cNvPicPr/>
                      <p:nvPr/>
                    </p:nvPicPr>
                    <p:blipFill>
                      <a:blip r:embed="rId5"/>
                      <a:stretch>
                        <a:fillRect/>
                      </a:stretch>
                    </p:blipFill>
                    <p:spPr>
                      <a:xfrm>
                        <a:off x="5681663" y="229628"/>
                        <a:ext cx="5240336" cy="6398744"/>
                      </a:xfrm>
                      <a:prstGeom prst="rect">
                        <a:avLst/>
                      </a:prstGeom>
                    </p:spPr>
                  </p:pic>
                </p:oleObj>
              </mc:Fallback>
            </mc:AlternateContent>
          </a:graphicData>
        </a:graphic>
      </p:graphicFrame>
    </p:spTree>
    <p:extLst>
      <p:ext uri="{BB962C8B-B14F-4D97-AF65-F5344CB8AC3E}">
        <p14:creationId xmlns:p14="http://schemas.microsoft.com/office/powerpoint/2010/main" val="2127580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5079-B185-4DE0-AF2C-AE4B7709FBC3}"/>
              </a:ext>
            </a:extLst>
          </p:cNvPr>
          <p:cNvSpPr>
            <a:spLocks noGrp="1"/>
          </p:cNvSpPr>
          <p:nvPr>
            <p:ph type="title"/>
          </p:nvPr>
        </p:nvSpPr>
        <p:spPr>
          <a:xfrm>
            <a:off x="2257214" y="2694018"/>
            <a:ext cx="5406902" cy="1469965"/>
          </a:xfrm>
        </p:spPr>
        <p:txBody>
          <a:bodyPr anchor="ctr">
            <a:normAutofit/>
          </a:bodyPr>
          <a:lstStyle/>
          <a:p>
            <a:r>
              <a:rPr lang="en-US" dirty="0">
                <a:latin typeface="Franklin Gothic Book" panose="020B0503020102020204" pitchFamily="34" charset="0"/>
                <a:cs typeface="Segoe UI" panose="020B0502040204020203" pitchFamily="34" charset="0"/>
              </a:rPr>
              <a:t>WCC STAR Program</a:t>
            </a:r>
          </a:p>
        </p:txBody>
      </p:sp>
      <p:sp>
        <p:nvSpPr>
          <p:cNvPr id="3" name="Content Placeholder 2">
            <a:extLst>
              <a:ext uri="{FF2B5EF4-FFF2-40B4-BE49-F238E27FC236}">
                <a16:creationId xmlns:a16="http://schemas.microsoft.com/office/drawing/2014/main" id="{89B4E0E8-07C8-4A23-99E2-20D6DFD6FA7A}"/>
              </a:ext>
            </a:extLst>
          </p:cNvPr>
          <p:cNvSpPr>
            <a:spLocks noGrp="1"/>
          </p:cNvSpPr>
          <p:nvPr>
            <p:ph idx="1"/>
          </p:nvPr>
        </p:nvSpPr>
        <p:spPr>
          <a:xfrm>
            <a:off x="2257215" y="4352917"/>
            <a:ext cx="5406902" cy="1688746"/>
          </a:xfrm>
        </p:spPr>
        <p:txBody>
          <a:bodyPr vert="horz" lIns="91440" tIns="45720" rIns="91440" bIns="45720" rtlCol="0" anchor="t">
            <a:normAutofit/>
          </a:bodyPr>
          <a:lstStyle/>
          <a:p>
            <a:r>
              <a:rPr lang="en-US" sz="2000" b="1" dirty="0">
                <a:latin typeface="Segoe UI" panose="020B0502040204020203" pitchFamily="34" charset="0"/>
                <a:cs typeface="Segoe UI" panose="020B0502040204020203" pitchFamily="34" charset="0"/>
              </a:rPr>
              <a:t>S</a:t>
            </a:r>
            <a:r>
              <a:rPr lang="en-US" sz="2000" dirty="0">
                <a:latin typeface="Segoe UI" panose="020B0502040204020203" pitchFamily="34" charset="0"/>
                <a:cs typeface="Segoe UI" panose="020B0502040204020203" pitchFamily="34" charset="0"/>
              </a:rPr>
              <a:t>upporting students</a:t>
            </a:r>
          </a:p>
          <a:p>
            <a:r>
              <a:rPr lang="en-US" sz="2000" b="1" dirty="0">
                <a:latin typeface="Segoe UI" panose="020B0502040204020203" pitchFamily="34" charset="0"/>
                <a:cs typeface="Segoe UI" panose="020B0502040204020203" pitchFamily="34" charset="0"/>
              </a:rPr>
              <a:t>T</a:t>
            </a:r>
            <a:r>
              <a:rPr lang="en-US" sz="2000" dirty="0">
                <a:latin typeface="Segoe UI" panose="020B0502040204020203" pitchFamily="34" charset="0"/>
                <a:cs typeface="Segoe UI" panose="020B0502040204020203" pitchFamily="34" charset="0"/>
              </a:rPr>
              <a:t>ransitioning to college</a:t>
            </a:r>
          </a:p>
          <a:p>
            <a:r>
              <a:rPr lang="en-US" sz="2000" b="1" dirty="0">
                <a:latin typeface="Segoe UI" panose="020B0502040204020203" pitchFamily="34" charset="0"/>
                <a:cs typeface="Segoe UI" panose="020B0502040204020203" pitchFamily="34" charset="0"/>
              </a:rPr>
              <a:t>A</a:t>
            </a:r>
            <a:r>
              <a:rPr lang="en-US" sz="2000" dirty="0">
                <a:latin typeface="Segoe UI" panose="020B0502040204020203" pitchFamily="34" charset="0"/>
                <a:cs typeface="Segoe UI" panose="020B0502040204020203" pitchFamily="34" charset="0"/>
              </a:rPr>
              <a:t>ccessing resources</a:t>
            </a:r>
          </a:p>
          <a:p>
            <a:r>
              <a:rPr lang="en-US" sz="2000" b="1" dirty="0">
                <a:latin typeface="Segoe UI" panose="020B0502040204020203" pitchFamily="34" charset="0"/>
                <a:cs typeface="Segoe UI" panose="020B0502040204020203" pitchFamily="34" charset="0"/>
              </a:rPr>
              <a:t>R</a:t>
            </a:r>
            <a:r>
              <a:rPr lang="en-US" sz="2000" dirty="0">
                <a:latin typeface="Segoe UI" panose="020B0502040204020203" pitchFamily="34" charset="0"/>
                <a:cs typeface="Segoe UI" panose="020B0502040204020203" pitchFamily="34" charset="0"/>
              </a:rPr>
              <a:t>elationship building</a:t>
            </a:r>
            <a:endParaRPr lang="en-US" sz="2000" b="1" dirty="0">
              <a:latin typeface="Segoe UI" panose="020B0502040204020203" pitchFamily="34" charset="0"/>
              <a:cs typeface="Segoe UI" panose="020B0502040204020203" pitchFamily="34" charset="0"/>
            </a:endParaRPr>
          </a:p>
        </p:txBody>
      </p:sp>
      <p:pic>
        <p:nvPicPr>
          <p:cNvPr id="4" name="Content Placeholder 4" descr="Scales of Justice">
            <a:extLst>
              <a:ext uri="{FF2B5EF4-FFF2-40B4-BE49-F238E27FC236}">
                <a16:creationId xmlns:a16="http://schemas.microsoft.com/office/drawing/2014/main" id="{53025FED-9BCD-4BE9-B74C-707E5FD740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880360"/>
            <a:ext cx="1097280" cy="1097280"/>
          </a:xfrm>
          <a:prstGeom prst="rect">
            <a:avLst/>
          </a:prstGeom>
        </p:spPr>
      </p:pic>
      <p:pic>
        <p:nvPicPr>
          <p:cNvPr id="8" name="Content Placeholder 4">
            <a:extLst>
              <a:ext uri="{FF2B5EF4-FFF2-40B4-BE49-F238E27FC236}">
                <a16:creationId xmlns:a16="http://schemas.microsoft.com/office/drawing/2014/main" id="{17062073-5027-4AA3-AB16-4D2C8C505AF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882630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0D506-A100-48F6-8118-696CAE25E807}"/>
              </a:ext>
            </a:extLst>
          </p:cNvPr>
          <p:cNvSpPr>
            <a:spLocks noGrp="1"/>
          </p:cNvSpPr>
          <p:nvPr>
            <p:ph type="title"/>
          </p:nvPr>
        </p:nvSpPr>
        <p:spPr>
          <a:xfrm>
            <a:off x="838200" y="365125"/>
            <a:ext cx="10515600" cy="917575"/>
          </a:xfrm>
        </p:spPr>
        <p:txBody>
          <a:bodyPr/>
          <a:lstStyle/>
          <a:p>
            <a:r>
              <a:rPr lang="en-US" dirty="0"/>
              <a:t>WCC STAR Program Advantages</a:t>
            </a:r>
          </a:p>
        </p:txBody>
      </p:sp>
      <p:graphicFrame>
        <p:nvGraphicFramePr>
          <p:cNvPr id="3" name="Table 2">
            <a:extLst>
              <a:ext uri="{FF2B5EF4-FFF2-40B4-BE49-F238E27FC236}">
                <a16:creationId xmlns:a16="http://schemas.microsoft.com/office/drawing/2014/main" id="{2A2845D7-74BF-43DF-B495-0E276674A7F9}"/>
              </a:ext>
            </a:extLst>
          </p:cNvPr>
          <p:cNvGraphicFramePr>
            <a:graphicFrameLocks noGrp="1"/>
          </p:cNvGraphicFramePr>
          <p:nvPr>
            <p:extLst>
              <p:ext uri="{D42A27DB-BD31-4B8C-83A1-F6EECF244321}">
                <p14:modId xmlns:p14="http://schemas.microsoft.com/office/powerpoint/2010/main" val="3411807770"/>
              </p:ext>
            </p:extLst>
          </p:nvPr>
        </p:nvGraphicFramePr>
        <p:xfrm>
          <a:off x="838200" y="1505268"/>
          <a:ext cx="8128000" cy="4512906"/>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952284861"/>
                    </a:ext>
                  </a:extLst>
                </a:gridCol>
                <a:gridCol w="2032000">
                  <a:extLst>
                    <a:ext uri="{9D8B030D-6E8A-4147-A177-3AD203B41FA5}">
                      <a16:colId xmlns:a16="http://schemas.microsoft.com/office/drawing/2014/main" val="3096843525"/>
                    </a:ext>
                  </a:extLst>
                </a:gridCol>
                <a:gridCol w="2032000">
                  <a:extLst>
                    <a:ext uri="{9D8B030D-6E8A-4147-A177-3AD203B41FA5}">
                      <a16:colId xmlns:a16="http://schemas.microsoft.com/office/drawing/2014/main" val="2597901612"/>
                    </a:ext>
                  </a:extLst>
                </a:gridCol>
                <a:gridCol w="2032000">
                  <a:extLst>
                    <a:ext uri="{9D8B030D-6E8A-4147-A177-3AD203B41FA5}">
                      <a16:colId xmlns:a16="http://schemas.microsoft.com/office/drawing/2014/main" val="3244445916"/>
                    </a:ext>
                  </a:extLst>
                </a:gridCol>
              </a:tblGrid>
              <a:tr h="376542">
                <a:tc>
                  <a:txBody>
                    <a:bodyPr/>
                    <a:lstStyle/>
                    <a:p>
                      <a:pPr algn="ctr"/>
                      <a:r>
                        <a:rPr lang="en-US" dirty="0"/>
                        <a:t>Supporting Students</a:t>
                      </a:r>
                    </a:p>
                  </a:txBody>
                  <a:tcPr/>
                </a:tc>
                <a:tc>
                  <a:txBody>
                    <a:bodyPr/>
                    <a:lstStyle/>
                    <a:p>
                      <a:pPr algn="ctr"/>
                      <a:r>
                        <a:rPr lang="en-US" dirty="0"/>
                        <a:t>Transitioning to College</a:t>
                      </a:r>
                    </a:p>
                  </a:txBody>
                  <a:tcPr/>
                </a:tc>
                <a:tc>
                  <a:txBody>
                    <a:bodyPr/>
                    <a:lstStyle/>
                    <a:p>
                      <a:pPr algn="ctr"/>
                      <a:r>
                        <a:rPr lang="en-US" dirty="0"/>
                        <a:t>Accessing Resources</a:t>
                      </a:r>
                    </a:p>
                  </a:txBody>
                  <a:tcPr/>
                </a:tc>
                <a:tc>
                  <a:txBody>
                    <a:bodyPr/>
                    <a:lstStyle/>
                    <a:p>
                      <a:pPr algn="ctr"/>
                      <a:r>
                        <a:rPr lang="en-US" dirty="0"/>
                        <a:t>Relationship Building</a:t>
                      </a:r>
                    </a:p>
                  </a:txBody>
                  <a:tcPr/>
                </a:tc>
                <a:extLst>
                  <a:ext uri="{0D108BD9-81ED-4DB2-BD59-A6C34878D82A}">
                    <a16:rowId xmlns:a16="http://schemas.microsoft.com/office/drawing/2014/main" val="76482618"/>
                  </a:ext>
                </a:extLst>
              </a:tr>
              <a:tr h="376542">
                <a:tc>
                  <a:txBody>
                    <a:bodyPr/>
                    <a:lstStyle/>
                    <a:p>
                      <a:r>
                        <a:rPr lang="en-US" dirty="0"/>
                        <a:t>Monthly case management </a:t>
                      </a:r>
                    </a:p>
                  </a:txBody>
                  <a:tcPr/>
                </a:tc>
                <a:tc>
                  <a:txBody>
                    <a:bodyPr/>
                    <a:lstStyle/>
                    <a:p>
                      <a:r>
                        <a:rPr lang="en-US" dirty="0"/>
                        <a:t>Time management skills</a:t>
                      </a:r>
                    </a:p>
                  </a:txBody>
                  <a:tcPr/>
                </a:tc>
                <a:tc>
                  <a:txBody>
                    <a:bodyPr/>
                    <a:lstStyle/>
                    <a:p>
                      <a:r>
                        <a:rPr lang="en-US" dirty="0"/>
                        <a:t>Vocational Rehabilitation</a:t>
                      </a:r>
                    </a:p>
                  </a:txBody>
                  <a:tcPr/>
                </a:tc>
                <a:tc>
                  <a:txBody>
                    <a:bodyPr/>
                    <a:lstStyle/>
                    <a:p>
                      <a:r>
                        <a:rPr lang="en-US" dirty="0"/>
                        <a:t>Cohort of new students</a:t>
                      </a:r>
                    </a:p>
                  </a:txBody>
                  <a:tcPr/>
                </a:tc>
                <a:extLst>
                  <a:ext uri="{0D108BD9-81ED-4DB2-BD59-A6C34878D82A}">
                    <a16:rowId xmlns:a16="http://schemas.microsoft.com/office/drawing/2014/main" val="2224228824"/>
                  </a:ext>
                </a:extLst>
              </a:tr>
              <a:tr h="376542">
                <a:tc>
                  <a:txBody>
                    <a:bodyPr/>
                    <a:lstStyle/>
                    <a:p>
                      <a:r>
                        <a:rPr lang="en-US" dirty="0"/>
                        <a:t>Disability Services advising</a:t>
                      </a:r>
                    </a:p>
                  </a:txBody>
                  <a:tcPr/>
                </a:tc>
                <a:tc>
                  <a:txBody>
                    <a:bodyPr/>
                    <a:lstStyle/>
                    <a:p>
                      <a:r>
                        <a:rPr lang="en-US" dirty="0"/>
                        <a:t>Employability skills</a:t>
                      </a:r>
                    </a:p>
                  </a:txBody>
                  <a:tcPr/>
                </a:tc>
                <a:tc>
                  <a:txBody>
                    <a:bodyPr/>
                    <a:lstStyle/>
                    <a:p>
                      <a:r>
                        <a:rPr lang="en-US" dirty="0"/>
                        <a:t>Mental Health agencies</a:t>
                      </a:r>
                    </a:p>
                  </a:txBody>
                  <a:tcPr/>
                </a:tc>
                <a:tc>
                  <a:txBody>
                    <a:bodyPr/>
                    <a:lstStyle/>
                    <a:p>
                      <a:r>
                        <a:rPr lang="en-US" dirty="0"/>
                        <a:t>All in same ACA class</a:t>
                      </a:r>
                    </a:p>
                  </a:txBody>
                  <a:tcPr/>
                </a:tc>
                <a:extLst>
                  <a:ext uri="{0D108BD9-81ED-4DB2-BD59-A6C34878D82A}">
                    <a16:rowId xmlns:a16="http://schemas.microsoft.com/office/drawing/2014/main" val="240920563"/>
                  </a:ext>
                </a:extLst>
              </a:tr>
              <a:tr h="376542">
                <a:tc>
                  <a:txBody>
                    <a:bodyPr/>
                    <a:lstStyle/>
                    <a:p>
                      <a:r>
                        <a:rPr lang="en-US" dirty="0"/>
                        <a:t>Self-Advocacy skills</a:t>
                      </a:r>
                    </a:p>
                  </a:txBody>
                  <a:tcPr/>
                </a:tc>
                <a:tc>
                  <a:txBody>
                    <a:bodyPr/>
                    <a:lstStyle/>
                    <a:p>
                      <a:r>
                        <a:rPr lang="en-US" dirty="0"/>
                        <a:t>Campus Navigation</a:t>
                      </a:r>
                    </a:p>
                  </a:txBody>
                  <a:tcPr/>
                </a:tc>
                <a:tc>
                  <a:txBody>
                    <a:bodyPr/>
                    <a:lstStyle/>
                    <a:p>
                      <a:r>
                        <a:rPr lang="en-US" dirty="0"/>
                        <a:t>Career Exploration</a:t>
                      </a:r>
                    </a:p>
                  </a:txBody>
                  <a:tcPr/>
                </a:tc>
                <a:tc>
                  <a:txBody>
                    <a:bodyPr/>
                    <a:lstStyle/>
                    <a:p>
                      <a:r>
                        <a:rPr lang="en-US" dirty="0"/>
                        <a:t>Social Skills</a:t>
                      </a:r>
                    </a:p>
                  </a:txBody>
                  <a:tcPr/>
                </a:tc>
                <a:extLst>
                  <a:ext uri="{0D108BD9-81ED-4DB2-BD59-A6C34878D82A}">
                    <a16:rowId xmlns:a16="http://schemas.microsoft.com/office/drawing/2014/main" val="2646348276"/>
                  </a:ext>
                </a:extLst>
              </a:tr>
              <a:tr h="376542">
                <a:tc>
                  <a:txBody>
                    <a:bodyPr/>
                    <a:lstStyle/>
                    <a:p>
                      <a:r>
                        <a:rPr lang="en-US" dirty="0"/>
                        <a:t>Assistive technology training</a:t>
                      </a:r>
                    </a:p>
                  </a:txBody>
                  <a:tcPr/>
                </a:tc>
                <a:tc>
                  <a:txBody>
                    <a:bodyPr/>
                    <a:lstStyle/>
                    <a:p>
                      <a:r>
                        <a:rPr lang="en-US" dirty="0"/>
                        <a:t>Focused orientation and registration</a:t>
                      </a:r>
                    </a:p>
                  </a:txBody>
                  <a:tcPr/>
                </a:tc>
                <a:tc>
                  <a:txBody>
                    <a:bodyPr/>
                    <a:lstStyle/>
                    <a:p>
                      <a:r>
                        <a:rPr lang="en-US" dirty="0"/>
                        <a:t>Academic Support Center</a:t>
                      </a:r>
                    </a:p>
                  </a:txBody>
                  <a:tcPr/>
                </a:tc>
                <a:tc>
                  <a:txBody>
                    <a:bodyPr/>
                    <a:lstStyle/>
                    <a:p>
                      <a:r>
                        <a:rPr lang="en-US" dirty="0"/>
                        <a:t>WCC SOBiE Club (Students Overcoming Boundaries in Education)</a:t>
                      </a:r>
                    </a:p>
                  </a:txBody>
                  <a:tcPr/>
                </a:tc>
                <a:extLst>
                  <a:ext uri="{0D108BD9-81ED-4DB2-BD59-A6C34878D82A}">
                    <a16:rowId xmlns:a16="http://schemas.microsoft.com/office/drawing/2014/main" val="4008705168"/>
                  </a:ext>
                </a:extLst>
              </a:tr>
              <a:tr h="376542">
                <a:tc>
                  <a:txBody>
                    <a:bodyPr/>
                    <a:lstStyle/>
                    <a:p>
                      <a:endParaRPr lang="en-US" dirty="0"/>
                    </a:p>
                  </a:txBody>
                  <a:tcPr/>
                </a:tc>
                <a:tc>
                  <a:txBody>
                    <a:bodyPr/>
                    <a:lstStyle/>
                    <a:p>
                      <a:endParaRPr lang="en-US" dirty="0"/>
                    </a:p>
                  </a:txBody>
                  <a:tcPr/>
                </a:tc>
                <a:tc>
                  <a:txBody>
                    <a:bodyPr/>
                    <a:lstStyle/>
                    <a:p>
                      <a:r>
                        <a:rPr lang="en-US" dirty="0"/>
                        <a:t>SSS TRiO program</a:t>
                      </a:r>
                    </a:p>
                  </a:txBody>
                  <a:tcPr/>
                </a:tc>
                <a:tc>
                  <a:txBody>
                    <a:bodyPr/>
                    <a:lstStyle/>
                    <a:p>
                      <a:endParaRPr lang="en-US" dirty="0"/>
                    </a:p>
                  </a:txBody>
                  <a:tcPr/>
                </a:tc>
                <a:extLst>
                  <a:ext uri="{0D108BD9-81ED-4DB2-BD59-A6C34878D82A}">
                    <a16:rowId xmlns:a16="http://schemas.microsoft.com/office/drawing/2014/main" val="3526833314"/>
                  </a:ext>
                </a:extLst>
              </a:tr>
              <a:tr h="376542">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199576847"/>
                  </a:ext>
                </a:extLst>
              </a:tr>
            </a:tbl>
          </a:graphicData>
        </a:graphic>
      </p:graphicFrame>
    </p:spTree>
    <p:extLst>
      <p:ext uri="{BB962C8B-B14F-4D97-AF65-F5344CB8AC3E}">
        <p14:creationId xmlns:p14="http://schemas.microsoft.com/office/powerpoint/2010/main" val="3913953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4CEF4-01D3-4AF7-9E84-F43030ACA972}"/>
              </a:ext>
            </a:extLst>
          </p:cNvPr>
          <p:cNvSpPr>
            <a:spLocks noGrp="1"/>
          </p:cNvSpPr>
          <p:nvPr>
            <p:ph type="title"/>
          </p:nvPr>
        </p:nvSpPr>
        <p:spPr>
          <a:xfrm>
            <a:off x="2257214" y="2694018"/>
            <a:ext cx="5406902" cy="1469965"/>
          </a:xfrm>
        </p:spPr>
        <p:txBody>
          <a:bodyPr anchor="ctr">
            <a:normAutofit/>
          </a:bodyPr>
          <a:lstStyle/>
          <a:p>
            <a:r>
              <a:rPr lang="en-US" dirty="0">
                <a:latin typeface="Franklin Gothic Book" panose="020B0503020102020204" pitchFamily="34" charset="0"/>
                <a:cs typeface="Segoe UI" panose="020B0502040204020203" pitchFamily="34" charset="0"/>
              </a:rPr>
              <a:t>Interactive Process</a:t>
            </a:r>
          </a:p>
        </p:txBody>
      </p:sp>
      <p:pic>
        <p:nvPicPr>
          <p:cNvPr id="4" name="Graphic 3" descr="Books on Shelf">
            <a:extLst>
              <a:ext uri="{FF2B5EF4-FFF2-40B4-BE49-F238E27FC236}">
                <a16:creationId xmlns:a16="http://schemas.microsoft.com/office/drawing/2014/main" id="{3DE94ADA-0031-43D4-A79A-B89B959930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880360"/>
            <a:ext cx="1097280" cy="1097280"/>
          </a:xfrm>
          <a:prstGeom prst="rect">
            <a:avLst/>
          </a:prstGeom>
        </p:spPr>
      </p:pic>
      <p:pic>
        <p:nvPicPr>
          <p:cNvPr id="8" name="Graphic 7">
            <a:extLst>
              <a:ext uri="{FF2B5EF4-FFF2-40B4-BE49-F238E27FC236}">
                <a16:creationId xmlns:a16="http://schemas.microsoft.com/office/drawing/2014/main" id="{984A409A-26BF-476C-858A-CFA0EBFAB6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397072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Interactive Process</a:t>
            </a:r>
          </a:p>
        </p:txBody>
      </p:sp>
      <p:sp>
        <p:nvSpPr>
          <p:cNvPr id="3" name="Content Placeholder 2"/>
          <p:cNvSpPr>
            <a:spLocks noGrp="1"/>
          </p:cNvSpPr>
          <p:nvPr>
            <p:ph idx="1"/>
          </p:nvPr>
        </p:nvSpPr>
        <p:spPr>
          <a:xfrm>
            <a:off x="838200" y="1512015"/>
            <a:ext cx="10515600" cy="4980860"/>
          </a:xfrm>
        </p:spPr>
        <p:txBody>
          <a:bodyPr>
            <a:noAutofit/>
          </a:bodyPr>
          <a:lstStyle/>
          <a:p>
            <a:r>
              <a:rPr lang="en-US" sz="2400" dirty="0"/>
              <a:t>The interactive process involves the student and the Disability Services provider engaging in a conversation to:</a:t>
            </a:r>
          </a:p>
          <a:p>
            <a:pPr marL="0" indent="0">
              <a:buNone/>
            </a:pPr>
            <a:r>
              <a:rPr lang="en-US" sz="2400" dirty="0"/>
              <a:t>	1.	understand the diagnosis or medical condition</a:t>
            </a:r>
          </a:p>
          <a:p>
            <a:pPr marL="0" indent="0">
              <a:buNone/>
            </a:pPr>
            <a:r>
              <a:rPr lang="en-US" sz="2400" dirty="0"/>
              <a:t>	2.	discuss the functional limitation and the impact on a major </a:t>
            </a:r>
          </a:p>
          <a:p>
            <a:pPr marL="0" indent="0">
              <a:buNone/>
            </a:pPr>
            <a:r>
              <a:rPr lang="en-US" sz="2400" dirty="0"/>
              <a:t>	     	life activity or bodily function	</a:t>
            </a:r>
          </a:p>
          <a:p>
            <a:pPr marL="0" indent="0">
              <a:buNone/>
            </a:pPr>
            <a:r>
              <a:rPr lang="en-US" sz="2400" dirty="0"/>
              <a:t>	3.	discuss academic accommodations and/or services for which the 			student is eligible</a:t>
            </a:r>
          </a:p>
          <a:p>
            <a:pPr marL="0" indent="0">
              <a:buNone/>
            </a:pPr>
            <a:r>
              <a:rPr lang="en-US" sz="2400" dirty="0"/>
              <a:t>	4. 	complete and sign accommodation letter or form  </a:t>
            </a:r>
          </a:p>
          <a:p>
            <a:r>
              <a:rPr lang="en-US" sz="2400" dirty="0"/>
              <a:t>The interactive process applies to all programs and services sponsored by the post secondary institution.  </a:t>
            </a:r>
          </a:p>
          <a:p>
            <a:r>
              <a:rPr lang="en-US" sz="2400" dirty="0"/>
              <a:t>Students in curriculum, continuing education and literacy engage in the interactive process. </a:t>
            </a:r>
          </a:p>
        </p:txBody>
      </p:sp>
    </p:spTree>
    <p:extLst>
      <p:ext uri="{BB962C8B-B14F-4D97-AF65-F5344CB8AC3E}">
        <p14:creationId xmlns:p14="http://schemas.microsoft.com/office/powerpoint/2010/main" val="1659644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Preparation for Interactive Process </a:t>
            </a:r>
          </a:p>
        </p:txBody>
      </p:sp>
      <p:sp>
        <p:nvSpPr>
          <p:cNvPr id="3" name="Content Placeholder 2"/>
          <p:cNvSpPr>
            <a:spLocks noGrp="1"/>
          </p:cNvSpPr>
          <p:nvPr>
            <p:ph idx="1"/>
          </p:nvPr>
        </p:nvSpPr>
        <p:spPr/>
        <p:txBody>
          <a:bodyPr>
            <a:normAutofit/>
          </a:bodyPr>
          <a:lstStyle/>
          <a:p>
            <a:pPr marL="0" indent="0" algn="ctr">
              <a:buNone/>
            </a:pPr>
            <a:r>
              <a:rPr lang="en-US" sz="2400" b="1" i="1" dirty="0"/>
              <a:t>Understand Your Disability</a:t>
            </a:r>
          </a:p>
          <a:p>
            <a:r>
              <a:rPr lang="en-US" sz="2400" dirty="0"/>
              <a:t>Make sure documentation/assessment is current </a:t>
            </a:r>
          </a:p>
          <a:p>
            <a:r>
              <a:rPr lang="en-US" sz="2400" dirty="0"/>
              <a:t>Be prepared to explain your diagnosis</a:t>
            </a:r>
          </a:p>
          <a:p>
            <a:r>
              <a:rPr lang="en-US" sz="2400" dirty="0"/>
              <a:t>Understand your strengths and barriers</a:t>
            </a:r>
          </a:p>
          <a:p>
            <a:r>
              <a:rPr lang="en-US" sz="2400" dirty="0"/>
              <a:t>Understand how the diagnosis/medical condition impacts a major life activity or bodily function </a:t>
            </a:r>
          </a:p>
          <a:p>
            <a:r>
              <a:rPr lang="en-US" sz="2400" dirty="0"/>
              <a:t>Make a copy of your documentation to keep in your records </a:t>
            </a:r>
          </a:p>
        </p:txBody>
      </p:sp>
    </p:spTree>
    <p:extLst>
      <p:ext uri="{BB962C8B-B14F-4D97-AF65-F5344CB8AC3E}">
        <p14:creationId xmlns:p14="http://schemas.microsoft.com/office/powerpoint/2010/main" val="1665178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Preparation for the Interactive Process</a:t>
            </a:r>
          </a:p>
        </p:txBody>
      </p:sp>
      <p:sp>
        <p:nvSpPr>
          <p:cNvPr id="5" name="Content Placeholder 4"/>
          <p:cNvSpPr>
            <a:spLocks noGrp="1"/>
          </p:cNvSpPr>
          <p:nvPr>
            <p:ph sz="half" idx="1"/>
          </p:nvPr>
        </p:nvSpPr>
        <p:spPr/>
        <p:txBody>
          <a:bodyPr>
            <a:normAutofit/>
          </a:bodyPr>
          <a:lstStyle/>
          <a:p>
            <a:r>
              <a:rPr lang="en-US" sz="2400" dirty="0"/>
              <a:t>I can describe, out loud, my own disability or medical condition</a:t>
            </a:r>
          </a:p>
          <a:p>
            <a:r>
              <a:rPr lang="en-US" sz="2400" dirty="0"/>
              <a:t>I have copies of all test results related to the diagnosis of my disability and a recent complete diagnostic evaluation report</a:t>
            </a:r>
          </a:p>
          <a:p>
            <a:r>
              <a:rPr lang="en-US" sz="2400" dirty="0"/>
              <a:t>I understand and can discuss the content of the reports concerning my disability history and diagnosis.  </a:t>
            </a:r>
          </a:p>
        </p:txBody>
      </p:sp>
      <p:sp>
        <p:nvSpPr>
          <p:cNvPr id="6" name="Content Placeholder 5"/>
          <p:cNvSpPr>
            <a:spLocks noGrp="1"/>
          </p:cNvSpPr>
          <p:nvPr>
            <p:ph sz="half" idx="2"/>
          </p:nvPr>
        </p:nvSpPr>
        <p:spPr/>
        <p:txBody>
          <a:bodyPr>
            <a:normAutofit/>
          </a:bodyPr>
          <a:lstStyle/>
          <a:p>
            <a:r>
              <a:rPr lang="en-US" sz="2400" dirty="0"/>
              <a:t>I am  aware that most postsecondary schools do not have “resource rooms,” classroom assignments adapted only for students with disabilities, or reduced program standards and requirements</a:t>
            </a:r>
          </a:p>
          <a:p>
            <a:r>
              <a:rPr lang="en-US" sz="2400" dirty="0"/>
              <a:t>I have the skills or will get help to learn the skills about time management, notetaking, listening, test-taking strategies and library use.  </a:t>
            </a:r>
          </a:p>
        </p:txBody>
      </p:sp>
    </p:spTree>
    <p:extLst>
      <p:ext uri="{BB962C8B-B14F-4D97-AF65-F5344CB8AC3E}">
        <p14:creationId xmlns:p14="http://schemas.microsoft.com/office/powerpoint/2010/main" val="2670720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C824B-4279-4D47-92DD-71F5353FAA23}"/>
              </a:ext>
            </a:extLst>
          </p:cNvPr>
          <p:cNvSpPr>
            <a:spLocks noGrp="1"/>
          </p:cNvSpPr>
          <p:nvPr>
            <p:ph type="title"/>
          </p:nvPr>
        </p:nvSpPr>
        <p:spPr/>
        <p:txBody>
          <a:bodyPr/>
          <a:lstStyle/>
          <a:p>
            <a:r>
              <a:rPr lang="en-US" dirty="0">
                <a:latin typeface="Franklin Gothic Book" panose="020B0503020102020204" pitchFamily="34" charset="0"/>
                <a:cs typeface="Segoe UI" panose="020B0502040204020203" pitchFamily="34" charset="0"/>
              </a:rPr>
              <a:t>Law Differences</a:t>
            </a:r>
          </a:p>
        </p:txBody>
      </p:sp>
      <p:sp>
        <p:nvSpPr>
          <p:cNvPr id="3" name="Text Placeholder 2">
            <a:extLst>
              <a:ext uri="{FF2B5EF4-FFF2-40B4-BE49-F238E27FC236}">
                <a16:creationId xmlns:a16="http://schemas.microsoft.com/office/drawing/2014/main" id="{0C13F19F-ACE7-4206-858C-B39C0E3208E0}"/>
              </a:ext>
            </a:extLst>
          </p:cNvPr>
          <p:cNvSpPr>
            <a:spLocks noGrp="1"/>
          </p:cNvSpPr>
          <p:nvPr>
            <p:ph type="body" idx="1"/>
          </p:nvPr>
        </p:nvSpPr>
        <p:spPr/>
        <p:txBody>
          <a:bodyPr/>
          <a:lstStyle/>
          <a:p>
            <a:r>
              <a:rPr lang="en-US" dirty="0"/>
              <a:t>High School</a:t>
            </a:r>
          </a:p>
        </p:txBody>
      </p:sp>
      <p:sp>
        <p:nvSpPr>
          <p:cNvPr id="10" name="Content Placeholder 9">
            <a:extLst>
              <a:ext uri="{FF2B5EF4-FFF2-40B4-BE49-F238E27FC236}">
                <a16:creationId xmlns:a16="http://schemas.microsoft.com/office/drawing/2014/main" id="{A8F7486A-DEEB-4784-8A76-B3CBA8A11421}"/>
              </a:ext>
            </a:extLst>
          </p:cNvPr>
          <p:cNvSpPr>
            <a:spLocks noGrp="1"/>
          </p:cNvSpPr>
          <p:nvPr>
            <p:ph sz="half" idx="2"/>
          </p:nvPr>
        </p:nvSpPr>
        <p:spPr/>
        <p:txBody>
          <a:bodyPr/>
          <a:lstStyle/>
          <a:p>
            <a:r>
              <a:rPr lang="en-US" dirty="0"/>
              <a:t>I.D.E.A </a:t>
            </a:r>
          </a:p>
          <a:p>
            <a:pPr lvl="1"/>
            <a:r>
              <a:rPr lang="en-US" dirty="0"/>
              <a:t>Individuals with Disabilities Education Act</a:t>
            </a:r>
          </a:p>
          <a:p>
            <a:pPr lvl="1"/>
            <a:r>
              <a:rPr lang="en-US" dirty="0"/>
              <a:t>About </a:t>
            </a:r>
            <a:r>
              <a:rPr lang="en-US" b="1" i="1" dirty="0"/>
              <a:t>Success</a:t>
            </a:r>
          </a:p>
          <a:p>
            <a:r>
              <a:rPr lang="en-US" dirty="0"/>
              <a:t>Section 504, Rehabilitation Act of 1973</a:t>
            </a:r>
          </a:p>
          <a:p>
            <a:pPr lvl="1"/>
            <a:endParaRPr lang="en-US" dirty="0"/>
          </a:p>
        </p:txBody>
      </p:sp>
      <p:sp>
        <p:nvSpPr>
          <p:cNvPr id="11" name="Text Placeholder 10">
            <a:extLst>
              <a:ext uri="{FF2B5EF4-FFF2-40B4-BE49-F238E27FC236}">
                <a16:creationId xmlns:a16="http://schemas.microsoft.com/office/drawing/2014/main" id="{91706BD1-9917-4A74-9669-30F790F0B7F3}"/>
              </a:ext>
            </a:extLst>
          </p:cNvPr>
          <p:cNvSpPr>
            <a:spLocks noGrp="1"/>
          </p:cNvSpPr>
          <p:nvPr>
            <p:ph type="body" sz="quarter" idx="3"/>
          </p:nvPr>
        </p:nvSpPr>
        <p:spPr/>
        <p:txBody>
          <a:bodyPr/>
          <a:lstStyle/>
          <a:p>
            <a:r>
              <a:rPr lang="en-US" dirty="0"/>
              <a:t>College</a:t>
            </a:r>
          </a:p>
        </p:txBody>
      </p:sp>
      <p:sp>
        <p:nvSpPr>
          <p:cNvPr id="12" name="Content Placeholder 11">
            <a:extLst>
              <a:ext uri="{FF2B5EF4-FFF2-40B4-BE49-F238E27FC236}">
                <a16:creationId xmlns:a16="http://schemas.microsoft.com/office/drawing/2014/main" id="{64C1446A-092E-4DBA-B14E-77C03139EFFF}"/>
              </a:ext>
            </a:extLst>
          </p:cNvPr>
          <p:cNvSpPr>
            <a:spLocks noGrp="1"/>
          </p:cNvSpPr>
          <p:nvPr>
            <p:ph sz="quarter" idx="4"/>
          </p:nvPr>
        </p:nvSpPr>
        <p:spPr/>
        <p:txBody>
          <a:bodyPr/>
          <a:lstStyle/>
          <a:p>
            <a:r>
              <a:rPr lang="en-US" dirty="0"/>
              <a:t>A.D.A</a:t>
            </a:r>
          </a:p>
          <a:p>
            <a:pPr lvl="1"/>
            <a:r>
              <a:rPr lang="en-US" dirty="0"/>
              <a:t>Americans with Disabilities act of 1990</a:t>
            </a:r>
          </a:p>
          <a:p>
            <a:pPr lvl="1"/>
            <a:r>
              <a:rPr lang="en-US" dirty="0"/>
              <a:t>About </a:t>
            </a:r>
            <a:r>
              <a:rPr lang="en-US" b="1" i="1" dirty="0"/>
              <a:t>Access</a:t>
            </a:r>
          </a:p>
          <a:p>
            <a:r>
              <a:rPr lang="en-US" dirty="0"/>
              <a:t>Section 504, Rehabilitation Act of 1973</a:t>
            </a:r>
          </a:p>
          <a:p>
            <a:pPr lvl="1"/>
            <a:endParaRPr lang="en-US" dirty="0"/>
          </a:p>
        </p:txBody>
      </p:sp>
    </p:spTree>
    <p:extLst>
      <p:ext uri="{BB962C8B-B14F-4D97-AF65-F5344CB8AC3E}">
        <p14:creationId xmlns:p14="http://schemas.microsoft.com/office/powerpoint/2010/main" val="153491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Preparation for Interactive Process</a:t>
            </a:r>
          </a:p>
        </p:txBody>
      </p:sp>
      <p:sp>
        <p:nvSpPr>
          <p:cNvPr id="3" name="Content Placeholder 2"/>
          <p:cNvSpPr>
            <a:spLocks noGrp="1"/>
          </p:cNvSpPr>
          <p:nvPr>
            <p:ph idx="1"/>
          </p:nvPr>
        </p:nvSpPr>
        <p:spPr/>
        <p:txBody>
          <a:bodyPr>
            <a:normAutofit/>
          </a:bodyPr>
          <a:lstStyle/>
          <a:p>
            <a:pPr marL="0" indent="0" algn="ctr">
              <a:buNone/>
            </a:pPr>
            <a:r>
              <a:rPr lang="en-US" sz="2400" b="1" i="1" dirty="0"/>
              <a:t>Self-Advocacy Skills</a:t>
            </a:r>
          </a:p>
          <a:p>
            <a:r>
              <a:rPr lang="en-US" sz="2400" dirty="0"/>
              <a:t>Know your rights</a:t>
            </a:r>
          </a:p>
          <a:p>
            <a:r>
              <a:rPr lang="en-US" sz="2400" dirty="0"/>
              <a:t>Be prepared to explain the impact of your disability or medical condition in the academic and non-academic environments</a:t>
            </a:r>
          </a:p>
          <a:p>
            <a:r>
              <a:rPr lang="en-US" sz="2400" dirty="0"/>
              <a:t>Comfortable talking about your disability or medical condition </a:t>
            </a:r>
          </a:p>
          <a:p>
            <a:r>
              <a:rPr lang="en-US" sz="2400" dirty="0"/>
              <a:t>Be prepared to communicate with your instructors </a:t>
            </a:r>
          </a:p>
          <a:p>
            <a:r>
              <a:rPr lang="en-US" sz="2400" dirty="0"/>
              <a:t>Recognize when you need additional help </a:t>
            </a:r>
          </a:p>
        </p:txBody>
      </p:sp>
    </p:spTree>
    <p:extLst>
      <p:ext uri="{BB962C8B-B14F-4D97-AF65-F5344CB8AC3E}">
        <p14:creationId xmlns:p14="http://schemas.microsoft.com/office/powerpoint/2010/main" val="2788756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Preparation for the Interactive Process Continued</a:t>
            </a:r>
          </a:p>
        </p:txBody>
      </p:sp>
      <p:sp>
        <p:nvSpPr>
          <p:cNvPr id="3" name="Content Placeholder 2"/>
          <p:cNvSpPr>
            <a:spLocks noGrp="1"/>
          </p:cNvSpPr>
          <p:nvPr>
            <p:ph idx="1"/>
          </p:nvPr>
        </p:nvSpPr>
        <p:spPr/>
        <p:txBody>
          <a:bodyPr>
            <a:normAutofit/>
          </a:bodyPr>
          <a:lstStyle/>
          <a:p>
            <a:pPr marL="0" indent="0" algn="ctr">
              <a:buNone/>
            </a:pPr>
            <a:r>
              <a:rPr lang="en-US" sz="2400" b="1" i="1" dirty="0"/>
              <a:t>Understand Your Specific Accommodations Needs</a:t>
            </a:r>
          </a:p>
          <a:p>
            <a:pPr marL="0" indent="0" algn="ctr">
              <a:buNone/>
            </a:pPr>
            <a:endParaRPr lang="en-US" sz="2400" b="1" i="1" dirty="0"/>
          </a:p>
          <a:p>
            <a:r>
              <a:rPr lang="en-US" sz="2400" dirty="0"/>
              <a:t>Know what accommodations have worked in the past and which were not a success and why</a:t>
            </a:r>
          </a:p>
          <a:p>
            <a:r>
              <a:rPr lang="en-US" sz="2400" dirty="0"/>
              <a:t>Explore a variety of accommodations that might be available</a:t>
            </a:r>
          </a:p>
          <a:p>
            <a:r>
              <a:rPr lang="en-US" sz="2400" dirty="0"/>
              <a:t>Be familiar with assistive technology </a:t>
            </a:r>
          </a:p>
        </p:txBody>
      </p:sp>
    </p:spTree>
    <p:extLst>
      <p:ext uri="{BB962C8B-B14F-4D97-AF65-F5344CB8AC3E}">
        <p14:creationId xmlns:p14="http://schemas.microsoft.com/office/powerpoint/2010/main" val="3965891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 Information</a:t>
            </a:r>
          </a:p>
        </p:txBody>
      </p:sp>
      <p:sp>
        <p:nvSpPr>
          <p:cNvPr id="3" name="Content Placeholder 2"/>
          <p:cNvSpPr>
            <a:spLocks noGrp="1"/>
          </p:cNvSpPr>
          <p:nvPr>
            <p:ph idx="1"/>
          </p:nvPr>
        </p:nvSpPr>
        <p:spPr/>
        <p:txBody>
          <a:bodyPr/>
          <a:lstStyle/>
          <a:p>
            <a:r>
              <a:rPr lang="en-US" dirty="0"/>
              <a:t>How to Register with Disability Services</a:t>
            </a:r>
          </a:p>
          <a:p>
            <a:pPr marL="0" indent="0">
              <a:buNone/>
            </a:pPr>
            <a:r>
              <a:rPr lang="en-US" dirty="0"/>
              <a:t>https://www.alamancecc.edu/services-for-students-site/disability-services/</a:t>
            </a:r>
          </a:p>
          <a:p>
            <a:r>
              <a:rPr lang="en-US" dirty="0"/>
              <a:t>Disability Services FAQ’s</a:t>
            </a:r>
          </a:p>
          <a:p>
            <a:pPr marL="0" indent="0">
              <a:buNone/>
            </a:pPr>
            <a:r>
              <a:rPr lang="en-US" dirty="0"/>
              <a:t>https://www.alamancecc.edu/services-for-students-site/disability-services/frequently-asked-questions/#one</a:t>
            </a:r>
          </a:p>
        </p:txBody>
      </p:sp>
    </p:spTree>
    <p:extLst>
      <p:ext uri="{BB962C8B-B14F-4D97-AF65-F5344CB8AC3E}">
        <p14:creationId xmlns:p14="http://schemas.microsoft.com/office/powerpoint/2010/main" val="1482000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AE95D8F-9825-4222-8846-E3461598C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61AC0E-7195-4ACF-AA0A-5E2923A987F7}"/>
              </a:ext>
            </a:extLst>
          </p:cNvPr>
          <p:cNvSpPr>
            <a:spLocks noGrp="1"/>
          </p:cNvSpPr>
          <p:nvPr>
            <p:ph type="ctrTitle"/>
          </p:nvPr>
        </p:nvSpPr>
        <p:spPr>
          <a:xfrm>
            <a:off x="527538" y="4756638"/>
            <a:ext cx="11139854" cy="930447"/>
          </a:xfrm>
        </p:spPr>
        <p:txBody>
          <a:bodyPr>
            <a:normAutofit/>
          </a:bodyPr>
          <a:lstStyle/>
          <a:p>
            <a:r>
              <a:rPr lang="en-US" sz="5400" dirty="0">
                <a:solidFill>
                  <a:srgbClr val="FFFFFF"/>
                </a:solidFill>
                <a:latin typeface="Franklin Gothic Book" panose="020B0503020102020204" pitchFamily="34" charset="0"/>
                <a:cs typeface="Segoe UI" panose="020B0502040204020203" pitchFamily="34" charset="0"/>
              </a:rPr>
              <a:t>College Bound</a:t>
            </a:r>
          </a:p>
        </p:txBody>
      </p:sp>
      <p:sp>
        <p:nvSpPr>
          <p:cNvPr id="3" name="Subtitle 2">
            <a:extLst>
              <a:ext uri="{FF2B5EF4-FFF2-40B4-BE49-F238E27FC236}">
                <a16:creationId xmlns:a16="http://schemas.microsoft.com/office/drawing/2014/main" id="{814253EE-4FA2-4843-BE27-C7D5B08FFB81}"/>
              </a:ext>
            </a:extLst>
          </p:cNvPr>
          <p:cNvSpPr>
            <a:spLocks noGrp="1"/>
          </p:cNvSpPr>
          <p:nvPr>
            <p:ph type="subTitle" idx="1"/>
          </p:nvPr>
        </p:nvSpPr>
        <p:spPr>
          <a:xfrm>
            <a:off x="1339362" y="5815698"/>
            <a:ext cx="9144000" cy="420001"/>
          </a:xfrm>
        </p:spPr>
        <p:txBody>
          <a:bodyPr>
            <a:normAutofit/>
          </a:bodyPr>
          <a:lstStyle/>
          <a:p>
            <a:r>
              <a:rPr lang="en-US" sz="2000" dirty="0">
                <a:solidFill>
                  <a:srgbClr val="E7E6E6"/>
                </a:solidFill>
                <a:latin typeface="Segoe UI" panose="020B0502040204020203" pitchFamily="34" charset="0"/>
                <a:cs typeface="Segoe UI" panose="020B0502040204020203" pitchFamily="34" charset="0"/>
              </a:rPr>
              <a:t>Created by Renee Macemore and Monica Isbell</a:t>
            </a:r>
          </a:p>
        </p:txBody>
      </p:sp>
      <p:cxnSp>
        <p:nvCxnSpPr>
          <p:cNvPr id="16" name="Straight Connector 15">
            <a:extLst>
              <a:ext uri="{FF2B5EF4-FFF2-40B4-BE49-F238E27FC236}">
                <a16:creationId xmlns:a16="http://schemas.microsoft.com/office/drawing/2014/main" id="{DFDA47BC-3069-47F5-8257-24B3B1F76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2927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1" name="Graphic 10" descr="Books on Shelf">
            <a:extLst>
              <a:ext uri="{FF2B5EF4-FFF2-40B4-BE49-F238E27FC236}">
                <a16:creationId xmlns:a16="http://schemas.microsoft.com/office/drawing/2014/main" id="{18A239E6-97C0-4A74-8E7A-C9FD39A8C9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0041" y="982364"/>
            <a:ext cx="2659472" cy="2659472"/>
          </a:xfrm>
          <a:prstGeom prst="rect">
            <a:avLst/>
          </a:prstGeom>
        </p:spPr>
      </p:pic>
      <p:cxnSp>
        <p:nvCxnSpPr>
          <p:cNvPr id="20" name="Straight Connector 19">
            <a:extLst>
              <a:ext uri="{FF2B5EF4-FFF2-40B4-BE49-F238E27FC236}">
                <a16:creationId xmlns:a16="http://schemas.microsoft.com/office/drawing/2014/main" id="{942B920A-73AD-402A-8EEF-B88E1A9398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68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Graphic 4" descr="Chat">
            <a:extLst>
              <a:ext uri="{FF2B5EF4-FFF2-40B4-BE49-F238E27FC236}">
                <a16:creationId xmlns:a16="http://schemas.microsoft.com/office/drawing/2014/main" id="{EB71843F-0A0B-4317-B205-4B0A0B97C0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90143" y="983211"/>
            <a:ext cx="2646677" cy="2646677"/>
          </a:xfrm>
          <a:prstGeom prst="rect">
            <a:avLst/>
          </a:prstGeom>
        </p:spPr>
      </p:pic>
      <p:cxnSp>
        <p:nvCxnSpPr>
          <p:cNvPr id="22" name="Straight Connector 21">
            <a:extLst>
              <a:ext uri="{FF2B5EF4-FFF2-40B4-BE49-F238E27FC236}">
                <a16:creationId xmlns:a16="http://schemas.microsoft.com/office/drawing/2014/main" id="{00C9EB70-BC82-414A-BF8D-AD7FC67276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609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Graphic 6" descr="Blackboard">
            <a:extLst>
              <a:ext uri="{FF2B5EF4-FFF2-40B4-BE49-F238E27FC236}">
                <a16:creationId xmlns:a16="http://schemas.microsoft.com/office/drawing/2014/main" id="{2696A1A4-8E43-47F6-A6DC-A9ADAB053D8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56859" y="982364"/>
            <a:ext cx="2648371" cy="2648371"/>
          </a:xfrm>
          <a:prstGeom prst="rect">
            <a:avLst/>
          </a:prstGeom>
        </p:spPr>
      </p:pic>
      <p:cxnSp>
        <p:nvCxnSpPr>
          <p:cNvPr id="24" name="Straight Connector 23">
            <a:extLst>
              <a:ext uri="{FF2B5EF4-FFF2-40B4-BE49-F238E27FC236}">
                <a16:creationId xmlns:a16="http://schemas.microsoft.com/office/drawing/2014/main" id="{3217665F-0036-444A-8D4A-33AF36A36A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9" name="Graphic 8" descr="Open Book">
            <a:extLst>
              <a:ext uri="{FF2B5EF4-FFF2-40B4-BE49-F238E27FC236}">
                <a16:creationId xmlns:a16="http://schemas.microsoft.com/office/drawing/2014/main" id="{93E427C7-0218-4592-82DA-2431E4BF875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225269" y="1004677"/>
            <a:ext cx="2648372" cy="2648372"/>
          </a:xfrm>
          <a:prstGeom prst="rect">
            <a:avLst/>
          </a:prstGeom>
        </p:spPr>
      </p:pic>
    </p:spTree>
    <p:extLst>
      <p:ext uri="{BB962C8B-B14F-4D97-AF65-F5344CB8AC3E}">
        <p14:creationId xmlns:p14="http://schemas.microsoft.com/office/powerpoint/2010/main" val="2372968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C824B-4279-4D47-92DD-71F5353FAA23}"/>
              </a:ext>
            </a:extLst>
          </p:cNvPr>
          <p:cNvSpPr>
            <a:spLocks noGrp="1"/>
          </p:cNvSpPr>
          <p:nvPr>
            <p:ph type="title"/>
          </p:nvPr>
        </p:nvSpPr>
        <p:spPr/>
        <p:txBody>
          <a:bodyPr/>
          <a:lstStyle/>
          <a:p>
            <a:r>
              <a:rPr lang="en-US" dirty="0">
                <a:latin typeface="Franklin Gothic Book" panose="020B0503020102020204" pitchFamily="34" charset="0"/>
                <a:cs typeface="Segoe UI" panose="020B0502040204020203" pitchFamily="34" charset="0"/>
              </a:rPr>
              <a:t>Documentation</a:t>
            </a:r>
          </a:p>
        </p:txBody>
      </p:sp>
      <p:sp>
        <p:nvSpPr>
          <p:cNvPr id="3" name="Text Placeholder 2">
            <a:extLst>
              <a:ext uri="{FF2B5EF4-FFF2-40B4-BE49-F238E27FC236}">
                <a16:creationId xmlns:a16="http://schemas.microsoft.com/office/drawing/2014/main" id="{0C13F19F-ACE7-4206-858C-B39C0E3208E0}"/>
              </a:ext>
            </a:extLst>
          </p:cNvPr>
          <p:cNvSpPr>
            <a:spLocks noGrp="1"/>
          </p:cNvSpPr>
          <p:nvPr>
            <p:ph type="body" idx="1"/>
          </p:nvPr>
        </p:nvSpPr>
        <p:spPr/>
        <p:txBody>
          <a:bodyPr/>
          <a:lstStyle/>
          <a:p>
            <a:r>
              <a:rPr lang="en-US" dirty="0"/>
              <a:t>High School</a:t>
            </a:r>
          </a:p>
        </p:txBody>
      </p:sp>
      <p:sp>
        <p:nvSpPr>
          <p:cNvPr id="10" name="Content Placeholder 9">
            <a:extLst>
              <a:ext uri="{FF2B5EF4-FFF2-40B4-BE49-F238E27FC236}">
                <a16:creationId xmlns:a16="http://schemas.microsoft.com/office/drawing/2014/main" id="{A8F7486A-DEEB-4784-8A76-B3CBA8A11421}"/>
              </a:ext>
            </a:extLst>
          </p:cNvPr>
          <p:cNvSpPr>
            <a:spLocks noGrp="1"/>
          </p:cNvSpPr>
          <p:nvPr>
            <p:ph sz="half" idx="2"/>
          </p:nvPr>
        </p:nvSpPr>
        <p:spPr/>
        <p:txBody>
          <a:bodyPr>
            <a:normAutofit fontScale="92500" lnSpcReduction="10000"/>
          </a:bodyPr>
          <a:lstStyle/>
          <a:p>
            <a:r>
              <a:rPr lang="en-US" dirty="0"/>
              <a:t>I.E.P</a:t>
            </a:r>
          </a:p>
          <a:p>
            <a:pPr lvl="1"/>
            <a:r>
              <a:rPr lang="en-US" dirty="0"/>
              <a:t>Individualized Education Plan</a:t>
            </a:r>
          </a:p>
          <a:p>
            <a:r>
              <a:rPr lang="en-US" dirty="0"/>
              <a:t>504 Plan</a:t>
            </a:r>
          </a:p>
          <a:p>
            <a:r>
              <a:rPr lang="en-US" dirty="0"/>
              <a:t>School provides evaluation at no cost to student</a:t>
            </a:r>
          </a:p>
          <a:p>
            <a:r>
              <a:rPr lang="en-US" dirty="0"/>
              <a:t>Documentation focuses on determining whether student is eligible for services based on specific disability categories in the I.D.E.A.</a:t>
            </a:r>
          </a:p>
          <a:p>
            <a:pPr lvl="1"/>
            <a:endParaRPr lang="en-US" dirty="0"/>
          </a:p>
          <a:p>
            <a:pPr lvl="1"/>
            <a:endParaRPr lang="en-US" dirty="0"/>
          </a:p>
        </p:txBody>
      </p:sp>
      <p:sp>
        <p:nvSpPr>
          <p:cNvPr id="11" name="Text Placeholder 10">
            <a:extLst>
              <a:ext uri="{FF2B5EF4-FFF2-40B4-BE49-F238E27FC236}">
                <a16:creationId xmlns:a16="http://schemas.microsoft.com/office/drawing/2014/main" id="{91706BD1-9917-4A74-9669-30F790F0B7F3}"/>
              </a:ext>
            </a:extLst>
          </p:cNvPr>
          <p:cNvSpPr>
            <a:spLocks noGrp="1"/>
          </p:cNvSpPr>
          <p:nvPr>
            <p:ph type="body" sz="quarter" idx="3"/>
          </p:nvPr>
        </p:nvSpPr>
        <p:spPr/>
        <p:txBody>
          <a:bodyPr/>
          <a:lstStyle/>
          <a:p>
            <a:r>
              <a:rPr lang="en-US" dirty="0"/>
              <a:t>College</a:t>
            </a:r>
          </a:p>
        </p:txBody>
      </p:sp>
      <p:sp>
        <p:nvSpPr>
          <p:cNvPr id="12" name="Content Placeholder 11">
            <a:extLst>
              <a:ext uri="{FF2B5EF4-FFF2-40B4-BE49-F238E27FC236}">
                <a16:creationId xmlns:a16="http://schemas.microsoft.com/office/drawing/2014/main" id="{64C1446A-092E-4DBA-B14E-77C03139EFFF}"/>
              </a:ext>
            </a:extLst>
          </p:cNvPr>
          <p:cNvSpPr>
            <a:spLocks noGrp="1"/>
          </p:cNvSpPr>
          <p:nvPr>
            <p:ph sz="quarter" idx="4"/>
          </p:nvPr>
        </p:nvSpPr>
        <p:spPr/>
        <p:txBody>
          <a:bodyPr>
            <a:normAutofit lnSpcReduction="10000"/>
          </a:bodyPr>
          <a:lstStyle/>
          <a:p>
            <a:r>
              <a:rPr lang="en-US" dirty="0"/>
              <a:t>Documentation guidelines specify information needed for each category of disability</a:t>
            </a:r>
          </a:p>
          <a:p>
            <a:r>
              <a:rPr lang="en-US" dirty="0"/>
              <a:t>Student must get an evaluation at own expense</a:t>
            </a:r>
          </a:p>
          <a:p>
            <a:r>
              <a:rPr lang="en-US" dirty="0"/>
              <a:t>Documentation must provide information on specific function and demonstrate the need for specific accommodations</a:t>
            </a:r>
          </a:p>
        </p:txBody>
      </p:sp>
    </p:spTree>
    <p:extLst>
      <p:ext uri="{BB962C8B-B14F-4D97-AF65-F5344CB8AC3E}">
        <p14:creationId xmlns:p14="http://schemas.microsoft.com/office/powerpoint/2010/main" val="3308532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C824B-4279-4D47-92DD-71F5353FAA23}"/>
              </a:ext>
            </a:extLst>
          </p:cNvPr>
          <p:cNvSpPr>
            <a:spLocks noGrp="1"/>
          </p:cNvSpPr>
          <p:nvPr>
            <p:ph type="title"/>
          </p:nvPr>
        </p:nvSpPr>
        <p:spPr/>
        <p:txBody>
          <a:bodyPr/>
          <a:lstStyle/>
          <a:p>
            <a:r>
              <a:rPr lang="en-US" dirty="0">
                <a:latin typeface="Franklin Gothic Book" panose="020B0503020102020204" pitchFamily="34" charset="0"/>
                <a:cs typeface="Segoe UI" panose="020B0502040204020203" pitchFamily="34" charset="0"/>
              </a:rPr>
              <a:t>Self-Advocacy</a:t>
            </a:r>
          </a:p>
        </p:txBody>
      </p:sp>
      <p:sp>
        <p:nvSpPr>
          <p:cNvPr id="3" name="Text Placeholder 2">
            <a:extLst>
              <a:ext uri="{FF2B5EF4-FFF2-40B4-BE49-F238E27FC236}">
                <a16:creationId xmlns:a16="http://schemas.microsoft.com/office/drawing/2014/main" id="{0C13F19F-ACE7-4206-858C-B39C0E3208E0}"/>
              </a:ext>
            </a:extLst>
          </p:cNvPr>
          <p:cNvSpPr>
            <a:spLocks noGrp="1"/>
          </p:cNvSpPr>
          <p:nvPr>
            <p:ph type="body" idx="1"/>
          </p:nvPr>
        </p:nvSpPr>
        <p:spPr/>
        <p:txBody>
          <a:bodyPr/>
          <a:lstStyle/>
          <a:p>
            <a:r>
              <a:rPr lang="en-US" dirty="0"/>
              <a:t>High School</a:t>
            </a:r>
          </a:p>
        </p:txBody>
      </p:sp>
      <p:sp>
        <p:nvSpPr>
          <p:cNvPr id="10" name="Content Placeholder 9">
            <a:extLst>
              <a:ext uri="{FF2B5EF4-FFF2-40B4-BE49-F238E27FC236}">
                <a16:creationId xmlns:a16="http://schemas.microsoft.com/office/drawing/2014/main" id="{A8F7486A-DEEB-4784-8A76-B3CBA8A11421}"/>
              </a:ext>
            </a:extLst>
          </p:cNvPr>
          <p:cNvSpPr>
            <a:spLocks noGrp="1"/>
          </p:cNvSpPr>
          <p:nvPr>
            <p:ph sz="half" idx="2"/>
          </p:nvPr>
        </p:nvSpPr>
        <p:spPr/>
        <p:txBody>
          <a:bodyPr>
            <a:normAutofit lnSpcReduction="10000"/>
          </a:bodyPr>
          <a:lstStyle/>
          <a:p>
            <a:r>
              <a:rPr lang="en-US" dirty="0"/>
              <a:t>Student is identified by the school and is supported by parents and teachers</a:t>
            </a:r>
          </a:p>
          <a:p>
            <a:r>
              <a:rPr lang="en-US" dirty="0"/>
              <a:t>Primary responsibility for arranging accommodations belong to school</a:t>
            </a:r>
          </a:p>
          <a:p>
            <a:r>
              <a:rPr lang="en-US" dirty="0"/>
              <a:t>Teachers approach student if they believe student needs assistance</a:t>
            </a:r>
          </a:p>
          <a:p>
            <a:endParaRPr lang="en-US" dirty="0"/>
          </a:p>
          <a:p>
            <a:pPr lvl="1"/>
            <a:endParaRPr lang="en-US" dirty="0"/>
          </a:p>
        </p:txBody>
      </p:sp>
      <p:sp>
        <p:nvSpPr>
          <p:cNvPr id="11" name="Text Placeholder 10">
            <a:extLst>
              <a:ext uri="{FF2B5EF4-FFF2-40B4-BE49-F238E27FC236}">
                <a16:creationId xmlns:a16="http://schemas.microsoft.com/office/drawing/2014/main" id="{91706BD1-9917-4A74-9669-30F790F0B7F3}"/>
              </a:ext>
            </a:extLst>
          </p:cNvPr>
          <p:cNvSpPr>
            <a:spLocks noGrp="1"/>
          </p:cNvSpPr>
          <p:nvPr>
            <p:ph type="body" sz="quarter" idx="3"/>
          </p:nvPr>
        </p:nvSpPr>
        <p:spPr/>
        <p:txBody>
          <a:bodyPr/>
          <a:lstStyle/>
          <a:p>
            <a:r>
              <a:rPr lang="en-US" dirty="0"/>
              <a:t>College</a:t>
            </a:r>
          </a:p>
        </p:txBody>
      </p:sp>
      <p:sp>
        <p:nvSpPr>
          <p:cNvPr id="12" name="Content Placeholder 11">
            <a:extLst>
              <a:ext uri="{FF2B5EF4-FFF2-40B4-BE49-F238E27FC236}">
                <a16:creationId xmlns:a16="http://schemas.microsoft.com/office/drawing/2014/main" id="{64C1446A-092E-4DBA-B14E-77C03139EFFF}"/>
              </a:ext>
            </a:extLst>
          </p:cNvPr>
          <p:cNvSpPr>
            <a:spLocks noGrp="1"/>
          </p:cNvSpPr>
          <p:nvPr>
            <p:ph sz="quarter" idx="4"/>
          </p:nvPr>
        </p:nvSpPr>
        <p:spPr/>
        <p:txBody>
          <a:bodyPr>
            <a:normAutofit fontScale="92500" lnSpcReduction="10000"/>
          </a:bodyPr>
          <a:lstStyle/>
          <a:p>
            <a:r>
              <a:rPr lang="en-US" dirty="0"/>
              <a:t>Student must self-identify to Disability Services</a:t>
            </a:r>
          </a:p>
          <a:p>
            <a:r>
              <a:rPr lang="en-US" dirty="0"/>
              <a:t>Primary responsibility for self-advocacy and arranging accommodation belongs to the student</a:t>
            </a:r>
          </a:p>
          <a:p>
            <a:r>
              <a:rPr lang="en-US" dirty="0"/>
              <a:t>Professors are usually open and helpful, but most expect student to initiate contact if they need assistance</a:t>
            </a:r>
          </a:p>
        </p:txBody>
      </p:sp>
    </p:spTree>
    <p:extLst>
      <p:ext uri="{BB962C8B-B14F-4D97-AF65-F5344CB8AC3E}">
        <p14:creationId xmlns:p14="http://schemas.microsoft.com/office/powerpoint/2010/main" val="1382356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C824B-4279-4D47-92DD-71F5353FAA23}"/>
              </a:ext>
            </a:extLst>
          </p:cNvPr>
          <p:cNvSpPr>
            <a:spLocks noGrp="1"/>
          </p:cNvSpPr>
          <p:nvPr>
            <p:ph type="title"/>
          </p:nvPr>
        </p:nvSpPr>
        <p:spPr/>
        <p:txBody>
          <a:bodyPr/>
          <a:lstStyle/>
          <a:p>
            <a:r>
              <a:rPr lang="en-US" dirty="0">
                <a:latin typeface="Franklin Gothic Book" panose="020B0503020102020204" pitchFamily="34" charset="0"/>
                <a:cs typeface="Segoe UI" panose="020B0502040204020203" pitchFamily="34" charset="0"/>
              </a:rPr>
              <a:t>Parental Role</a:t>
            </a:r>
          </a:p>
        </p:txBody>
      </p:sp>
      <p:sp>
        <p:nvSpPr>
          <p:cNvPr id="3" name="Text Placeholder 2">
            <a:extLst>
              <a:ext uri="{FF2B5EF4-FFF2-40B4-BE49-F238E27FC236}">
                <a16:creationId xmlns:a16="http://schemas.microsoft.com/office/drawing/2014/main" id="{0C13F19F-ACE7-4206-858C-B39C0E3208E0}"/>
              </a:ext>
            </a:extLst>
          </p:cNvPr>
          <p:cNvSpPr>
            <a:spLocks noGrp="1"/>
          </p:cNvSpPr>
          <p:nvPr>
            <p:ph type="body" idx="1"/>
          </p:nvPr>
        </p:nvSpPr>
        <p:spPr/>
        <p:txBody>
          <a:bodyPr/>
          <a:lstStyle/>
          <a:p>
            <a:r>
              <a:rPr lang="en-US" dirty="0"/>
              <a:t>High School</a:t>
            </a:r>
          </a:p>
        </p:txBody>
      </p:sp>
      <p:sp>
        <p:nvSpPr>
          <p:cNvPr id="10" name="Content Placeholder 9">
            <a:extLst>
              <a:ext uri="{FF2B5EF4-FFF2-40B4-BE49-F238E27FC236}">
                <a16:creationId xmlns:a16="http://schemas.microsoft.com/office/drawing/2014/main" id="{A8F7486A-DEEB-4784-8A76-B3CBA8A11421}"/>
              </a:ext>
            </a:extLst>
          </p:cNvPr>
          <p:cNvSpPr>
            <a:spLocks noGrp="1"/>
          </p:cNvSpPr>
          <p:nvPr>
            <p:ph sz="half" idx="2"/>
          </p:nvPr>
        </p:nvSpPr>
        <p:spPr/>
        <p:txBody>
          <a:bodyPr>
            <a:normAutofit/>
          </a:bodyPr>
          <a:lstStyle/>
          <a:p>
            <a:r>
              <a:rPr lang="en-US" dirty="0"/>
              <a:t>Parent has access to student records and can participate in the accommodation process</a:t>
            </a:r>
          </a:p>
          <a:p>
            <a:r>
              <a:rPr lang="en-US" dirty="0"/>
              <a:t>Parent advocates for student</a:t>
            </a:r>
          </a:p>
          <a:p>
            <a:endParaRPr lang="en-US" dirty="0"/>
          </a:p>
          <a:p>
            <a:pPr lvl="1"/>
            <a:endParaRPr lang="en-US" dirty="0"/>
          </a:p>
        </p:txBody>
      </p:sp>
      <p:sp>
        <p:nvSpPr>
          <p:cNvPr id="11" name="Text Placeholder 10">
            <a:extLst>
              <a:ext uri="{FF2B5EF4-FFF2-40B4-BE49-F238E27FC236}">
                <a16:creationId xmlns:a16="http://schemas.microsoft.com/office/drawing/2014/main" id="{91706BD1-9917-4A74-9669-30F790F0B7F3}"/>
              </a:ext>
            </a:extLst>
          </p:cNvPr>
          <p:cNvSpPr>
            <a:spLocks noGrp="1"/>
          </p:cNvSpPr>
          <p:nvPr>
            <p:ph type="body" sz="quarter" idx="3"/>
          </p:nvPr>
        </p:nvSpPr>
        <p:spPr/>
        <p:txBody>
          <a:bodyPr/>
          <a:lstStyle/>
          <a:p>
            <a:r>
              <a:rPr lang="en-US" dirty="0"/>
              <a:t>College</a:t>
            </a:r>
          </a:p>
        </p:txBody>
      </p:sp>
      <p:sp>
        <p:nvSpPr>
          <p:cNvPr id="12" name="Content Placeholder 11">
            <a:extLst>
              <a:ext uri="{FF2B5EF4-FFF2-40B4-BE49-F238E27FC236}">
                <a16:creationId xmlns:a16="http://schemas.microsoft.com/office/drawing/2014/main" id="{64C1446A-092E-4DBA-B14E-77C03139EFFF}"/>
              </a:ext>
            </a:extLst>
          </p:cNvPr>
          <p:cNvSpPr>
            <a:spLocks noGrp="1"/>
          </p:cNvSpPr>
          <p:nvPr>
            <p:ph sz="quarter" idx="4"/>
          </p:nvPr>
        </p:nvSpPr>
        <p:spPr/>
        <p:txBody>
          <a:bodyPr>
            <a:normAutofit/>
          </a:bodyPr>
          <a:lstStyle/>
          <a:p>
            <a:r>
              <a:rPr lang="en-US" dirty="0"/>
              <a:t>Parent does not have access to student records without student’s written consent</a:t>
            </a:r>
          </a:p>
          <a:p>
            <a:r>
              <a:rPr lang="en-US" dirty="0"/>
              <a:t>Student advocated for self</a:t>
            </a:r>
          </a:p>
        </p:txBody>
      </p:sp>
    </p:spTree>
    <p:extLst>
      <p:ext uri="{BB962C8B-B14F-4D97-AF65-F5344CB8AC3E}">
        <p14:creationId xmlns:p14="http://schemas.microsoft.com/office/powerpoint/2010/main" val="3229860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C824B-4279-4D47-92DD-71F5353FAA23}"/>
              </a:ext>
            </a:extLst>
          </p:cNvPr>
          <p:cNvSpPr>
            <a:spLocks noGrp="1"/>
          </p:cNvSpPr>
          <p:nvPr>
            <p:ph type="title"/>
          </p:nvPr>
        </p:nvSpPr>
        <p:spPr/>
        <p:txBody>
          <a:bodyPr/>
          <a:lstStyle/>
          <a:p>
            <a:r>
              <a:rPr lang="en-US" dirty="0">
                <a:latin typeface="Franklin Gothic Book" panose="020B0503020102020204" pitchFamily="34" charset="0"/>
                <a:cs typeface="Segoe UI" panose="020B0502040204020203" pitchFamily="34" charset="0"/>
              </a:rPr>
              <a:t>Instruction</a:t>
            </a:r>
          </a:p>
        </p:txBody>
      </p:sp>
      <p:sp>
        <p:nvSpPr>
          <p:cNvPr id="3" name="Text Placeholder 2">
            <a:extLst>
              <a:ext uri="{FF2B5EF4-FFF2-40B4-BE49-F238E27FC236}">
                <a16:creationId xmlns:a16="http://schemas.microsoft.com/office/drawing/2014/main" id="{0C13F19F-ACE7-4206-858C-B39C0E3208E0}"/>
              </a:ext>
            </a:extLst>
          </p:cNvPr>
          <p:cNvSpPr>
            <a:spLocks noGrp="1"/>
          </p:cNvSpPr>
          <p:nvPr>
            <p:ph type="body" idx="1"/>
          </p:nvPr>
        </p:nvSpPr>
        <p:spPr/>
        <p:txBody>
          <a:bodyPr/>
          <a:lstStyle/>
          <a:p>
            <a:r>
              <a:rPr lang="en-US" dirty="0"/>
              <a:t>High School</a:t>
            </a:r>
          </a:p>
        </p:txBody>
      </p:sp>
      <p:sp>
        <p:nvSpPr>
          <p:cNvPr id="10" name="Content Placeholder 9">
            <a:extLst>
              <a:ext uri="{FF2B5EF4-FFF2-40B4-BE49-F238E27FC236}">
                <a16:creationId xmlns:a16="http://schemas.microsoft.com/office/drawing/2014/main" id="{A8F7486A-DEEB-4784-8A76-B3CBA8A11421}"/>
              </a:ext>
            </a:extLst>
          </p:cNvPr>
          <p:cNvSpPr>
            <a:spLocks noGrp="1"/>
          </p:cNvSpPr>
          <p:nvPr>
            <p:ph sz="half" idx="2"/>
          </p:nvPr>
        </p:nvSpPr>
        <p:spPr/>
        <p:txBody>
          <a:bodyPr>
            <a:normAutofit fontScale="92500" lnSpcReduction="10000"/>
          </a:bodyPr>
          <a:lstStyle/>
          <a:p>
            <a:r>
              <a:rPr lang="en-US" dirty="0"/>
              <a:t>Teachers may modify curriculum and/or alter pace of assignments</a:t>
            </a:r>
          </a:p>
          <a:p>
            <a:r>
              <a:rPr lang="en-US" dirty="0"/>
              <a:t>Students are expected to read short assignments that are then discussed and often re-taught in class</a:t>
            </a:r>
          </a:p>
          <a:p>
            <a:r>
              <a:rPr lang="en-US" dirty="0"/>
              <a:t>Students seldom need to read anything more than once, and sometimes listening in class is enough</a:t>
            </a:r>
          </a:p>
          <a:p>
            <a:pPr lvl="1"/>
            <a:endParaRPr lang="en-US" dirty="0"/>
          </a:p>
        </p:txBody>
      </p:sp>
      <p:sp>
        <p:nvSpPr>
          <p:cNvPr id="11" name="Text Placeholder 10">
            <a:extLst>
              <a:ext uri="{FF2B5EF4-FFF2-40B4-BE49-F238E27FC236}">
                <a16:creationId xmlns:a16="http://schemas.microsoft.com/office/drawing/2014/main" id="{91706BD1-9917-4A74-9669-30F790F0B7F3}"/>
              </a:ext>
            </a:extLst>
          </p:cNvPr>
          <p:cNvSpPr>
            <a:spLocks noGrp="1"/>
          </p:cNvSpPr>
          <p:nvPr>
            <p:ph type="body" sz="quarter" idx="3"/>
          </p:nvPr>
        </p:nvSpPr>
        <p:spPr/>
        <p:txBody>
          <a:bodyPr/>
          <a:lstStyle/>
          <a:p>
            <a:r>
              <a:rPr lang="en-US" dirty="0"/>
              <a:t>College</a:t>
            </a:r>
          </a:p>
        </p:txBody>
      </p:sp>
      <p:sp>
        <p:nvSpPr>
          <p:cNvPr id="12" name="Content Placeholder 11">
            <a:extLst>
              <a:ext uri="{FF2B5EF4-FFF2-40B4-BE49-F238E27FC236}">
                <a16:creationId xmlns:a16="http://schemas.microsoft.com/office/drawing/2014/main" id="{64C1446A-092E-4DBA-B14E-77C03139EFFF}"/>
              </a:ext>
            </a:extLst>
          </p:cNvPr>
          <p:cNvSpPr>
            <a:spLocks noGrp="1"/>
          </p:cNvSpPr>
          <p:nvPr>
            <p:ph sz="quarter" idx="4"/>
          </p:nvPr>
        </p:nvSpPr>
        <p:spPr/>
        <p:txBody>
          <a:bodyPr>
            <a:normAutofit lnSpcReduction="10000"/>
          </a:bodyPr>
          <a:lstStyle/>
          <a:p>
            <a:r>
              <a:rPr lang="en-US" dirty="0"/>
              <a:t>Professors are not required to modify curriculum design or alter assignment deadlines</a:t>
            </a:r>
          </a:p>
          <a:p>
            <a:r>
              <a:rPr lang="en-US" dirty="0"/>
              <a:t>Students are assigned substantial amounts of reading and writing which may not be directly addressed in class</a:t>
            </a:r>
          </a:p>
          <a:p>
            <a:r>
              <a:rPr lang="en-US" dirty="0"/>
              <a:t>Students need to review class notes and text material regularly</a:t>
            </a:r>
          </a:p>
        </p:txBody>
      </p:sp>
    </p:spTree>
    <p:extLst>
      <p:ext uri="{BB962C8B-B14F-4D97-AF65-F5344CB8AC3E}">
        <p14:creationId xmlns:p14="http://schemas.microsoft.com/office/powerpoint/2010/main" val="142239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C824B-4279-4D47-92DD-71F5353FAA23}"/>
              </a:ext>
            </a:extLst>
          </p:cNvPr>
          <p:cNvSpPr>
            <a:spLocks noGrp="1"/>
          </p:cNvSpPr>
          <p:nvPr>
            <p:ph type="title"/>
          </p:nvPr>
        </p:nvSpPr>
        <p:spPr/>
        <p:txBody>
          <a:bodyPr/>
          <a:lstStyle/>
          <a:p>
            <a:r>
              <a:rPr lang="en-US" dirty="0">
                <a:latin typeface="Franklin Gothic Book" panose="020B0503020102020204" pitchFamily="34" charset="0"/>
                <a:cs typeface="Segoe UI" panose="020B0502040204020203" pitchFamily="34" charset="0"/>
              </a:rPr>
              <a:t>Grades and Tests</a:t>
            </a:r>
          </a:p>
        </p:txBody>
      </p:sp>
      <p:sp>
        <p:nvSpPr>
          <p:cNvPr id="3" name="Text Placeholder 2">
            <a:extLst>
              <a:ext uri="{FF2B5EF4-FFF2-40B4-BE49-F238E27FC236}">
                <a16:creationId xmlns:a16="http://schemas.microsoft.com/office/drawing/2014/main" id="{0C13F19F-ACE7-4206-858C-B39C0E3208E0}"/>
              </a:ext>
            </a:extLst>
          </p:cNvPr>
          <p:cNvSpPr>
            <a:spLocks noGrp="1"/>
          </p:cNvSpPr>
          <p:nvPr>
            <p:ph type="body" idx="1"/>
          </p:nvPr>
        </p:nvSpPr>
        <p:spPr/>
        <p:txBody>
          <a:bodyPr/>
          <a:lstStyle/>
          <a:p>
            <a:r>
              <a:rPr lang="en-US" dirty="0"/>
              <a:t>High School</a:t>
            </a:r>
          </a:p>
        </p:txBody>
      </p:sp>
      <p:sp>
        <p:nvSpPr>
          <p:cNvPr id="10" name="Content Placeholder 9">
            <a:extLst>
              <a:ext uri="{FF2B5EF4-FFF2-40B4-BE49-F238E27FC236}">
                <a16:creationId xmlns:a16="http://schemas.microsoft.com/office/drawing/2014/main" id="{A8F7486A-DEEB-4784-8A76-B3CBA8A11421}"/>
              </a:ext>
            </a:extLst>
          </p:cNvPr>
          <p:cNvSpPr>
            <a:spLocks noGrp="1"/>
          </p:cNvSpPr>
          <p:nvPr>
            <p:ph sz="half" idx="2"/>
          </p:nvPr>
        </p:nvSpPr>
        <p:spPr/>
        <p:txBody>
          <a:bodyPr>
            <a:normAutofit lnSpcReduction="10000"/>
          </a:bodyPr>
          <a:lstStyle/>
          <a:p>
            <a:r>
              <a:rPr lang="en-US" dirty="0"/>
              <a:t>I.E.P. or 504 plans may include modifications for test format and/or grading</a:t>
            </a:r>
          </a:p>
          <a:p>
            <a:r>
              <a:rPr lang="en-US" dirty="0"/>
              <a:t>Testing is frequent and covers lesser amounts of material</a:t>
            </a:r>
          </a:p>
          <a:p>
            <a:r>
              <a:rPr lang="en-US" dirty="0"/>
              <a:t>Makeup tests are often available</a:t>
            </a:r>
          </a:p>
          <a:p>
            <a:r>
              <a:rPr lang="en-US" dirty="0"/>
              <a:t>Teachers often take time to remind student of assignments and due dates</a:t>
            </a:r>
          </a:p>
          <a:p>
            <a:pPr lvl="1"/>
            <a:endParaRPr lang="en-US" dirty="0"/>
          </a:p>
        </p:txBody>
      </p:sp>
      <p:sp>
        <p:nvSpPr>
          <p:cNvPr id="11" name="Text Placeholder 10">
            <a:extLst>
              <a:ext uri="{FF2B5EF4-FFF2-40B4-BE49-F238E27FC236}">
                <a16:creationId xmlns:a16="http://schemas.microsoft.com/office/drawing/2014/main" id="{91706BD1-9917-4A74-9669-30F790F0B7F3}"/>
              </a:ext>
            </a:extLst>
          </p:cNvPr>
          <p:cNvSpPr>
            <a:spLocks noGrp="1"/>
          </p:cNvSpPr>
          <p:nvPr>
            <p:ph type="body" sz="quarter" idx="3"/>
          </p:nvPr>
        </p:nvSpPr>
        <p:spPr/>
        <p:txBody>
          <a:bodyPr/>
          <a:lstStyle/>
          <a:p>
            <a:r>
              <a:rPr lang="en-US" dirty="0"/>
              <a:t>College</a:t>
            </a:r>
          </a:p>
        </p:txBody>
      </p:sp>
      <p:sp>
        <p:nvSpPr>
          <p:cNvPr id="12" name="Content Placeholder 11">
            <a:extLst>
              <a:ext uri="{FF2B5EF4-FFF2-40B4-BE49-F238E27FC236}">
                <a16:creationId xmlns:a16="http://schemas.microsoft.com/office/drawing/2014/main" id="{64C1446A-092E-4DBA-B14E-77C03139EFFF}"/>
              </a:ext>
            </a:extLst>
          </p:cNvPr>
          <p:cNvSpPr>
            <a:spLocks noGrp="1"/>
          </p:cNvSpPr>
          <p:nvPr>
            <p:ph sz="quarter" idx="4"/>
          </p:nvPr>
        </p:nvSpPr>
        <p:spPr/>
        <p:txBody>
          <a:bodyPr>
            <a:normAutofit fontScale="85000" lnSpcReduction="20000"/>
          </a:bodyPr>
          <a:lstStyle/>
          <a:p>
            <a:r>
              <a:rPr lang="en-US" dirty="0"/>
              <a:t>Grading and test format changes are generally not available; Accommodations on HOW test are given are available when supported by disability documentation</a:t>
            </a:r>
          </a:p>
          <a:p>
            <a:r>
              <a:rPr lang="en-US" dirty="0"/>
              <a:t>Testing is usually infrequent and may be cumulative, covering substantial amounts of material</a:t>
            </a:r>
          </a:p>
          <a:p>
            <a:r>
              <a:rPr lang="en-US" dirty="0"/>
              <a:t>Makeup tests are seldom an option</a:t>
            </a:r>
          </a:p>
          <a:p>
            <a:r>
              <a:rPr lang="en-US" dirty="0"/>
              <a:t>Professors expect a student to read, save and consult the course syllabus for grading and due dates</a:t>
            </a:r>
          </a:p>
        </p:txBody>
      </p:sp>
    </p:spTree>
    <p:extLst>
      <p:ext uri="{BB962C8B-B14F-4D97-AF65-F5344CB8AC3E}">
        <p14:creationId xmlns:p14="http://schemas.microsoft.com/office/powerpoint/2010/main" val="4017740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C824B-4279-4D47-92DD-71F5353FAA23}"/>
              </a:ext>
            </a:extLst>
          </p:cNvPr>
          <p:cNvSpPr>
            <a:spLocks noGrp="1"/>
          </p:cNvSpPr>
          <p:nvPr>
            <p:ph type="title"/>
          </p:nvPr>
        </p:nvSpPr>
        <p:spPr/>
        <p:txBody>
          <a:bodyPr/>
          <a:lstStyle/>
          <a:p>
            <a:r>
              <a:rPr lang="en-US" dirty="0">
                <a:latin typeface="Franklin Gothic Book" panose="020B0503020102020204" pitchFamily="34" charset="0"/>
                <a:cs typeface="Segoe UI" panose="020B0502040204020203" pitchFamily="34" charset="0"/>
              </a:rPr>
              <a:t>Study Responsibilities</a:t>
            </a:r>
          </a:p>
        </p:txBody>
      </p:sp>
      <p:sp>
        <p:nvSpPr>
          <p:cNvPr id="3" name="Text Placeholder 2">
            <a:extLst>
              <a:ext uri="{FF2B5EF4-FFF2-40B4-BE49-F238E27FC236}">
                <a16:creationId xmlns:a16="http://schemas.microsoft.com/office/drawing/2014/main" id="{0C13F19F-ACE7-4206-858C-B39C0E3208E0}"/>
              </a:ext>
            </a:extLst>
          </p:cNvPr>
          <p:cNvSpPr>
            <a:spLocks noGrp="1"/>
          </p:cNvSpPr>
          <p:nvPr>
            <p:ph type="body" idx="1"/>
          </p:nvPr>
        </p:nvSpPr>
        <p:spPr/>
        <p:txBody>
          <a:bodyPr/>
          <a:lstStyle/>
          <a:p>
            <a:r>
              <a:rPr lang="en-US" dirty="0"/>
              <a:t>High School</a:t>
            </a:r>
          </a:p>
        </p:txBody>
      </p:sp>
      <p:sp>
        <p:nvSpPr>
          <p:cNvPr id="10" name="Content Placeholder 9">
            <a:extLst>
              <a:ext uri="{FF2B5EF4-FFF2-40B4-BE49-F238E27FC236}">
                <a16:creationId xmlns:a16="http://schemas.microsoft.com/office/drawing/2014/main" id="{A8F7486A-DEEB-4784-8A76-B3CBA8A11421}"/>
              </a:ext>
            </a:extLst>
          </p:cNvPr>
          <p:cNvSpPr>
            <a:spLocks noGrp="1"/>
          </p:cNvSpPr>
          <p:nvPr>
            <p:ph sz="half" idx="2"/>
          </p:nvPr>
        </p:nvSpPr>
        <p:spPr/>
        <p:txBody>
          <a:bodyPr>
            <a:normAutofit lnSpcReduction="10000"/>
          </a:bodyPr>
          <a:lstStyle/>
          <a:p>
            <a:r>
              <a:rPr lang="en-US" dirty="0"/>
              <a:t>Tutoring and study support may be a service provided as part of an I.E.P. or 504 plan</a:t>
            </a:r>
          </a:p>
          <a:p>
            <a:r>
              <a:rPr lang="en-US" dirty="0"/>
              <a:t>Students time and assignments are structured by others</a:t>
            </a:r>
          </a:p>
          <a:p>
            <a:r>
              <a:rPr lang="en-US" dirty="0"/>
              <a:t>Students may study outside of class as little as 0 to 2 hours a week, and this may be mostly last minute test preparation</a:t>
            </a:r>
          </a:p>
        </p:txBody>
      </p:sp>
      <p:sp>
        <p:nvSpPr>
          <p:cNvPr id="11" name="Text Placeholder 10">
            <a:extLst>
              <a:ext uri="{FF2B5EF4-FFF2-40B4-BE49-F238E27FC236}">
                <a16:creationId xmlns:a16="http://schemas.microsoft.com/office/drawing/2014/main" id="{91706BD1-9917-4A74-9669-30F790F0B7F3}"/>
              </a:ext>
            </a:extLst>
          </p:cNvPr>
          <p:cNvSpPr>
            <a:spLocks noGrp="1"/>
          </p:cNvSpPr>
          <p:nvPr>
            <p:ph type="body" sz="quarter" idx="3"/>
          </p:nvPr>
        </p:nvSpPr>
        <p:spPr/>
        <p:txBody>
          <a:bodyPr/>
          <a:lstStyle/>
          <a:p>
            <a:r>
              <a:rPr lang="en-US" dirty="0"/>
              <a:t>College</a:t>
            </a:r>
          </a:p>
        </p:txBody>
      </p:sp>
      <p:sp>
        <p:nvSpPr>
          <p:cNvPr id="12" name="Content Placeholder 11">
            <a:extLst>
              <a:ext uri="{FF2B5EF4-FFF2-40B4-BE49-F238E27FC236}">
                <a16:creationId xmlns:a16="http://schemas.microsoft.com/office/drawing/2014/main" id="{64C1446A-092E-4DBA-B14E-77C03139EFFF}"/>
              </a:ext>
            </a:extLst>
          </p:cNvPr>
          <p:cNvSpPr>
            <a:spLocks noGrp="1"/>
          </p:cNvSpPr>
          <p:nvPr>
            <p:ph sz="quarter" idx="4"/>
          </p:nvPr>
        </p:nvSpPr>
        <p:spPr/>
        <p:txBody>
          <a:bodyPr>
            <a:normAutofit fontScale="92500" lnSpcReduction="10000"/>
          </a:bodyPr>
          <a:lstStyle/>
          <a:p>
            <a:r>
              <a:rPr lang="en-US" dirty="0"/>
              <a:t>Tutoring DOES NOT fall under Disability Services. Students may seek out tutoring resources as they are available to all students</a:t>
            </a:r>
          </a:p>
          <a:p>
            <a:r>
              <a:rPr lang="en-US" dirty="0"/>
              <a:t>Students manage their own time and complete assignments independently</a:t>
            </a:r>
          </a:p>
          <a:p>
            <a:r>
              <a:rPr lang="en-US" dirty="0"/>
              <a:t>Students need to study at least 2 to 3 hours outside of class for each hour in class</a:t>
            </a:r>
          </a:p>
        </p:txBody>
      </p:sp>
    </p:spTree>
    <p:extLst>
      <p:ext uri="{BB962C8B-B14F-4D97-AF65-F5344CB8AC3E}">
        <p14:creationId xmlns:p14="http://schemas.microsoft.com/office/powerpoint/2010/main" val="618927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 Preparation </a:t>
            </a:r>
          </a:p>
        </p:txBody>
      </p:sp>
      <p:sp>
        <p:nvSpPr>
          <p:cNvPr id="4" name="Content Placeholder 3"/>
          <p:cNvSpPr>
            <a:spLocks noGrp="1"/>
          </p:cNvSpPr>
          <p:nvPr>
            <p:ph sz="half" idx="1"/>
          </p:nvPr>
        </p:nvSpPr>
        <p:spPr/>
        <p:txBody>
          <a:bodyPr>
            <a:normAutofit/>
          </a:bodyPr>
          <a:lstStyle/>
          <a:p>
            <a:pPr marL="0" indent="0" algn="ctr">
              <a:buNone/>
            </a:pPr>
            <a:r>
              <a:rPr lang="en-US" sz="2400" i="1" dirty="0"/>
              <a:t>Students</a:t>
            </a:r>
          </a:p>
          <a:p>
            <a:r>
              <a:rPr lang="en-US" sz="2400" dirty="0"/>
              <a:t>Attend and be involved in IEP meetings</a:t>
            </a:r>
          </a:p>
          <a:p>
            <a:r>
              <a:rPr lang="en-US" sz="2400" dirty="0"/>
              <a:t>Begin discussing the transition process</a:t>
            </a:r>
          </a:p>
          <a:p>
            <a:r>
              <a:rPr lang="en-US" sz="2400" dirty="0"/>
              <a:t>Discuss plans and goals with parents </a:t>
            </a:r>
          </a:p>
          <a:p>
            <a:r>
              <a:rPr lang="en-US" sz="2400" dirty="0"/>
              <a:t>Search websites for colleges, etc. </a:t>
            </a:r>
          </a:p>
        </p:txBody>
      </p:sp>
      <p:sp>
        <p:nvSpPr>
          <p:cNvPr id="5" name="Content Placeholder 4"/>
          <p:cNvSpPr>
            <a:spLocks noGrp="1"/>
          </p:cNvSpPr>
          <p:nvPr>
            <p:ph sz="half" idx="2"/>
          </p:nvPr>
        </p:nvSpPr>
        <p:spPr/>
        <p:txBody>
          <a:bodyPr>
            <a:normAutofit/>
          </a:bodyPr>
          <a:lstStyle/>
          <a:p>
            <a:pPr marL="0" indent="0" algn="ctr">
              <a:buNone/>
            </a:pPr>
            <a:r>
              <a:rPr lang="en-US" sz="2400" i="1" dirty="0"/>
              <a:t>Parents</a:t>
            </a:r>
          </a:p>
          <a:p>
            <a:r>
              <a:rPr lang="en-US" sz="2400" dirty="0"/>
              <a:t>Be involved with son/daughter’s IEP or 504 process </a:t>
            </a:r>
          </a:p>
          <a:p>
            <a:r>
              <a:rPr lang="en-US" sz="2400" dirty="0"/>
              <a:t>Discuss career goals and college plans with son/daughter</a:t>
            </a:r>
          </a:p>
          <a:p>
            <a:r>
              <a:rPr lang="en-US" sz="2400" dirty="0"/>
              <a:t>Research postsecondary schools</a:t>
            </a:r>
          </a:p>
          <a:p>
            <a:r>
              <a:rPr lang="en-US" sz="2400" dirty="0"/>
              <a:t>Referral options to agencies who offer disability and vocational services. </a:t>
            </a:r>
          </a:p>
        </p:txBody>
      </p:sp>
    </p:spTree>
    <p:extLst>
      <p:ext uri="{BB962C8B-B14F-4D97-AF65-F5344CB8AC3E}">
        <p14:creationId xmlns:p14="http://schemas.microsoft.com/office/powerpoint/2010/main" val="27488804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44781794_Research presentation_RVA_v3" id="{DF2794B4-2314-4F87-8639-5DCB9EEE28EE}" vid="{3B969E49-204F-4FF6-BD10-D26195B8D4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B2AB02E3-5ADF-4BF0-9C1B-35CDF3FE95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A875DA-F9FD-4F83-A049-3B1027B542DE}">
  <ds:schemaRefs>
    <ds:schemaRef ds:uri="http://schemas.microsoft.com/sharepoint/v3/contenttype/forms"/>
  </ds:schemaRefs>
</ds:datastoreItem>
</file>

<file path=customXml/itemProps3.xml><?xml version="1.0" encoding="utf-8"?>
<ds:datastoreItem xmlns:ds="http://schemas.openxmlformats.org/officeDocument/2006/customXml" ds:itemID="{03C7D9E6-B0D9-433E-BD46-EB60F64F4DA8}">
  <ds:schemaRefs>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Research presentation</Template>
  <TotalTime>0</TotalTime>
  <Words>2060</Words>
  <Application>Microsoft Office PowerPoint</Application>
  <PresentationFormat>Widescreen</PresentationFormat>
  <Paragraphs>218</Paragraphs>
  <Slides>23</Slides>
  <Notes>14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0" baseType="lpstr">
      <vt:lpstr>Arial</vt:lpstr>
      <vt:lpstr>Calibri</vt:lpstr>
      <vt:lpstr>Calibri Light</vt:lpstr>
      <vt:lpstr>Franklin Gothic Book</vt:lpstr>
      <vt:lpstr>Segoe UI</vt:lpstr>
      <vt:lpstr>Office Theme</vt:lpstr>
      <vt:lpstr>Document</vt:lpstr>
      <vt:lpstr>High School to College</vt:lpstr>
      <vt:lpstr>Law Differences</vt:lpstr>
      <vt:lpstr>Documentation</vt:lpstr>
      <vt:lpstr>Self-Advocacy</vt:lpstr>
      <vt:lpstr>Parental Role</vt:lpstr>
      <vt:lpstr>Instruction</vt:lpstr>
      <vt:lpstr>Grades and Tests</vt:lpstr>
      <vt:lpstr>Study Responsibilities</vt:lpstr>
      <vt:lpstr>Transition Preparation </vt:lpstr>
      <vt:lpstr>Career and College Promise </vt:lpstr>
      <vt:lpstr>Career and College Promise-MOU</vt:lpstr>
      <vt:lpstr>Career and College Promise</vt:lpstr>
      <vt:lpstr>Slide 3</vt:lpstr>
      <vt:lpstr>WCC STAR Program</vt:lpstr>
      <vt:lpstr>WCC STAR Program Advantages</vt:lpstr>
      <vt:lpstr>Interactive Process</vt:lpstr>
      <vt:lpstr>The Interactive Process</vt:lpstr>
      <vt:lpstr>Preparation for Interactive Process </vt:lpstr>
      <vt:lpstr>Preparation for the Interactive Process</vt:lpstr>
      <vt:lpstr>Preparation for Interactive Process</vt:lpstr>
      <vt:lpstr>Preparation for the Interactive Process Continued</vt:lpstr>
      <vt:lpstr>Transition Information</vt:lpstr>
      <vt:lpstr>College Bound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2019-05-21T13:29:49Z</dcterms:created>
  <dcterms:modified xsi:type="dcterms:W3CDTF">2019-06-24T15:48:19Z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