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m4a" ContentType="audio/mp4"/>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6"/>
  </p:notesMasterIdLst>
  <p:handoutMasterIdLst>
    <p:handoutMasterId r:id="rId27"/>
  </p:handoutMasterIdLst>
  <p:sldIdLst>
    <p:sldId id="256" r:id="rId5"/>
    <p:sldId id="268" r:id="rId6"/>
    <p:sldId id="271" r:id="rId7"/>
    <p:sldId id="272" r:id="rId8"/>
    <p:sldId id="273" r:id="rId9"/>
    <p:sldId id="274" r:id="rId10"/>
    <p:sldId id="275" r:id="rId11"/>
    <p:sldId id="276" r:id="rId12"/>
    <p:sldId id="282" r:id="rId13"/>
    <p:sldId id="266" r:id="rId14"/>
    <p:sldId id="286" r:id="rId15"/>
    <p:sldId id="277" r:id="rId16"/>
    <p:sldId id="269" r:id="rId17"/>
    <p:sldId id="267" r:id="rId18"/>
    <p:sldId id="279" r:id="rId19"/>
    <p:sldId id="283" r:id="rId20"/>
    <p:sldId id="280" r:id="rId21"/>
    <p:sldId id="284" r:id="rId22"/>
    <p:sldId id="285" r:id="rId23"/>
    <p:sldId id="281" r:id="rId24"/>
    <p:sldId id="26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1179B9B-5DD6-449E-9B4A-91D091A2DDA2}">
          <p14:sldIdLst>
            <p14:sldId id="256"/>
            <p14:sldId id="268"/>
            <p14:sldId id="271"/>
            <p14:sldId id="272"/>
            <p14:sldId id="273"/>
            <p14:sldId id="274"/>
            <p14:sldId id="275"/>
            <p14:sldId id="276"/>
            <p14:sldId id="282"/>
            <p14:sldId id="266"/>
            <p14:sldId id="286"/>
            <p14:sldId id="277"/>
            <p14:sldId id="269"/>
            <p14:sldId id="267"/>
            <p14:sldId id="279"/>
            <p14:sldId id="283"/>
            <p14:sldId id="280"/>
            <p14:sldId id="284"/>
            <p14:sldId id="285"/>
            <p14:sldId id="281"/>
            <p14:sldId id="26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70DDBB-0573-4E48-81C9-B45B55FC5B9C}" v="148" dt="2019-06-24T15:51:22.2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71111" autoAdjust="0"/>
  </p:normalViewPr>
  <p:slideViewPr>
    <p:cSldViewPr snapToGrid="0">
      <p:cViewPr varScale="1">
        <p:scale>
          <a:sx n="60" d="100"/>
          <a:sy n="60" d="100"/>
        </p:scale>
        <p:origin x="372" y="4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9" d="100"/>
          <a:sy n="69" d="100"/>
        </p:scale>
        <p:origin x="2784"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2E547D-1406-4A6F-8F93-E441204CE6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6667F8A-B889-49B3-AC77-5DDF11A08A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3B2889B-A0AC-4482-8592-5C96F2309420}" type="datetimeFigureOut">
              <a:rPr lang="en-US" smtClean="0"/>
              <a:t>6/24/2019</a:t>
            </a:fld>
            <a:endParaRPr lang="en-US" dirty="0"/>
          </a:p>
        </p:txBody>
      </p:sp>
      <p:sp>
        <p:nvSpPr>
          <p:cNvPr id="4" name="Footer Placeholder 3">
            <a:extLst>
              <a:ext uri="{FF2B5EF4-FFF2-40B4-BE49-F238E27FC236}">
                <a16:creationId xmlns:a16="http://schemas.microsoft.com/office/drawing/2014/main" id="{567AFD4F-C0E7-421C-AF77-6F9CC963C9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074AB9F-6726-4FB1-8769-82E23336CE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529299-61FF-4B93-ADA6-2FD5975D62F6}" type="slidenum">
              <a:rPr lang="en-US" smtClean="0"/>
              <a:t>‹#›</a:t>
            </a:fld>
            <a:endParaRPr lang="en-US" dirty="0"/>
          </a:p>
        </p:txBody>
      </p:sp>
    </p:spTree>
    <p:extLst>
      <p:ext uri="{BB962C8B-B14F-4D97-AF65-F5344CB8AC3E}">
        <p14:creationId xmlns:p14="http://schemas.microsoft.com/office/powerpoint/2010/main" val="141627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EB223-FFC0-462A-A3B8-EAA7CE0F8CBD}" type="datetimeFigureOut">
              <a:rPr lang="en-US" smtClean="0"/>
              <a:t>6/24/2019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849E9A-41F7-4779-A581-48A7C374A227}" type="slidenum">
              <a:rPr lang="en-US" smtClean="0"/>
              <a:t>‹#›</a:t>
            </a:fld>
            <a:endParaRPr lang="en-US" dirty="0"/>
          </a:p>
        </p:txBody>
      </p:sp>
    </p:spTree>
    <p:extLst>
      <p:ext uri="{BB962C8B-B14F-4D97-AF65-F5344CB8AC3E}">
        <p14:creationId xmlns:p14="http://schemas.microsoft.com/office/powerpoint/2010/main" val="1155518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Disability Academy Module 14 Transitioning from high school to college</a:t>
            </a:r>
          </a:p>
          <a:p>
            <a:r>
              <a:rPr lang="en-US" dirty="0">
                <a:latin typeface="Arial" panose="020B0604020202020204" pitchFamily="34" charset="0"/>
                <a:cs typeface="Arial" panose="020B0604020202020204" pitchFamily="34" charset="0"/>
              </a:rPr>
              <a:t>The first thing students need to know are the differences between high school and college as they make the transition</a:t>
            </a:r>
          </a:p>
        </p:txBody>
      </p:sp>
      <p:sp>
        <p:nvSpPr>
          <p:cNvPr id="4" name="Slide Number Placeholder 3"/>
          <p:cNvSpPr>
            <a:spLocks noGrp="1"/>
          </p:cNvSpPr>
          <p:nvPr>
            <p:ph type="sldNum" sz="quarter" idx="5"/>
          </p:nvPr>
        </p:nvSpPr>
        <p:spPr/>
        <p:txBody>
          <a:bodyPr/>
          <a:lstStyle/>
          <a:p>
            <a:fld id="{BC849E9A-41F7-4779-A581-48A7C374A227}" type="slidenum">
              <a:rPr lang="en-US" smtClean="0"/>
              <a:t>1</a:t>
            </a:fld>
            <a:endParaRPr lang="en-US" dirty="0"/>
          </a:p>
        </p:txBody>
      </p:sp>
    </p:spTree>
    <p:extLst>
      <p:ext uri="{BB962C8B-B14F-4D97-AF65-F5344CB8AC3E}">
        <p14:creationId xmlns:p14="http://schemas.microsoft.com/office/powerpoint/2010/main" val="3080924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Career and College Promise</a:t>
            </a:r>
          </a:p>
          <a:p>
            <a:r>
              <a:rPr lang="en-US" dirty="0">
                <a:latin typeface="Arial" panose="020B0604020202020204" pitchFamily="34" charset="0"/>
                <a:cs typeface="Arial" panose="020B0604020202020204" pitchFamily="34" charset="0"/>
              </a:rPr>
              <a:t>This process is slightly different since they are still a minor but viewed as an adult in the college class</a:t>
            </a:r>
          </a:p>
        </p:txBody>
      </p:sp>
      <p:sp>
        <p:nvSpPr>
          <p:cNvPr id="4" name="Slide Number Placeholder 3"/>
          <p:cNvSpPr>
            <a:spLocks noGrp="1"/>
          </p:cNvSpPr>
          <p:nvPr>
            <p:ph type="sldNum" sz="quarter" idx="10"/>
          </p:nvPr>
        </p:nvSpPr>
        <p:spPr/>
        <p:txBody>
          <a:bodyPr/>
          <a:lstStyle/>
          <a:p>
            <a:fld id="{BC849E9A-41F7-4779-A581-48A7C374A227}" type="slidenum">
              <a:rPr lang="en-US" smtClean="0"/>
              <a:t>10</a:t>
            </a:fld>
            <a:endParaRPr lang="en-US" dirty="0"/>
          </a:p>
        </p:txBody>
      </p:sp>
    </p:spTree>
    <p:extLst>
      <p:ext uri="{BB962C8B-B14F-4D97-AF65-F5344CB8AC3E}">
        <p14:creationId xmlns:p14="http://schemas.microsoft.com/office/powerpoint/2010/main" val="2295961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Example of an MOU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latin typeface="Arial" panose="020B0604020202020204" pitchFamily="34" charset="0"/>
                <a:cs typeface="Arial" panose="020B0604020202020204" pitchFamily="34" charset="0"/>
              </a:rPr>
              <a:t>Disability Services: </a:t>
            </a:r>
            <a:r>
              <a:rPr lang="en-US" sz="1200" i="1" dirty="0">
                <a:latin typeface="Arial" panose="020B0604020202020204" pitchFamily="34" charset="0"/>
                <a:cs typeface="Arial" panose="020B0604020202020204" pitchFamily="34" charset="0"/>
              </a:rPr>
              <a:t>College name </a:t>
            </a:r>
            <a:r>
              <a:rPr lang="en-US" sz="1200" dirty="0">
                <a:latin typeface="Arial" panose="020B0604020202020204" pitchFamily="34" charset="0"/>
                <a:cs typeface="Arial" panose="020B0604020202020204" pitchFamily="34" charset="0"/>
              </a:rPr>
              <a:t>is committed to providing reasonable accommodations to students who qualify for services under the ADA and Section 504. </a:t>
            </a:r>
            <a:r>
              <a:rPr lang="en-US" sz="1200" i="1" dirty="0">
                <a:latin typeface="Arial" panose="020B0604020202020204" pitchFamily="34" charset="0"/>
                <a:cs typeface="Arial" panose="020B0604020202020204" pitchFamily="34" charset="0"/>
              </a:rPr>
              <a:t>County High School </a:t>
            </a:r>
            <a:r>
              <a:rPr lang="en-US" sz="1200" dirty="0">
                <a:latin typeface="Arial" panose="020B0604020202020204" pitchFamily="34" charset="0"/>
                <a:cs typeface="Arial" panose="020B0604020202020204" pitchFamily="34" charset="0"/>
              </a:rPr>
              <a:t>students with a disability who have received modifications in high school must notify the school counselor and have their parent/guardian sign the letter provided if they are interested in receiving accommodations in a college class. Disclosing a disability to a teacher is not the same as formally requesting accommodations with </a:t>
            </a:r>
            <a:r>
              <a:rPr lang="en-US" sz="1200" i="1" dirty="0">
                <a:latin typeface="Arial" panose="020B0604020202020204" pitchFamily="34" charset="0"/>
                <a:cs typeface="Arial" panose="020B0604020202020204" pitchFamily="34" charset="0"/>
              </a:rPr>
              <a:t>College Name </a:t>
            </a:r>
            <a:r>
              <a:rPr lang="en-US" sz="1200" dirty="0">
                <a:latin typeface="Arial" panose="020B0604020202020204" pitchFamily="34" charset="0"/>
                <a:cs typeface="Arial" panose="020B0604020202020204" pitchFamily="34" charset="0"/>
              </a:rPr>
              <a:t>through the </a:t>
            </a:r>
            <a:r>
              <a:rPr lang="en-US" sz="1200" i="1" dirty="0">
                <a:latin typeface="Arial" panose="020B0604020202020204" pitchFamily="34" charset="0"/>
                <a:cs typeface="Arial" panose="020B0604020202020204" pitchFamily="34" charset="0"/>
              </a:rPr>
              <a:t>Disability Services Office</a:t>
            </a:r>
            <a:r>
              <a:rPr lang="en-US" sz="1200" dirty="0">
                <a:latin typeface="Arial" panose="020B0604020202020204" pitchFamily="34" charset="0"/>
                <a:cs typeface="Arial" panose="020B0604020202020204" pitchFamily="34" charset="0"/>
              </a:rPr>
              <a:t>, and instructors may not provide accommodations until eligibility is verified through</a:t>
            </a:r>
            <a:r>
              <a:rPr lang="en-US" sz="1200" i="1" dirty="0">
                <a:latin typeface="Arial" panose="020B0604020202020204" pitchFamily="34" charset="0"/>
                <a:cs typeface="Arial" panose="020B0604020202020204" pitchFamily="34" charset="0"/>
              </a:rPr>
              <a:t> Disability</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Services. </a:t>
            </a:r>
            <a:r>
              <a:rPr lang="en-US" sz="1200" dirty="0">
                <a:latin typeface="Arial" panose="020B0604020202020204" pitchFamily="34" charset="0"/>
                <a:cs typeface="Arial" panose="020B0604020202020204" pitchFamily="34" charset="0"/>
              </a:rPr>
              <a:t>Every situation is different, so decisions will be made based upon the Request for Accommodation form and the documentation provided. Once a student returns the letter then information will be sent to the </a:t>
            </a:r>
            <a:r>
              <a:rPr lang="en-US" sz="1200" i="1" dirty="0">
                <a:latin typeface="Arial" panose="020B0604020202020204" pitchFamily="34" charset="0"/>
                <a:cs typeface="Arial" panose="020B0604020202020204" pitchFamily="34" charset="0"/>
              </a:rPr>
              <a:t>Director of Disability Services </a:t>
            </a:r>
            <a:r>
              <a:rPr lang="en-US" sz="1200" dirty="0">
                <a:latin typeface="Arial" panose="020B0604020202020204" pitchFamily="34" charset="0"/>
                <a:cs typeface="Arial" panose="020B0604020202020204" pitchFamily="34" charset="0"/>
              </a:rPr>
              <a:t>for review. Once accommodations are determined by the director, an accommodation letter will be sent to the school counselor at each high school. The school counselor will ensure that the accommodation letters will get to the appropriate instructors. Each semester, the director will send out new accommodation letters to the school counselors if the student continues to enroll in WCC courses. Students who have any concerns or issues should contact the </a:t>
            </a:r>
            <a:r>
              <a:rPr lang="en-US" sz="1200" i="1" dirty="0">
                <a:latin typeface="Arial" panose="020B0604020202020204" pitchFamily="34" charset="0"/>
                <a:cs typeface="Arial" panose="020B0604020202020204" pitchFamily="34" charset="0"/>
              </a:rPr>
              <a:t>Director of Disability Services </a:t>
            </a:r>
            <a:r>
              <a:rPr lang="en-US" sz="1200" dirty="0">
                <a:latin typeface="Arial" panose="020B0604020202020204" pitchFamily="34" charset="0"/>
                <a:cs typeface="Arial" panose="020B0604020202020204" pitchFamily="34" charset="0"/>
              </a:rPr>
              <a:t>as soon as possible. </a:t>
            </a:r>
          </a:p>
          <a:p>
            <a:endParaRPr lang="en-US" dirty="0"/>
          </a:p>
        </p:txBody>
      </p:sp>
      <p:sp>
        <p:nvSpPr>
          <p:cNvPr id="4" name="Slide Number Placeholder 3"/>
          <p:cNvSpPr>
            <a:spLocks noGrp="1"/>
          </p:cNvSpPr>
          <p:nvPr>
            <p:ph type="sldNum" sz="quarter" idx="10"/>
          </p:nvPr>
        </p:nvSpPr>
        <p:spPr/>
        <p:txBody>
          <a:bodyPr/>
          <a:lstStyle/>
          <a:p>
            <a:fld id="{BC849E9A-41F7-4779-A581-48A7C374A227}" type="slidenum">
              <a:rPr lang="en-US" smtClean="0"/>
              <a:t>11</a:t>
            </a:fld>
            <a:endParaRPr lang="en-US" dirty="0"/>
          </a:p>
        </p:txBody>
      </p:sp>
    </p:spTree>
    <p:extLst>
      <p:ext uri="{BB962C8B-B14F-4D97-AF65-F5344CB8AC3E}">
        <p14:creationId xmlns:p14="http://schemas.microsoft.com/office/powerpoint/2010/main" val="2970762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CCP Process example</a:t>
            </a:r>
          </a:p>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A list of all students taking Career and College Promise Courses for </a:t>
            </a:r>
            <a:r>
              <a:rPr lang="en-US" sz="1200" i="1" dirty="0">
                <a:latin typeface="Arial" panose="020B0604020202020204" pitchFamily="34" charset="0"/>
                <a:cs typeface="Arial" panose="020B0604020202020204" pitchFamily="34" charset="0"/>
              </a:rPr>
              <a:t>County Schools </a:t>
            </a:r>
            <a:r>
              <a:rPr lang="en-US" sz="1200" dirty="0">
                <a:latin typeface="Arial" panose="020B0604020202020204" pitchFamily="34" charset="0"/>
                <a:cs typeface="Arial" panose="020B0604020202020204" pitchFamily="34" charset="0"/>
              </a:rPr>
              <a:t>will be provided to the EC Program Specialist for </a:t>
            </a:r>
            <a:r>
              <a:rPr lang="en-US" sz="1200" i="1" dirty="0">
                <a:latin typeface="Arial" panose="020B0604020202020204" pitchFamily="34" charset="0"/>
                <a:cs typeface="Arial" panose="020B0604020202020204" pitchFamily="34" charset="0"/>
              </a:rPr>
              <a:t>County Schools </a:t>
            </a:r>
            <a:r>
              <a:rPr lang="en-US" sz="1200" dirty="0">
                <a:latin typeface="Arial" panose="020B0604020202020204" pitchFamily="34" charset="0"/>
                <a:cs typeface="Arial" panose="020B0604020202020204" pitchFamily="34" charset="0"/>
              </a:rPr>
              <a:t>by </a:t>
            </a:r>
            <a:r>
              <a:rPr lang="en-US" sz="1200" i="1" dirty="0">
                <a:latin typeface="Arial" panose="020B0604020202020204" pitchFamily="34" charset="0"/>
                <a:cs typeface="Arial" panose="020B0604020202020204" pitchFamily="34" charset="0"/>
              </a:rPr>
              <a:t>CCP Director.  </a:t>
            </a:r>
            <a:r>
              <a:rPr lang="en-US" sz="1200" dirty="0">
                <a:latin typeface="Arial" panose="020B0604020202020204" pitchFamily="34" charset="0"/>
                <a:cs typeface="Arial" panose="020B0604020202020204" pitchFamily="34" charset="0"/>
              </a:rPr>
              <a:t>This list needs to be made available to him/her within </a:t>
            </a:r>
            <a:r>
              <a:rPr lang="en-US" sz="1200" b="1" i="1" u="sng" dirty="0">
                <a:latin typeface="Arial" panose="020B0604020202020204" pitchFamily="34" charset="0"/>
                <a:cs typeface="Arial" panose="020B0604020202020204" pitchFamily="34" charset="0"/>
              </a:rPr>
              <a:t>3 days</a:t>
            </a:r>
            <a:r>
              <a:rPr lang="en-US" sz="1200" dirty="0">
                <a:latin typeface="Arial" panose="020B0604020202020204" pitchFamily="34" charset="0"/>
                <a:cs typeface="Arial" panose="020B0604020202020204" pitchFamily="34" charset="0"/>
              </a:rPr>
              <a:t> of rosters being set. </a:t>
            </a:r>
          </a:p>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EC Program Specialist will then review the list to determine which students are identified as having a disability.</a:t>
            </a:r>
          </a:p>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EC Program Specialist will go to each high school to meet with the EC case manager and student to discuss the procedures for requesting accommodations.  At that time, EC Program Specialist  will provide a letter from </a:t>
            </a:r>
            <a:r>
              <a:rPr lang="en-US" sz="1200" i="1" dirty="0">
                <a:latin typeface="Arial" panose="020B0604020202020204" pitchFamily="34" charset="0"/>
                <a:cs typeface="Arial" panose="020B0604020202020204" pitchFamily="34" charset="0"/>
              </a:rPr>
              <a:t>County Schools Exceptional Children’s Department </a:t>
            </a:r>
            <a:r>
              <a:rPr lang="en-US" sz="1200" dirty="0">
                <a:latin typeface="Arial" panose="020B0604020202020204" pitchFamily="34" charset="0"/>
                <a:cs typeface="Arial" panose="020B0604020202020204" pitchFamily="34" charset="0"/>
              </a:rPr>
              <a:t>outlining the requirements to request accommodations.  The request for accommodation form from </a:t>
            </a:r>
            <a:r>
              <a:rPr lang="en-US" sz="1200" i="1" dirty="0">
                <a:latin typeface="Arial" panose="020B0604020202020204" pitchFamily="34" charset="0"/>
                <a:cs typeface="Arial" panose="020B0604020202020204" pitchFamily="34" charset="0"/>
              </a:rPr>
              <a:t>College Name </a:t>
            </a:r>
            <a:r>
              <a:rPr lang="en-US" sz="1200" dirty="0">
                <a:latin typeface="Arial" panose="020B0604020202020204" pitchFamily="34" charset="0"/>
                <a:cs typeface="Arial" panose="020B0604020202020204" pitchFamily="34" charset="0"/>
              </a:rPr>
              <a:t>will also be provided at this meeting.</a:t>
            </a:r>
          </a:p>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Students will be asked to turn the forms in </a:t>
            </a:r>
            <a:r>
              <a:rPr lang="en-US" sz="1200" b="1" i="1" u="sng" dirty="0">
                <a:latin typeface="Arial" panose="020B0604020202020204" pitchFamily="34" charset="0"/>
                <a:cs typeface="Arial" panose="020B0604020202020204" pitchFamily="34" charset="0"/>
              </a:rPr>
              <a:t>within one week</a:t>
            </a:r>
            <a:r>
              <a:rPr lang="en-US" sz="1200" dirty="0">
                <a:latin typeface="Arial" panose="020B0604020202020204" pitchFamily="34" charset="0"/>
                <a:cs typeface="Arial" panose="020B0604020202020204" pitchFamily="34" charset="0"/>
              </a:rPr>
              <a:t> of EC Program Specialist meeting with them.  </a:t>
            </a:r>
          </a:p>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Once all forms are gathered, the Exceptional Children’s Department will collect the necessary information for </a:t>
            </a:r>
            <a:r>
              <a:rPr lang="en-US" sz="1200" i="1" dirty="0">
                <a:latin typeface="Arial" panose="020B0604020202020204" pitchFamily="34" charset="0"/>
                <a:cs typeface="Arial" panose="020B0604020202020204" pitchFamily="34" charset="0"/>
              </a:rPr>
              <a:t>College Name</a:t>
            </a:r>
            <a:r>
              <a:rPr lang="en-US" sz="1200" dirty="0">
                <a:latin typeface="Arial" panose="020B0604020202020204" pitchFamily="34" charset="0"/>
                <a:cs typeface="Arial" panose="020B0604020202020204" pitchFamily="34" charset="0"/>
              </a:rPr>
              <a:t>.  </a:t>
            </a:r>
          </a:p>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All information will be provided to </a:t>
            </a:r>
            <a:r>
              <a:rPr lang="en-US" sz="1200" i="1" dirty="0">
                <a:latin typeface="Arial" panose="020B0604020202020204" pitchFamily="34" charset="0"/>
                <a:cs typeface="Arial" panose="020B0604020202020204" pitchFamily="34" charset="0"/>
              </a:rPr>
              <a:t>Director or title of person at College Name</a:t>
            </a:r>
            <a:r>
              <a:rPr lang="en-US" sz="1200" dirty="0">
                <a:latin typeface="Arial" panose="020B0604020202020204" pitchFamily="34" charset="0"/>
                <a:cs typeface="Arial" panose="020B0604020202020204" pitchFamily="34" charset="0"/>
              </a:rPr>
              <a:t> </a:t>
            </a:r>
            <a:r>
              <a:rPr lang="en-US" sz="1200" b="1" i="1" u="sng" dirty="0">
                <a:latin typeface="Arial" panose="020B0604020202020204" pitchFamily="34" charset="0"/>
                <a:cs typeface="Arial" panose="020B0604020202020204" pitchFamily="34" charset="0"/>
              </a:rPr>
              <a:t>within one week</a:t>
            </a:r>
            <a:r>
              <a:rPr lang="en-US" sz="1200" dirty="0">
                <a:latin typeface="Arial" panose="020B0604020202020204" pitchFamily="34" charset="0"/>
                <a:cs typeface="Arial" panose="020B0604020202020204" pitchFamily="34" charset="0"/>
              </a:rPr>
              <a:t> of receiving the forms. </a:t>
            </a:r>
          </a:p>
          <a:p>
            <a:pPr marL="171450" lvl="0" indent="-171450">
              <a:buFont typeface="Arial" panose="020B0604020202020204" pitchFamily="34" charset="0"/>
              <a:buChar char="•"/>
            </a:pPr>
            <a:r>
              <a:rPr lang="en-US" sz="1200" i="1" dirty="0">
                <a:latin typeface="Arial" panose="020B0604020202020204" pitchFamily="34" charset="0"/>
                <a:cs typeface="Arial" panose="020B0604020202020204" pitchFamily="34" charset="0"/>
              </a:rPr>
              <a:t>Director </a:t>
            </a:r>
            <a:r>
              <a:rPr lang="en-US" sz="1200" dirty="0">
                <a:latin typeface="Arial" panose="020B0604020202020204" pitchFamily="34" charset="0"/>
                <a:cs typeface="Arial" panose="020B0604020202020204" pitchFamily="34" charset="0"/>
              </a:rPr>
              <a:t>will review documentation, create accommodation letters and send them to the EC counselors at each high school to deliver to students and/or instructors. </a:t>
            </a:r>
          </a:p>
          <a:p>
            <a:endParaRPr lang="en-US" dirty="0"/>
          </a:p>
        </p:txBody>
      </p:sp>
      <p:sp>
        <p:nvSpPr>
          <p:cNvPr id="4" name="Slide Number Placeholder 3"/>
          <p:cNvSpPr>
            <a:spLocks noGrp="1"/>
          </p:cNvSpPr>
          <p:nvPr>
            <p:ph type="sldNum" sz="quarter" idx="10"/>
          </p:nvPr>
        </p:nvSpPr>
        <p:spPr/>
        <p:txBody>
          <a:bodyPr/>
          <a:lstStyle/>
          <a:p>
            <a:fld id="{BC849E9A-41F7-4779-A581-48A7C374A227}" type="slidenum">
              <a:rPr lang="en-US" smtClean="0"/>
              <a:t>12</a:t>
            </a:fld>
            <a:endParaRPr lang="en-US" dirty="0"/>
          </a:p>
        </p:txBody>
      </p:sp>
    </p:spTree>
    <p:extLst>
      <p:ext uri="{BB962C8B-B14F-4D97-AF65-F5344CB8AC3E}">
        <p14:creationId xmlns:p14="http://schemas.microsoft.com/office/powerpoint/2010/main" val="2609523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is an example of a letter that goes home to parents if a student has an IEP or 504 Plan which is sent out by the high school</a:t>
            </a:r>
          </a:p>
        </p:txBody>
      </p:sp>
      <p:sp>
        <p:nvSpPr>
          <p:cNvPr id="4" name="Slide Number Placeholder 3"/>
          <p:cNvSpPr>
            <a:spLocks noGrp="1"/>
          </p:cNvSpPr>
          <p:nvPr>
            <p:ph type="sldNum" sz="quarter" idx="10"/>
          </p:nvPr>
        </p:nvSpPr>
        <p:spPr/>
        <p:txBody>
          <a:bodyPr/>
          <a:lstStyle/>
          <a:p>
            <a:fld id="{BC849E9A-41F7-4779-A581-48A7C374A227}" type="slidenum">
              <a:rPr lang="en-US" smtClean="0"/>
              <a:t>13</a:t>
            </a:fld>
            <a:endParaRPr lang="en-US" dirty="0"/>
          </a:p>
        </p:txBody>
      </p:sp>
    </p:spTree>
    <p:extLst>
      <p:ext uri="{BB962C8B-B14F-4D97-AF65-F5344CB8AC3E}">
        <p14:creationId xmlns:p14="http://schemas.microsoft.com/office/powerpoint/2010/main" val="3871000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latin typeface="Arial" panose="020B0604020202020204" pitchFamily="34" charset="0"/>
                <a:cs typeface="Arial" panose="020B0604020202020204" pitchFamily="34" charset="0"/>
              </a:rPr>
              <a:t>The Interactive Process</a:t>
            </a:r>
          </a:p>
        </p:txBody>
      </p:sp>
      <p:sp>
        <p:nvSpPr>
          <p:cNvPr id="4" name="Slide Number Placeholder 3"/>
          <p:cNvSpPr>
            <a:spLocks noGrp="1"/>
          </p:cNvSpPr>
          <p:nvPr>
            <p:ph type="sldNum" sz="quarter" idx="10"/>
          </p:nvPr>
        </p:nvSpPr>
        <p:spPr/>
        <p:txBody>
          <a:bodyPr/>
          <a:lstStyle/>
          <a:p>
            <a:fld id="{BC849E9A-41F7-4779-A581-48A7C374A227}" type="slidenum">
              <a:rPr lang="en-US" smtClean="0"/>
              <a:t>14</a:t>
            </a:fld>
            <a:endParaRPr lang="en-US" dirty="0"/>
          </a:p>
        </p:txBody>
      </p:sp>
    </p:spTree>
    <p:extLst>
      <p:ext uri="{BB962C8B-B14F-4D97-AF65-F5344CB8AC3E}">
        <p14:creationId xmlns:p14="http://schemas.microsoft.com/office/powerpoint/2010/main" val="4224310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The interactive process involves the student and the Disability Services provider engaging in a conversation to:</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understand the diagnosis or medical condition</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discuss the functional limitation and the impact on a major  life activity or bodily function</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discuss academic accommodations and/or services for which the student is eligible</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complete and sign accommodation letter or form  </a:t>
            </a:r>
          </a:p>
          <a:p>
            <a:r>
              <a:rPr lang="en-US" sz="1200" dirty="0">
                <a:latin typeface="Arial" panose="020B0604020202020204" pitchFamily="34" charset="0"/>
                <a:cs typeface="Arial" panose="020B0604020202020204" pitchFamily="34" charset="0"/>
              </a:rPr>
              <a:t>The interactive process applies to all programs and services sponsored by the postsecondary institution.  </a:t>
            </a:r>
          </a:p>
          <a:p>
            <a:r>
              <a:rPr lang="en-US" sz="1200" dirty="0">
                <a:latin typeface="Arial" panose="020B0604020202020204" pitchFamily="34" charset="0"/>
                <a:cs typeface="Arial" panose="020B0604020202020204" pitchFamily="34" charset="0"/>
              </a:rPr>
              <a:t>Students in curriculum, continuing education and literacy engage in the interactive process. </a:t>
            </a:r>
          </a:p>
          <a:p>
            <a:endParaRPr lang="en-US" dirty="0"/>
          </a:p>
        </p:txBody>
      </p:sp>
      <p:sp>
        <p:nvSpPr>
          <p:cNvPr id="4" name="Slide Number Placeholder 3"/>
          <p:cNvSpPr>
            <a:spLocks noGrp="1"/>
          </p:cNvSpPr>
          <p:nvPr>
            <p:ph type="sldNum" sz="quarter" idx="5"/>
          </p:nvPr>
        </p:nvSpPr>
        <p:spPr/>
        <p:txBody>
          <a:bodyPr/>
          <a:lstStyle/>
          <a:p>
            <a:fld id="{BC849E9A-41F7-4779-A581-48A7C374A227}" type="slidenum">
              <a:rPr lang="en-US" smtClean="0"/>
              <a:t>15</a:t>
            </a:fld>
            <a:endParaRPr lang="en-US" dirty="0"/>
          </a:p>
        </p:txBody>
      </p:sp>
    </p:spTree>
    <p:extLst>
      <p:ext uri="{BB962C8B-B14F-4D97-AF65-F5344CB8AC3E}">
        <p14:creationId xmlns:p14="http://schemas.microsoft.com/office/powerpoint/2010/main" val="600914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Preparation for the interactive process</a:t>
            </a:r>
          </a:p>
          <a:p>
            <a:r>
              <a:rPr lang="en-US" sz="1200" b="0" i="0" dirty="0">
                <a:latin typeface="Arial" panose="020B0604020202020204" pitchFamily="34" charset="0"/>
                <a:cs typeface="Arial" panose="020B0604020202020204" pitchFamily="34" charset="0"/>
              </a:rPr>
              <a:t>Understanding Your Disability</a:t>
            </a:r>
          </a:p>
          <a:p>
            <a:r>
              <a:rPr lang="en-US" sz="1200" dirty="0">
                <a:latin typeface="Arial" panose="020B0604020202020204" pitchFamily="34" charset="0"/>
                <a:cs typeface="Arial" panose="020B0604020202020204" pitchFamily="34" charset="0"/>
              </a:rPr>
              <a:t>Make sure documentation/assessment are current </a:t>
            </a:r>
          </a:p>
          <a:p>
            <a:r>
              <a:rPr lang="en-US" sz="1200" dirty="0">
                <a:latin typeface="Arial" panose="020B0604020202020204" pitchFamily="34" charset="0"/>
                <a:cs typeface="Arial" panose="020B0604020202020204" pitchFamily="34" charset="0"/>
              </a:rPr>
              <a:t>Be prepared to explain your diagnosis</a:t>
            </a:r>
          </a:p>
          <a:p>
            <a:r>
              <a:rPr lang="en-US" sz="1200" dirty="0">
                <a:latin typeface="Arial" panose="020B0604020202020204" pitchFamily="34" charset="0"/>
                <a:cs typeface="Arial" panose="020B0604020202020204" pitchFamily="34" charset="0"/>
              </a:rPr>
              <a:t>Understand your strengths and barriers</a:t>
            </a:r>
          </a:p>
          <a:p>
            <a:r>
              <a:rPr lang="en-US" sz="1200" dirty="0">
                <a:latin typeface="Arial" panose="020B0604020202020204" pitchFamily="34" charset="0"/>
                <a:cs typeface="Arial" panose="020B0604020202020204" pitchFamily="34" charset="0"/>
              </a:rPr>
              <a:t>Understand how the diagnosis/medical condition impacts a major life activity or bodily function </a:t>
            </a:r>
          </a:p>
          <a:p>
            <a:r>
              <a:rPr lang="en-US" sz="1200" dirty="0">
                <a:latin typeface="Arial" panose="020B0604020202020204" pitchFamily="34" charset="0"/>
                <a:cs typeface="Arial" panose="020B0604020202020204" pitchFamily="34" charset="0"/>
              </a:rPr>
              <a:t>Make a copy of your documentation to keep in your records </a:t>
            </a:r>
          </a:p>
          <a:p>
            <a:endParaRPr lang="en-US" dirty="0"/>
          </a:p>
        </p:txBody>
      </p:sp>
      <p:sp>
        <p:nvSpPr>
          <p:cNvPr id="4" name="Slide Number Placeholder 3"/>
          <p:cNvSpPr>
            <a:spLocks noGrp="1"/>
          </p:cNvSpPr>
          <p:nvPr>
            <p:ph type="sldNum" sz="quarter" idx="5"/>
          </p:nvPr>
        </p:nvSpPr>
        <p:spPr/>
        <p:txBody>
          <a:bodyPr/>
          <a:lstStyle/>
          <a:p>
            <a:fld id="{BC849E9A-41F7-4779-A581-48A7C374A227}" type="slidenum">
              <a:rPr lang="en-US" smtClean="0"/>
              <a:t>16</a:t>
            </a:fld>
            <a:endParaRPr lang="en-US" dirty="0"/>
          </a:p>
        </p:txBody>
      </p:sp>
    </p:spTree>
    <p:extLst>
      <p:ext uri="{BB962C8B-B14F-4D97-AF65-F5344CB8AC3E}">
        <p14:creationId xmlns:p14="http://schemas.microsoft.com/office/powerpoint/2010/main" val="2550871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Preparation for the interactive process continued</a:t>
            </a:r>
          </a:p>
          <a:p>
            <a:r>
              <a:rPr lang="en-US" sz="1200" kern="1200" dirty="0">
                <a:solidFill>
                  <a:schemeClr val="tx1"/>
                </a:solidFill>
                <a:effectLst/>
                <a:latin typeface="Arial" panose="020B0604020202020204" pitchFamily="34" charset="0"/>
                <a:ea typeface="+mn-ea"/>
                <a:cs typeface="Arial" panose="020B0604020202020204" pitchFamily="34" charset="0"/>
              </a:rPr>
              <a:t>A student should be able to do the following when they meet with disability services:</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Describe, out loud, their own disability or medical condition</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Have copies of all test results related to the diagnosis of their disability and a recent complete diagnostic evaluation report</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Understand and can discuss the content of the reports concerning their disability history and diagnosis.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They also should be aware that </a:t>
            </a:r>
            <a:r>
              <a:rPr lang="en-US" sz="1200" dirty="0">
                <a:latin typeface="Arial" panose="020B0604020202020204" pitchFamily="34" charset="0"/>
                <a:cs typeface="Arial" panose="020B0604020202020204" pitchFamily="34" charset="0"/>
              </a:rPr>
              <a:t>most postsecondary schools do not have “resource rooms,” classroom assignments adapted only for students with disabilities, or reduced program standards and requirements</a:t>
            </a:r>
          </a:p>
          <a:p>
            <a:r>
              <a:rPr lang="en-US" dirty="0">
                <a:latin typeface="Arial" panose="020B0604020202020204" pitchFamily="34" charset="0"/>
                <a:cs typeface="Arial" panose="020B0604020202020204" pitchFamily="34" charset="0"/>
              </a:rPr>
              <a:t>Students also should feel they have </a:t>
            </a:r>
            <a:r>
              <a:rPr lang="en-US" sz="1200" dirty="0">
                <a:latin typeface="Arial" panose="020B0604020202020204" pitchFamily="34" charset="0"/>
                <a:cs typeface="Arial" panose="020B0604020202020204" pitchFamily="34" charset="0"/>
              </a:rPr>
              <a:t>the skills or will get help to learn the skills about time management, notetaking, listening, test-taking strategies and library use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C849E9A-41F7-4779-A581-48A7C374A227}" type="slidenum">
              <a:rPr lang="en-US" smtClean="0"/>
              <a:t>17</a:t>
            </a:fld>
            <a:endParaRPr lang="en-US" dirty="0"/>
          </a:p>
        </p:txBody>
      </p:sp>
    </p:spTree>
    <p:extLst>
      <p:ext uri="{BB962C8B-B14F-4D97-AF65-F5344CB8AC3E}">
        <p14:creationId xmlns:p14="http://schemas.microsoft.com/office/powerpoint/2010/main" val="2740651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Preparation for the interactive process continued</a:t>
            </a: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Self advocacy skills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Know your rights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Be prepared to explain the impact of your disability or medical condition in the academic and non-academic environments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Be Comfortable talking about your disability or medical condition </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Be prepared to communicate with your instructors </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Recognize when you need additional help </a:t>
            </a:r>
          </a:p>
          <a:p>
            <a:endParaRPr lang="en-US" dirty="0"/>
          </a:p>
        </p:txBody>
      </p:sp>
      <p:sp>
        <p:nvSpPr>
          <p:cNvPr id="4" name="Slide Number Placeholder 3"/>
          <p:cNvSpPr>
            <a:spLocks noGrp="1"/>
          </p:cNvSpPr>
          <p:nvPr>
            <p:ph type="sldNum" sz="quarter" idx="5"/>
          </p:nvPr>
        </p:nvSpPr>
        <p:spPr/>
        <p:txBody>
          <a:bodyPr/>
          <a:lstStyle/>
          <a:p>
            <a:fld id="{BC849E9A-41F7-4779-A581-48A7C374A227}" type="slidenum">
              <a:rPr lang="en-US" smtClean="0"/>
              <a:t>18</a:t>
            </a:fld>
            <a:endParaRPr lang="en-US" dirty="0"/>
          </a:p>
        </p:txBody>
      </p:sp>
    </p:spTree>
    <p:extLst>
      <p:ext uri="{BB962C8B-B14F-4D97-AF65-F5344CB8AC3E}">
        <p14:creationId xmlns:p14="http://schemas.microsoft.com/office/powerpoint/2010/main" val="2658580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Preparation for the Interactive process continued</a:t>
            </a:r>
          </a:p>
          <a:p>
            <a:r>
              <a:rPr lang="en-US" dirty="0">
                <a:latin typeface="Arial" panose="020B0604020202020204" pitchFamily="34" charset="0"/>
                <a:cs typeface="Arial" panose="020B0604020202020204" pitchFamily="34" charset="0"/>
              </a:rPr>
              <a:t>Understanding your specific accommodation needs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Know what accommodations have worked in the past and which were not a success and why</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Explore a variety of accommodations that might be available</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Be familiar with assistive technology </a:t>
            </a:r>
          </a:p>
          <a:p>
            <a:endParaRPr lang="en-US" dirty="0"/>
          </a:p>
        </p:txBody>
      </p:sp>
      <p:sp>
        <p:nvSpPr>
          <p:cNvPr id="4" name="Slide Number Placeholder 3"/>
          <p:cNvSpPr>
            <a:spLocks noGrp="1"/>
          </p:cNvSpPr>
          <p:nvPr>
            <p:ph type="sldNum" sz="quarter" idx="5"/>
          </p:nvPr>
        </p:nvSpPr>
        <p:spPr/>
        <p:txBody>
          <a:bodyPr/>
          <a:lstStyle/>
          <a:p>
            <a:fld id="{BC849E9A-41F7-4779-A581-48A7C374A227}" type="slidenum">
              <a:rPr lang="en-US" smtClean="0"/>
              <a:t>19</a:t>
            </a:fld>
            <a:endParaRPr lang="en-US" dirty="0"/>
          </a:p>
        </p:txBody>
      </p:sp>
    </p:spTree>
    <p:extLst>
      <p:ext uri="{BB962C8B-B14F-4D97-AF65-F5344CB8AC3E}">
        <p14:creationId xmlns:p14="http://schemas.microsoft.com/office/powerpoint/2010/main" val="2231301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Law Differences</a:t>
            </a:r>
          </a:p>
          <a:p>
            <a:r>
              <a:rPr lang="en-US" dirty="0">
                <a:latin typeface="Arial" panose="020B0604020202020204" pitchFamily="34" charset="0"/>
                <a:cs typeface="Arial" panose="020B0604020202020204" pitchFamily="34" charset="0"/>
              </a:rPr>
              <a:t>Both K-12 and College must adhere to Section 504 of the Rehabilitation Act of 1973</a:t>
            </a:r>
          </a:p>
          <a:p>
            <a:r>
              <a:rPr lang="en-US" dirty="0">
                <a:latin typeface="Arial" panose="020B0604020202020204" pitchFamily="34" charset="0"/>
                <a:cs typeface="Arial" panose="020B0604020202020204" pitchFamily="34" charset="0"/>
              </a:rPr>
              <a:t>However, K-12 follow IDEA, Individuals with Disabilities Education Act, which is about success</a:t>
            </a:r>
          </a:p>
          <a:p>
            <a:r>
              <a:rPr lang="en-US" dirty="0">
                <a:latin typeface="Arial" panose="020B0604020202020204" pitchFamily="34" charset="0"/>
                <a:cs typeface="Arial" panose="020B0604020202020204" pitchFamily="34" charset="0"/>
              </a:rPr>
              <a:t>Colleges follow the ADA, Americans with Disabilities Act, which is about access</a:t>
            </a:r>
          </a:p>
        </p:txBody>
      </p:sp>
      <p:sp>
        <p:nvSpPr>
          <p:cNvPr id="4" name="Slide Number Placeholder 3"/>
          <p:cNvSpPr>
            <a:spLocks noGrp="1"/>
          </p:cNvSpPr>
          <p:nvPr>
            <p:ph type="sldNum" sz="quarter" idx="10"/>
          </p:nvPr>
        </p:nvSpPr>
        <p:spPr/>
        <p:txBody>
          <a:bodyPr/>
          <a:lstStyle/>
          <a:p>
            <a:fld id="{BC849E9A-41F7-4779-A581-48A7C374A227}" type="slidenum">
              <a:rPr lang="en-US" smtClean="0"/>
              <a:t>2</a:t>
            </a:fld>
            <a:endParaRPr lang="en-US" dirty="0"/>
          </a:p>
        </p:txBody>
      </p:sp>
    </p:spTree>
    <p:extLst>
      <p:ext uri="{BB962C8B-B14F-4D97-AF65-F5344CB8AC3E}">
        <p14:creationId xmlns:p14="http://schemas.microsoft.com/office/powerpoint/2010/main" val="4192102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Transition information</a:t>
            </a:r>
          </a:p>
          <a:p>
            <a:r>
              <a:rPr lang="en-US" dirty="0">
                <a:latin typeface="Arial" panose="020B0604020202020204" pitchFamily="34" charset="0"/>
                <a:cs typeface="Arial" panose="020B0604020202020204" pitchFamily="34" charset="0"/>
              </a:rPr>
              <a:t>Alamance Community College website links how to register with Disability Services and Frequently asked questions</a:t>
            </a:r>
          </a:p>
        </p:txBody>
      </p:sp>
      <p:sp>
        <p:nvSpPr>
          <p:cNvPr id="4" name="Slide Number Placeholder 3"/>
          <p:cNvSpPr>
            <a:spLocks noGrp="1"/>
          </p:cNvSpPr>
          <p:nvPr>
            <p:ph type="sldNum" sz="quarter" idx="5"/>
          </p:nvPr>
        </p:nvSpPr>
        <p:spPr/>
        <p:txBody>
          <a:bodyPr/>
          <a:lstStyle/>
          <a:p>
            <a:fld id="{BC849E9A-41F7-4779-A581-48A7C374A227}" type="slidenum">
              <a:rPr lang="en-US" smtClean="0"/>
              <a:t>20</a:t>
            </a:fld>
            <a:endParaRPr lang="en-US" dirty="0"/>
          </a:p>
        </p:txBody>
      </p:sp>
    </p:spTree>
    <p:extLst>
      <p:ext uri="{BB962C8B-B14F-4D97-AF65-F5344CB8AC3E}">
        <p14:creationId xmlns:p14="http://schemas.microsoft.com/office/powerpoint/2010/main" val="3946678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This concludes Module 14 High School to College</a:t>
            </a:r>
          </a:p>
        </p:txBody>
      </p:sp>
      <p:sp>
        <p:nvSpPr>
          <p:cNvPr id="4" name="Slide Number Placeholder 3"/>
          <p:cNvSpPr>
            <a:spLocks noGrp="1"/>
          </p:cNvSpPr>
          <p:nvPr>
            <p:ph type="sldNum" sz="quarter" idx="10"/>
          </p:nvPr>
        </p:nvSpPr>
        <p:spPr/>
        <p:txBody>
          <a:bodyPr/>
          <a:lstStyle/>
          <a:p>
            <a:fld id="{BC849E9A-41F7-4779-A581-48A7C374A227}" type="slidenum">
              <a:rPr lang="en-US" smtClean="0"/>
              <a:t>21</a:t>
            </a:fld>
            <a:endParaRPr lang="en-US" dirty="0"/>
          </a:p>
        </p:txBody>
      </p:sp>
    </p:spTree>
    <p:extLst>
      <p:ext uri="{BB962C8B-B14F-4D97-AF65-F5344CB8AC3E}">
        <p14:creationId xmlns:p14="http://schemas.microsoft.com/office/powerpoint/2010/main" val="644202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Documentation</a:t>
            </a:r>
          </a:p>
          <a:p>
            <a:r>
              <a:rPr lang="en-US" dirty="0">
                <a:latin typeface="Arial" panose="020B0604020202020204" pitchFamily="34" charset="0"/>
                <a:cs typeface="Arial" panose="020B0604020202020204" pitchFamily="34" charset="0"/>
              </a:rPr>
              <a:t>High schools have IEPs, individualized education plans, they also have 504 plans. Although these are helpful to see what modifications and accommodations they received, these are not adequate documentation</a:t>
            </a:r>
          </a:p>
          <a:p>
            <a:r>
              <a:rPr lang="en-US" dirty="0">
                <a:latin typeface="Arial" panose="020B0604020202020204" pitchFamily="34" charset="0"/>
                <a:cs typeface="Arial" panose="020B0604020202020204" pitchFamily="34" charset="0"/>
              </a:rPr>
              <a:t>College documentation have guidelines that specify information needed for each category of disability</a:t>
            </a:r>
          </a:p>
          <a:p>
            <a:r>
              <a:rPr lang="en-US" dirty="0">
                <a:latin typeface="Arial" panose="020B0604020202020204" pitchFamily="34" charset="0"/>
                <a:cs typeface="Arial" panose="020B0604020202020204" pitchFamily="34" charset="0"/>
              </a:rPr>
              <a:t>In high school they provide evaluations at no cost to the students, whereas in college the student is responsible for obtaining and paying for an evaluation</a:t>
            </a:r>
          </a:p>
          <a:p>
            <a:r>
              <a:rPr lang="en-US" dirty="0">
                <a:latin typeface="Arial" panose="020B0604020202020204" pitchFamily="34" charset="0"/>
                <a:cs typeface="Arial" panose="020B0604020202020204" pitchFamily="34" charset="0"/>
              </a:rPr>
              <a:t>Documentation in the high school setting focuses on determining whether the student is eligible based on categories in the IDEA</a:t>
            </a:r>
          </a:p>
          <a:p>
            <a:r>
              <a:rPr lang="en-US" dirty="0">
                <a:latin typeface="Arial" panose="020B0604020202020204" pitchFamily="34" charset="0"/>
                <a:cs typeface="Arial" panose="020B0604020202020204" pitchFamily="34" charset="0"/>
              </a:rPr>
              <a:t>College documentation must have information on specific function and demonstrate the need for specific accommodations</a:t>
            </a:r>
          </a:p>
        </p:txBody>
      </p:sp>
      <p:sp>
        <p:nvSpPr>
          <p:cNvPr id="4" name="Slide Number Placeholder 3"/>
          <p:cNvSpPr>
            <a:spLocks noGrp="1"/>
          </p:cNvSpPr>
          <p:nvPr>
            <p:ph type="sldNum" sz="quarter" idx="10"/>
          </p:nvPr>
        </p:nvSpPr>
        <p:spPr/>
        <p:txBody>
          <a:bodyPr/>
          <a:lstStyle/>
          <a:p>
            <a:fld id="{BC849E9A-41F7-4779-A581-48A7C374A227}" type="slidenum">
              <a:rPr lang="en-US" smtClean="0"/>
              <a:t>3</a:t>
            </a:fld>
            <a:endParaRPr lang="en-US" dirty="0"/>
          </a:p>
        </p:txBody>
      </p:sp>
    </p:spTree>
    <p:extLst>
      <p:ext uri="{BB962C8B-B14F-4D97-AF65-F5344CB8AC3E}">
        <p14:creationId xmlns:p14="http://schemas.microsoft.com/office/powerpoint/2010/main" val="3291994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Self-Advocacy</a:t>
            </a:r>
          </a:p>
          <a:p>
            <a:r>
              <a:rPr lang="en-US" dirty="0">
                <a:latin typeface="Arial" panose="020B0604020202020204" pitchFamily="34" charset="0"/>
                <a:cs typeface="Arial" panose="020B0604020202020204" pitchFamily="34" charset="0"/>
              </a:rPr>
              <a:t>A high school student is identified by school and supported by parents and teachers</a:t>
            </a:r>
          </a:p>
          <a:p>
            <a:r>
              <a:rPr lang="en-US" dirty="0">
                <a:latin typeface="Arial" panose="020B0604020202020204" pitchFamily="34" charset="0"/>
                <a:cs typeface="Arial" panose="020B0604020202020204" pitchFamily="34" charset="0"/>
              </a:rPr>
              <a:t>In college the student must self-identify</a:t>
            </a:r>
          </a:p>
          <a:p>
            <a:r>
              <a:rPr lang="en-US" dirty="0">
                <a:latin typeface="Arial" panose="020B0604020202020204" pitchFamily="34" charset="0"/>
                <a:cs typeface="Arial" panose="020B0604020202020204" pitchFamily="34" charset="0"/>
              </a:rPr>
              <a:t>In high school the primary responsibility for arranging accommodations belong to the school, whereas in college the student is responsible for self-advocating and arranging accommodations</a:t>
            </a:r>
          </a:p>
          <a:p>
            <a:r>
              <a:rPr lang="en-US" dirty="0">
                <a:latin typeface="Arial" panose="020B0604020202020204" pitchFamily="34" charset="0"/>
                <a:cs typeface="Arial" panose="020B0604020202020204" pitchFamily="34" charset="0"/>
              </a:rPr>
              <a:t>Teachers in the high school setting approach students when they think they may need assistance</a:t>
            </a:r>
          </a:p>
          <a:p>
            <a:r>
              <a:rPr lang="en-US" dirty="0">
                <a:latin typeface="Arial" panose="020B0604020202020204" pitchFamily="34" charset="0"/>
                <a:cs typeface="Arial" panose="020B0604020202020204" pitchFamily="34" charset="0"/>
              </a:rPr>
              <a:t>Instructors and professors are usually open and helpful, but expect students to initiate contact when they need help</a:t>
            </a:r>
          </a:p>
        </p:txBody>
      </p:sp>
      <p:sp>
        <p:nvSpPr>
          <p:cNvPr id="4" name="Slide Number Placeholder 3"/>
          <p:cNvSpPr>
            <a:spLocks noGrp="1"/>
          </p:cNvSpPr>
          <p:nvPr>
            <p:ph type="sldNum" sz="quarter" idx="10"/>
          </p:nvPr>
        </p:nvSpPr>
        <p:spPr/>
        <p:txBody>
          <a:bodyPr/>
          <a:lstStyle/>
          <a:p>
            <a:fld id="{BC849E9A-41F7-4779-A581-48A7C374A227}" type="slidenum">
              <a:rPr lang="en-US" smtClean="0"/>
              <a:t>4</a:t>
            </a:fld>
            <a:endParaRPr lang="en-US" dirty="0"/>
          </a:p>
        </p:txBody>
      </p:sp>
    </p:spTree>
    <p:extLst>
      <p:ext uri="{BB962C8B-B14F-4D97-AF65-F5344CB8AC3E}">
        <p14:creationId xmlns:p14="http://schemas.microsoft.com/office/powerpoint/2010/main" val="2472620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Parental Role</a:t>
            </a:r>
          </a:p>
          <a:p>
            <a:r>
              <a:rPr lang="en-US" dirty="0">
                <a:latin typeface="Arial" panose="020B0604020202020204" pitchFamily="34" charset="0"/>
                <a:cs typeface="Arial" panose="020B0604020202020204" pitchFamily="34" charset="0"/>
              </a:rPr>
              <a:t>High schooler parents have access to student records and participate in the accommodation process as well as advocates for the student</a:t>
            </a:r>
          </a:p>
          <a:p>
            <a:r>
              <a:rPr lang="en-US" dirty="0">
                <a:latin typeface="Arial" panose="020B0604020202020204" pitchFamily="34" charset="0"/>
                <a:cs typeface="Arial" panose="020B0604020202020204" pitchFamily="34" charset="0"/>
              </a:rPr>
              <a:t>In college the parent does not have access to the student records without written consent and the student must advocate for themselves</a:t>
            </a:r>
          </a:p>
        </p:txBody>
      </p:sp>
      <p:sp>
        <p:nvSpPr>
          <p:cNvPr id="4" name="Slide Number Placeholder 3"/>
          <p:cNvSpPr>
            <a:spLocks noGrp="1"/>
          </p:cNvSpPr>
          <p:nvPr>
            <p:ph type="sldNum" sz="quarter" idx="10"/>
          </p:nvPr>
        </p:nvSpPr>
        <p:spPr/>
        <p:txBody>
          <a:bodyPr/>
          <a:lstStyle/>
          <a:p>
            <a:fld id="{BC849E9A-41F7-4779-A581-48A7C374A227}" type="slidenum">
              <a:rPr lang="en-US" smtClean="0"/>
              <a:t>5</a:t>
            </a:fld>
            <a:endParaRPr lang="en-US" dirty="0"/>
          </a:p>
        </p:txBody>
      </p:sp>
    </p:spTree>
    <p:extLst>
      <p:ext uri="{BB962C8B-B14F-4D97-AF65-F5344CB8AC3E}">
        <p14:creationId xmlns:p14="http://schemas.microsoft.com/office/powerpoint/2010/main" val="907602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Instruction in high school the teacher can modify their curriculum, alter pace of assignments, read shorter passages, can be re-taught in class, and seldom need to read anything more than once</a:t>
            </a:r>
          </a:p>
          <a:p>
            <a:r>
              <a:rPr lang="en-US" dirty="0">
                <a:latin typeface="Arial" panose="020B0604020202020204" pitchFamily="34" charset="0"/>
                <a:cs typeface="Arial" panose="020B0604020202020204" pitchFamily="34" charset="0"/>
              </a:rPr>
              <a:t>In college, instructors are not required to modify curriculum or alter assignment deadlines, students must read a substantial amounts and they must review material regularly</a:t>
            </a:r>
          </a:p>
        </p:txBody>
      </p:sp>
      <p:sp>
        <p:nvSpPr>
          <p:cNvPr id="4" name="Slide Number Placeholder 3"/>
          <p:cNvSpPr>
            <a:spLocks noGrp="1"/>
          </p:cNvSpPr>
          <p:nvPr>
            <p:ph type="sldNum" sz="quarter" idx="10"/>
          </p:nvPr>
        </p:nvSpPr>
        <p:spPr/>
        <p:txBody>
          <a:bodyPr/>
          <a:lstStyle/>
          <a:p>
            <a:fld id="{BC849E9A-41F7-4779-A581-48A7C374A227}" type="slidenum">
              <a:rPr lang="en-US" smtClean="0"/>
              <a:t>6</a:t>
            </a:fld>
            <a:endParaRPr lang="en-US" dirty="0"/>
          </a:p>
        </p:txBody>
      </p:sp>
    </p:spTree>
    <p:extLst>
      <p:ext uri="{BB962C8B-B14F-4D97-AF65-F5344CB8AC3E}">
        <p14:creationId xmlns:p14="http://schemas.microsoft.com/office/powerpoint/2010/main" val="977975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Grades and tests in high school may include modifications on test format or grading, in college accommodations are on how the tests are given, not changing the format</a:t>
            </a:r>
          </a:p>
          <a:p>
            <a:r>
              <a:rPr lang="en-US" dirty="0">
                <a:latin typeface="Arial" panose="020B0604020202020204" pitchFamily="34" charset="0"/>
                <a:cs typeface="Arial" panose="020B0604020202020204" pitchFamily="34" charset="0"/>
              </a:rPr>
              <a:t>High school tests are often frequent and cover less material, whereas college testing is usually infrequent and cover substantial amounts of material</a:t>
            </a:r>
          </a:p>
          <a:p>
            <a:r>
              <a:rPr lang="en-US" dirty="0">
                <a:latin typeface="Arial" panose="020B0604020202020204" pitchFamily="34" charset="0"/>
                <a:cs typeface="Arial" panose="020B0604020202020204" pitchFamily="34" charset="0"/>
              </a:rPr>
              <a:t>Make up tests are often available in high school, but not necessarily at the college level</a:t>
            </a:r>
          </a:p>
          <a:p>
            <a:r>
              <a:rPr lang="en-US" dirty="0">
                <a:latin typeface="Arial" panose="020B0604020202020204" pitchFamily="34" charset="0"/>
                <a:cs typeface="Arial" panose="020B0604020202020204" pitchFamily="34" charset="0"/>
              </a:rPr>
              <a:t>Teachers remind high school students of assignments and due dates, at the college the students are responsible for keeping up with their grades and due dates</a:t>
            </a:r>
          </a:p>
        </p:txBody>
      </p:sp>
      <p:sp>
        <p:nvSpPr>
          <p:cNvPr id="4" name="Slide Number Placeholder 3"/>
          <p:cNvSpPr>
            <a:spLocks noGrp="1"/>
          </p:cNvSpPr>
          <p:nvPr>
            <p:ph type="sldNum" sz="quarter" idx="10"/>
          </p:nvPr>
        </p:nvSpPr>
        <p:spPr/>
        <p:txBody>
          <a:bodyPr/>
          <a:lstStyle/>
          <a:p>
            <a:fld id="{BC849E9A-41F7-4779-A581-48A7C374A227}" type="slidenum">
              <a:rPr lang="en-US" smtClean="0"/>
              <a:t>7</a:t>
            </a:fld>
            <a:endParaRPr lang="en-US" dirty="0"/>
          </a:p>
        </p:txBody>
      </p:sp>
    </p:spTree>
    <p:extLst>
      <p:ext uri="{BB962C8B-B14F-4D97-AF65-F5344CB8AC3E}">
        <p14:creationId xmlns:p14="http://schemas.microsoft.com/office/powerpoint/2010/main" val="3475098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Study responsibilities</a:t>
            </a:r>
          </a:p>
          <a:p>
            <a:r>
              <a:rPr lang="en-US" dirty="0">
                <a:latin typeface="Arial" panose="020B0604020202020204" pitchFamily="34" charset="0"/>
                <a:cs typeface="Arial" panose="020B0604020202020204" pitchFamily="34" charset="0"/>
              </a:rPr>
              <a:t>Tutoring and study support may be provided to high school students as part of their IEP or 504 plans; tutoring at college does not fall under Disability Services and students need to seek out tutoring resources available to all students</a:t>
            </a:r>
          </a:p>
          <a:p>
            <a:r>
              <a:rPr lang="en-US" dirty="0">
                <a:latin typeface="Arial" panose="020B0604020202020204" pitchFamily="34" charset="0"/>
                <a:cs typeface="Arial" panose="020B0604020202020204" pitchFamily="34" charset="0"/>
              </a:rPr>
              <a:t>Students time and assignments are structured by others in the high school, in college students must manage their own time and complete assignments independently</a:t>
            </a:r>
          </a:p>
          <a:p>
            <a:r>
              <a:rPr lang="en-US" dirty="0">
                <a:latin typeface="Arial" panose="020B0604020202020204" pitchFamily="34" charset="0"/>
                <a:cs typeface="Arial" panose="020B0604020202020204" pitchFamily="34" charset="0"/>
              </a:rPr>
              <a:t>High school students may study outside of class as little as 0 to 2 hours a week; whereas, college students need 2 to 3 hours for each hour in class</a:t>
            </a:r>
          </a:p>
        </p:txBody>
      </p:sp>
      <p:sp>
        <p:nvSpPr>
          <p:cNvPr id="4" name="Slide Number Placeholder 3"/>
          <p:cNvSpPr>
            <a:spLocks noGrp="1"/>
          </p:cNvSpPr>
          <p:nvPr>
            <p:ph type="sldNum" sz="quarter" idx="10"/>
          </p:nvPr>
        </p:nvSpPr>
        <p:spPr/>
        <p:txBody>
          <a:bodyPr/>
          <a:lstStyle/>
          <a:p>
            <a:fld id="{BC849E9A-41F7-4779-A581-48A7C374A227}" type="slidenum">
              <a:rPr lang="en-US" smtClean="0"/>
              <a:t>8</a:t>
            </a:fld>
            <a:endParaRPr lang="en-US" dirty="0"/>
          </a:p>
        </p:txBody>
      </p:sp>
    </p:spTree>
    <p:extLst>
      <p:ext uri="{BB962C8B-B14F-4D97-AF65-F5344CB8AC3E}">
        <p14:creationId xmlns:p14="http://schemas.microsoft.com/office/powerpoint/2010/main" val="1193879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Transition Preparation</a:t>
            </a:r>
          </a:p>
          <a:p>
            <a:r>
              <a:rPr lang="en-US" sz="1200" kern="1200" dirty="0">
                <a:solidFill>
                  <a:schemeClr val="tx1"/>
                </a:solidFill>
                <a:effectLst/>
                <a:latin typeface="Arial" panose="020B0604020202020204" pitchFamily="34" charset="0"/>
                <a:ea typeface="+mn-ea"/>
                <a:cs typeface="Arial" panose="020B0604020202020204" pitchFamily="34" charset="0"/>
              </a:rPr>
              <a:t>To prepare for transition to college students should</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Attend and be involved in all IEP/504 meetings</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Begin discussing the transition process</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Discuss their plans and goals with their parents</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Search websites for colleges, etc.</a:t>
            </a:r>
          </a:p>
          <a:p>
            <a:r>
              <a:rPr lang="en-US" sz="1200" kern="1200" dirty="0">
                <a:solidFill>
                  <a:schemeClr val="tx1"/>
                </a:solidFill>
                <a:effectLst/>
                <a:latin typeface="Arial" panose="020B0604020202020204" pitchFamily="34" charset="0"/>
                <a:ea typeface="+mn-ea"/>
                <a:cs typeface="Arial" panose="020B0604020202020204" pitchFamily="34" charset="0"/>
              </a:rPr>
              <a:t>Parents should</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Be involved with their son/daughter’s IEP or 504 process</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They should discuss career goals and college plans with their son/daughter</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Research postsecondary schools</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Look for Referral options to agencies who offer disability and vocational services </a:t>
            </a:r>
          </a:p>
        </p:txBody>
      </p:sp>
      <p:sp>
        <p:nvSpPr>
          <p:cNvPr id="4" name="Slide Number Placeholder 3"/>
          <p:cNvSpPr>
            <a:spLocks noGrp="1"/>
          </p:cNvSpPr>
          <p:nvPr>
            <p:ph type="sldNum" sz="quarter" idx="5"/>
          </p:nvPr>
        </p:nvSpPr>
        <p:spPr/>
        <p:txBody>
          <a:bodyPr/>
          <a:lstStyle/>
          <a:p>
            <a:fld id="{BC849E9A-41F7-4779-A581-48A7C374A227}" type="slidenum">
              <a:rPr lang="en-US" smtClean="0"/>
              <a:t>9</a:t>
            </a:fld>
            <a:endParaRPr lang="en-US" dirty="0"/>
          </a:p>
        </p:txBody>
      </p:sp>
    </p:spTree>
    <p:extLst>
      <p:ext uri="{BB962C8B-B14F-4D97-AF65-F5344CB8AC3E}">
        <p14:creationId xmlns:p14="http://schemas.microsoft.com/office/powerpoint/2010/main" val="898752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718B7-7F68-4CC9-8291-332587FA31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81D6BB-0446-49E8-8677-EADF274E95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5AEE24-534A-40F1-99E4-00B7D5FD9124}"/>
              </a:ext>
            </a:extLst>
          </p:cNvPr>
          <p:cNvSpPr>
            <a:spLocks noGrp="1"/>
          </p:cNvSpPr>
          <p:nvPr>
            <p:ph type="dt" sz="half" idx="10"/>
          </p:nvPr>
        </p:nvSpPr>
        <p:spPr/>
        <p:txBody>
          <a:bodyPr/>
          <a:lstStyle/>
          <a:p>
            <a:fld id="{DECF21A4-E71B-4D3A-AF45-E989C23A7BB1}" type="datetimeFigureOut">
              <a:rPr lang="en-US" smtClean="0"/>
              <a:t>6/24/2019</a:t>
            </a:fld>
            <a:endParaRPr lang="en-US" dirty="0"/>
          </a:p>
        </p:txBody>
      </p:sp>
      <p:sp>
        <p:nvSpPr>
          <p:cNvPr id="5" name="Footer Placeholder 4">
            <a:extLst>
              <a:ext uri="{FF2B5EF4-FFF2-40B4-BE49-F238E27FC236}">
                <a16:creationId xmlns:a16="http://schemas.microsoft.com/office/drawing/2014/main" id="{CD594011-48FF-493D-8286-F62D345525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80EFCD-7E72-4882-86DC-2F371D7D9516}"/>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1152813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47D73-EDDA-49A6-BA12-1CA980DA9B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89B82E-4CA1-47A5-B133-FBD4D8A839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A267F-D142-4D04-9F03-6CB099E6FA32}"/>
              </a:ext>
            </a:extLst>
          </p:cNvPr>
          <p:cNvSpPr>
            <a:spLocks noGrp="1"/>
          </p:cNvSpPr>
          <p:nvPr>
            <p:ph type="dt" sz="half" idx="10"/>
          </p:nvPr>
        </p:nvSpPr>
        <p:spPr/>
        <p:txBody>
          <a:bodyPr/>
          <a:lstStyle/>
          <a:p>
            <a:fld id="{DECF21A4-E71B-4D3A-AF45-E989C23A7BB1}" type="datetimeFigureOut">
              <a:rPr lang="en-US" smtClean="0"/>
              <a:t>6/24/2019</a:t>
            </a:fld>
            <a:endParaRPr lang="en-US" dirty="0"/>
          </a:p>
        </p:txBody>
      </p:sp>
      <p:sp>
        <p:nvSpPr>
          <p:cNvPr id="5" name="Footer Placeholder 4">
            <a:extLst>
              <a:ext uri="{FF2B5EF4-FFF2-40B4-BE49-F238E27FC236}">
                <a16:creationId xmlns:a16="http://schemas.microsoft.com/office/drawing/2014/main" id="{705127CA-154D-4E90-B776-A2EE71F78D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5F0BA5-F4EE-4282-B111-76B869BE267D}"/>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3067408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56E92A-52E0-4710-BDEF-0A15346854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A240E1-5EB0-47FD-AA37-BF945D136CC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A14243-F1E4-487A-ABEC-30516A01DF2B}"/>
              </a:ext>
            </a:extLst>
          </p:cNvPr>
          <p:cNvSpPr>
            <a:spLocks noGrp="1"/>
          </p:cNvSpPr>
          <p:nvPr>
            <p:ph type="dt" sz="half" idx="10"/>
          </p:nvPr>
        </p:nvSpPr>
        <p:spPr/>
        <p:txBody>
          <a:bodyPr/>
          <a:lstStyle/>
          <a:p>
            <a:fld id="{DECF21A4-E71B-4D3A-AF45-E989C23A7BB1}" type="datetimeFigureOut">
              <a:rPr lang="en-US" smtClean="0"/>
              <a:t>6/24/2019</a:t>
            </a:fld>
            <a:endParaRPr lang="en-US" dirty="0"/>
          </a:p>
        </p:txBody>
      </p:sp>
      <p:sp>
        <p:nvSpPr>
          <p:cNvPr id="5" name="Footer Placeholder 4">
            <a:extLst>
              <a:ext uri="{FF2B5EF4-FFF2-40B4-BE49-F238E27FC236}">
                <a16:creationId xmlns:a16="http://schemas.microsoft.com/office/drawing/2014/main" id="{AC358244-98FD-472D-AB8C-075F71C10B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998D5A-820D-4519-967F-33320971CBAB}"/>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14024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334F3-0709-471B-A734-C4B404F55B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795016-AF78-4708-9C5F-21110C197B0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EA2D1-B124-4454-AFDC-EA60A14BA121}"/>
              </a:ext>
            </a:extLst>
          </p:cNvPr>
          <p:cNvSpPr>
            <a:spLocks noGrp="1"/>
          </p:cNvSpPr>
          <p:nvPr>
            <p:ph type="dt" sz="half" idx="10"/>
          </p:nvPr>
        </p:nvSpPr>
        <p:spPr/>
        <p:txBody>
          <a:bodyPr/>
          <a:lstStyle/>
          <a:p>
            <a:fld id="{DECF21A4-E71B-4D3A-AF45-E989C23A7BB1}" type="datetimeFigureOut">
              <a:rPr lang="en-US" smtClean="0"/>
              <a:t>6/24/2019</a:t>
            </a:fld>
            <a:endParaRPr lang="en-US" dirty="0"/>
          </a:p>
        </p:txBody>
      </p:sp>
      <p:sp>
        <p:nvSpPr>
          <p:cNvPr id="5" name="Footer Placeholder 4">
            <a:extLst>
              <a:ext uri="{FF2B5EF4-FFF2-40B4-BE49-F238E27FC236}">
                <a16:creationId xmlns:a16="http://schemas.microsoft.com/office/drawing/2014/main" id="{B4F58000-F9D7-4A53-A6C5-E5E8154226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D22AAD-0D08-4F47-8D5A-EFE29017E8DD}"/>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4213046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6159-1280-4EE9-96D3-A56BD58266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A27A78-1874-488A-B215-7D763D3381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4BB3D1-3138-4B69-BF5D-4B1A213451CA}"/>
              </a:ext>
            </a:extLst>
          </p:cNvPr>
          <p:cNvSpPr>
            <a:spLocks noGrp="1"/>
          </p:cNvSpPr>
          <p:nvPr>
            <p:ph type="dt" sz="half" idx="10"/>
          </p:nvPr>
        </p:nvSpPr>
        <p:spPr/>
        <p:txBody>
          <a:bodyPr/>
          <a:lstStyle/>
          <a:p>
            <a:fld id="{DECF21A4-E71B-4D3A-AF45-E989C23A7BB1}" type="datetimeFigureOut">
              <a:rPr lang="en-US" smtClean="0"/>
              <a:t>6/24/2019</a:t>
            </a:fld>
            <a:endParaRPr lang="en-US" dirty="0"/>
          </a:p>
        </p:txBody>
      </p:sp>
      <p:sp>
        <p:nvSpPr>
          <p:cNvPr id="5" name="Footer Placeholder 4">
            <a:extLst>
              <a:ext uri="{FF2B5EF4-FFF2-40B4-BE49-F238E27FC236}">
                <a16:creationId xmlns:a16="http://schemas.microsoft.com/office/drawing/2014/main" id="{0EFF90C5-31F4-4A22-AC00-3FB5ED291B2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1F787E-B946-4091-ABC6-F9DB06BBEE34}"/>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1089272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CAA11-CC97-44E5-AE4D-808FD741A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3AB6CB-9460-4BCA-86C5-5F26357AB80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FAB0F6-401D-4BAF-A300-65AD684DF96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561BBA-B185-4B45-B152-3D320E15F550}"/>
              </a:ext>
            </a:extLst>
          </p:cNvPr>
          <p:cNvSpPr>
            <a:spLocks noGrp="1"/>
          </p:cNvSpPr>
          <p:nvPr>
            <p:ph type="dt" sz="half" idx="10"/>
          </p:nvPr>
        </p:nvSpPr>
        <p:spPr/>
        <p:txBody>
          <a:bodyPr/>
          <a:lstStyle/>
          <a:p>
            <a:fld id="{DECF21A4-E71B-4D3A-AF45-E989C23A7BB1}" type="datetimeFigureOut">
              <a:rPr lang="en-US" smtClean="0"/>
              <a:t>6/24/2019</a:t>
            </a:fld>
            <a:endParaRPr lang="en-US" dirty="0"/>
          </a:p>
        </p:txBody>
      </p:sp>
      <p:sp>
        <p:nvSpPr>
          <p:cNvPr id="6" name="Footer Placeholder 5">
            <a:extLst>
              <a:ext uri="{FF2B5EF4-FFF2-40B4-BE49-F238E27FC236}">
                <a16:creationId xmlns:a16="http://schemas.microsoft.com/office/drawing/2014/main" id="{D61CD760-96AC-4821-A56B-0B805F2FAD4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F750665-D5B5-4D0B-B2F0-CB6B027CDEC7}"/>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3138061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A47C3-C498-415A-A057-E19BCEB5F2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F6677F-2712-4810-A3AA-56FA75386D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871B54A-6775-4978-8E19-32694C9B5E3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BA1303-B245-476D-BD02-A4E4A359F6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8E898F-5B79-46F1-89C1-F827997CC48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417A4D-2EC9-4294-BFF4-EAE22EE1099A}"/>
              </a:ext>
            </a:extLst>
          </p:cNvPr>
          <p:cNvSpPr>
            <a:spLocks noGrp="1"/>
          </p:cNvSpPr>
          <p:nvPr>
            <p:ph type="dt" sz="half" idx="10"/>
          </p:nvPr>
        </p:nvSpPr>
        <p:spPr/>
        <p:txBody>
          <a:bodyPr/>
          <a:lstStyle/>
          <a:p>
            <a:fld id="{DECF21A4-E71B-4D3A-AF45-E989C23A7BB1}" type="datetimeFigureOut">
              <a:rPr lang="en-US" smtClean="0"/>
              <a:t>6/24/2019</a:t>
            </a:fld>
            <a:endParaRPr lang="en-US" dirty="0"/>
          </a:p>
        </p:txBody>
      </p:sp>
      <p:sp>
        <p:nvSpPr>
          <p:cNvPr id="8" name="Footer Placeholder 7">
            <a:extLst>
              <a:ext uri="{FF2B5EF4-FFF2-40B4-BE49-F238E27FC236}">
                <a16:creationId xmlns:a16="http://schemas.microsoft.com/office/drawing/2014/main" id="{6150E317-3602-42A1-BB7F-0184072E8D5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0CE2C97-E26C-4A8B-93A0-B01E2C7F4522}"/>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2258698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F68FC-5755-447A-8D7F-9ADED3E99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B50287-81AA-46CA-8CB3-53A7F8313741}"/>
              </a:ext>
            </a:extLst>
          </p:cNvPr>
          <p:cNvSpPr>
            <a:spLocks noGrp="1"/>
          </p:cNvSpPr>
          <p:nvPr>
            <p:ph type="dt" sz="half" idx="10"/>
          </p:nvPr>
        </p:nvSpPr>
        <p:spPr/>
        <p:txBody>
          <a:bodyPr/>
          <a:lstStyle/>
          <a:p>
            <a:fld id="{DECF21A4-E71B-4D3A-AF45-E989C23A7BB1}" type="datetimeFigureOut">
              <a:rPr lang="en-US" smtClean="0"/>
              <a:t>6/24/2019</a:t>
            </a:fld>
            <a:endParaRPr lang="en-US" dirty="0"/>
          </a:p>
        </p:txBody>
      </p:sp>
      <p:sp>
        <p:nvSpPr>
          <p:cNvPr id="4" name="Footer Placeholder 3">
            <a:extLst>
              <a:ext uri="{FF2B5EF4-FFF2-40B4-BE49-F238E27FC236}">
                <a16:creationId xmlns:a16="http://schemas.microsoft.com/office/drawing/2014/main" id="{2F1BA4AA-02C9-459E-9362-3DA60E3B597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B2A2C8F-DBB4-4235-A67E-FB4039D9AA24}"/>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4068395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6ACAA5-F8E7-46E9-8BA7-A510948B62CC}"/>
              </a:ext>
            </a:extLst>
          </p:cNvPr>
          <p:cNvSpPr>
            <a:spLocks noGrp="1"/>
          </p:cNvSpPr>
          <p:nvPr>
            <p:ph type="dt" sz="half" idx="10"/>
          </p:nvPr>
        </p:nvSpPr>
        <p:spPr/>
        <p:txBody>
          <a:bodyPr/>
          <a:lstStyle/>
          <a:p>
            <a:fld id="{DECF21A4-E71B-4D3A-AF45-E989C23A7BB1}" type="datetimeFigureOut">
              <a:rPr lang="en-US" smtClean="0"/>
              <a:t>6/24/2019</a:t>
            </a:fld>
            <a:endParaRPr lang="en-US" dirty="0"/>
          </a:p>
        </p:txBody>
      </p:sp>
      <p:sp>
        <p:nvSpPr>
          <p:cNvPr id="3" name="Footer Placeholder 2">
            <a:extLst>
              <a:ext uri="{FF2B5EF4-FFF2-40B4-BE49-F238E27FC236}">
                <a16:creationId xmlns:a16="http://schemas.microsoft.com/office/drawing/2014/main" id="{D1F2DEE8-5654-4DCA-A8D0-D883E52B6FB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0B179A5-4329-4057-9DEB-5B6E3AD1183F}"/>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621790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DA80-336B-4DBB-91A1-6E3E4B3C20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40D456-F0A3-4789-A310-A23F01B2EC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A8B05-7071-44D4-80F7-3E8191C9A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D8562E-E6F1-449B-909C-98426BA86B36}"/>
              </a:ext>
            </a:extLst>
          </p:cNvPr>
          <p:cNvSpPr>
            <a:spLocks noGrp="1"/>
          </p:cNvSpPr>
          <p:nvPr>
            <p:ph type="dt" sz="half" idx="10"/>
          </p:nvPr>
        </p:nvSpPr>
        <p:spPr/>
        <p:txBody>
          <a:bodyPr/>
          <a:lstStyle/>
          <a:p>
            <a:fld id="{DECF21A4-E71B-4D3A-AF45-E989C23A7BB1}" type="datetimeFigureOut">
              <a:rPr lang="en-US" smtClean="0"/>
              <a:t>6/24/2019</a:t>
            </a:fld>
            <a:endParaRPr lang="en-US" dirty="0"/>
          </a:p>
        </p:txBody>
      </p:sp>
      <p:sp>
        <p:nvSpPr>
          <p:cNvPr id="6" name="Footer Placeholder 5">
            <a:extLst>
              <a:ext uri="{FF2B5EF4-FFF2-40B4-BE49-F238E27FC236}">
                <a16:creationId xmlns:a16="http://schemas.microsoft.com/office/drawing/2014/main" id="{7EB47A9A-FB08-407B-A73A-0AC513F0FD5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FF841F-796A-4FE6-B5E0-C8A4986793EE}"/>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10898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D474D-6779-4C23-BD3C-82F5DC3E3E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21096C-E430-49C7-A801-21C0BD95DC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024828F-334F-4A50-850D-10684F245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3293F4-2B70-4BB5-A982-219E4133E251}"/>
              </a:ext>
            </a:extLst>
          </p:cNvPr>
          <p:cNvSpPr>
            <a:spLocks noGrp="1"/>
          </p:cNvSpPr>
          <p:nvPr>
            <p:ph type="dt" sz="half" idx="10"/>
          </p:nvPr>
        </p:nvSpPr>
        <p:spPr/>
        <p:txBody>
          <a:bodyPr/>
          <a:lstStyle/>
          <a:p>
            <a:fld id="{DECF21A4-E71B-4D3A-AF45-E989C23A7BB1}" type="datetimeFigureOut">
              <a:rPr lang="en-US" smtClean="0"/>
              <a:t>6/24/2019</a:t>
            </a:fld>
            <a:endParaRPr lang="en-US" dirty="0"/>
          </a:p>
        </p:txBody>
      </p:sp>
      <p:sp>
        <p:nvSpPr>
          <p:cNvPr id="6" name="Footer Placeholder 5">
            <a:extLst>
              <a:ext uri="{FF2B5EF4-FFF2-40B4-BE49-F238E27FC236}">
                <a16:creationId xmlns:a16="http://schemas.microsoft.com/office/drawing/2014/main" id="{C4F9A86F-B378-4759-B50E-2E0BFAE624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0A95BDC-FC58-4638-AA59-A3DA9931FD3D}"/>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1790833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80BC3B-525F-4038-9330-0729879F91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629186-93D7-46FA-AE02-36D9426043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BF1CEB-0530-4996-BAEF-2E6A04DAD6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CF21A4-E71B-4D3A-AF45-E989C23A7BB1}" type="datetimeFigureOut">
              <a:rPr lang="en-US" smtClean="0"/>
              <a:t>6/24/2019</a:t>
            </a:fld>
            <a:endParaRPr lang="en-US" dirty="0"/>
          </a:p>
        </p:txBody>
      </p:sp>
      <p:sp>
        <p:nvSpPr>
          <p:cNvPr id="5" name="Footer Placeholder 4">
            <a:extLst>
              <a:ext uri="{FF2B5EF4-FFF2-40B4-BE49-F238E27FC236}">
                <a16:creationId xmlns:a16="http://schemas.microsoft.com/office/drawing/2014/main" id="{C8DCFF3D-7353-4B4D-9E75-FA835E06E7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382C8D6-8B0B-4982-9EE4-AA823C69C3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AF1B4E-90EC-4A51-B6E5-B702C054ECB0}" type="slidenum">
              <a:rPr lang="en-US" smtClean="0"/>
              <a:t>‹#›</a:t>
            </a:fld>
            <a:endParaRPr lang="en-US" dirty="0"/>
          </a:p>
        </p:txBody>
      </p:sp>
    </p:spTree>
    <p:extLst>
      <p:ext uri="{BB962C8B-B14F-4D97-AF65-F5344CB8AC3E}">
        <p14:creationId xmlns:p14="http://schemas.microsoft.com/office/powerpoint/2010/main" val="4010604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sv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sv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0.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3.m4a"/><Relationship Id="rId7" Type="http://schemas.openxmlformats.org/officeDocument/2006/relationships/image" Target="../media/image11.emf"/><Relationship Id="rId2" Type="http://schemas.microsoft.com/office/2007/relationships/media" Target="../media/media13.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2.sv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4.sv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svg"/><Relationship Id="rId11"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2.svg"/><Relationship Id="rId4" Type="http://schemas.openxmlformats.org/officeDocument/2006/relationships/notesSlide" Target="../notesSlides/notesSlide21.xml"/><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1AC0E-7195-4ACF-AA0A-5E2923A987F7}"/>
              </a:ext>
            </a:extLst>
          </p:cNvPr>
          <p:cNvSpPr>
            <a:spLocks noGrp="1"/>
          </p:cNvSpPr>
          <p:nvPr>
            <p:ph type="ctrTitle"/>
          </p:nvPr>
        </p:nvSpPr>
        <p:spPr>
          <a:xfrm>
            <a:off x="4654295" y="4522156"/>
            <a:ext cx="5609222" cy="1363215"/>
          </a:xfrm>
        </p:spPr>
        <p:txBody>
          <a:bodyPr anchor="t">
            <a:normAutofit/>
          </a:bodyPr>
          <a:lstStyle/>
          <a:p>
            <a:pPr algn="l"/>
            <a:r>
              <a:rPr lang="en-US" sz="4000" dirty="0">
                <a:latin typeface="Arial" panose="020B0604020202020204" pitchFamily="34" charset="0"/>
                <a:cs typeface="Arial" panose="020B0604020202020204" pitchFamily="34" charset="0"/>
              </a:rPr>
              <a:t>High School to College</a:t>
            </a:r>
          </a:p>
        </p:txBody>
      </p:sp>
      <p:sp>
        <p:nvSpPr>
          <p:cNvPr id="3" name="Subtitle 2">
            <a:extLst>
              <a:ext uri="{FF2B5EF4-FFF2-40B4-BE49-F238E27FC236}">
                <a16:creationId xmlns:a16="http://schemas.microsoft.com/office/drawing/2014/main" id="{814253EE-4FA2-4843-BE27-C7D5B08FFB81}"/>
              </a:ext>
            </a:extLst>
          </p:cNvPr>
          <p:cNvSpPr>
            <a:spLocks noGrp="1"/>
          </p:cNvSpPr>
          <p:nvPr>
            <p:ph type="subTitle" idx="1"/>
          </p:nvPr>
        </p:nvSpPr>
        <p:spPr>
          <a:xfrm>
            <a:off x="4654296" y="3945418"/>
            <a:ext cx="5609219" cy="576738"/>
          </a:xfrm>
        </p:spPr>
        <p:txBody>
          <a:bodyPr anchor="b">
            <a:normAutofit/>
          </a:bodyPr>
          <a:lstStyle/>
          <a:p>
            <a:pPr algn="l"/>
            <a:r>
              <a:rPr lang="en-US" sz="2000" dirty="0">
                <a:latin typeface="Arial" panose="020B0604020202020204" pitchFamily="34" charset="0"/>
                <a:cs typeface="Arial" panose="020B0604020202020204" pitchFamily="34" charset="0"/>
              </a:rPr>
              <a:t>Disability Academy Module 14</a:t>
            </a:r>
          </a:p>
        </p:txBody>
      </p:sp>
      <p:sp>
        <p:nvSpPr>
          <p:cNvPr id="29" name="Freeform: Shape 28">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BA87361-6D30-46E4-834B-719CF5905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2"/>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Graphic 6" descr="Blackboard">
            <a:extLst>
              <a:ext uri="{FF2B5EF4-FFF2-40B4-BE49-F238E27FC236}">
                <a16:creationId xmlns:a16="http://schemas.microsoft.com/office/drawing/2014/main" id="{2696A1A4-8E43-47F6-A6DC-A9ADAB053D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924" y="3621724"/>
            <a:ext cx="2594886" cy="2594886"/>
          </a:xfrm>
          <a:prstGeom prst="rect">
            <a:avLst/>
          </a:prstGeom>
        </p:spPr>
      </p:pic>
      <p:sp>
        <p:nvSpPr>
          <p:cNvPr id="33" name="Freeform: Shape 32">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89DB1C0-FEEC-4CB6-88B2-F9C5562E09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4"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Graphic 8" descr="Open Book">
            <a:extLst>
              <a:ext uri="{FF2B5EF4-FFF2-40B4-BE49-F238E27FC236}">
                <a16:creationId xmlns:a16="http://schemas.microsoft.com/office/drawing/2014/main" id="{93E427C7-0218-4592-82DA-2431E4BF87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85250" y="164573"/>
            <a:ext cx="1636279" cy="1636279"/>
          </a:xfrm>
          <a:prstGeom prst="rect">
            <a:avLst/>
          </a:prstGeom>
        </p:spPr>
      </p:pic>
      <p:sp>
        <p:nvSpPr>
          <p:cNvPr id="37" name="Oval 36">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117" y="6159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08163D1C-ED91-4D5F-A33B-CF1256B27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67709" y="780500"/>
            <a:ext cx="2852928" cy="285292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Graphic 4" descr="Chat">
            <a:extLst>
              <a:ext uri="{FF2B5EF4-FFF2-40B4-BE49-F238E27FC236}">
                <a16:creationId xmlns:a16="http://schemas.microsoft.com/office/drawing/2014/main" id="{EB71843F-0A0B-4317-B205-4B0A0B97C0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80302" y="1293093"/>
            <a:ext cx="1827742" cy="1827742"/>
          </a:xfrm>
          <a:prstGeom prst="rect">
            <a:avLst/>
          </a:prstGeom>
        </p:spPr>
      </p:pic>
      <p:sp>
        <p:nvSpPr>
          <p:cNvPr id="41" name="Freeform: Shape 40">
            <a:extLst>
              <a:ext uri="{FF2B5EF4-FFF2-40B4-BE49-F238E27FC236}">
                <a16:creationId xmlns:a16="http://schemas.microsoft.com/office/drawing/2014/main" id="{31103AB2-C090-458F-B752-294F23AFA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1"/>
            <a:ext cx="3439432" cy="3785157"/>
          </a:xfrm>
          <a:custGeom>
            <a:avLst/>
            <a:gdLst>
              <a:gd name="connsiteX0" fmla="*/ 198262 w 3439432"/>
              <a:gd name="connsiteY0" fmla="*/ 0 h 3785157"/>
              <a:gd name="connsiteX1" fmla="*/ 3439432 w 3439432"/>
              <a:gd name="connsiteY1" fmla="*/ 0 h 3785157"/>
              <a:gd name="connsiteX2" fmla="*/ 3439432 w 3439432"/>
              <a:gd name="connsiteY2" fmla="*/ 3697836 h 3785157"/>
              <a:gd name="connsiteX3" fmla="*/ 3318024 w 3439432"/>
              <a:gd name="connsiteY3" fmla="*/ 3729054 h 3785157"/>
              <a:gd name="connsiteX4" fmla="*/ 2761488 w 3439432"/>
              <a:gd name="connsiteY4" fmla="*/ 3785157 h 3785157"/>
              <a:gd name="connsiteX5" fmla="*/ 0 w 3439432"/>
              <a:gd name="connsiteY5" fmla="*/ 1023669 h 3785157"/>
              <a:gd name="connsiteX6" fmla="*/ 124151 w 3439432"/>
              <a:gd name="connsiteY6" fmla="*/ 202487 h 378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785157">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83D471F3-782A-4BA1-9CAB-FF5CDF0A7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2"/>
            <a:ext cx="3273238" cy="3618965"/>
          </a:xfrm>
          <a:custGeom>
            <a:avLst/>
            <a:gdLst>
              <a:gd name="connsiteX0" fmla="*/ 210437 w 3273238"/>
              <a:gd name="connsiteY0" fmla="*/ 0 h 3618965"/>
              <a:gd name="connsiteX1" fmla="*/ 3273238 w 3273238"/>
              <a:gd name="connsiteY1" fmla="*/ 0 h 3618965"/>
              <a:gd name="connsiteX2" fmla="*/ 3273238 w 3273238"/>
              <a:gd name="connsiteY2" fmla="*/ 3526409 h 3618965"/>
              <a:gd name="connsiteX3" fmla="*/ 3118338 w 3273238"/>
              <a:gd name="connsiteY3" fmla="*/ 3566238 h 3618965"/>
              <a:gd name="connsiteX4" fmla="*/ 2595295 w 3273238"/>
              <a:gd name="connsiteY4" fmla="*/ 3618965 h 3618965"/>
              <a:gd name="connsiteX5" fmla="*/ 0 w 3273238"/>
              <a:gd name="connsiteY5" fmla="*/ 1023670 h 3618965"/>
              <a:gd name="connsiteX6" fmla="*/ 203951 w 3273238"/>
              <a:gd name="connsiteY6" fmla="*/ 13464 h 361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Graphic 10" descr="Books on Shelf">
            <a:extLst>
              <a:ext uri="{FF2B5EF4-FFF2-40B4-BE49-F238E27FC236}">
                <a16:creationId xmlns:a16="http://schemas.microsoft.com/office/drawing/2014/main" id="{18A239E6-97C0-4A74-8E7A-C9FD39A8C92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25024" y="327889"/>
            <a:ext cx="2260711" cy="2260711"/>
          </a:xfrm>
          <a:prstGeom prst="rect">
            <a:avLst/>
          </a:prstGeom>
        </p:spPr>
      </p:pic>
      <p:pic>
        <p:nvPicPr>
          <p:cNvPr id="6" name="Intro" descr="Audio button">
            <a:hlinkClick r:id="" action="ppaction://media"/>
            <a:extLst>
              <a:ext uri="{FF2B5EF4-FFF2-40B4-BE49-F238E27FC236}">
                <a16:creationId xmlns:a16="http://schemas.microsoft.com/office/drawing/2014/main" id="{043BAB4B-08B1-47F5-AA29-92D8BFC3950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855379" y="5747479"/>
            <a:ext cx="609600" cy="609600"/>
          </a:xfrm>
          <a:prstGeom prst="rect">
            <a:avLst/>
          </a:prstGeom>
        </p:spPr>
      </p:pic>
    </p:spTree>
    <p:extLst>
      <p:ext uri="{BB962C8B-B14F-4D97-AF65-F5344CB8AC3E}">
        <p14:creationId xmlns:p14="http://schemas.microsoft.com/office/powerpoint/2010/main" val="3223989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9B4E-C292-45AA-8116-562703040382}"/>
              </a:ext>
            </a:extLst>
          </p:cNvPr>
          <p:cNvSpPr>
            <a:spLocks noGrp="1"/>
          </p:cNvSpPr>
          <p:nvPr>
            <p:ph type="title"/>
          </p:nvPr>
        </p:nvSpPr>
        <p:spPr>
          <a:xfrm>
            <a:off x="2257214" y="2694018"/>
            <a:ext cx="5406902" cy="1469965"/>
          </a:xfrm>
        </p:spPr>
        <p:txBody>
          <a:bodyPr anchor="ctr">
            <a:normAutofit/>
          </a:bodyPr>
          <a:lstStyle/>
          <a:p>
            <a:r>
              <a:rPr lang="en-US" dirty="0">
                <a:latin typeface="Arial" panose="020B0604020202020204" pitchFamily="34" charset="0"/>
                <a:cs typeface="Arial" panose="020B0604020202020204" pitchFamily="34" charset="0"/>
              </a:rPr>
              <a:t>Career and College Promise </a:t>
            </a:r>
          </a:p>
        </p:txBody>
      </p:sp>
      <p:sp>
        <p:nvSpPr>
          <p:cNvPr id="3" name="Content Placeholder 2">
            <a:extLst>
              <a:ext uri="{FF2B5EF4-FFF2-40B4-BE49-F238E27FC236}">
                <a16:creationId xmlns:a16="http://schemas.microsoft.com/office/drawing/2014/main" id="{81072FAC-EEE9-4F26-A784-BC07EACCBE9F}"/>
              </a:ext>
            </a:extLst>
          </p:cNvPr>
          <p:cNvSpPr>
            <a:spLocks noGrp="1"/>
          </p:cNvSpPr>
          <p:nvPr>
            <p:ph idx="1"/>
          </p:nvPr>
        </p:nvSpPr>
        <p:spPr>
          <a:xfrm>
            <a:off x="2257215" y="4352917"/>
            <a:ext cx="5406902" cy="1688746"/>
          </a:xfrm>
        </p:spPr>
        <p:txBody>
          <a:bodyPr vert="horz" lIns="91440" tIns="45720" rIns="91440" bIns="45720" rtlCol="0" anchor="t">
            <a:normAutofit/>
          </a:bodyPr>
          <a:lstStyle/>
          <a:p>
            <a:r>
              <a:rPr lang="en-US" sz="2000" dirty="0">
                <a:latin typeface="Arial" panose="020B0604020202020204" pitchFamily="34" charset="0"/>
                <a:cs typeface="Arial" panose="020B0604020202020204" pitchFamily="34" charset="0"/>
              </a:rPr>
              <a:t>This process is slightly different since they are still a minor but viewed as an adult in the college class. </a:t>
            </a:r>
          </a:p>
        </p:txBody>
      </p:sp>
      <p:pic>
        <p:nvPicPr>
          <p:cNvPr id="5" name="Graphic 4" descr="Open Book">
            <a:extLst>
              <a:ext uri="{FF2B5EF4-FFF2-40B4-BE49-F238E27FC236}">
                <a16:creationId xmlns:a16="http://schemas.microsoft.com/office/drawing/2014/main" id="{DEFE964D-9F1C-4F69-ADD3-0E1AB324E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8200" y="2880360"/>
            <a:ext cx="1097280" cy="1097280"/>
          </a:xfrm>
          <a:prstGeom prst="rect">
            <a:avLst/>
          </a:prstGeom>
        </p:spPr>
      </p:pic>
      <p:pic>
        <p:nvPicPr>
          <p:cNvPr id="9" name="Graphic 8">
            <a:extLst>
              <a:ext uri="{FF2B5EF4-FFF2-40B4-BE49-F238E27FC236}">
                <a16:creationId xmlns:a16="http://schemas.microsoft.com/office/drawing/2014/main" id="{35127EDA-5861-47AB-8729-620CFC7DAC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15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41431" y="816337"/>
            <a:ext cx="5225327" cy="5225327"/>
          </a:xfrm>
          <a:prstGeom prst="rect">
            <a:avLst/>
          </a:prstGeom>
        </p:spPr>
      </p:pic>
      <p:pic>
        <p:nvPicPr>
          <p:cNvPr id="4" name="CCP" descr="audio button">
            <a:hlinkClick r:id="" action="ppaction://media"/>
            <a:extLst>
              <a:ext uri="{FF2B5EF4-FFF2-40B4-BE49-F238E27FC236}">
                <a16:creationId xmlns:a16="http://schemas.microsoft.com/office/drawing/2014/main" id="{06CEEB96-EC6D-45A7-A12F-4A25613DA6D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07777" y="6041663"/>
            <a:ext cx="609600" cy="609600"/>
          </a:xfrm>
          <a:prstGeom prst="rect">
            <a:avLst/>
          </a:prstGeom>
        </p:spPr>
      </p:pic>
    </p:spTree>
    <p:extLst>
      <p:ext uri="{BB962C8B-B14F-4D97-AF65-F5344CB8AC3E}">
        <p14:creationId xmlns:p14="http://schemas.microsoft.com/office/powerpoint/2010/main" val="38165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824B-4279-4D47-92DD-71F5353FAA23}"/>
              </a:ext>
            </a:extLst>
          </p:cNvPr>
          <p:cNvSpPr>
            <a:spLocks noGrp="1"/>
          </p:cNvSpPr>
          <p:nvPr>
            <p:ph type="title"/>
          </p:nvPr>
        </p:nvSpPr>
        <p:spPr>
          <a:xfrm>
            <a:off x="838200" y="365125"/>
            <a:ext cx="10515600" cy="1177815"/>
          </a:xfrm>
        </p:spPr>
        <p:txBody>
          <a:bodyPr/>
          <a:lstStyle/>
          <a:p>
            <a:r>
              <a:rPr lang="en-US" dirty="0">
                <a:latin typeface="Arial" panose="020B0604020202020204" pitchFamily="34" charset="0"/>
                <a:cs typeface="Arial" panose="020B0604020202020204" pitchFamily="34" charset="0"/>
              </a:rPr>
              <a:t>Career and College Promise-MOU</a:t>
            </a:r>
          </a:p>
        </p:txBody>
      </p:sp>
      <p:sp>
        <p:nvSpPr>
          <p:cNvPr id="3" name="Text Placeholder 2">
            <a:extLst>
              <a:ext uri="{FF2B5EF4-FFF2-40B4-BE49-F238E27FC236}">
                <a16:creationId xmlns:a16="http://schemas.microsoft.com/office/drawing/2014/main" id="{0C13F19F-ACE7-4206-858C-B39C0E3208E0}"/>
              </a:ext>
            </a:extLst>
          </p:cNvPr>
          <p:cNvSpPr>
            <a:spLocks noGrp="1"/>
          </p:cNvSpPr>
          <p:nvPr>
            <p:ph type="body" idx="4294967295"/>
          </p:nvPr>
        </p:nvSpPr>
        <p:spPr>
          <a:xfrm>
            <a:off x="838200" y="1542940"/>
            <a:ext cx="5157788" cy="469900"/>
          </a:xfrm>
        </p:spPr>
        <p:txBody>
          <a:bodyPr>
            <a:normAutofit lnSpcReduction="10000"/>
          </a:bodyPr>
          <a:lstStyle/>
          <a:p>
            <a:pPr marL="0" indent="0">
              <a:buNone/>
            </a:pPr>
            <a:r>
              <a:rPr lang="en-US" dirty="0">
                <a:latin typeface="Arial" panose="020B0604020202020204" pitchFamily="34" charset="0"/>
                <a:cs typeface="Arial" panose="020B0604020202020204" pitchFamily="34" charset="0"/>
              </a:rPr>
              <a:t>MOU Example</a:t>
            </a:r>
          </a:p>
        </p:txBody>
      </p:sp>
      <p:sp>
        <p:nvSpPr>
          <p:cNvPr id="10" name="Content Placeholder 9">
            <a:extLst>
              <a:ext uri="{FF2B5EF4-FFF2-40B4-BE49-F238E27FC236}">
                <a16:creationId xmlns:a16="http://schemas.microsoft.com/office/drawing/2014/main" id="{A8F7486A-DEEB-4784-8A76-B3CBA8A11421}"/>
              </a:ext>
            </a:extLst>
          </p:cNvPr>
          <p:cNvSpPr>
            <a:spLocks noGrp="1"/>
          </p:cNvSpPr>
          <p:nvPr>
            <p:ph idx="1"/>
          </p:nvPr>
        </p:nvSpPr>
        <p:spPr>
          <a:xfrm>
            <a:off x="838200" y="2141537"/>
            <a:ext cx="10515600" cy="4351338"/>
          </a:xfrm>
        </p:spPr>
        <p:txBody>
          <a:bodyPr>
            <a:normAutofit/>
          </a:bodyPr>
          <a:lstStyle/>
          <a:p>
            <a:pPr marL="0" indent="0">
              <a:buNone/>
            </a:pPr>
            <a:r>
              <a:rPr lang="en-US" sz="1600" b="1" i="1" dirty="0">
                <a:latin typeface="Arial" panose="020B0604020202020204" pitchFamily="34" charset="0"/>
                <a:cs typeface="Arial" panose="020B0604020202020204" pitchFamily="34" charset="0"/>
              </a:rPr>
              <a:t>Disability Services: </a:t>
            </a:r>
            <a:r>
              <a:rPr lang="en-US" sz="1600" i="1" dirty="0">
                <a:latin typeface="Arial" panose="020B0604020202020204" pitchFamily="34" charset="0"/>
                <a:cs typeface="Arial" panose="020B0604020202020204" pitchFamily="34" charset="0"/>
              </a:rPr>
              <a:t>College name </a:t>
            </a:r>
            <a:r>
              <a:rPr lang="en-US" sz="1600" dirty="0">
                <a:latin typeface="Arial" panose="020B0604020202020204" pitchFamily="34" charset="0"/>
                <a:cs typeface="Arial" panose="020B0604020202020204" pitchFamily="34" charset="0"/>
              </a:rPr>
              <a:t>is committed to providing reasonable accommodations to students who qualify for services under the ADA and Section 504. </a:t>
            </a:r>
            <a:r>
              <a:rPr lang="en-US" sz="1600" i="1" dirty="0">
                <a:latin typeface="Arial" panose="020B0604020202020204" pitchFamily="34" charset="0"/>
                <a:cs typeface="Arial" panose="020B0604020202020204" pitchFamily="34" charset="0"/>
              </a:rPr>
              <a:t>County High School </a:t>
            </a:r>
            <a:r>
              <a:rPr lang="en-US" sz="1600" dirty="0">
                <a:latin typeface="Arial" panose="020B0604020202020204" pitchFamily="34" charset="0"/>
                <a:cs typeface="Arial" panose="020B0604020202020204" pitchFamily="34" charset="0"/>
              </a:rPr>
              <a:t>students with a disability who have received modifications in high school must notify the school counselor and have their parent/guardian sign the letter provided if they are interested in receiving accommodations in a college class. Disclosing a disability to a teacher is not the same as formally requesting accommodations with </a:t>
            </a:r>
            <a:r>
              <a:rPr lang="en-US" sz="1600" i="1" dirty="0">
                <a:latin typeface="Arial" panose="020B0604020202020204" pitchFamily="34" charset="0"/>
                <a:cs typeface="Arial" panose="020B0604020202020204" pitchFamily="34" charset="0"/>
              </a:rPr>
              <a:t>College Name </a:t>
            </a:r>
            <a:r>
              <a:rPr lang="en-US" sz="1600" dirty="0">
                <a:latin typeface="Arial" panose="020B0604020202020204" pitchFamily="34" charset="0"/>
                <a:cs typeface="Arial" panose="020B0604020202020204" pitchFamily="34" charset="0"/>
              </a:rPr>
              <a:t>through the </a:t>
            </a:r>
            <a:r>
              <a:rPr lang="en-US" sz="1600" i="1" dirty="0">
                <a:latin typeface="Arial" panose="020B0604020202020204" pitchFamily="34" charset="0"/>
                <a:cs typeface="Arial" panose="020B0604020202020204" pitchFamily="34" charset="0"/>
              </a:rPr>
              <a:t>Disability Services Office</a:t>
            </a:r>
            <a:r>
              <a:rPr lang="en-US" sz="1600" dirty="0">
                <a:latin typeface="Arial" panose="020B0604020202020204" pitchFamily="34" charset="0"/>
                <a:cs typeface="Arial" panose="020B0604020202020204" pitchFamily="34" charset="0"/>
              </a:rPr>
              <a:t>, and instructors may not provide accommodations until eligibility is verified through</a:t>
            </a:r>
            <a:r>
              <a:rPr lang="en-US" sz="1600" i="1" dirty="0">
                <a:latin typeface="Arial" panose="020B0604020202020204" pitchFamily="34" charset="0"/>
                <a:cs typeface="Arial" panose="020B0604020202020204" pitchFamily="34" charset="0"/>
              </a:rPr>
              <a:t> Disability</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Services. </a:t>
            </a:r>
            <a:r>
              <a:rPr lang="en-US" sz="1600" dirty="0">
                <a:latin typeface="Arial" panose="020B0604020202020204" pitchFamily="34" charset="0"/>
                <a:cs typeface="Arial" panose="020B0604020202020204" pitchFamily="34" charset="0"/>
              </a:rPr>
              <a:t>Every situation is different, so decisions will be made based upon the Request for Accommodation form and the documentation provided. Once a student returns the letter then information will be sent to the </a:t>
            </a:r>
            <a:r>
              <a:rPr lang="en-US" sz="1600" i="1" dirty="0">
                <a:latin typeface="Arial" panose="020B0604020202020204" pitchFamily="34" charset="0"/>
                <a:cs typeface="Arial" panose="020B0604020202020204" pitchFamily="34" charset="0"/>
              </a:rPr>
              <a:t>Director of Disability Services </a:t>
            </a:r>
            <a:r>
              <a:rPr lang="en-US" sz="1600" dirty="0">
                <a:latin typeface="Arial" panose="020B0604020202020204" pitchFamily="34" charset="0"/>
                <a:cs typeface="Arial" panose="020B0604020202020204" pitchFamily="34" charset="0"/>
              </a:rPr>
              <a:t>for review. Once accommodations are determined by the director, an accommodation letter will be sent to the school counselor at each high school. The school counselor will ensure that the accommodation letters will get to the appropriate instructors. Each semester, the director will send out new accommodation letters to the school counselors if the student continues to enroll in WCC courses. Students who have any concerns or issues should contact the </a:t>
            </a:r>
            <a:r>
              <a:rPr lang="en-US" sz="1600" i="1" dirty="0">
                <a:latin typeface="Arial" panose="020B0604020202020204" pitchFamily="34" charset="0"/>
                <a:cs typeface="Arial" panose="020B0604020202020204" pitchFamily="34" charset="0"/>
              </a:rPr>
              <a:t>Director of Disability Services </a:t>
            </a:r>
            <a:r>
              <a:rPr lang="en-US" sz="1600" dirty="0">
                <a:latin typeface="Arial" panose="020B0604020202020204" pitchFamily="34" charset="0"/>
                <a:cs typeface="Arial" panose="020B0604020202020204" pitchFamily="34" charset="0"/>
              </a:rPr>
              <a:t>as soon as possible. </a:t>
            </a:r>
          </a:p>
          <a:p>
            <a:pPr marL="0" indent="0">
              <a:buNone/>
            </a:pPr>
            <a:endParaRPr lang="en-US" sz="1800" dirty="0">
              <a:latin typeface="Arial" panose="020B0604020202020204" pitchFamily="34" charset="0"/>
              <a:cs typeface="Arial" panose="020B0604020202020204" pitchFamily="34" charset="0"/>
            </a:endParaRPr>
          </a:p>
          <a:p>
            <a:r>
              <a:rPr lang="en-US" sz="1600" i="1" dirty="0">
                <a:latin typeface="Arial" panose="020B0604020202020204" pitchFamily="34" charset="0"/>
                <a:cs typeface="Arial" panose="020B0604020202020204" pitchFamily="34" charset="0"/>
              </a:rPr>
              <a:t>Enter your title, department name, and high school </a:t>
            </a:r>
          </a:p>
        </p:txBody>
      </p:sp>
      <p:pic>
        <p:nvPicPr>
          <p:cNvPr id="4" name="CCP MOU" descr="audio button">
            <a:hlinkClick r:id="" action="ppaction://media"/>
            <a:extLst>
              <a:ext uri="{FF2B5EF4-FFF2-40B4-BE49-F238E27FC236}">
                <a16:creationId xmlns:a16="http://schemas.microsoft.com/office/drawing/2014/main" id="{0D41595F-50C2-45FB-AFD0-BA0DE80182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9262" y="5642548"/>
            <a:ext cx="609600" cy="609600"/>
          </a:xfrm>
          <a:prstGeom prst="rect">
            <a:avLst/>
          </a:prstGeom>
        </p:spPr>
      </p:pic>
    </p:spTree>
    <p:extLst>
      <p:ext uri="{BB962C8B-B14F-4D97-AF65-F5344CB8AC3E}">
        <p14:creationId xmlns:p14="http://schemas.microsoft.com/office/powerpoint/2010/main" val="284747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824B-4279-4D47-92DD-71F5353FAA23}"/>
              </a:ext>
            </a:extLst>
          </p:cNvPr>
          <p:cNvSpPr>
            <a:spLocks noGrp="1"/>
          </p:cNvSpPr>
          <p:nvPr>
            <p:ph type="title"/>
          </p:nvPr>
        </p:nvSpPr>
        <p:spPr>
          <a:xfrm>
            <a:off x="838200" y="365125"/>
            <a:ext cx="10515600" cy="1123433"/>
          </a:xfrm>
        </p:spPr>
        <p:txBody>
          <a:bodyPr/>
          <a:lstStyle/>
          <a:p>
            <a:r>
              <a:rPr lang="en-US" dirty="0">
                <a:latin typeface="Arial" panose="020B0604020202020204" pitchFamily="34" charset="0"/>
                <a:cs typeface="Arial" panose="020B0604020202020204" pitchFamily="34" charset="0"/>
              </a:rPr>
              <a:t>Career and College Promise</a:t>
            </a:r>
          </a:p>
        </p:txBody>
      </p:sp>
      <p:sp>
        <p:nvSpPr>
          <p:cNvPr id="11" name="Text Placeholder 10">
            <a:extLst>
              <a:ext uri="{FF2B5EF4-FFF2-40B4-BE49-F238E27FC236}">
                <a16:creationId xmlns:a16="http://schemas.microsoft.com/office/drawing/2014/main" id="{91706BD1-9917-4A74-9669-30F790F0B7F3}"/>
              </a:ext>
            </a:extLst>
          </p:cNvPr>
          <p:cNvSpPr>
            <a:spLocks noGrp="1"/>
          </p:cNvSpPr>
          <p:nvPr>
            <p:ph type="body" sz="quarter" idx="4294967295"/>
          </p:nvPr>
        </p:nvSpPr>
        <p:spPr>
          <a:xfrm>
            <a:off x="912813" y="1446028"/>
            <a:ext cx="5183187" cy="390102"/>
          </a:xfrm>
        </p:spPr>
        <p:txBody>
          <a:bodyPr>
            <a:normAutofit fontScale="92500" lnSpcReduction="20000"/>
          </a:bodyPr>
          <a:lstStyle/>
          <a:p>
            <a:pPr marL="0" indent="0">
              <a:buNone/>
            </a:pPr>
            <a:r>
              <a:rPr lang="en-US" dirty="0">
                <a:latin typeface="Arial" panose="020B0604020202020204" pitchFamily="34" charset="0"/>
                <a:cs typeface="Arial" panose="020B0604020202020204" pitchFamily="34" charset="0"/>
              </a:rPr>
              <a:t>Process example</a:t>
            </a:r>
          </a:p>
        </p:txBody>
      </p:sp>
      <p:sp>
        <p:nvSpPr>
          <p:cNvPr id="10" name="Content Placeholder 9">
            <a:extLst>
              <a:ext uri="{FF2B5EF4-FFF2-40B4-BE49-F238E27FC236}">
                <a16:creationId xmlns:a16="http://schemas.microsoft.com/office/drawing/2014/main" id="{A8F7486A-DEEB-4784-8A76-B3CBA8A11421}"/>
              </a:ext>
            </a:extLst>
          </p:cNvPr>
          <p:cNvSpPr>
            <a:spLocks noGrp="1"/>
          </p:cNvSpPr>
          <p:nvPr>
            <p:ph idx="1"/>
          </p:nvPr>
        </p:nvSpPr>
        <p:spPr>
          <a:xfrm>
            <a:off x="838200" y="1836130"/>
            <a:ext cx="10515600" cy="4774532"/>
          </a:xfrm>
        </p:spPr>
        <p:txBody>
          <a:bodyPr>
            <a:noAutofit/>
          </a:bodyPr>
          <a:lstStyle/>
          <a:p>
            <a:pPr lvl="0"/>
            <a:r>
              <a:rPr lang="en-US" sz="1600" dirty="0">
                <a:latin typeface="Arial" panose="020B0604020202020204" pitchFamily="34" charset="0"/>
                <a:cs typeface="Arial" panose="020B0604020202020204" pitchFamily="34" charset="0"/>
              </a:rPr>
              <a:t>A list of all students taking Career and College Promise Courses for </a:t>
            </a:r>
            <a:r>
              <a:rPr lang="en-US" sz="1600" i="1" dirty="0">
                <a:latin typeface="Arial" panose="020B0604020202020204" pitchFamily="34" charset="0"/>
                <a:cs typeface="Arial" panose="020B0604020202020204" pitchFamily="34" charset="0"/>
              </a:rPr>
              <a:t>County Schools </a:t>
            </a:r>
            <a:r>
              <a:rPr lang="en-US" sz="1600" dirty="0">
                <a:latin typeface="Arial" panose="020B0604020202020204" pitchFamily="34" charset="0"/>
                <a:cs typeface="Arial" panose="020B0604020202020204" pitchFamily="34" charset="0"/>
              </a:rPr>
              <a:t>will be provided to the EC Program Specialist for </a:t>
            </a:r>
            <a:r>
              <a:rPr lang="en-US" sz="1600" i="1" dirty="0">
                <a:latin typeface="Arial" panose="020B0604020202020204" pitchFamily="34" charset="0"/>
                <a:cs typeface="Arial" panose="020B0604020202020204" pitchFamily="34" charset="0"/>
              </a:rPr>
              <a:t>County Schools </a:t>
            </a:r>
            <a:r>
              <a:rPr lang="en-US" sz="1600" dirty="0">
                <a:latin typeface="Arial" panose="020B0604020202020204" pitchFamily="34" charset="0"/>
                <a:cs typeface="Arial" panose="020B0604020202020204" pitchFamily="34" charset="0"/>
              </a:rPr>
              <a:t>by </a:t>
            </a:r>
            <a:r>
              <a:rPr lang="en-US" sz="1600" i="1" dirty="0">
                <a:latin typeface="Arial" panose="020B0604020202020204" pitchFamily="34" charset="0"/>
                <a:cs typeface="Arial" panose="020B0604020202020204" pitchFamily="34" charset="0"/>
              </a:rPr>
              <a:t>CCP Director.  </a:t>
            </a:r>
            <a:r>
              <a:rPr lang="en-US" sz="1600" dirty="0">
                <a:latin typeface="Arial" panose="020B0604020202020204" pitchFamily="34" charset="0"/>
                <a:cs typeface="Arial" panose="020B0604020202020204" pitchFamily="34" charset="0"/>
              </a:rPr>
              <a:t>This list needs to be made available to him/her within </a:t>
            </a:r>
            <a:r>
              <a:rPr lang="en-US" sz="1600" b="1" i="1" u="sng" dirty="0">
                <a:latin typeface="Arial" panose="020B0604020202020204" pitchFamily="34" charset="0"/>
                <a:cs typeface="Arial" panose="020B0604020202020204" pitchFamily="34" charset="0"/>
              </a:rPr>
              <a:t>3 days</a:t>
            </a:r>
            <a:r>
              <a:rPr lang="en-US" sz="1600" dirty="0">
                <a:latin typeface="Arial" panose="020B0604020202020204" pitchFamily="34" charset="0"/>
                <a:cs typeface="Arial" panose="020B0604020202020204" pitchFamily="34" charset="0"/>
              </a:rPr>
              <a:t> of rosters being set. </a:t>
            </a:r>
          </a:p>
          <a:p>
            <a:pPr lvl="0"/>
            <a:r>
              <a:rPr lang="en-US" sz="1600" dirty="0">
                <a:latin typeface="Arial" panose="020B0604020202020204" pitchFamily="34" charset="0"/>
                <a:cs typeface="Arial" panose="020B0604020202020204" pitchFamily="34" charset="0"/>
              </a:rPr>
              <a:t>EC Program Specialist will then review the list to determine which students are identified as having a disability.</a:t>
            </a:r>
          </a:p>
          <a:p>
            <a:pPr lvl="0"/>
            <a:r>
              <a:rPr lang="en-US" sz="1600" dirty="0">
                <a:latin typeface="Arial" panose="020B0604020202020204" pitchFamily="34" charset="0"/>
                <a:cs typeface="Arial" panose="020B0604020202020204" pitchFamily="34" charset="0"/>
              </a:rPr>
              <a:t>EC Program Specialist will go to each high school to meet with the EC case manager and student to discuss the procedures for requesting accommodations.  At that time, EC Program Specialist  will provide a letter from </a:t>
            </a:r>
            <a:r>
              <a:rPr lang="en-US" sz="1600" i="1" dirty="0">
                <a:latin typeface="Arial" panose="020B0604020202020204" pitchFamily="34" charset="0"/>
                <a:cs typeface="Arial" panose="020B0604020202020204" pitchFamily="34" charset="0"/>
              </a:rPr>
              <a:t>County Schools Exceptional Children’s Department </a:t>
            </a:r>
            <a:r>
              <a:rPr lang="en-US" sz="1600" dirty="0">
                <a:latin typeface="Arial" panose="020B0604020202020204" pitchFamily="34" charset="0"/>
                <a:cs typeface="Arial" panose="020B0604020202020204" pitchFamily="34" charset="0"/>
              </a:rPr>
              <a:t>outlining the requirements to request accommodations.  The request for accommodations form from </a:t>
            </a:r>
            <a:r>
              <a:rPr lang="en-US" sz="1600" i="1" dirty="0">
                <a:latin typeface="Arial" panose="020B0604020202020204" pitchFamily="34" charset="0"/>
                <a:cs typeface="Arial" panose="020B0604020202020204" pitchFamily="34" charset="0"/>
              </a:rPr>
              <a:t>College Name </a:t>
            </a:r>
            <a:r>
              <a:rPr lang="en-US" sz="1600" dirty="0">
                <a:latin typeface="Arial" panose="020B0604020202020204" pitchFamily="34" charset="0"/>
                <a:cs typeface="Arial" panose="020B0604020202020204" pitchFamily="34" charset="0"/>
              </a:rPr>
              <a:t>will also be provided at this meeting.</a:t>
            </a:r>
          </a:p>
          <a:p>
            <a:pPr lvl="0"/>
            <a:r>
              <a:rPr lang="en-US" sz="1600" dirty="0">
                <a:latin typeface="Arial" panose="020B0604020202020204" pitchFamily="34" charset="0"/>
                <a:cs typeface="Arial" panose="020B0604020202020204" pitchFamily="34" charset="0"/>
              </a:rPr>
              <a:t>Students will be asked to turn the forms in </a:t>
            </a:r>
            <a:r>
              <a:rPr lang="en-US" sz="1600" b="1" i="1" u="sng" dirty="0">
                <a:latin typeface="Arial" panose="020B0604020202020204" pitchFamily="34" charset="0"/>
                <a:cs typeface="Arial" panose="020B0604020202020204" pitchFamily="34" charset="0"/>
              </a:rPr>
              <a:t>within one week</a:t>
            </a:r>
            <a:r>
              <a:rPr lang="en-US" sz="1600" dirty="0">
                <a:latin typeface="Arial" panose="020B0604020202020204" pitchFamily="34" charset="0"/>
                <a:cs typeface="Arial" panose="020B0604020202020204" pitchFamily="34" charset="0"/>
              </a:rPr>
              <a:t> of EC Program Specialist meeting with them.  </a:t>
            </a:r>
          </a:p>
          <a:p>
            <a:pPr lvl="0"/>
            <a:r>
              <a:rPr lang="en-US" sz="1600" dirty="0">
                <a:latin typeface="Arial" panose="020B0604020202020204" pitchFamily="34" charset="0"/>
                <a:cs typeface="Arial" panose="020B0604020202020204" pitchFamily="34" charset="0"/>
              </a:rPr>
              <a:t>Once all forms are gathered, the Exceptional Children’s Department will collect the necessary information for </a:t>
            </a:r>
            <a:r>
              <a:rPr lang="en-US" sz="1600" i="1" dirty="0">
                <a:latin typeface="Arial" panose="020B0604020202020204" pitchFamily="34" charset="0"/>
                <a:cs typeface="Arial" panose="020B0604020202020204" pitchFamily="34" charset="0"/>
              </a:rPr>
              <a:t>College Name</a:t>
            </a:r>
            <a:r>
              <a:rPr lang="en-US" sz="1600" dirty="0">
                <a:latin typeface="Arial" panose="020B0604020202020204" pitchFamily="34" charset="0"/>
                <a:cs typeface="Arial" panose="020B0604020202020204" pitchFamily="34" charset="0"/>
              </a:rPr>
              <a:t>.  </a:t>
            </a:r>
          </a:p>
          <a:p>
            <a:pPr lvl="0"/>
            <a:r>
              <a:rPr lang="en-US" sz="1600" dirty="0">
                <a:latin typeface="Arial" panose="020B0604020202020204" pitchFamily="34" charset="0"/>
                <a:cs typeface="Arial" panose="020B0604020202020204" pitchFamily="34" charset="0"/>
              </a:rPr>
              <a:t>All information will be provided to </a:t>
            </a:r>
            <a:r>
              <a:rPr lang="en-US" sz="1600" i="1" dirty="0">
                <a:latin typeface="Arial" panose="020B0604020202020204" pitchFamily="34" charset="0"/>
                <a:cs typeface="Arial" panose="020B0604020202020204" pitchFamily="34" charset="0"/>
              </a:rPr>
              <a:t>Director or title of person at College Name</a:t>
            </a:r>
            <a:r>
              <a:rPr lang="en-US" sz="1600" dirty="0">
                <a:latin typeface="Arial" panose="020B0604020202020204" pitchFamily="34" charset="0"/>
                <a:cs typeface="Arial" panose="020B0604020202020204" pitchFamily="34" charset="0"/>
              </a:rPr>
              <a:t> </a:t>
            </a:r>
            <a:r>
              <a:rPr lang="en-US" sz="1600" b="1" i="1" u="sng" dirty="0">
                <a:latin typeface="Arial" panose="020B0604020202020204" pitchFamily="34" charset="0"/>
                <a:cs typeface="Arial" panose="020B0604020202020204" pitchFamily="34" charset="0"/>
              </a:rPr>
              <a:t>within one week</a:t>
            </a:r>
            <a:r>
              <a:rPr lang="en-US" sz="1600" dirty="0">
                <a:latin typeface="Arial" panose="020B0604020202020204" pitchFamily="34" charset="0"/>
                <a:cs typeface="Arial" panose="020B0604020202020204" pitchFamily="34" charset="0"/>
              </a:rPr>
              <a:t> of receiving the forms. </a:t>
            </a:r>
          </a:p>
          <a:p>
            <a:pPr lvl="0"/>
            <a:r>
              <a:rPr lang="en-US" sz="1600" i="1" dirty="0">
                <a:latin typeface="Arial" panose="020B0604020202020204" pitchFamily="34" charset="0"/>
                <a:cs typeface="Arial" panose="020B0604020202020204" pitchFamily="34" charset="0"/>
              </a:rPr>
              <a:t>Director </a:t>
            </a:r>
            <a:r>
              <a:rPr lang="en-US" sz="1600" dirty="0">
                <a:latin typeface="Arial" panose="020B0604020202020204" pitchFamily="34" charset="0"/>
                <a:cs typeface="Arial" panose="020B0604020202020204" pitchFamily="34" charset="0"/>
              </a:rPr>
              <a:t>will review documentation, create accommodation letters and send them to the EC counselors at each high school to deliver to students and/or instructors. </a:t>
            </a:r>
          </a:p>
          <a:p>
            <a:pPr marL="0" indent="0">
              <a:buNone/>
            </a:pPr>
            <a:endParaRPr lang="en-US" sz="1600" dirty="0">
              <a:latin typeface="Arial" panose="020B0604020202020204" pitchFamily="34" charset="0"/>
              <a:cs typeface="Arial" panose="020B0604020202020204" pitchFamily="34" charset="0"/>
            </a:endParaRPr>
          </a:p>
          <a:p>
            <a:r>
              <a:rPr lang="en-US" sz="1600" i="1" dirty="0">
                <a:latin typeface="Arial" panose="020B0604020202020204" pitchFamily="34" charset="0"/>
                <a:cs typeface="Arial" panose="020B0604020202020204" pitchFamily="34" charset="0"/>
              </a:rPr>
              <a:t>Enter your title, department name, and high school </a:t>
            </a:r>
          </a:p>
        </p:txBody>
      </p:sp>
      <p:pic>
        <p:nvPicPr>
          <p:cNvPr id="3" name="CCP process" descr="audio button">
            <a:hlinkClick r:id="" action="ppaction://media"/>
            <a:extLst>
              <a:ext uri="{FF2B5EF4-FFF2-40B4-BE49-F238E27FC236}">
                <a16:creationId xmlns:a16="http://schemas.microsoft.com/office/drawing/2014/main" id="{96593B5C-40CE-419B-9757-FBB3A351E2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4252" y="5777459"/>
            <a:ext cx="609600" cy="609600"/>
          </a:xfrm>
          <a:prstGeom prst="rect">
            <a:avLst/>
          </a:prstGeom>
        </p:spPr>
      </p:pic>
    </p:spTree>
    <p:extLst>
      <p:ext uri="{BB962C8B-B14F-4D97-AF65-F5344CB8AC3E}">
        <p14:creationId xmlns:p14="http://schemas.microsoft.com/office/powerpoint/2010/main" val="162905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9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BD0A42-B011-4DBF-B5CD-6718A97E3C7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CCP Letter Example</a:t>
            </a:r>
          </a:p>
        </p:txBody>
      </p:sp>
      <p:sp>
        <p:nvSpPr>
          <p:cNvPr id="3" name="TextBox 2">
            <a:extLst>
              <a:ext uri="{FF2B5EF4-FFF2-40B4-BE49-F238E27FC236}">
                <a16:creationId xmlns:a16="http://schemas.microsoft.com/office/drawing/2014/main" id="{4F08F965-B293-47B3-B684-4631A57C9685}"/>
              </a:ext>
            </a:extLst>
          </p:cNvPr>
          <p:cNvSpPr txBox="1"/>
          <p:nvPr/>
        </p:nvSpPr>
        <p:spPr>
          <a:xfrm>
            <a:off x="596575" y="2922803"/>
            <a:ext cx="4923692" cy="646331"/>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Letter to parents for Career and College Promise student that has an IEP or 504 plan</a:t>
            </a:r>
          </a:p>
        </p:txBody>
      </p:sp>
      <p:graphicFrame>
        <p:nvGraphicFramePr>
          <p:cNvPr id="10" name="Object 9" descr="Wilkes County Schools CCP letter for parents&#10;">
            <a:extLst>
              <a:ext uri="{FF2B5EF4-FFF2-40B4-BE49-F238E27FC236}">
                <a16:creationId xmlns:a16="http://schemas.microsoft.com/office/drawing/2014/main" id="{1529D090-E3A4-4B29-B53A-8CF59CF9FF35}"/>
              </a:ext>
            </a:extLst>
          </p:cNvPr>
          <p:cNvGraphicFramePr>
            <a:graphicFrameLocks noChangeAspect="1"/>
          </p:cNvGraphicFramePr>
          <p:nvPr>
            <p:extLst>
              <p:ext uri="{D42A27DB-BD31-4B8C-83A1-F6EECF244321}">
                <p14:modId xmlns:p14="http://schemas.microsoft.com/office/powerpoint/2010/main" val="2591425910"/>
              </p:ext>
            </p:extLst>
          </p:nvPr>
        </p:nvGraphicFramePr>
        <p:xfrm>
          <a:off x="5681663" y="229628"/>
          <a:ext cx="5240336" cy="6398744"/>
        </p:xfrm>
        <a:graphic>
          <a:graphicData uri="http://schemas.openxmlformats.org/presentationml/2006/ole">
            <mc:AlternateContent xmlns:mc="http://schemas.openxmlformats.org/markup-compatibility/2006">
              <mc:Choice xmlns:v="urn:schemas-microsoft-com:vml" Requires="v">
                <p:oleObj spid="_x0000_s1026" name="Document" r:id="rId6" imgW="7674312" imgH="9066169" progId="Word.Document.8">
                  <p:embed/>
                </p:oleObj>
              </mc:Choice>
              <mc:Fallback>
                <p:oleObj name="Document" r:id="rId6" imgW="7674312" imgH="9066169" progId="Word.Document.8">
                  <p:embed/>
                  <p:pic>
                    <p:nvPicPr>
                      <p:cNvPr id="10" name="Object 9" descr="Wilkes County Schools CCP letter for parents&#10;">
                        <a:extLst>
                          <a:ext uri="{FF2B5EF4-FFF2-40B4-BE49-F238E27FC236}">
                            <a16:creationId xmlns:a16="http://schemas.microsoft.com/office/drawing/2014/main" id="{1529D090-E3A4-4B29-B53A-8CF59CF9FF35}"/>
                          </a:ext>
                        </a:extLst>
                      </p:cNvPr>
                      <p:cNvPicPr/>
                      <p:nvPr/>
                    </p:nvPicPr>
                    <p:blipFill>
                      <a:blip r:embed="rId7"/>
                      <a:stretch>
                        <a:fillRect/>
                      </a:stretch>
                    </p:blipFill>
                    <p:spPr>
                      <a:xfrm>
                        <a:off x="5681663" y="229628"/>
                        <a:ext cx="5240336" cy="6398744"/>
                      </a:xfrm>
                      <a:prstGeom prst="rect">
                        <a:avLst/>
                      </a:prstGeom>
                    </p:spPr>
                  </p:pic>
                </p:oleObj>
              </mc:Fallback>
            </mc:AlternateContent>
          </a:graphicData>
        </a:graphic>
      </p:graphicFrame>
      <p:pic>
        <p:nvPicPr>
          <p:cNvPr id="2" name="CCP letter" descr="audio button">
            <a:hlinkClick r:id="" action="ppaction://media"/>
            <a:extLst>
              <a:ext uri="{FF2B5EF4-FFF2-40B4-BE49-F238E27FC236}">
                <a16:creationId xmlns:a16="http://schemas.microsoft.com/office/drawing/2014/main" id="{A703F051-8F06-44AB-A206-2B92BD28AE8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617199" y="5864537"/>
            <a:ext cx="609600" cy="609600"/>
          </a:xfrm>
          <a:prstGeom prst="rect">
            <a:avLst/>
          </a:prstGeom>
        </p:spPr>
      </p:pic>
    </p:spTree>
    <p:extLst>
      <p:ext uri="{BB962C8B-B14F-4D97-AF65-F5344CB8AC3E}">
        <p14:creationId xmlns:p14="http://schemas.microsoft.com/office/powerpoint/2010/main" val="212758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4CEF4-01D3-4AF7-9E84-F43030ACA972}"/>
              </a:ext>
            </a:extLst>
          </p:cNvPr>
          <p:cNvSpPr>
            <a:spLocks noGrp="1"/>
          </p:cNvSpPr>
          <p:nvPr>
            <p:ph type="title"/>
          </p:nvPr>
        </p:nvSpPr>
        <p:spPr>
          <a:xfrm>
            <a:off x="2257214" y="2694018"/>
            <a:ext cx="5406902" cy="1469965"/>
          </a:xfrm>
        </p:spPr>
        <p:txBody>
          <a:bodyPr anchor="ctr">
            <a:normAutofit/>
          </a:bodyPr>
          <a:lstStyle/>
          <a:p>
            <a:r>
              <a:rPr lang="en-US" dirty="0">
                <a:latin typeface="Arial" panose="020B0604020202020204" pitchFamily="34" charset="0"/>
                <a:cs typeface="Arial" panose="020B0604020202020204" pitchFamily="34" charset="0"/>
              </a:rPr>
              <a:t>Interactive Process</a:t>
            </a:r>
          </a:p>
        </p:txBody>
      </p:sp>
      <p:pic>
        <p:nvPicPr>
          <p:cNvPr id="4" name="Graphic 3" descr="Books on Shelf">
            <a:extLst>
              <a:ext uri="{FF2B5EF4-FFF2-40B4-BE49-F238E27FC236}">
                <a16:creationId xmlns:a16="http://schemas.microsoft.com/office/drawing/2014/main" id="{3DE94ADA-0031-43D4-A79A-B89B959930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8200" y="2880360"/>
            <a:ext cx="1097280" cy="1097280"/>
          </a:xfrm>
          <a:prstGeom prst="rect">
            <a:avLst/>
          </a:prstGeom>
        </p:spPr>
      </p:pic>
      <p:pic>
        <p:nvPicPr>
          <p:cNvPr id="8" name="Graphic 7">
            <a:extLst>
              <a:ext uri="{FF2B5EF4-FFF2-40B4-BE49-F238E27FC236}">
                <a16:creationId xmlns:a16="http://schemas.microsoft.com/office/drawing/2014/main" id="{984A409A-26BF-476C-858A-CFA0EBFAB6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15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41431" y="816337"/>
            <a:ext cx="5225327" cy="5225327"/>
          </a:xfrm>
          <a:prstGeom prst="rect">
            <a:avLst/>
          </a:prstGeom>
        </p:spPr>
      </p:pic>
      <p:pic>
        <p:nvPicPr>
          <p:cNvPr id="3" name="Recorded Sound" descr="audio button">
            <a:hlinkClick r:id="" action="ppaction://media"/>
            <a:extLst>
              <a:ext uri="{FF2B5EF4-FFF2-40B4-BE49-F238E27FC236}">
                <a16:creationId xmlns:a16="http://schemas.microsoft.com/office/drawing/2014/main" id="{462F9B31-13CA-45D6-B8FC-C6044D880D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48210" y="5432063"/>
            <a:ext cx="609600" cy="609600"/>
          </a:xfrm>
          <a:prstGeom prst="rect">
            <a:avLst/>
          </a:prstGeom>
        </p:spPr>
      </p:pic>
    </p:spTree>
    <p:extLst>
      <p:ext uri="{BB962C8B-B14F-4D97-AF65-F5344CB8AC3E}">
        <p14:creationId xmlns:p14="http://schemas.microsoft.com/office/powerpoint/2010/main" val="39707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The Interactive Process</a:t>
            </a:r>
          </a:p>
        </p:txBody>
      </p:sp>
      <p:sp>
        <p:nvSpPr>
          <p:cNvPr id="3" name="Content Placeholder 2"/>
          <p:cNvSpPr>
            <a:spLocks noGrp="1"/>
          </p:cNvSpPr>
          <p:nvPr>
            <p:ph idx="1"/>
          </p:nvPr>
        </p:nvSpPr>
        <p:spPr>
          <a:xfrm>
            <a:off x="838200" y="1512015"/>
            <a:ext cx="10515600" cy="4980860"/>
          </a:xfrm>
        </p:spPr>
        <p:txBody>
          <a:bodyPr>
            <a:noAutofit/>
          </a:bodyPr>
          <a:lstStyle/>
          <a:p>
            <a:r>
              <a:rPr lang="en-US" sz="2400" dirty="0">
                <a:latin typeface="Arial" panose="020B0604020202020204" pitchFamily="34" charset="0"/>
                <a:cs typeface="Arial" panose="020B0604020202020204" pitchFamily="34" charset="0"/>
              </a:rPr>
              <a:t>The interactive process involves the student and the Disability Services provider engaging in a conversation to:</a:t>
            </a:r>
          </a:p>
          <a:p>
            <a:pPr lvl="1"/>
            <a:r>
              <a:rPr lang="en-US" sz="2000" dirty="0">
                <a:latin typeface="Arial" panose="020B0604020202020204" pitchFamily="34" charset="0"/>
                <a:cs typeface="Arial" panose="020B0604020202020204" pitchFamily="34" charset="0"/>
              </a:rPr>
              <a:t>understand the diagnosis or medical condition</a:t>
            </a:r>
          </a:p>
          <a:p>
            <a:pPr lvl="1"/>
            <a:r>
              <a:rPr lang="en-US" sz="2000" dirty="0">
                <a:latin typeface="Arial" panose="020B0604020202020204" pitchFamily="34" charset="0"/>
                <a:cs typeface="Arial" panose="020B0604020202020204" pitchFamily="34" charset="0"/>
              </a:rPr>
              <a:t>discuss the functional limitation and the impact on a major </a:t>
            </a:r>
          </a:p>
          <a:p>
            <a:pPr lvl="1"/>
            <a:r>
              <a:rPr lang="en-US" sz="2000" dirty="0">
                <a:latin typeface="Arial" panose="020B0604020202020204" pitchFamily="34" charset="0"/>
                <a:cs typeface="Arial" panose="020B0604020202020204" pitchFamily="34" charset="0"/>
              </a:rPr>
              <a:t>life activity or bodily function</a:t>
            </a:r>
          </a:p>
          <a:p>
            <a:pPr lvl="1"/>
            <a:r>
              <a:rPr lang="en-US" sz="2000" dirty="0">
                <a:latin typeface="Arial" panose="020B0604020202020204" pitchFamily="34" charset="0"/>
                <a:cs typeface="Arial" panose="020B0604020202020204" pitchFamily="34" charset="0"/>
              </a:rPr>
              <a:t>discuss academic accommodations and/or services for which the student is eligible</a:t>
            </a:r>
          </a:p>
          <a:p>
            <a:pPr lvl="1"/>
            <a:r>
              <a:rPr lang="en-US" sz="2000" dirty="0">
                <a:latin typeface="Arial" panose="020B0604020202020204" pitchFamily="34" charset="0"/>
                <a:cs typeface="Arial" panose="020B0604020202020204" pitchFamily="34" charset="0"/>
              </a:rPr>
              <a:t>complete and sign accommodation letter or form  </a:t>
            </a:r>
          </a:p>
          <a:p>
            <a:r>
              <a:rPr lang="en-US" sz="2400" dirty="0">
                <a:latin typeface="Arial" panose="020B0604020202020204" pitchFamily="34" charset="0"/>
                <a:cs typeface="Arial" panose="020B0604020202020204" pitchFamily="34" charset="0"/>
              </a:rPr>
              <a:t>The interactive process applies to all programs and services sponsored by the postsecondary institution.  </a:t>
            </a:r>
          </a:p>
          <a:p>
            <a:r>
              <a:rPr lang="en-US" sz="2400" dirty="0">
                <a:latin typeface="Arial" panose="020B0604020202020204" pitchFamily="34" charset="0"/>
                <a:cs typeface="Arial" panose="020B0604020202020204" pitchFamily="34" charset="0"/>
              </a:rPr>
              <a:t>Students in curriculum, continuing education and literacy engage in the interactive process. </a:t>
            </a:r>
          </a:p>
        </p:txBody>
      </p:sp>
      <p:pic>
        <p:nvPicPr>
          <p:cNvPr id="4" name="interactive process" descr="audio button">
            <a:hlinkClick r:id="" action="ppaction://media"/>
            <a:extLst>
              <a:ext uri="{FF2B5EF4-FFF2-40B4-BE49-F238E27FC236}">
                <a16:creationId xmlns:a16="http://schemas.microsoft.com/office/drawing/2014/main" id="{D4FB4A63-5819-4890-9F33-0E07F5D51D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38150" y="5672528"/>
            <a:ext cx="609600" cy="609600"/>
          </a:xfrm>
          <a:prstGeom prst="rect">
            <a:avLst/>
          </a:prstGeom>
        </p:spPr>
      </p:pic>
    </p:spTree>
    <p:extLst>
      <p:ext uri="{BB962C8B-B14F-4D97-AF65-F5344CB8AC3E}">
        <p14:creationId xmlns:p14="http://schemas.microsoft.com/office/powerpoint/2010/main" val="165964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Preparation for the Interactive Process </a:t>
            </a:r>
          </a:p>
        </p:txBody>
      </p:sp>
      <p:sp>
        <p:nvSpPr>
          <p:cNvPr id="3" name="Content Placeholder 2"/>
          <p:cNvSpPr>
            <a:spLocks noGrp="1"/>
          </p:cNvSpPr>
          <p:nvPr>
            <p:ph idx="1"/>
          </p:nvPr>
        </p:nvSpPr>
        <p:spPr/>
        <p:txBody>
          <a:bodyPr>
            <a:normAutofit/>
          </a:bodyPr>
          <a:lstStyle/>
          <a:p>
            <a:pPr marL="0" indent="0" algn="ctr">
              <a:buNone/>
            </a:pPr>
            <a:r>
              <a:rPr lang="en-US" sz="2400" b="1" i="1" dirty="0">
                <a:latin typeface="Arial" panose="020B0604020202020204" pitchFamily="34" charset="0"/>
                <a:cs typeface="Arial" panose="020B0604020202020204" pitchFamily="34" charset="0"/>
              </a:rPr>
              <a:t>Understand Your Disability</a:t>
            </a:r>
          </a:p>
          <a:p>
            <a:r>
              <a:rPr lang="en-US" sz="2400" dirty="0">
                <a:latin typeface="Arial" panose="020B0604020202020204" pitchFamily="34" charset="0"/>
                <a:cs typeface="Arial" panose="020B0604020202020204" pitchFamily="34" charset="0"/>
              </a:rPr>
              <a:t>Make sure documentation/assessment is current </a:t>
            </a:r>
          </a:p>
          <a:p>
            <a:r>
              <a:rPr lang="en-US" sz="2400" dirty="0">
                <a:latin typeface="Arial" panose="020B0604020202020204" pitchFamily="34" charset="0"/>
                <a:cs typeface="Arial" panose="020B0604020202020204" pitchFamily="34" charset="0"/>
              </a:rPr>
              <a:t>Be prepared to explain your diagnosis</a:t>
            </a:r>
          </a:p>
          <a:p>
            <a:r>
              <a:rPr lang="en-US" sz="2400" dirty="0">
                <a:latin typeface="Arial" panose="020B0604020202020204" pitchFamily="34" charset="0"/>
                <a:cs typeface="Arial" panose="020B0604020202020204" pitchFamily="34" charset="0"/>
              </a:rPr>
              <a:t>Understand your strengths and barriers</a:t>
            </a:r>
          </a:p>
          <a:p>
            <a:r>
              <a:rPr lang="en-US" sz="2400" dirty="0">
                <a:latin typeface="Arial" panose="020B0604020202020204" pitchFamily="34" charset="0"/>
                <a:cs typeface="Arial" panose="020B0604020202020204" pitchFamily="34" charset="0"/>
              </a:rPr>
              <a:t>Understand how the diagnosis/medical condition impacts a major life activity or bodily function </a:t>
            </a:r>
          </a:p>
          <a:p>
            <a:r>
              <a:rPr lang="en-US" sz="2400" dirty="0">
                <a:latin typeface="Arial" panose="020B0604020202020204" pitchFamily="34" charset="0"/>
                <a:cs typeface="Arial" panose="020B0604020202020204" pitchFamily="34" charset="0"/>
              </a:rPr>
              <a:t>Make a copy of your documentation to keep in your records </a:t>
            </a:r>
          </a:p>
        </p:txBody>
      </p:sp>
      <p:pic>
        <p:nvPicPr>
          <p:cNvPr id="4" name="prep interactive process" descr="audio button">
            <a:hlinkClick r:id="" action="ppaction://media"/>
            <a:extLst>
              <a:ext uri="{FF2B5EF4-FFF2-40B4-BE49-F238E27FC236}">
                <a16:creationId xmlns:a16="http://schemas.microsoft.com/office/drawing/2014/main" id="{91612FAC-8ABC-4EEF-A035-C8B31ED4DF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4200" y="5728533"/>
            <a:ext cx="609600" cy="609600"/>
          </a:xfrm>
          <a:prstGeom prst="rect">
            <a:avLst/>
          </a:prstGeom>
        </p:spPr>
      </p:pic>
    </p:spTree>
    <p:extLst>
      <p:ext uri="{BB962C8B-B14F-4D97-AF65-F5344CB8AC3E}">
        <p14:creationId xmlns:p14="http://schemas.microsoft.com/office/powerpoint/2010/main" val="166517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Preparation for the Interactive Process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Understanding Your Disability </a:t>
            </a:r>
          </a:p>
        </p:txBody>
      </p:sp>
      <p:sp>
        <p:nvSpPr>
          <p:cNvPr id="5" name="Content Placeholder 4"/>
          <p:cNvSpPr>
            <a:spLocks noGrp="1"/>
          </p:cNvSpPr>
          <p:nvPr>
            <p:ph sz="half" idx="1"/>
          </p:nvPr>
        </p:nvSpPr>
        <p:spPr/>
        <p:txBody>
          <a:bodyPr>
            <a:normAutofit/>
          </a:bodyPr>
          <a:lstStyle/>
          <a:p>
            <a:r>
              <a:rPr lang="en-US" sz="2400" dirty="0">
                <a:latin typeface="Arial" panose="020B0604020202020204" pitchFamily="34" charset="0"/>
                <a:cs typeface="Arial" panose="020B0604020202020204" pitchFamily="34" charset="0"/>
              </a:rPr>
              <a:t>I can describe, out loud, my own disability or medical condition</a:t>
            </a:r>
          </a:p>
          <a:p>
            <a:r>
              <a:rPr lang="en-US" sz="2400" dirty="0">
                <a:latin typeface="Arial" panose="020B0604020202020204" pitchFamily="34" charset="0"/>
                <a:cs typeface="Arial" panose="020B0604020202020204" pitchFamily="34" charset="0"/>
              </a:rPr>
              <a:t>I have copies of all test results related to the diagnosis of my disability and a recent complete diagnostic evaluation report</a:t>
            </a:r>
          </a:p>
          <a:p>
            <a:r>
              <a:rPr lang="en-US" sz="2400" dirty="0">
                <a:latin typeface="Arial" panose="020B0604020202020204" pitchFamily="34" charset="0"/>
                <a:cs typeface="Arial" panose="020B0604020202020204" pitchFamily="34" charset="0"/>
              </a:rPr>
              <a:t>I understand and can discuss the content of the reports concerning my disability history and diagnosis.  </a:t>
            </a:r>
          </a:p>
        </p:txBody>
      </p:sp>
      <p:sp>
        <p:nvSpPr>
          <p:cNvPr id="6" name="Content Placeholder 5"/>
          <p:cNvSpPr>
            <a:spLocks noGrp="1"/>
          </p:cNvSpPr>
          <p:nvPr>
            <p:ph sz="half" idx="2"/>
          </p:nvPr>
        </p:nvSpPr>
        <p:spPr>
          <a:xfrm>
            <a:off x="6172200" y="1825625"/>
            <a:ext cx="5181600" cy="4351338"/>
          </a:xfrm>
        </p:spPr>
        <p:txBody>
          <a:bodyPr>
            <a:normAutofit/>
          </a:bodyPr>
          <a:lstStyle/>
          <a:p>
            <a:r>
              <a:rPr lang="en-US" sz="2400" dirty="0">
                <a:latin typeface="Arial" panose="020B0604020202020204" pitchFamily="34" charset="0"/>
                <a:cs typeface="Arial" panose="020B0604020202020204" pitchFamily="34" charset="0"/>
              </a:rPr>
              <a:t>I am  aware that most postsecondary schools do not have “resource rooms,” classroom assignments adapted only for students with disabilities, or reduced program standards and requirements</a:t>
            </a:r>
          </a:p>
          <a:p>
            <a:r>
              <a:rPr lang="en-US" sz="2400" dirty="0">
                <a:latin typeface="Arial" panose="020B0604020202020204" pitchFamily="34" charset="0"/>
                <a:cs typeface="Arial" panose="020B0604020202020204" pitchFamily="34" charset="0"/>
              </a:rPr>
              <a:t>I have the skills or will get help to learn the skills about time management, notetaking, listening, test-taking strategies and library use.  </a:t>
            </a:r>
          </a:p>
        </p:txBody>
      </p:sp>
      <p:pic>
        <p:nvPicPr>
          <p:cNvPr id="3" name="Process continued" descr="audio button">
            <a:hlinkClick r:id="" action="ppaction://media"/>
            <a:extLst>
              <a:ext uri="{FF2B5EF4-FFF2-40B4-BE49-F238E27FC236}">
                <a16:creationId xmlns:a16="http://schemas.microsoft.com/office/drawing/2014/main" id="{E718ED52-9311-4AA6-8878-D48672F0DF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33220" y="5623576"/>
            <a:ext cx="609600" cy="609600"/>
          </a:xfrm>
          <a:prstGeom prst="rect">
            <a:avLst/>
          </a:prstGeom>
        </p:spPr>
      </p:pic>
    </p:spTree>
    <p:extLst>
      <p:ext uri="{BB962C8B-B14F-4D97-AF65-F5344CB8AC3E}">
        <p14:creationId xmlns:p14="http://schemas.microsoft.com/office/powerpoint/2010/main" val="267072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Preparation for the Interactive Process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Self-Advocacy </a:t>
            </a:r>
          </a:p>
        </p:txBody>
      </p:sp>
      <p:sp>
        <p:nvSpPr>
          <p:cNvPr id="3" name="Content Placeholder 2"/>
          <p:cNvSpPr>
            <a:spLocks noGrp="1"/>
          </p:cNvSpPr>
          <p:nvPr>
            <p:ph idx="1"/>
          </p:nvPr>
        </p:nvSpPr>
        <p:spPr/>
        <p:txBody>
          <a:bodyPr>
            <a:normAutofit/>
          </a:bodyPr>
          <a:lstStyle/>
          <a:p>
            <a:pPr marL="0" indent="0" algn="ctr">
              <a:buNone/>
            </a:pPr>
            <a:r>
              <a:rPr lang="en-US" sz="2400" b="1" i="1" dirty="0">
                <a:latin typeface="Arial" panose="020B0604020202020204" pitchFamily="34" charset="0"/>
                <a:cs typeface="Arial" panose="020B0604020202020204" pitchFamily="34" charset="0"/>
              </a:rPr>
              <a:t>Self-Advocacy Skills</a:t>
            </a:r>
          </a:p>
          <a:p>
            <a:r>
              <a:rPr lang="en-US" sz="2400" dirty="0">
                <a:latin typeface="Arial" panose="020B0604020202020204" pitchFamily="34" charset="0"/>
                <a:cs typeface="Arial" panose="020B0604020202020204" pitchFamily="34" charset="0"/>
              </a:rPr>
              <a:t>Know your rights</a:t>
            </a:r>
          </a:p>
          <a:p>
            <a:r>
              <a:rPr lang="en-US" sz="2400" dirty="0">
                <a:latin typeface="Arial" panose="020B0604020202020204" pitchFamily="34" charset="0"/>
                <a:cs typeface="Arial" panose="020B0604020202020204" pitchFamily="34" charset="0"/>
              </a:rPr>
              <a:t>Be prepared to explain the impact of your disability or medical condition in the academic and non-academic environments</a:t>
            </a:r>
          </a:p>
          <a:p>
            <a:r>
              <a:rPr lang="en-US" sz="2400" dirty="0">
                <a:latin typeface="Arial" panose="020B0604020202020204" pitchFamily="34" charset="0"/>
                <a:cs typeface="Arial" panose="020B0604020202020204" pitchFamily="34" charset="0"/>
              </a:rPr>
              <a:t>Comfortable talking about your disability or medical condition </a:t>
            </a:r>
          </a:p>
          <a:p>
            <a:r>
              <a:rPr lang="en-US" sz="2400" dirty="0">
                <a:latin typeface="Arial" panose="020B0604020202020204" pitchFamily="34" charset="0"/>
                <a:cs typeface="Arial" panose="020B0604020202020204" pitchFamily="34" charset="0"/>
              </a:rPr>
              <a:t>Be prepared to communicate with your instructors </a:t>
            </a:r>
          </a:p>
          <a:p>
            <a:r>
              <a:rPr lang="en-US" sz="2400" dirty="0">
                <a:latin typeface="Arial" panose="020B0604020202020204" pitchFamily="34" charset="0"/>
                <a:cs typeface="Arial" panose="020B0604020202020204" pitchFamily="34" charset="0"/>
              </a:rPr>
              <a:t>Recognize when you need additional help </a:t>
            </a:r>
          </a:p>
        </p:txBody>
      </p:sp>
      <p:pic>
        <p:nvPicPr>
          <p:cNvPr id="4" name="interactive continued" descr="audio button">
            <a:hlinkClick r:id="" action="ppaction://media"/>
            <a:extLst>
              <a:ext uri="{FF2B5EF4-FFF2-40B4-BE49-F238E27FC236}">
                <a16:creationId xmlns:a16="http://schemas.microsoft.com/office/drawing/2014/main" id="{1C54BAF5-71E8-42A8-BCBB-0DAB2CA855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9262" y="5683562"/>
            <a:ext cx="609600" cy="609600"/>
          </a:xfrm>
          <a:prstGeom prst="rect">
            <a:avLst/>
          </a:prstGeom>
        </p:spPr>
      </p:pic>
    </p:spTree>
    <p:extLst>
      <p:ext uri="{BB962C8B-B14F-4D97-AF65-F5344CB8AC3E}">
        <p14:creationId xmlns:p14="http://schemas.microsoft.com/office/powerpoint/2010/main" val="278875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Preparation for the Interactive Process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Accommodation Needs</a:t>
            </a:r>
          </a:p>
        </p:txBody>
      </p:sp>
      <p:sp>
        <p:nvSpPr>
          <p:cNvPr id="3" name="Content Placeholder 2"/>
          <p:cNvSpPr>
            <a:spLocks noGrp="1"/>
          </p:cNvSpPr>
          <p:nvPr>
            <p:ph idx="1"/>
          </p:nvPr>
        </p:nvSpPr>
        <p:spPr/>
        <p:txBody>
          <a:bodyPr>
            <a:normAutofit/>
          </a:bodyPr>
          <a:lstStyle/>
          <a:p>
            <a:pPr marL="0" indent="0" algn="ctr">
              <a:buNone/>
            </a:pPr>
            <a:r>
              <a:rPr lang="en-US" sz="2400" b="1" i="1" dirty="0">
                <a:latin typeface="Arial" panose="020B0604020202020204" pitchFamily="34" charset="0"/>
                <a:cs typeface="Arial" panose="020B0604020202020204" pitchFamily="34" charset="0"/>
              </a:rPr>
              <a:t>Understand Your Specific Accommodations Needs</a:t>
            </a:r>
          </a:p>
          <a:p>
            <a:pPr marL="0" indent="0" algn="ctr">
              <a:buNone/>
            </a:pPr>
            <a:endParaRPr lang="en-US" sz="2400" b="1" i="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Know what accommodations have worked in the past and which were not a success and why</a:t>
            </a:r>
          </a:p>
          <a:p>
            <a:r>
              <a:rPr lang="en-US" sz="2400" dirty="0">
                <a:latin typeface="Arial" panose="020B0604020202020204" pitchFamily="34" charset="0"/>
                <a:cs typeface="Arial" panose="020B0604020202020204" pitchFamily="34" charset="0"/>
              </a:rPr>
              <a:t>Explore a variety of accommodations that might be available</a:t>
            </a:r>
          </a:p>
          <a:p>
            <a:r>
              <a:rPr lang="en-US" sz="2400" dirty="0">
                <a:latin typeface="Arial" panose="020B0604020202020204" pitchFamily="34" charset="0"/>
                <a:cs typeface="Arial" panose="020B0604020202020204" pitchFamily="34" charset="0"/>
              </a:rPr>
              <a:t>Be familiar with assistive technology </a:t>
            </a:r>
          </a:p>
        </p:txBody>
      </p:sp>
      <p:pic>
        <p:nvPicPr>
          <p:cNvPr id="4" name="accommodation needs" descr="audio button">
            <a:hlinkClick r:id="" action="ppaction://media"/>
            <a:extLst>
              <a:ext uri="{FF2B5EF4-FFF2-40B4-BE49-F238E27FC236}">
                <a16:creationId xmlns:a16="http://schemas.microsoft.com/office/drawing/2014/main" id="{EAB588F6-0F70-4388-B344-D18285BCEC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4200" y="5653556"/>
            <a:ext cx="609600" cy="609600"/>
          </a:xfrm>
          <a:prstGeom prst="rect">
            <a:avLst/>
          </a:prstGeom>
        </p:spPr>
      </p:pic>
    </p:spTree>
    <p:extLst>
      <p:ext uri="{BB962C8B-B14F-4D97-AF65-F5344CB8AC3E}">
        <p14:creationId xmlns:p14="http://schemas.microsoft.com/office/powerpoint/2010/main" val="396589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824B-4279-4D47-92DD-71F5353FAA2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Law Differences</a:t>
            </a:r>
          </a:p>
        </p:txBody>
      </p:sp>
      <p:sp>
        <p:nvSpPr>
          <p:cNvPr id="3" name="Text Placeholder 2">
            <a:extLst>
              <a:ext uri="{FF2B5EF4-FFF2-40B4-BE49-F238E27FC236}">
                <a16:creationId xmlns:a16="http://schemas.microsoft.com/office/drawing/2014/main" id="{0C13F19F-ACE7-4206-858C-B39C0E3208E0}"/>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High School</a:t>
            </a:r>
          </a:p>
        </p:txBody>
      </p:sp>
      <p:sp>
        <p:nvSpPr>
          <p:cNvPr id="10" name="Content Placeholder 9">
            <a:extLst>
              <a:ext uri="{FF2B5EF4-FFF2-40B4-BE49-F238E27FC236}">
                <a16:creationId xmlns:a16="http://schemas.microsoft.com/office/drawing/2014/main" id="{A8F7486A-DEEB-4784-8A76-B3CBA8A11421}"/>
              </a:ext>
            </a:extLst>
          </p:cNvPr>
          <p:cNvSpPr>
            <a:spLocks noGrp="1"/>
          </p:cNvSpPr>
          <p:nvPr>
            <p:ph sz="half" idx="2"/>
          </p:nvPr>
        </p:nvSpPr>
        <p:spPr/>
        <p:txBody>
          <a:bodyPr/>
          <a:lstStyle/>
          <a:p>
            <a:r>
              <a:rPr lang="en-US" dirty="0">
                <a:latin typeface="Arial" panose="020B0604020202020204" pitchFamily="34" charset="0"/>
                <a:cs typeface="Arial" panose="020B0604020202020204" pitchFamily="34" charset="0"/>
              </a:rPr>
              <a:t>I.D.E.A </a:t>
            </a:r>
          </a:p>
          <a:p>
            <a:pPr lvl="1"/>
            <a:r>
              <a:rPr lang="en-US" dirty="0">
                <a:latin typeface="Arial" panose="020B0604020202020204" pitchFamily="34" charset="0"/>
                <a:cs typeface="Arial" panose="020B0604020202020204" pitchFamily="34" charset="0"/>
              </a:rPr>
              <a:t>Individuals with Disabilities Education Act</a:t>
            </a:r>
          </a:p>
          <a:p>
            <a:pPr lvl="1"/>
            <a:r>
              <a:rPr lang="en-US" dirty="0">
                <a:latin typeface="Arial" panose="020B0604020202020204" pitchFamily="34" charset="0"/>
                <a:cs typeface="Arial" panose="020B0604020202020204" pitchFamily="34" charset="0"/>
              </a:rPr>
              <a:t>About </a:t>
            </a:r>
            <a:r>
              <a:rPr lang="en-US" b="1" i="1" dirty="0">
                <a:latin typeface="Arial" panose="020B0604020202020204" pitchFamily="34" charset="0"/>
                <a:cs typeface="Arial" panose="020B0604020202020204" pitchFamily="34" charset="0"/>
              </a:rPr>
              <a:t>Success</a:t>
            </a:r>
          </a:p>
          <a:p>
            <a:r>
              <a:rPr lang="en-US" dirty="0">
                <a:latin typeface="Arial" panose="020B0604020202020204" pitchFamily="34" charset="0"/>
                <a:cs typeface="Arial" panose="020B0604020202020204" pitchFamily="34" charset="0"/>
              </a:rPr>
              <a:t>Section 504, Rehabilitation Act of 1973</a:t>
            </a:r>
          </a:p>
          <a:p>
            <a:pPr lvl="1"/>
            <a:endParaRPr lang="en-US" dirty="0"/>
          </a:p>
        </p:txBody>
      </p:sp>
      <p:sp>
        <p:nvSpPr>
          <p:cNvPr id="11" name="Text Placeholder 10">
            <a:extLst>
              <a:ext uri="{FF2B5EF4-FFF2-40B4-BE49-F238E27FC236}">
                <a16:creationId xmlns:a16="http://schemas.microsoft.com/office/drawing/2014/main" id="{91706BD1-9917-4A74-9669-30F790F0B7F3}"/>
              </a:ext>
            </a:extLst>
          </p:cNvPr>
          <p:cNvSpPr>
            <a:spLocks noGrp="1"/>
          </p:cNvSpPr>
          <p:nvPr>
            <p:ph type="body" sz="quarter" idx="3"/>
          </p:nvPr>
        </p:nvSpPr>
        <p:spPr/>
        <p:txBody>
          <a:bodyPr/>
          <a:lstStyle/>
          <a:p>
            <a:r>
              <a:rPr lang="en-US" dirty="0">
                <a:latin typeface="Arial" panose="020B0604020202020204" pitchFamily="34" charset="0"/>
                <a:cs typeface="Arial" panose="020B0604020202020204" pitchFamily="34" charset="0"/>
              </a:rPr>
              <a:t>College</a:t>
            </a:r>
          </a:p>
        </p:txBody>
      </p:sp>
      <p:sp>
        <p:nvSpPr>
          <p:cNvPr id="12" name="Content Placeholder 11">
            <a:extLst>
              <a:ext uri="{FF2B5EF4-FFF2-40B4-BE49-F238E27FC236}">
                <a16:creationId xmlns:a16="http://schemas.microsoft.com/office/drawing/2014/main" id="{64C1446A-092E-4DBA-B14E-77C03139EFFF}"/>
              </a:ext>
            </a:extLst>
          </p:cNvPr>
          <p:cNvSpPr>
            <a:spLocks noGrp="1"/>
          </p:cNvSpPr>
          <p:nvPr>
            <p:ph sz="quarter" idx="4"/>
          </p:nvPr>
        </p:nvSpPr>
        <p:spPr/>
        <p:txBody>
          <a:bodyPr/>
          <a:lstStyle/>
          <a:p>
            <a:r>
              <a:rPr lang="en-US" dirty="0">
                <a:latin typeface="Arial" panose="020B0604020202020204" pitchFamily="34" charset="0"/>
                <a:cs typeface="Arial" panose="020B0604020202020204" pitchFamily="34" charset="0"/>
              </a:rPr>
              <a:t>A.D.A</a:t>
            </a:r>
          </a:p>
          <a:p>
            <a:pPr lvl="1"/>
            <a:r>
              <a:rPr lang="en-US" dirty="0">
                <a:latin typeface="Arial" panose="020B0604020202020204" pitchFamily="34" charset="0"/>
                <a:cs typeface="Arial" panose="020B0604020202020204" pitchFamily="34" charset="0"/>
              </a:rPr>
              <a:t>Americans with Disabilities act of 1990</a:t>
            </a:r>
          </a:p>
          <a:p>
            <a:pPr lvl="1"/>
            <a:r>
              <a:rPr lang="en-US" dirty="0">
                <a:latin typeface="Arial" panose="020B0604020202020204" pitchFamily="34" charset="0"/>
                <a:cs typeface="Arial" panose="020B0604020202020204" pitchFamily="34" charset="0"/>
              </a:rPr>
              <a:t>About </a:t>
            </a:r>
            <a:r>
              <a:rPr lang="en-US" b="1" i="1" dirty="0">
                <a:latin typeface="Arial" panose="020B0604020202020204" pitchFamily="34" charset="0"/>
                <a:cs typeface="Arial" panose="020B0604020202020204" pitchFamily="34" charset="0"/>
              </a:rPr>
              <a:t>Access</a:t>
            </a:r>
          </a:p>
          <a:p>
            <a:r>
              <a:rPr lang="en-US" dirty="0">
                <a:latin typeface="Arial" panose="020B0604020202020204" pitchFamily="34" charset="0"/>
                <a:cs typeface="Arial" panose="020B0604020202020204" pitchFamily="34" charset="0"/>
              </a:rPr>
              <a:t>Section 504, Rehabilitation Act of 1973</a:t>
            </a:r>
          </a:p>
          <a:p>
            <a:pPr lvl="1"/>
            <a:endParaRPr lang="en-US" dirty="0"/>
          </a:p>
        </p:txBody>
      </p:sp>
      <p:pic>
        <p:nvPicPr>
          <p:cNvPr id="5" name="Law" descr="audio button">
            <a:hlinkClick r:id="" action="ppaction://media"/>
            <a:extLst>
              <a:ext uri="{FF2B5EF4-FFF2-40B4-BE49-F238E27FC236}">
                <a16:creationId xmlns:a16="http://schemas.microsoft.com/office/drawing/2014/main" id="{1751CE18-EEC7-47EB-8511-C80DCA37C0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37746" y="5748363"/>
            <a:ext cx="609600" cy="609600"/>
          </a:xfrm>
          <a:prstGeom prst="rect">
            <a:avLst/>
          </a:prstGeom>
        </p:spPr>
      </p:pic>
    </p:spTree>
    <p:extLst>
      <p:ext uri="{BB962C8B-B14F-4D97-AF65-F5344CB8AC3E}">
        <p14:creationId xmlns:p14="http://schemas.microsoft.com/office/powerpoint/2010/main" val="15349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Transition Information</a:t>
            </a:r>
          </a:p>
        </p:txBody>
      </p:sp>
      <p:sp>
        <p:nvSpPr>
          <p:cNvPr id="3" name="Content Placeholder 2"/>
          <p:cNvSpPr>
            <a:spLocks noGrp="1"/>
          </p:cNvSpPr>
          <p:nvPr>
            <p:ph idx="1"/>
          </p:nvPr>
        </p:nvSpPr>
        <p:spPr/>
        <p:txBody>
          <a:bodyPr/>
          <a:lstStyle/>
          <a:p>
            <a:r>
              <a:rPr lang="en-US" dirty="0">
                <a:latin typeface="Arial" panose="020B0604020202020204" pitchFamily="34" charset="0"/>
                <a:cs typeface="Arial" panose="020B0604020202020204" pitchFamily="34" charset="0"/>
              </a:rPr>
              <a:t>How to Register with Disability Services</a:t>
            </a:r>
          </a:p>
          <a:p>
            <a:pPr marL="0" indent="0">
              <a:buNone/>
            </a:pPr>
            <a:r>
              <a:rPr lang="en-US" dirty="0">
                <a:latin typeface="Arial" panose="020B0604020202020204" pitchFamily="34" charset="0"/>
                <a:cs typeface="Arial" panose="020B0604020202020204" pitchFamily="34" charset="0"/>
              </a:rPr>
              <a:t>https://www.alamancecc.edu/services-for-students-site/disability-services/</a:t>
            </a:r>
          </a:p>
          <a:p>
            <a:r>
              <a:rPr lang="en-US" dirty="0">
                <a:latin typeface="Arial" panose="020B0604020202020204" pitchFamily="34" charset="0"/>
                <a:cs typeface="Arial" panose="020B0604020202020204" pitchFamily="34" charset="0"/>
              </a:rPr>
              <a:t>Disability Services FAQ’s</a:t>
            </a:r>
          </a:p>
          <a:p>
            <a:pPr marL="0" indent="0">
              <a:buNone/>
            </a:pPr>
            <a:r>
              <a:rPr lang="en-US" dirty="0">
                <a:latin typeface="Arial" panose="020B0604020202020204" pitchFamily="34" charset="0"/>
                <a:cs typeface="Arial" panose="020B0604020202020204" pitchFamily="34" charset="0"/>
              </a:rPr>
              <a:t>https://www.alamancecc.edu/services-for-students-site/disability-services/frequently-asked-questions/#one</a:t>
            </a:r>
          </a:p>
          <a:p>
            <a:pPr marL="0" indent="0">
              <a:buNone/>
            </a:pPr>
            <a:endParaRPr lang="en-US" dirty="0"/>
          </a:p>
        </p:txBody>
      </p:sp>
      <p:pic>
        <p:nvPicPr>
          <p:cNvPr id="5" name="information" descr="audio button">
            <a:hlinkClick r:id="" action="ppaction://media"/>
            <a:extLst>
              <a:ext uri="{FF2B5EF4-FFF2-40B4-BE49-F238E27FC236}">
                <a16:creationId xmlns:a16="http://schemas.microsoft.com/office/drawing/2014/main" id="{7FA6C6B0-DD6F-4B37-9DA6-B40D945F72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8053" y="5567363"/>
            <a:ext cx="609600" cy="609600"/>
          </a:xfrm>
          <a:prstGeom prst="rect">
            <a:avLst/>
          </a:prstGeom>
        </p:spPr>
      </p:pic>
    </p:spTree>
    <p:extLst>
      <p:ext uri="{BB962C8B-B14F-4D97-AF65-F5344CB8AC3E}">
        <p14:creationId xmlns:p14="http://schemas.microsoft.com/office/powerpoint/2010/main" val="148200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61AC0E-7195-4ACF-AA0A-5E2923A987F7}"/>
              </a:ext>
            </a:extLst>
          </p:cNvPr>
          <p:cNvSpPr>
            <a:spLocks noGrp="1"/>
          </p:cNvSpPr>
          <p:nvPr>
            <p:ph type="ctrTitle"/>
          </p:nvPr>
        </p:nvSpPr>
        <p:spPr>
          <a:xfrm>
            <a:off x="526073" y="4716908"/>
            <a:ext cx="11139854" cy="930447"/>
          </a:xfrm>
        </p:spPr>
        <p:txBody>
          <a:bodyPr>
            <a:normAutofit/>
          </a:bodyPr>
          <a:lstStyle/>
          <a:p>
            <a:r>
              <a:rPr lang="en-US" sz="5400" dirty="0">
                <a:solidFill>
                  <a:srgbClr val="FFFFFF"/>
                </a:solidFill>
                <a:latin typeface="Arial" panose="020B0604020202020204" pitchFamily="34" charset="0"/>
                <a:cs typeface="Arial" panose="020B0604020202020204" pitchFamily="34" charset="0"/>
              </a:rPr>
              <a:t>College Bound</a:t>
            </a:r>
          </a:p>
        </p:txBody>
      </p:sp>
      <p:sp>
        <p:nvSpPr>
          <p:cNvPr id="3" name="Subtitle 2">
            <a:extLst>
              <a:ext uri="{FF2B5EF4-FFF2-40B4-BE49-F238E27FC236}">
                <a16:creationId xmlns:a16="http://schemas.microsoft.com/office/drawing/2014/main" id="{814253EE-4FA2-4843-BE27-C7D5B08FFB81}"/>
              </a:ext>
            </a:extLst>
          </p:cNvPr>
          <p:cNvSpPr>
            <a:spLocks noGrp="1"/>
          </p:cNvSpPr>
          <p:nvPr>
            <p:ph type="subTitle" idx="1"/>
          </p:nvPr>
        </p:nvSpPr>
        <p:spPr>
          <a:xfrm>
            <a:off x="1339362" y="5815698"/>
            <a:ext cx="9144000" cy="420001"/>
          </a:xfrm>
        </p:spPr>
        <p:txBody>
          <a:bodyPr>
            <a:normAutofit/>
          </a:bodyPr>
          <a:lstStyle/>
          <a:p>
            <a:r>
              <a:rPr lang="en-US" sz="2000" dirty="0">
                <a:solidFill>
                  <a:srgbClr val="E7E6E6"/>
                </a:solidFill>
                <a:latin typeface="Arial" panose="020B0604020202020204" pitchFamily="34" charset="0"/>
                <a:cs typeface="Arial" panose="020B0604020202020204" pitchFamily="34" charset="0"/>
              </a:rPr>
              <a:t>Created by Renee Macemore and Monica Isbell</a:t>
            </a:r>
          </a:p>
        </p:txBody>
      </p:sp>
      <p:pic>
        <p:nvPicPr>
          <p:cNvPr id="11" name="Graphic 10" descr="Books on Shelf">
            <a:extLst>
              <a:ext uri="{FF2B5EF4-FFF2-40B4-BE49-F238E27FC236}">
                <a16:creationId xmlns:a16="http://schemas.microsoft.com/office/drawing/2014/main" id="{18A239E6-97C0-4A74-8E7A-C9FD39A8C9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0041" y="982364"/>
            <a:ext cx="2659472" cy="2659472"/>
          </a:xfrm>
          <a:prstGeom prst="rect">
            <a:avLst/>
          </a:prstGeom>
        </p:spPr>
      </p:pic>
      <p:cxnSp>
        <p:nvCxnSpPr>
          <p:cNvPr id="16" name="Straight Connector 15">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Graphic 4" descr="Chat">
            <a:extLst>
              <a:ext uri="{FF2B5EF4-FFF2-40B4-BE49-F238E27FC236}">
                <a16:creationId xmlns:a16="http://schemas.microsoft.com/office/drawing/2014/main" id="{EB71843F-0A0B-4317-B205-4B0A0B97C0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17296" y="995159"/>
            <a:ext cx="2646677" cy="2646677"/>
          </a:xfrm>
          <a:prstGeom prst="rect">
            <a:avLst/>
          </a:prstGeom>
        </p:spPr>
      </p:pic>
      <p:cxnSp>
        <p:nvCxnSpPr>
          <p:cNvPr id="20" name="Straight Connector 19">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Graphic 6" descr="Blackboard">
            <a:extLst>
              <a:ext uri="{FF2B5EF4-FFF2-40B4-BE49-F238E27FC236}">
                <a16:creationId xmlns:a16="http://schemas.microsoft.com/office/drawing/2014/main" id="{2696A1A4-8E43-47F6-A6DC-A9ADAB053D8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31400" y="899421"/>
            <a:ext cx="2648371" cy="2648371"/>
          </a:xfrm>
          <a:prstGeom prst="rect">
            <a:avLst/>
          </a:prstGeom>
        </p:spPr>
      </p:pic>
      <p:cxnSp>
        <p:nvCxnSpPr>
          <p:cNvPr id="22" name="Straight Connector 21">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Graphic 8" descr="Open Book">
            <a:extLst>
              <a:ext uri="{FF2B5EF4-FFF2-40B4-BE49-F238E27FC236}">
                <a16:creationId xmlns:a16="http://schemas.microsoft.com/office/drawing/2014/main" id="{93E427C7-0218-4592-82DA-2431E4BF875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99808" y="993464"/>
            <a:ext cx="2648372" cy="2648372"/>
          </a:xfrm>
          <a:prstGeom prst="rect">
            <a:avLst/>
          </a:prstGeom>
        </p:spPr>
      </p:pic>
      <p:cxnSp>
        <p:nvCxnSpPr>
          <p:cNvPr id="24" name="Straight Connector 23">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clusion" descr="audio button">
            <a:hlinkClick r:id="" action="ppaction://media"/>
            <a:extLst>
              <a:ext uri="{FF2B5EF4-FFF2-40B4-BE49-F238E27FC236}">
                <a16:creationId xmlns:a16="http://schemas.microsoft.com/office/drawing/2014/main" id="{B6176069-2D6F-4F68-912C-2882776C5D6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762037" y="5609070"/>
            <a:ext cx="609600" cy="609600"/>
          </a:xfrm>
          <a:prstGeom prst="rect">
            <a:avLst/>
          </a:prstGeom>
        </p:spPr>
      </p:pic>
    </p:spTree>
    <p:extLst>
      <p:ext uri="{BB962C8B-B14F-4D97-AF65-F5344CB8AC3E}">
        <p14:creationId xmlns:p14="http://schemas.microsoft.com/office/powerpoint/2010/main" val="237296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824B-4279-4D47-92DD-71F5353FAA2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Documentation</a:t>
            </a:r>
          </a:p>
        </p:txBody>
      </p:sp>
      <p:sp>
        <p:nvSpPr>
          <p:cNvPr id="3" name="Text Placeholder 2">
            <a:extLst>
              <a:ext uri="{FF2B5EF4-FFF2-40B4-BE49-F238E27FC236}">
                <a16:creationId xmlns:a16="http://schemas.microsoft.com/office/drawing/2014/main" id="{0C13F19F-ACE7-4206-858C-B39C0E3208E0}"/>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High School</a:t>
            </a:r>
          </a:p>
        </p:txBody>
      </p:sp>
      <p:sp>
        <p:nvSpPr>
          <p:cNvPr id="10" name="Content Placeholder 9">
            <a:extLst>
              <a:ext uri="{FF2B5EF4-FFF2-40B4-BE49-F238E27FC236}">
                <a16:creationId xmlns:a16="http://schemas.microsoft.com/office/drawing/2014/main" id="{A8F7486A-DEEB-4784-8A76-B3CBA8A11421}"/>
              </a:ext>
            </a:extLst>
          </p:cNvPr>
          <p:cNvSpPr>
            <a:spLocks noGrp="1"/>
          </p:cNvSpPr>
          <p:nvPr>
            <p:ph sz="half" idx="2"/>
          </p:nvPr>
        </p:nvSpPr>
        <p:spPr/>
        <p:txBody>
          <a:bodyPr>
            <a:normAutofit fontScale="92500" lnSpcReduction="10000"/>
          </a:bodyPr>
          <a:lstStyle/>
          <a:p>
            <a:r>
              <a:rPr lang="en-US" dirty="0">
                <a:latin typeface="Arial" panose="020B0604020202020204" pitchFamily="34" charset="0"/>
                <a:cs typeface="Arial" panose="020B0604020202020204" pitchFamily="34" charset="0"/>
              </a:rPr>
              <a:t>I.E.P</a:t>
            </a:r>
          </a:p>
          <a:p>
            <a:pPr lvl="1"/>
            <a:r>
              <a:rPr lang="en-US" dirty="0">
                <a:latin typeface="Arial" panose="020B0604020202020204" pitchFamily="34" charset="0"/>
                <a:cs typeface="Arial" panose="020B0604020202020204" pitchFamily="34" charset="0"/>
              </a:rPr>
              <a:t>Individualized Education Plan</a:t>
            </a:r>
          </a:p>
          <a:p>
            <a:r>
              <a:rPr lang="en-US" dirty="0">
                <a:latin typeface="Arial" panose="020B0604020202020204" pitchFamily="34" charset="0"/>
                <a:cs typeface="Arial" panose="020B0604020202020204" pitchFamily="34" charset="0"/>
              </a:rPr>
              <a:t>504 Plan</a:t>
            </a:r>
          </a:p>
          <a:p>
            <a:r>
              <a:rPr lang="en-US" dirty="0">
                <a:latin typeface="Arial" panose="020B0604020202020204" pitchFamily="34" charset="0"/>
                <a:cs typeface="Arial" panose="020B0604020202020204" pitchFamily="34" charset="0"/>
              </a:rPr>
              <a:t>School provides evaluation at no cost to student</a:t>
            </a:r>
          </a:p>
          <a:p>
            <a:r>
              <a:rPr lang="en-US" dirty="0">
                <a:latin typeface="Arial" panose="020B0604020202020204" pitchFamily="34" charset="0"/>
                <a:cs typeface="Arial" panose="020B0604020202020204" pitchFamily="34" charset="0"/>
              </a:rPr>
              <a:t>Documentation focuses on determining whether student is eligible for services based on specific disability categories in the I.D.E.A.</a:t>
            </a:r>
          </a:p>
          <a:p>
            <a:pPr lvl="1"/>
            <a:endParaRPr lang="en-US" dirty="0"/>
          </a:p>
          <a:p>
            <a:pPr lvl="1"/>
            <a:endParaRPr lang="en-US" dirty="0"/>
          </a:p>
        </p:txBody>
      </p:sp>
      <p:sp>
        <p:nvSpPr>
          <p:cNvPr id="11" name="Text Placeholder 10">
            <a:extLst>
              <a:ext uri="{FF2B5EF4-FFF2-40B4-BE49-F238E27FC236}">
                <a16:creationId xmlns:a16="http://schemas.microsoft.com/office/drawing/2014/main" id="{91706BD1-9917-4A74-9669-30F790F0B7F3}"/>
              </a:ext>
            </a:extLst>
          </p:cNvPr>
          <p:cNvSpPr>
            <a:spLocks noGrp="1"/>
          </p:cNvSpPr>
          <p:nvPr>
            <p:ph type="body" sz="quarter" idx="3"/>
          </p:nvPr>
        </p:nvSpPr>
        <p:spPr/>
        <p:txBody>
          <a:bodyPr/>
          <a:lstStyle/>
          <a:p>
            <a:r>
              <a:rPr lang="en-US" dirty="0">
                <a:latin typeface="Arial" panose="020B0604020202020204" pitchFamily="34" charset="0"/>
                <a:cs typeface="Arial" panose="020B0604020202020204" pitchFamily="34" charset="0"/>
              </a:rPr>
              <a:t>College</a:t>
            </a:r>
          </a:p>
        </p:txBody>
      </p:sp>
      <p:sp>
        <p:nvSpPr>
          <p:cNvPr id="12" name="Content Placeholder 11">
            <a:extLst>
              <a:ext uri="{FF2B5EF4-FFF2-40B4-BE49-F238E27FC236}">
                <a16:creationId xmlns:a16="http://schemas.microsoft.com/office/drawing/2014/main" id="{64C1446A-092E-4DBA-B14E-77C03139EFFF}"/>
              </a:ext>
            </a:extLst>
          </p:cNvPr>
          <p:cNvSpPr>
            <a:spLocks noGrp="1"/>
          </p:cNvSpPr>
          <p:nvPr>
            <p:ph sz="quarter" idx="4"/>
          </p:nvPr>
        </p:nvSpPr>
        <p:spPr/>
        <p:txBody>
          <a:bodyPr>
            <a:normAutofit fontScale="92500" lnSpcReduction="10000"/>
          </a:bodyPr>
          <a:lstStyle/>
          <a:p>
            <a:r>
              <a:rPr lang="en-US" dirty="0">
                <a:latin typeface="Arial" panose="020B0604020202020204" pitchFamily="34" charset="0"/>
                <a:cs typeface="Arial" panose="020B0604020202020204" pitchFamily="34" charset="0"/>
              </a:rPr>
              <a:t>Documentation guidelines specify information needed for each category of disability</a:t>
            </a:r>
          </a:p>
          <a:p>
            <a:r>
              <a:rPr lang="en-US" dirty="0">
                <a:latin typeface="Arial" panose="020B0604020202020204" pitchFamily="34" charset="0"/>
                <a:cs typeface="Arial" panose="020B0604020202020204" pitchFamily="34" charset="0"/>
              </a:rPr>
              <a:t>Student must get an evaluation at own expense</a:t>
            </a:r>
          </a:p>
          <a:p>
            <a:r>
              <a:rPr lang="en-US" dirty="0">
                <a:latin typeface="Arial" panose="020B0604020202020204" pitchFamily="34" charset="0"/>
                <a:cs typeface="Arial" panose="020B0604020202020204" pitchFamily="34" charset="0"/>
              </a:rPr>
              <a:t>Documentation must provide information on specific function and demonstrate the need for specific accommodations</a:t>
            </a:r>
          </a:p>
        </p:txBody>
      </p:sp>
      <p:pic>
        <p:nvPicPr>
          <p:cNvPr id="5" name="documentation" descr="audio button">
            <a:hlinkClick r:id="" action="ppaction://media"/>
            <a:extLst>
              <a:ext uri="{FF2B5EF4-FFF2-40B4-BE49-F238E27FC236}">
                <a16:creationId xmlns:a16="http://schemas.microsoft.com/office/drawing/2014/main" id="{55C81A38-0BA1-45D3-8B92-48AA1CC460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18033" y="5580063"/>
            <a:ext cx="609600" cy="609600"/>
          </a:xfrm>
          <a:prstGeom prst="rect">
            <a:avLst/>
          </a:prstGeom>
        </p:spPr>
      </p:pic>
    </p:spTree>
    <p:extLst>
      <p:ext uri="{BB962C8B-B14F-4D97-AF65-F5344CB8AC3E}">
        <p14:creationId xmlns:p14="http://schemas.microsoft.com/office/powerpoint/2010/main" val="330853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824B-4279-4D47-92DD-71F5353FAA2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Self-Advocacy</a:t>
            </a:r>
          </a:p>
        </p:txBody>
      </p:sp>
      <p:sp>
        <p:nvSpPr>
          <p:cNvPr id="3" name="Text Placeholder 2">
            <a:extLst>
              <a:ext uri="{FF2B5EF4-FFF2-40B4-BE49-F238E27FC236}">
                <a16:creationId xmlns:a16="http://schemas.microsoft.com/office/drawing/2014/main" id="{0C13F19F-ACE7-4206-858C-B39C0E3208E0}"/>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High School</a:t>
            </a:r>
          </a:p>
        </p:txBody>
      </p:sp>
      <p:sp>
        <p:nvSpPr>
          <p:cNvPr id="10" name="Content Placeholder 9">
            <a:extLst>
              <a:ext uri="{FF2B5EF4-FFF2-40B4-BE49-F238E27FC236}">
                <a16:creationId xmlns:a16="http://schemas.microsoft.com/office/drawing/2014/main" id="{A8F7486A-DEEB-4784-8A76-B3CBA8A11421}"/>
              </a:ext>
            </a:extLst>
          </p:cNvPr>
          <p:cNvSpPr>
            <a:spLocks noGrp="1"/>
          </p:cNvSpPr>
          <p:nvPr>
            <p:ph sz="half" idx="2"/>
          </p:nvPr>
        </p:nvSpPr>
        <p:spPr/>
        <p:txBody>
          <a:bodyPr>
            <a:normAutofit lnSpcReduction="10000"/>
          </a:bodyPr>
          <a:lstStyle/>
          <a:p>
            <a:r>
              <a:rPr lang="en-US" dirty="0">
                <a:latin typeface="Arial" panose="020B0604020202020204" pitchFamily="34" charset="0"/>
                <a:cs typeface="Arial" panose="020B0604020202020204" pitchFamily="34" charset="0"/>
              </a:rPr>
              <a:t>Student is identified by the school and is supported by parents and teachers</a:t>
            </a:r>
          </a:p>
          <a:p>
            <a:r>
              <a:rPr lang="en-US" dirty="0">
                <a:latin typeface="Arial" panose="020B0604020202020204" pitchFamily="34" charset="0"/>
                <a:cs typeface="Arial" panose="020B0604020202020204" pitchFamily="34" charset="0"/>
              </a:rPr>
              <a:t>Primary responsibility for arranging accommodations belong to school</a:t>
            </a:r>
          </a:p>
          <a:p>
            <a:r>
              <a:rPr lang="en-US" dirty="0">
                <a:latin typeface="Arial" panose="020B0604020202020204" pitchFamily="34" charset="0"/>
                <a:cs typeface="Arial" panose="020B0604020202020204" pitchFamily="34" charset="0"/>
              </a:rPr>
              <a:t>Teachers approach student if they believe student needs assistance</a:t>
            </a:r>
          </a:p>
          <a:p>
            <a:endParaRPr lang="en-US" dirty="0"/>
          </a:p>
          <a:p>
            <a:pPr lvl="1"/>
            <a:endParaRPr lang="en-US" dirty="0"/>
          </a:p>
        </p:txBody>
      </p:sp>
      <p:sp>
        <p:nvSpPr>
          <p:cNvPr id="11" name="Text Placeholder 10">
            <a:extLst>
              <a:ext uri="{FF2B5EF4-FFF2-40B4-BE49-F238E27FC236}">
                <a16:creationId xmlns:a16="http://schemas.microsoft.com/office/drawing/2014/main" id="{91706BD1-9917-4A74-9669-30F790F0B7F3}"/>
              </a:ext>
            </a:extLst>
          </p:cNvPr>
          <p:cNvSpPr>
            <a:spLocks noGrp="1"/>
          </p:cNvSpPr>
          <p:nvPr>
            <p:ph type="body" sz="quarter" idx="3"/>
          </p:nvPr>
        </p:nvSpPr>
        <p:spPr/>
        <p:txBody>
          <a:bodyPr/>
          <a:lstStyle/>
          <a:p>
            <a:r>
              <a:rPr lang="en-US" dirty="0">
                <a:latin typeface="Arial" panose="020B0604020202020204" pitchFamily="34" charset="0"/>
                <a:cs typeface="Arial" panose="020B0604020202020204" pitchFamily="34" charset="0"/>
              </a:rPr>
              <a:t>College</a:t>
            </a:r>
          </a:p>
        </p:txBody>
      </p:sp>
      <p:sp>
        <p:nvSpPr>
          <p:cNvPr id="12" name="Content Placeholder 11">
            <a:extLst>
              <a:ext uri="{FF2B5EF4-FFF2-40B4-BE49-F238E27FC236}">
                <a16:creationId xmlns:a16="http://schemas.microsoft.com/office/drawing/2014/main" id="{64C1446A-092E-4DBA-B14E-77C03139EFFF}"/>
              </a:ext>
            </a:extLst>
          </p:cNvPr>
          <p:cNvSpPr>
            <a:spLocks noGrp="1"/>
          </p:cNvSpPr>
          <p:nvPr>
            <p:ph sz="quarter" idx="4"/>
          </p:nvPr>
        </p:nvSpPr>
        <p:spPr/>
        <p:txBody>
          <a:bodyPr>
            <a:normAutofit fontScale="92500" lnSpcReduction="10000"/>
          </a:bodyPr>
          <a:lstStyle/>
          <a:p>
            <a:r>
              <a:rPr lang="en-US" dirty="0">
                <a:latin typeface="Arial" panose="020B0604020202020204" pitchFamily="34" charset="0"/>
                <a:cs typeface="Arial" panose="020B0604020202020204" pitchFamily="34" charset="0"/>
              </a:rPr>
              <a:t>Student must self-identify to Disability Services</a:t>
            </a:r>
          </a:p>
          <a:p>
            <a:r>
              <a:rPr lang="en-US" dirty="0">
                <a:latin typeface="Arial" panose="020B0604020202020204" pitchFamily="34" charset="0"/>
                <a:cs typeface="Arial" panose="020B0604020202020204" pitchFamily="34" charset="0"/>
              </a:rPr>
              <a:t>Primary responsibility for self-advocacy and arranging accommodation belongs to the student</a:t>
            </a:r>
          </a:p>
          <a:p>
            <a:r>
              <a:rPr lang="en-US" dirty="0">
                <a:latin typeface="Arial" panose="020B0604020202020204" pitchFamily="34" charset="0"/>
                <a:cs typeface="Arial" panose="020B0604020202020204" pitchFamily="34" charset="0"/>
              </a:rPr>
              <a:t>Professors are usually open and helpful, but most expect student to initiate contact if they need assistance</a:t>
            </a:r>
          </a:p>
        </p:txBody>
      </p:sp>
      <p:pic>
        <p:nvPicPr>
          <p:cNvPr id="5" name="self-advocacy" descr="audio button">
            <a:hlinkClick r:id="" action="ppaction://media"/>
            <a:extLst>
              <a:ext uri="{FF2B5EF4-FFF2-40B4-BE49-F238E27FC236}">
                <a16:creationId xmlns:a16="http://schemas.microsoft.com/office/drawing/2014/main" id="{B7461149-EEBA-44DA-A0DC-02D9FEEEFB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08884" y="5580063"/>
            <a:ext cx="609600" cy="609600"/>
          </a:xfrm>
          <a:prstGeom prst="rect">
            <a:avLst/>
          </a:prstGeom>
        </p:spPr>
      </p:pic>
    </p:spTree>
    <p:extLst>
      <p:ext uri="{BB962C8B-B14F-4D97-AF65-F5344CB8AC3E}">
        <p14:creationId xmlns:p14="http://schemas.microsoft.com/office/powerpoint/2010/main" val="138235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824B-4279-4D47-92DD-71F5353FAA2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Parental Role</a:t>
            </a:r>
          </a:p>
        </p:txBody>
      </p:sp>
      <p:sp>
        <p:nvSpPr>
          <p:cNvPr id="3" name="Text Placeholder 2">
            <a:extLst>
              <a:ext uri="{FF2B5EF4-FFF2-40B4-BE49-F238E27FC236}">
                <a16:creationId xmlns:a16="http://schemas.microsoft.com/office/drawing/2014/main" id="{0C13F19F-ACE7-4206-858C-B39C0E3208E0}"/>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High School</a:t>
            </a:r>
          </a:p>
        </p:txBody>
      </p:sp>
      <p:sp>
        <p:nvSpPr>
          <p:cNvPr id="10" name="Content Placeholder 9">
            <a:extLst>
              <a:ext uri="{FF2B5EF4-FFF2-40B4-BE49-F238E27FC236}">
                <a16:creationId xmlns:a16="http://schemas.microsoft.com/office/drawing/2014/main" id="{A8F7486A-DEEB-4784-8A76-B3CBA8A11421}"/>
              </a:ext>
            </a:extLst>
          </p:cNvPr>
          <p:cNvSpPr>
            <a:spLocks noGrp="1"/>
          </p:cNvSpPr>
          <p:nvPr>
            <p:ph sz="half" idx="2"/>
          </p:nvPr>
        </p:nvSpPr>
        <p:spPr/>
        <p:txBody>
          <a:bodyPr>
            <a:normAutofit/>
          </a:bodyPr>
          <a:lstStyle/>
          <a:p>
            <a:r>
              <a:rPr lang="en-US" dirty="0">
                <a:latin typeface="Arial" panose="020B0604020202020204" pitchFamily="34" charset="0"/>
                <a:cs typeface="Arial" panose="020B0604020202020204" pitchFamily="34" charset="0"/>
              </a:rPr>
              <a:t>Parent has access to student records and can participate in the accommodation process</a:t>
            </a:r>
          </a:p>
          <a:p>
            <a:r>
              <a:rPr lang="en-US" dirty="0">
                <a:latin typeface="Arial" panose="020B0604020202020204" pitchFamily="34" charset="0"/>
                <a:cs typeface="Arial" panose="020B0604020202020204" pitchFamily="34" charset="0"/>
              </a:rPr>
              <a:t>Parent advocates for student</a:t>
            </a:r>
          </a:p>
          <a:p>
            <a:endParaRPr lang="en-US" dirty="0"/>
          </a:p>
          <a:p>
            <a:pPr lvl="1"/>
            <a:endParaRPr lang="en-US" dirty="0"/>
          </a:p>
        </p:txBody>
      </p:sp>
      <p:sp>
        <p:nvSpPr>
          <p:cNvPr id="11" name="Text Placeholder 10">
            <a:extLst>
              <a:ext uri="{FF2B5EF4-FFF2-40B4-BE49-F238E27FC236}">
                <a16:creationId xmlns:a16="http://schemas.microsoft.com/office/drawing/2014/main" id="{91706BD1-9917-4A74-9669-30F790F0B7F3}"/>
              </a:ext>
            </a:extLst>
          </p:cNvPr>
          <p:cNvSpPr>
            <a:spLocks noGrp="1"/>
          </p:cNvSpPr>
          <p:nvPr>
            <p:ph type="body" sz="quarter" idx="3"/>
          </p:nvPr>
        </p:nvSpPr>
        <p:spPr/>
        <p:txBody>
          <a:bodyPr/>
          <a:lstStyle/>
          <a:p>
            <a:r>
              <a:rPr lang="en-US" dirty="0">
                <a:latin typeface="Arial" panose="020B0604020202020204" pitchFamily="34" charset="0"/>
                <a:cs typeface="Arial" panose="020B0604020202020204" pitchFamily="34" charset="0"/>
              </a:rPr>
              <a:t>College</a:t>
            </a:r>
          </a:p>
        </p:txBody>
      </p:sp>
      <p:sp>
        <p:nvSpPr>
          <p:cNvPr id="12" name="Content Placeholder 11">
            <a:extLst>
              <a:ext uri="{FF2B5EF4-FFF2-40B4-BE49-F238E27FC236}">
                <a16:creationId xmlns:a16="http://schemas.microsoft.com/office/drawing/2014/main" id="{64C1446A-092E-4DBA-B14E-77C03139EFFF}"/>
              </a:ext>
            </a:extLst>
          </p:cNvPr>
          <p:cNvSpPr>
            <a:spLocks noGrp="1"/>
          </p:cNvSpPr>
          <p:nvPr>
            <p:ph sz="quarter" idx="4"/>
          </p:nvPr>
        </p:nvSpPr>
        <p:spPr/>
        <p:txBody>
          <a:bodyPr>
            <a:normAutofit/>
          </a:bodyPr>
          <a:lstStyle/>
          <a:p>
            <a:r>
              <a:rPr lang="en-US" dirty="0">
                <a:latin typeface="Arial" panose="020B0604020202020204" pitchFamily="34" charset="0"/>
                <a:cs typeface="Arial" panose="020B0604020202020204" pitchFamily="34" charset="0"/>
              </a:rPr>
              <a:t>Parent does not have access to student records without student’s written consent</a:t>
            </a:r>
          </a:p>
          <a:p>
            <a:r>
              <a:rPr lang="en-US" dirty="0">
                <a:latin typeface="Arial" panose="020B0604020202020204" pitchFamily="34" charset="0"/>
                <a:cs typeface="Arial" panose="020B0604020202020204" pitchFamily="34" charset="0"/>
              </a:rPr>
              <a:t>Student advocated for self</a:t>
            </a:r>
          </a:p>
        </p:txBody>
      </p:sp>
      <p:pic>
        <p:nvPicPr>
          <p:cNvPr id="5" name="parental role" descr="audio button">
            <a:hlinkClick r:id="" action="ppaction://media"/>
            <a:extLst>
              <a:ext uri="{FF2B5EF4-FFF2-40B4-BE49-F238E27FC236}">
                <a16:creationId xmlns:a16="http://schemas.microsoft.com/office/drawing/2014/main" id="{A82EAB80-5CC3-4689-B377-99EB6BE6BC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4141" y="5576315"/>
            <a:ext cx="609600" cy="609600"/>
          </a:xfrm>
          <a:prstGeom prst="rect">
            <a:avLst/>
          </a:prstGeom>
        </p:spPr>
      </p:pic>
    </p:spTree>
    <p:extLst>
      <p:ext uri="{BB962C8B-B14F-4D97-AF65-F5344CB8AC3E}">
        <p14:creationId xmlns:p14="http://schemas.microsoft.com/office/powerpoint/2010/main" val="322986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824B-4279-4D47-92DD-71F5353FAA2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Instruction</a:t>
            </a:r>
          </a:p>
        </p:txBody>
      </p:sp>
      <p:sp>
        <p:nvSpPr>
          <p:cNvPr id="3" name="Text Placeholder 2">
            <a:extLst>
              <a:ext uri="{FF2B5EF4-FFF2-40B4-BE49-F238E27FC236}">
                <a16:creationId xmlns:a16="http://schemas.microsoft.com/office/drawing/2014/main" id="{0C13F19F-ACE7-4206-858C-B39C0E3208E0}"/>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High School</a:t>
            </a:r>
          </a:p>
        </p:txBody>
      </p:sp>
      <p:sp>
        <p:nvSpPr>
          <p:cNvPr id="10" name="Content Placeholder 9">
            <a:extLst>
              <a:ext uri="{FF2B5EF4-FFF2-40B4-BE49-F238E27FC236}">
                <a16:creationId xmlns:a16="http://schemas.microsoft.com/office/drawing/2014/main" id="{A8F7486A-DEEB-4784-8A76-B3CBA8A11421}"/>
              </a:ext>
            </a:extLst>
          </p:cNvPr>
          <p:cNvSpPr>
            <a:spLocks noGrp="1"/>
          </p:cNvSpPr>
          <p:nvPr>
            <p:ph sz="half" idx="2"/>
          </p:nvPr>
        </p:nvSpPr>
        <p:spPr/>
        <p:txBody>
          <a:bodyPr>
            <a:normAutofit fontScale="92500" lnSpcReduction="20000"/>
          </a:bodyPr>
          <a:lstStyle/>
          <a:p>
            <a:r>
              <a:rPr lang="en-US" dirty="0">
                <a:latin typeface="Arial" panose="020B0604020202020204" pitchFamily="34" charset="0"/>
                <a:cs typeface="Arial" panose="020B0604020202020204" pitchFamily="34" charset="0"/>
              </a:rPr>
              <a:t>Teachers may modify curriculum and/or alter pace of assignments</a:t>
            </a:r>
          </a:p>
          <a:p>
            <a:r>
              <a:rPr lang="en-US" dirty="0">
                <a:latin typeface="Arial" panose="020B0604020202020204" pitchFamily="34" charset="0"/>
                <a:cs typeface="Arial" panose="020B0604020202020204" pitchFamily="34" charset="0"/>
              </a:rPr>
              <a:t>Students are expected to read short assignments that are then discussed and often re-taught in class</a:t>
            </a:r>
          </a:p>
          <a:p>
            <a:r>
              <a:rPr lang="en-US" dirty="0">
                <a:latin typeface="Arial" panose="020B0604020202020204" pitchFamily="34" charset="0"/>
                <a:cs typeface="Arial" panose="020B0604020202020204" pitchFamily="34" charset="0"/>
              </a:rPr>
              <a:t>Students seldom need to read anything more than once, and sometimes listening in class is enough</a:t>
            </a:r>
          </a:p>
          <a:p>
            <a:pPr lvl="1"/>
            <a:endParaRPr lang="en-US" dirty="0"/>
          </a:p>
        </p:txBody>
      </p:sp>
      <p:sp>
        <p:nvSpPr>
          <p:cNvPr id="11" name="Text Placeholder 10">
            <a:extLst>
              <a:ext uri="{FF2B5EF4-FFF2-40B4-BE49-F238E27FC236}">
                <a16:creationId xmlns:a16="http://schemas.microsoft.com/office/drawing/2014/main" id="{91706BD1-9917-4A74-9669-30F790F0B7F3}"/>
              </a:ext>
            </a:extLst>
          </p:cNvPr>
          <p:cNvSpPr>
            <a:spLocks noGrp="1"/>
          </p:cNvSpPr>
          <p:nvPr>
            <p:ph type="body" sz="quarter" idx="3"/>
          </p:nvPr>
        </p:nvSpPr>
        <p:spPr/>
        <p:txBody>
          <a:bodyPr/>
          <a:lstStyle/>
          <a:p>
            <a:r>
              <a:rPr lang="en-US" dirty="0">
                <a:latin typeface="Arial" panose="020B0604020202020204" pitchFamily="34" charset="0"/>
                <a:cs typeface="Arial" panose="020B0604020202020204" pitchFamily="34" charset="0"/>
              </a:rPr>
              <a:t>College</a:t>
            </a:r>
          </a:p>
        </p:txBody>
      </p:sp>
      <p:sp>
        <p:nvSpPr>
          <p:cNvPr id="12" name="Content Placeholder 11">
            <a:extLst>
              <a:ext uri="{FF2B5EF4-FFF2-40B4-BE49-F238E27FC236}">
                <a16:creationId xmlns:a16="http://schemas.microsoft.com/office/drawing/2014/main" id="{64C1446A-092E-4DBA-B14E-77C03139EFFF}"/>
              </a:ext>
            </a:extLst>
          </p:cNvPr>
          <p:cNvSpPr>
            <a:spLocks noGrp="1"/>
          </p:cNvSpPr>
          <p:nvPr>
            <p:ph sz="quarter" idx="4"/>
          </p:nvPr>
        </p:nvSpPr>
        <p:spPr/>
        <p:txBody>
          <a:bodyPr>
            <a:normAutofit fontScale="92500" lnSpcReduction="20000"/>
          </a:bodyPr>
          <a:lstStyle/>
          <a:p>
            <a:r>
              <a:rPr lang="en-US" dirty="0">
                <a:latin typeface="Arial" panose="020B0604020202020204" pitchFamily="34" charset="0"/>
                <a:cs typeface="Arial" panose="020B0604020202020204" pitchFamily="34" charset="0"/>
              </a:rPr>
              <a:t>Professors are not required to modify curriculum design or alter assignment deadlines</a:t>
            </a:r>
          </a:p>
          <a:p>
            <a:r>
              <a:rPr lang="en-US" dirty="0">
                <a:latin typeface="Arial" panose="020B0604020202020204" pitchFamily="34" charset="0"/>
                <a:cs typeface="Arial" panose="020B0604020202020204" pitchFamily="34" charset="0"/>
              </a:rPr>
              <a:t>Students are assigned substantial amounts of reading and writing which may not be directly addressed in class</a:t>
            </a:r>
          </a:p>
          <a:p>
            <a:r>
              <a:rPr lang="en-US" dirty="0">
                <a:latin typeface="Arial" panose="020B0604020202020204" pitchFamily="34" charset="0"/>
                <a:cs typeface="Arial" panose="020B0604020202020204" pitchFamily="34" charset="0"/>
              </a:rPr>
              <a:t>Students need to review class notes and text material regularly</a:t>
            </a:r>
          </a:p>
        </p:txBody>
      </p:sp>
      <p:pic>
        <p:nvPicPr>
          <p:cNvPr id="4" name="instruction" descr="audio button">
            <a:hlinkClick r:id="" action="ppaction://media"/>
            <a:extLst>
              <a:ext uri="{FF2B5EF4-FFF2-40B4-BE49-F238E27FC236}">
                <a16:creationId xmlns:a16="http://schemas.microsoft.com/office/drawing/2014/main" id="{D811AFDD-81AA-4D6F-9441-57089D3ABA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81741" y="5883275"/>
            <a:ext cx="609600" cy="609600"/>
          </a:xfrm>
          <a:prstGeom prst="rect">
            <a:avLst/>
          </a:prstGeom>
        </p:spPr>
      </p:pic>
    </p:spTree>
    <p:extLst>
      <p:ext uri="{BB962C8B-B14F-4D97-AF65-F5344CB8AC3E}">
        <p14:creationId xmlns:p14="http://schemas.microsoft.com/office/powerpoint/2010/main" val="14223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824B-4279-4D47-92DD-71F5353FAA2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Grades and Tests</a:t>
            </a:r>
          </a:p>
        </p:txBody>
      </p:sp>
      <p:sp>
        <p:nvSpPr>
          <p:cNvPr id="3" name="Text Placeholder 2">
            <a:extLst>
              <a:ext uri="{FF2B5EF4-FFF2-40B4-BE49-F238E27FC236}">
                <a16:creationId xmlns:a16="http://schemas.microsoft.com/office/drawing/2014/main" id="{0C13F19F-ACE7-4206-858C-B39C0E3208E0}"/>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High School</a:t>
            </a:r>
          </a:p>
        </p:txBody>
      </p:sp>
      <p:sp>
        <p:nvSpPr>
          <p:cNvPr id="10" name="Content Placeholder 9">
            <a:extLst>
              <a:ext uri="{FF2B5EF4-FFF2-40B4-BE49-F238E27FC236}">
                <a16:creationId xmlns:a16="http://schemas.microsoft.com/office/drawing/2014/main" id="{A8F7486A-DEEB-4784-8A76-B3CBA8A11421}"/>
              </a:ext>
            </a:extLst>
          </p:cNvPr>
          <p:cNvSpPr>
            <a:spLocks noGrp="1"/>
          </p:cNvSpPr>
          <p:nvPr>
            <p:ph sz="half" idx="2"/>
          </p:nvPr>
        </p:nvSpPr>
        <p:spPr/>
        <p:txBody>
          <a:bodyPr>
            <a:normAutofit fontScale="77500" lnSpcReduction="20000"/>
          </a:bodyPr>
          <a:lstStyle/>
          <a:p>
            <a:r>
              <a:rPr lang="en-US" dirty="0">
                <a:latin typeface="Arial" panose="020B0604020202020204" pitchFamily="34" charset="0"/>
                <a:cs typeface="Arial" panose="020B0604020202020204" pitchFamily="34" charset="0"/>
              </a:rPr>
              <a:t>I.E.P. or 504 plans may include modifications for test format and/or grading</a:t>
            </a:r>
          </a:p>
          <a:p>
            <a:r>
              <a:rPr lang="en-US" dirty="0">
                <a:latin typeface="Arial" panose="020B0604020202020204" pitchFamily="34" charset="0"/>
                <a:cs typeface="Arial" panose="020B0604020202020204" pitchFamily="34" charset="0"/>
              </a:rPr>
              <a:t>Testing is frequent and covers lesser amounts of material</a:t>
            </a:r>
          </a:p>
          <a:p>
            <a:r>
              <a:rPr lang="en-US" dirty="0">
                <a:latin typeface="Arial" panose="020B0604020202020204" pitchFamily="34" charset="0"/>
                <a:cs typeface="Arial" panose="020B0604020202020204" pitchFamily="34" charset="0"/>
              </a:rPr>
              <a:t>Makeup tests are often available</a:t>
            </a:r>
          </a:p>
          <a:p>
            <a:r>
              <a:rPr lang="en-US" dirty="0">
                <a:latin typeface="Arial" panose="020B0604020202020204" pitchFamily="34" charset="0"/>
                <a:cs typeface="Arial" panose="020B0604020202020204" pitchFamily="34" charset="0"/>
              </a:rPr>
              <a:t>Teachers often take time to remind student of assignments and due dates</a:t>
            </a:r>
          </a:p>
          <a:p>
            <a:pPr lvl="1"/>
            <a:endParaRPr lang="en-US" dirty="0"/>
          </a:p>
        </p:txBody>
      </p:sp>
      <p:sp>
        <p:nvSpPr>
          <p:cNvPr id="11" name="Text Placeholder 10">
            <a:extLst>
              <a:ext uri="{FF2B5EF4-FFF2-40B4-BE49-F238E27FC236}">
                <a16:creationId xmlns:a16="http://schemas.microsoft.com/office/drawing/2014/main" id="{91706BD1-9917-4A74-9669-30F790F0B7F3}"/>
              </a:ext>
            </a:extLst>
          </p:cNvPr>
          <p:cNvSpPr>
            <a:spLocks noGrp="1"/>
          </p:cNvSpPr>
          <p:nvPr>
            <p:ph type="body" sz="quarter" idx="3"/>
          </p:nvPr>
        </p:nvSpPr>
        <p:spPr/>
        <p:txBody>
          <a:bodyPr/>
          <a:lstStyle/>
          <a:p>
            <a:r>
              <a:rPr lang="en-US" dirty="0">
                <a:latin typeface="Arial" panose="020B0604020202020204" pitchFamily="34" charset="0"/>
                <a:cs typeface="Arial" panose="020B0604020202020204" pitchFamily="34" charset="0"/>
              </a:rPr>
              <a:t>College</a:t>
            </a:r>
          </a:p>
        </p:txBody>
      </p:sp>
      <p:sp>
        <p:nvSpPr>
          <p:cNvPr id="12" name="Content Placeholder 11">
            <a:extLst>
              <a:ext uri="{FF2B5EF4-FFF2-40B4-BE49-F238E27FC236}">
                <a16:creationId xmlns:a16="http://schemas.microsoft.com/office/drawing/2014/main" id="{64C1446A-092E-4DBA-B14E-77C03139EFFF}"/>
              </a:ext>
            </a:extLst>
          </p:cNvPr>
          <p:cNvSpPr>
            <a:spLocks noGrp="1"/>
          </p:cNvSpPr>
          <p:nvPr>
            <p:ph sz="quarter" idx="4"/>
          </p:nvPr>
        </p:nvSpPr>
        <p:spPr/>
        <p:txBody>
          <a:bodyPr>
            <a:normAutofit fontScale="77500" lnSpcReduction="20000"/>
          </a:bodyPr>
          <a:lstStyle/>
          <a:p>
            <a:r>
              <a:rPr lang="en-US" dirty="0">
                <a:latin typeface="Arial" panose="020B0604020202020204" pitchFamily="34" charset="0"/>
                <a:cs typeface="Arial" panose="020B0604020202020204" pitchFamily="34" charset="0"/>
              </a:rPr>
              <a:t>Grading and test format changes are generally not available; Accommodations on HOW test are given are available when supported by disability documentation</a:t>
            </a:r>
          </a:p>
          <a:p>
            <a:r>
              <a:rPr lang="en-US" dirty="0">
                <a:latin typeface="Arial" panose="020B0604020202020204" pitchFamily="34" charset="0"/>
                <a:cs typeface="Arial" panose="020B0604020202020204" pitchFamily="34" charset="0"/>
              </a:rPr>
              <a:t>Testing is usually infrequent and may be cumulative, covering substantial amounts of material</a:t>
            </a:r>
          </a:p>
          <a:p>
            <a:r>
              <a:rPr lang="en-US" dirty="0">
                <a:latin typeface="Arial" panose="020B0604020202020204" pitchFamily="34" charset="0"/>
                <a:cs typeface="Arial" panose="020B0604020202020204" pitchFamily="34" charset="0"/>
              </a:rPr>
              <a:t>Makeup tests are seldom an option</a:t>
            </a:r>
          </a:p>
          <a:p>
            <a:r>
              <a:rPr lang="en-US" dirty="0">
                <a:latin typeface="Arial" panose="020B0604020202020204" pitchFamily="34" charset="0"/>
                <a:cs typeface="Arial" panose="020B0604020202020204" pitchFamily="34" charset="0"/>
              </a:rPr>
              <a:t>Professors expect a student to read, save and consult the course syllabus for grading and due dates</a:t>
            </a:r>
          </a:p>
        </p:txBody>
      </p:sp>
      <p:pic>
        <p:nvPicPr>
          <p:cNvPr id="4" name="grades and tests" descr="audio button">
            <a:hlinkClick r:id="" action="ppaction://media"/>
            <a:extLst>
              <a:ext uri="{FF2B5EF4-FFF2-40B4-BE49-F238E27FC236}">
                <a16:creationId xmlns:a16="http://schemas.microsoft.com/office/drawing/2014/main" id="{9DA6048A-27A1-4A52-BBC7-39B164BAA4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8328" y="5777459"/>
            <a:ext cx="609600" cy="609600"/>
          </a:xfrm>
          <a:prstGeom prst="rect">
            <a:avLst/>
          </a:prstGeom>
        </p:spPr>
      </p:pic>
    </p:spTree>
    <p:extLst>
      <p:ext uri="{BB962C8B-B14F-4D97-AF65-F5344CB8AC3E}">
        <p14:creationId xmlns:p14="http://schemas.microsoft.com/office/powerpoint/2010/main" val="401774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824B-4279-4D47-92DD-71F5353FAA2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Study Responsibilities</a:t>
            </a:r>
          </a:p>
        </p:txBody>
      </p:sp>
      <p:sp>
        <p:nvSpPr>
          <p:cNvPr id="3" name="Text Placeholder 2">
            <a:extLst>
              <a:ext uri="{FF2B5EF4-FFF2-40B4-BE49-F238E27FC236}">
                <a16:creationId xmlns:a16="http://schemas.microsoft.com/office/drawing/2014/main" id="{0C13F19F-ACE7-4206-858C-B39C0E3208E0}"/>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High School</a:t>
            </a:r>
          </a:p>
        </p:txBody>
      </p:sp>
      <p:sp>
        <p:nvSpPr>
          <p:cNvPr id="10" name="Content Placeholder 9">
            <a:extLst>
              <a:ext uri="{FF2B5EF4-FFF2-40B4-BE49-F238E27FC236}">
                <a16:creationId xmlns:a16="http://schemas.microsoft.com/office/drawing/2014/main" id="{A8F7486A-DEEB-4784-8A76-B3CBA8A11421}"/>
              </a:ext>
            </a:extLst>
          </p:cNvPr>
          <p:cNvSpPr>
            <a:spLocks noGrp="1"/>
          </p:cNvSpPr>
          <p:nvPr>
            <p:ph sz="half" idx="2"/>
          </p:nvPr>
        </p:nvSpPr>
        <p:spPr/>
        <p:txBody>
          <a:bodyPr>
            <a:normAutofit fontScale="92500" lnSpcReduction="20000"/>
          </a:bodyPr>
          <a:lstStyle/>
          <a:p>
            <a:r>
              <a:rPr lang="en-US" dirty="0">
                <a:latin typeface="Arial" panose="020B0604020202020204" pitchFamily="34" charset="0"/>
                <a:cs typeface="Arial" panose="020B0604020202020204" pitchFamily="34" charset="0"/>
              </a:rPr>
              <a:t>Tutoring and study support may be a service provided as part of an I.E.P. or 504 plan</a:t>
            </a:r>
          </a:p>
          <a:p>
            <a:r>
              <a:rPr lang="en-US" dirty="0">
                <a:latin typeface="Arial" panose="020B0604020202020204" pitchFamily="34" charset="0"/>
                <a:cs typeface="Arial" panose="020B0604020202020204" pitchFamily="34" charset="0"/>
              </a:rPr>
              <a:t>Students time and assignments are structured by others</a:t>
            </a:r>
          </a:p>
          <a:p>
            <a:r>
              <a:rPr lang="en-US" dirty="0">
                <a:latin typeface="Arial" panose="020B0604020202020204" pitchFamily="34" charset="0"/>
                <a:cs typeface="Arial" panose="020B0604020202020204" pitchFamily="34" charset="0"/>
              </a:rPr>
              <a:t>Students may study outside of class as little as 0 to 2 hours a week, and this may be mostly last minute test preparation</a:t>
            </a:r>
          </a:p>
        </p:txBody>
      </p:sp>
      <p:sp>
        <p:nvSpPr>
          <p:cNvPr id="11" name="Text Placeholder 10">
            <a:extLst>
              <a:ext uri="{FF2B5EF4-FFF2-40B4-BE49-F238E27FC236}">
                <a16:creationId xmlns:a16="http://schemas.microsoft.com/office/drawing/2014/main" id="{91706BD1-9917-4A74-9669-30F790F0B7F3}"/>
              </a:ext>
            </a:extLst>
          </p:cNvPr>
          <p:cNvSpPr>
            <a:spLocks noGrp="1"/>
          </p:cNvSpPr>
          <p:nvPr>
            <p:ph type="body" sz="quarter" idx="3"/>
          </p:nvPr>
        </p:nvSpPr>
        <p:spPr/>
        <p:txBody>
          <a:bodyPr/>
          <a:lstStyle/>
          <a:p>
            <a:r>
              <a:rPr lang="en-US" dirty="0">
                <a:latin typeface="Arial" panose="020B0604020202020204" pitchFamily="34" charset="0"/>
                <a:cs typeface="Arial" panose="020B0604020202020204" pitchFamily="34" charset="0"/>
              </a:rPr>
              <a:t>College</a:t>
            </a:r>
          </a:p>
        </p:txBody>
      </p:sp>
      <p:sp>
        <p:nvSpPr>
          <p:cNvPr id="12" name="Content Placeholder 11">
            <a:extLst>
              <a:ext uri="{FF2B5EF4-FFF2-40B4-BE49-F238E27FC236}">
                <a16:creationId xmlns:a16="http://schemas.microsoft.com/office/drawing/2014/main" id="{64C1446A-092E-4DBA-B14E-77C03139EFFF}"/>
              </a:ext>
            </a:extLst>
          </p:cNvPr>
          <p:cNvSpPr>
            <a:spLocks noGrp="1"/>
          </p:cNvSpPr>
          <p:nvPr>
            <p:ph sz="quarter" idx="4"/>
          </p:nvPr>
        </p:nvSpPr>
        <p:spPr/>
        <p:txBody>
          <a:bodyPr>
            <a:normAutofit fontScale="92500" lnSpcReduction="20000"/>
          </a:bodyPr>
          <a:lstStyle/>
          <a:p>
            <a:r>
              <a:rPr lang="en-US" dirty="0">
                <a:latin typeface="Arial" panose="020B0604020202020204" pitchFamily="34" charset="0"/>
                <a:cs typeface="Arial" panose="020B0604020202020204" pitchFamily="34" charset="0"/>
              </a:rPr>
              <a:t>Tutoring DOES NOT fall under Disability Services. Students may seek out tutoring resources as they are available to all students</a:t>
            </a:r>
          </a:p>
          <a:p>
            <a:r>
              <a:rPr lang="en-US" dirty="0">
                <a:latin typeface="Arial" panose="020B0604020202020204" pitchFamily="34" charset="0"/>
                <a:cs typeface="Arial" panose="020B0604020202020204" pitchFamily="34" charset="0"/>
              </a:rPr>
              <a:t>Students manage their own time and complete assignments independently</a:t>
            </a:r>
          </a:p>
          <a:p>
            <a:r>
              <a:rPr lang="en-US" dirty="0">
                <a:latin typeface="Arial" panose="020B0604020202020204" pitchFamily="34" charset="0"/>
                <a:cs typeface="Arial" panose="020B0604020202020204" pitchFamily="34" charset="0"/>
              </a:rPr>
              <a:t>Students need to study at least 2 to 3 hours outside of class for each hour in class</a:t>
            </a:r>
          </a:p>
        </p:txBody>
      </p:sp>
      <p:pic>
        <p:nvPicPr>
          <p:cNvPr id="4" name="Study" descr="audio button">
            <a:hlinkClick r:id="" action="ppaction://media"/>
            <a:extLst>
              <a:ext uri="{FF2B5EF4-FFF2-40B4-BE49-F238E27FC236}">
                <a16:creationId xmlns:a16="http://schemas.microsoft.com/office/drawing/2014/main" id="{401E3755-CF6D-40E6-879C-F545D30284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78190" y="5762469"/>
            <a:ext cx="609600" cy="609600"/>
          </a:xfrm>
          <a:prstGeom prst="rect">
            <a:avLst/>
          </a:prstGeom>
        </p:spPr>
      </p:pic>
    </p:spTree>
    <p:extLst>
      <p:ext uri="{BB962C8B-B14F-4D97-AF65-F5344CB8AC3E}">
        <p14:creationId xmlns:p14="http://schemas.microsoft.com/office/powerpoint/2010/main" val="61892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Transition Preparation </a:t>
            </a:r>
          </a:p>
        </p:txBody>
      </p:sp>
      <p:sp>
        <p:nvSpPr>
          <p:cNvPr id="4" name="Content Placeholder 3"/>
          <p:cNvSpPr>
            <a:spLocks noGrp="1"/>
          </p:cNvSpPr>
          <p:nvPr>
            <p:ph sz="half" idx="1"/>
          </p:nvPr>
        </p:nvSpPr>
        <p:spPr/>
        <p:txBody>
          <a:bodyPr>
            <a:normAutofit/>
          </a:bodyPr>
          <a:lstStyle/>
          <a:p>
            <a:pPr marL="0" indent="0" algn="ctr">
              <a:buNone/>
            </a:pPr>
            <a:r>
              <a:rPr lang="en-US" sz="2400" i="1" dirty="0">
                <a:latin typeface="Arial" panose="020B0604020202020204" pitchFamily="34" charset="0"/>
                <a:cs typeface="Arial" panose="020B0604020202020204" pitchFamily="34" charset="0"/>
              </a:rPr>
              <a:t>Students</a:t>
            </a:r>
          </a:p>
          <a:p>
            <a:r>
              <a:rPr lang="en-US" sz="2400" dirty="0">
                <a:latin typeface="Arial" panose="020B0604020202020204" pitchFamily="34" charset="0"/>
                <a:cs typeface="Arial" panose="020B0604020202020204" pitchFamily="34" charset="0"/>
              </a:rPr>
              <a:t>Attend and be involved in IEP meetings</a:t>
            </a:r>
          </a:p>
          <a:p>
            <a:r>
              <a:rPr lang="en-US" sz="2400" dirty="0">
                <a:latin typeface="Arial" panose="020B0604020202020204" pitchFamily="34" charset="0"/>
                <a:cs typeface="Arial" panose="020B0604020202020204" pitchFamily="34" charset="0"/>
              </a:rPr>
              <a:t>Begin discussing the transition process</a:t>
            </a:r>
          </a:p>
          <a:p>
            <a:r>
              <a:rPr lang="en-US" sz="2400" dirty="0">
                <a:latin typeface="Arial" panose="020B0604020202020204" pitchFamily="34" charset="0"/>
                <a:cs typeface="Arial" panose="020B0604020202020204" pitchFamily="34" charset="0"/>
              </a:rPr>
              <a:t>Discuss plans and goals with parents </a:t>
            </a:r>
          </a:p>
          <a:p>
            <a:r>
              <a:rPr lang="en-US" sz="2400" dirty="0">
                <a:latin typeface="Arial" panose="020B0604020202020204" pitchFamily="34" charset="0"/>
                <a:cs typeface="Arial" panose="020B0604020202020204" pitchFamily="34" charset="0"/>
              </a:rPr>
              <a:t>Search websites for colleges, etc. </a:t>
            </a:r>
          </a:p>
        </p:txBody>
      </p:sp>
      <p:sp>
        <p:nvSpPr>
          <p:cNvPr id="5" name="Content Placeholder 4"/>
          <p:cNvSpPr>
            <a:spLocks noGrp="1"/>
          </p:cNvSpPr>
          <p:nvPr>
            <p:ph sz="half" idx="2"/>
          </p:nvPr>
        </p:nvSpPr>
        <p:spPr/>
        <p:txBody>
          <a:bodyPr>
            <a:normAutofit/>
          </a:bodyPr>
          <a:lstStyle/>
          <a:p>
            <a:pPr marL="0" indent="0" algn="ctr">
              <a:buNone/>
            </a:pPr>
            <a:r>
              <a:rPr lang="en-US" sz="2400" i="1" dirty="0">
                <a:latin typeface="Arial" panose="020B0604020202020204" pitchFamily="34" charset="0"/>
                <a:cs typeface="Arial" panose="020B0604020202020204" pitchFamily="34" charset="0"/>
              </a:rPr>
              <a:t>Parents</a:t>
            </a:r>
          </a:p>
          <a:p>
            <a:r>
              <a:rPr lang="en-US" sz="2400" dirty="0">
                <a:latin typeface="Arial" panose="020B0604020202020204" pitchFamily="34" charset="0"/>
                <a:cs typeface="Arial" panose="020B0604020202020204" pitchFamily="34" charset="0"/>
              </a:rPr>
              <a:t>Be involved with son/daughter’s IEP or 504 process </a:t>
            </a:r>
          </a:p>
          <a:p>
            <a:r>
              <a:rPr lang="en-US" sz="2400" dirty="0">
                <a:latin typeface="Arial" panose="020B0604020202020204" pitchFamily="34" charset="0"/>
                <a:cs typeface="Arial" panose="020B0604020202020204" pitchFamily="34" charset="0"/>
              </a:rPr>
              <a:t>Discuss career goals and college plans with son/daughter</a:t>
            </a:r>
          </a:p>
          <a:p>
            <a:r>
              <a:rPr lang="en-US" sz="2400" dirty="0">
                <a:latin typeface="Arial" panose="020B0604020202020204" pitchFamily="34" charset="0"/>
                <a:cs typeface="Arial" panose="020B0604020202020204" pitchFamily="34" charset="0"/>
              </a:rPr>
              <a:t>Research postsecondary schools</a:t>
            </a:r>
          </a:p>
          <a:p>
            <a:r>
              <a:rPr lang="en-US" sz="2400" dirty="0">
                <a:latin typeface="Arial" panose="020B0604020202020204" pitchFamily="34" charset="0"/>
                <a:cs typeface="Arial" panose="020B0604020202020204" pitchFamily="34" charset="0"/>
              </a:rPr>
              <a:t>Referral options to agencies who offer disability and vocational services. </a:t>
            </a:r>
          </a:p>
        </p:txBody>
      </p:sp>
      <p:pic>
        <p:nvPicPr>
          <p:cNvPr id="3" name="Transition prep" descr="audio button">
            <a:hlinkClick r:id="" action="ppaction://media"/>
            <a:extLst>
              <a:ext uri="{FF2B5EF4-FFF2-40B4-BE49-F238E27FC236}">
                <a16:creationId xmlns:a16="http://schemas.microsoft.com/office/drawing/2014/main" id="{EC38EF11-248A-45FB-B990-BDD44AF666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4200" y="5567363"/>
            <a:ext cx="609600" cy="609600"/>
          </a:xfrm>
          <a:prstGeom prst="rect">
            <a:avLst/>
          </a:prstGeom>
        </p:spPr>
      </p:pic>
    </p:spTree>
    <p:extLst>
      <p:ext uri="{BB962C8B-B14F-4D97-AF65-F5344CB8AC3E}">
        <p14:creationId xmlns:p14="http://schemas.microsoft.com/office/powerpoint/2010/main" val="274888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44781794_Research presentation_RVA_v3" id="{DF2794B4-2314-4F87-8639-5DCB9EEE28EE}" vid="{3B969E49-204F-4FF6-BD10-D26195B8D4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A875DA-F9FD-4F83-A049-3B1027B542DE}">
  <ds:schemaRefs>
    <ds:schemaRef ds:uri="http://schemas.microsoft.com/sharepoint/v3/contenttype/forms"/>
  </ds:schemaRefs>
</ds:datastoreItem>
</file>

<file path=customXml/itemProps2.xml><?xml version="1.0" encoding="utf-8"?>
<ds:datastoreItem xmlns:ds="http://schemas.openxmlformats.org/officeDocument/2006/customXml" ds:itemID="{03C7D9E6-B0D9-433E-BD46-EB60F64F4DA8}">
  <ds:schemaRef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71af3243-3dd4-4a8d-8c0d-dd76da1f02a5"/>
    <ds:schemaRef ds:uri="http://purl.org/dc/elements/1.1/"/>
    <ds:schemaRef ds:uri="http://schemas.microsoft.com/office/2006/metadata/properties"/>
    <ds:schemaRef ds:uri="16c05727-aa75-4e4a-9b5f-8a80a1165891"/>
    <ds:schemaRef ds:uri="http://www.w3.org/XML/1998/namespace"/>
    <ds:schemaRef ds:uri="http://purl.org/dc/dcmitype/"/>
  </ds:schemaRefs>
</ds:datastoreItem>
</file>

<file path=customXml/itemProps3.xml><?xml version="1.0" encoding="utf-8"?>
<ds:datastoreItem xmlns:ds="http://schemas.openxmlformats.org/officeDocument/2006/customXml" ds:itemID="{B2AB02E3-5ADF-4BF0-9C1B-35CDF3FE95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Research presentation</Template>
  <TotalTime>0</TotalTime>
  <Words>3097</Words>
  <Application>Microsoft Office PowerPoint</Application>
  <PresentationFormat>Widescreen</PresentationFormat>
  <Paragraphs>256</Paragraphs>
  <Slides>21</Slides>
  <Notes>21</Notes>
  <HiddenSlides>0</HiddenSlides>
  <MMClips>21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6" baseType="lpstr">
      <vt:lpstr>Arial</vt:lpstr>
      <vt:lpstr>Calibri</vt:lpstr>
      <vt:lpstr>Calibri Light</vt:lpstr>
      <vt:lpstr>Office Theme</vt:lpstr>
      <vt:lpstr>Document</vt:lpstr>
      <vt:lpstr>High School to College</vt:lpstr>
      <vt:lpstr>Law Differences</vt:lpstr>
      <vt:lpstr>Documentation</vt:lpstr>
      <vt:lpstr>Self-Advocacy</vt:lpstr>
      <vt:lpstr>Parental Role</vt:lpstr>
      <vt:lpstr>Instruction</vt:lpstr>
      <vt:lpstr>Grades and Tests</vt:lpstr>
      <vt:lpstr>Study Responsibilities</vt:lpstr>
      <vt:lpstr>Transition Preparation </vt:lpstr>
      <vt:lpstr>Career and College Promise </vt:lpstr>
      <vt:lpstr>Career and College Promise-MOU</vt:lpstr>
      <vt:lpstr>Career and College Promise</vt:lpstr>
      <vt:lpstr>CCP Letter Example</vt:lpstr>
      <vt:lpstr>Interactive Process</vt:lpstr>
      <vt:lpstr>The Interactive Process</vt:lpstr>
      <vt:lpstr>Preparation for the Interactive Process </vt:lpstr>
      <vt:lpstr>Preparation for the Interactive Process Understanding Your Disability </vt:lpstr>
      <vt:lpstr>Preparation for the Interactive Process  Self-Advocacy </vt:lpstr>
      <vt:lpstr>Preparation for the Interactive Process  Accommodation Needs</vt:lpstr>
      <vt:lpstr>Transition Information</vt:lpstr>
      <vt:lpstr>College Bound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2019-05-21T13:29:49Z</dcterms:created>
  <dcterms:modified xsi:type="dcterms:W3CDTF">2019-06-24T15:51:22Z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