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7" r:id="rId4"/>
    <p:sldId id="269" r:id="rId5"/>
    <p:sldId id="278" r:id="rId6"/>
    <p:sldId id="272" r:id="rId7"/>
    <p:sldId id="275" r:id="rId8"/>
    <p:sldId id="273" r:id="rId9"/>
    <p:sldId id="276" r:id="rId10"/>
    <p:sldId id="277" r:id="rId11"/>
    <p:sldId id="274" r:id="rId12"/>
    <p:sldId id="262" r:id="rId13"/>
    <p:sldId id="271" r:id="rId14"/>
    <p:sldId id="279" r:id="rId15"/>
    <p:sldId id="268" r:id="rId16"/>
    <p:sldId id="28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51C1D2-B5F6-485F-8A3B-61026E0F69CE}" v="62" dt="2019-06-24T13:38:27.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378" autoAdjust="0"/>
  </p:normalViewPr>
  <p:slideViewPr>
    <p:cSldViewPr snapToGrid="0">
      <p:cViewPr varScale="1">
        <p:scale>
          <a:sx n="81" d="100"/>
          <a:sy n="81" d="100"/>
        </p:scale>
        <p:origin x="210"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0851C1D2-B5F6-485F-8A3B-61026E0F69CE}"/>
    <pc:docChg chg="custSel modSld">
      <pc:chgData name="Trudie Hughes" userId="0253f165-71f1-49b6-adfa-5c86101c5e0e" providerId="ADAL" clId="{0851C1D2-B5F6-485F-8A3B-61026E0F69CE}" dt="2019-06-24T13:38:27.854" v="48" actId="20577"/>
      <pc:docMkLst>
        <pc:docMk/>
      </pc:docMkLst>
      <pc:sldChg chg="modSp">
        <pc:chgData name="Trudie Hughes" userId="0253f165-71f1-49b6-adfa-5c86101c5e0e" providerId="ADAL" clId="{0851C1D2-B5F6-485F-8A3B-61026E0F69CE}" dt="2019-06-24T13:35:57.148" v="30" actId="20577"/>
        <pc:sldMkLst>
          <pc:docMk/>
          <pc:sldMk cId="3439983388" sldId="268"/>
        </pc:sldMkLst>
        <pc:spChg chg="mod">
          <ac:chgData name="Trudie Hughes" userId="0253f165-71f1-49b6-adfa-5c86101c5e0e" providerId="ADAL" clId="{0851C1D2-B5F6-485F-8A3B-61026E0F69CE}" dt="2019-06-24T13:35:57.148" v="30" actId="20577"/>
          <ac:spMkLst>
            <pc:docMk/>
            <pc:sldMk cId="3439983388" sldId="268"/>
            <ac:spMk id="3" creationId="{00000000-0000-0000-0000-000000000000}"/>
          </ac:spMkLst>
        </pc:spChg>
      </pc:sldChg>
      <pc:sldChg chg="modSp">
        <pc:chgData name="Trudie Hughes" userId="0253f165-71f1-49b6-adfa-5c86101c5e0e" providerId="ADAL" clId="{0851C1D2-B5F6-485F-8A3B-61026E0F69CE}" dt="2019-06-24T13:32:24.905" v="6"/>
        <pc:sldMkLst>
          <pc:docMk/>
          <pc:sldMk cId="1505398210" sldId="273"/>
        </pc:sldMkLst>
        <pc:spChg chg="mod">
          <ac:chgData name="Trudie Hughes" userId="0253f165-71f1-49b6-adfa-5c86101c5e0e" providerId="ADAL" clId="{0851C1D2-B5F6-485F-8A3B-61026E0F69CE}" dt="2019-06-24T13:32:24.905" v="6"/>
          <ac:spMkLst>
            <pc:docMk/>
            <pc:sldMk cId="1505398210" sldId="273"/>
            <ac:spMk id="3" creationId="{00000000-0000-0000-0000-000000000000}"/>
          </ac:spMkLst>
        </pc:spChg>
      </pc:sldChg>
      <pc:sldChg chg="modSp">
        <pc:chgData name="Trudie Hughes" userId="0253f165-71f1-49b6-adfa-5c86101c5e0e" providerId="ADAL" clId="{0851C1D2-B5F6-485F-8A3B-61026E0F69CE}" dt="2019-06-24T13:32:55.486" v="10" actId="27636"/>
        <pc:sldMkLst>
          <pc:docMk/>
          <pc:sldMk cId="1305172916" sldId="274"/>
        </pc:sldMkLst>
        <pc:spChg chg="mod">
          <ac:chgData name="Trudie Hughes" userId="0253f165-71f1-49b6-adfa-5c86101c5e0e" providerId="ADAL" clId="{0851C1D2-B5F6-485F-8A3B-61026E0F69CE}" dt="2019-06-24T13:32:55.486" v="10" actId="27636"/>
          <ac:spMkLst>
            <pc:docMk/>
            <pc:sldMk cId="1305172916" sldId="274"/>
            <ac:spMk id="3" creationId="{00000000-0000-0000-0000-000000000000}"/>
          </ac:spMkLst>
        </pc:spChg>
      </pc:sldChg>
      <pc:sldChg chg="modSp">
        <pc:chgData name="Trudie Hughes" userId="0253f165-71f1-49b6-adfa-5c86101c5e0e" providerId="ADAL" clId="{0851C1D2-B5F6-485F-8A3B-61026E0F69CE}" dt="2019-06-24T13:32:40.766" v="7"/>
        <pc:sldMkLst>
          <pc:docMk/>
          <pc:sldMk cId="363612014" sldId="277"/>
        </pc:sldMkLst>
        <pc:spChg chg="mod">
          <ac:chgData name="Trudie Hughes" userId="0253f165-71f1-49b6-adfa-5c86101c5e0e" providerId="ADAL" clId="{0851C1D2-B5F6-485F-8A3B-61026E0F69CE}" dt="2019-06-24T13:32:40.766" v="7"/>
          <ac:spMkLst>
            <pc:docMk/>
            <pc:sldMk cId="363612014" sldId="277"/>
            <ac:spMk id="3" creationId="{50693C65-0921-4B48-BED7-710FD98707A8}"/>
          </ac:spMkLst>
        </pc:spChg>
      </pc:sldChg>
      <pc:sldChg chg="modSp">
        <pc:chgData name="Trudie Hughes" userId="0253f165-71f1-49b6-adfa-5c86101c5e0e" providerId="ADAL" clId="{0851C1D2-B5F6-485F-8A3B-61026E0F69CE}" dt="2019-06-24T13:38:27.854" v="48" actId="20577"/>
        <pc:sldMkLst>
          <pc:docMk/>
          <pc:sldMk cId="338757626" sldId="280"/>
        </pc:sldMkLst>
        <pc:spChg chg="mod">
          <ac:chgData name="Trudie Hughes" userId="0253f165-71f1-49b6-adfa-5c86101c5e0e" providerId="ADAL" clId="{0851C1D2-B5F6-485F-8A3B-61026E0F69CE}" dt="2019-06-24T13:38:27.854" v="48" actId="20577"/>
          <ac:spMkLst>
            <pc:docMk/>
            <pc:sldMk cId="338757626" sldId="28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BC52CCD-592A-45A9-B490-3EDAD46540EA}" type="datetimeFigureOut">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3330248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52CCD-592A-45A9-B490-3EDAD46540EA}" type="datetimeFigureOut">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364358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52CCD-592A-45A9-B490-3EDAD46540EA}" type="datetimeFigureOut">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4218440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52CCD-592A-45A9-B490-3EDAD46540EA}" type="datetimeFigureOut">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526439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C52CCD-592A-45A9-B490-3EDAD46540EA}" type="datetimeFigureOut">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316284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C52CCD-592A-45A9-B490-3EDAD46540EA}" type="datetimeFigureOut">
              <a:rPr lang="en-US" smtClean="0"/>
              <a:t>6/24/2019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1941036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C52CCD-592A-45A9-B490-3EDAD46540EA}" type="datetimeFigureOut">
              <a:rPr lang="en-US" smtClean="0"/>
              <a:t>6/24/2019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3734630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C52CCD-592A-45A9-B490-3EDAD46540EA}" type="datetimeFigureOut">
              <a:rPr lang="en-US" smtClean="0"/>
              <a:t>6/24/2019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105995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52CCD-592A-45A9-B490-3EDAD46540EA}" type="datetimeFigureOut">
              <a:rPr lang="en-US" smtClean="0"/>
              <a:t>6/24/2019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279666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C52CCD-592A-45A9-B490-3EDAD46540EA}" type="datetimeFigureOut">
              <a:rPr lang="en-US" smtClean="0"/>
              <a:t>6/24/2019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875234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C52CCD-592A-45A9-B490-3EDAD46540EA}" type="datetimeFigureOut">
              <a:rPr lang="en-US" smtClean="0"/>
              <a:t>6/24/2019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AF795-E10B-4BE4-A3EF-38549FB3E447}" type="slidenum">
              <a:rPr lang="en-US" smtClean="0"/>
              <a:t>‹#›</a:t>
            </a:fld>
            <a:endParaRPr lang="en-US"/>
          </a:p>
        </p:txBody>
      </p:sp>
    </p:spTree>
    <p:extLst>
      <p:ext uri="{BB962C8B-B14F-4D97-AF65-F5344CB8AC3E}">
        <p14:creationId xmlns:p14="http://schemas.microsoft.com/office/powerpoint/2010/main" val="422940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52CCD-592A-45A9-B490-3EDAD46540EA}" type="datetimeFigureOut">
              <a:rPr lang="en-US" smtClean="0"/>
              <a:t>6/24/2019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AF795-E10B-4BE4-A3EF-38549FB3E447}" type="slidenum">
              <a:rPr lang="en-US" smtClean="0"/>
              <a:t>‹#›</a:t>
            </a:fld>
            <a:endParaRPr lang="en-US"/>
          </a:p>
        </p:txBody>
      </p:sp>
    </p:spTree>
    <p:extLst>
      <p:ext uri="{BB962C8B-B14F-4D97-AF65-F5344CB8AC3E}">
        <p14:creationId xmlns:p14="http://schemas.microsoft.com/office/powerpoint/2010/main" val="284088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dtp.cpuc.ca.gov/default1.aspx?id=148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uedspeech.org/resources/cued-speech-transliterator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adata.org/faq/what-kinds-auxiliary-aids-and-services-are-required-ada-ensure-effective-communication" TargetMode="External"/><Relationship Id="rId2" Type="http://schemas.openxmlformats.org/officeDocument/2006/relationships/hyperlink" Target="https://www.ada.gov/pcatoolkit/chap3toolkit.htm" TargetMode="External"/><Relationship Id="rId1" Type="http://schemas.openxmlformats.org/officeDocument/2006/relationships/slideLayout" Target="../slideLayouts/slideLayout2.xml"/><Relationship Id="rId5" Type="http://schemas.openxmlformats.org/officeDocument/2006/relationships/hyperlink" Target="https://www.ada.gov/reachingout/t3regl2.html" TargetMode="External"/><Relationship Id="rId4" Type="http://schemas.openxmlformats.org/officeDocument/2006/relationships/hyperlink" Target="https://www.ada.gov/effective-comm.ht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da.gov/doe_doj_eff_comm/doe_doj_eff_comm_faqs.htm" TargetMode="External"/><Relationship Id="rId2" Type="http://schemas.openxmlformats.org/officeDocument/2006/relationships/hyperlink" Target="https://www2.ed.gov/about/offices/list/ocr/docs/auxaids.html" TargetMode="External"/><Relationship Id="rId1" Type="http://schemas.openxmlformats.org/officeDocument/2006/relationships/slideLayout" Target="../slideLayouts/slideLayout2.xml"/><Relationship Id="rId4" Type="http://schemas.openxmlformats.org/officeDocument/2006/relationships/hyperlink" Target="https://www.hhs.gov/civil-rights/for-providers/clearance-medicare-providers/auxiliary-aids-persons-disabilities/index.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earningally.org/" TargetMode="External"/><Relationship Id="rId2" Type="http://schemas.openxmlformats.org/officeDocument/2006/relationships/hyperlink" Target="https://www.accesstext.org/home" TargetMode="External"/><Relationship Id="rId1" Type="http://schemas.openxmlformats.org/officeDocument/2006/relationships/slideLayout" Target="../slideLayouts/slideLayout2.xml"/><Relationship Id="rId4" Type="http://schemas.openxmlformats.org/officeDocument/2006/relationships/hyperlink" Target="https://www.loc.gov/nl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aptionfamily.com/" TargetMode="External"/><Relationship Id="rId2" Type="http://schemas.openxmlformats.org/officeDocument/2006/relationships/hyperlink" Target="http://www.classroomcaptioning.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anose="020B0604020202020204" pitchFamily="34" charset="0"/>
                <a:cs typeface="Arial" panose="020B0604020202020204" pitchFamily="34" charset="0"/>
              </a:rPr>
              <a:t>Auxiliary Aids and Services</a:t>
            </a:r>
          </a:p>
        </p:txBody>
      </p:sp>
      <p:sp>
        <p:nvSpPr>
          <p:cNvPr id="3" name="Subtitle 2"/>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Alicia Freeman</a:t>
            </a:r>
          </a:p>
          <a:p>
            <a:r>
              <a:rPr lang="en-US" dirty="0">
                <a:latin typeface="Arial" panose="020B0604020202020204" pitchFamily="34" charset="0"/>
                <a:cs typeface="Arial" panose="020B0604020202020204" pitchFamily="34" charset="0"/>
              </a:rPr>
              <a:t>Disability Services Coordinator</a:t>
            </a:r>
          </a:p>
          <a:p>
            <a:r>
              <a:rPr lang="en-US" dirty="0">
                <a:latin typeface="Arial" panose="020B0604020202020204" pitchFamily="34" charset="0"/>
                <a:cs typeface="Arial" panose="020B0604020202020204" pitchFamily="34" charset="0"/>
              </a:rPr>
              <a:t>Durham Technical Community College</a:t>
            </a:r>
          </a:p>
        </p:txBody>
      </p:sp>
    </p:spTree>
    <p:extLst>
      <p:ext uri="{BB962C8B-B14F-4D97-AF65-F5344CB8AC3E}">
        <p14:creationId xmlns:p14="http://schemas.microsoft.com/office/powerpoint/2010/main" val="3768076057"/>
      </p:ext>
    </p:extLst>
  </p:cSld>
  <p:clrMapOvr>
    <a:masterClrMapping/>
  </p:clrMapOvr>
  <mc:AlternateContent xmlns:mc="http://schemas.openxmlformats.org/markup-compatibility/2006" xmlns:p14="http://schemas.microsoft.com/office/powerpoint/2010/main">
    <mc:Choice Requires="p14">
      <p:transition spd="slow" p14:dur="2000" advTm="6092"/>
    </mc:Choice>
    <mc:Fallback xmlns="">
      <p:transition spd="slow" advTm="609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C5360-0FE3-4BB0-B71F-06233553FC7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Deaf and Hearing Loss (3 of 3)</a:t>
            </a:r>
          </a:p>
        </p:txBody>
      </p:sp>
      <p:sp>
        <p:nvSpPr>
          <p:cNvPr id="3" name="Content Placeholder 2">
            <a:extLst>
              <a:ext uri="{FF2B5EF4-FFF2-40B4-BE49-F238E27FC236}">
                <a16:creationId xmlns:a16="http://schemas.microsoft.com/office/drawing/2014/main" id="{50693C65-0921-4B48-BED7-710FD98707A8}"/>
              </a:ext>
            </a:extLst>
          </p:cNvPr>
          <p:cNvSpPr>
            <a:spLocks noGrp="1"/>
          </p:cNvSpPr>
          <p:nvPr>
            <p:ph idx="1"/>
          </p:nvPr>
        </p:nvSpPr>
        <p:spPr/>
        <p:txBody>
          <a:bodyPr>
            <a:normAutofit fontScale="85000" lnSpcReduction="10000"/>
          </a:bodyPr>
          <a:lstStyle/>
          <a:p>
            <a:r>
              <a:rPr lang="en-US" dirty="0">
                <a:latin typeface="Arial" panose="020B0604020202020204" pitchFamily="34" charset="0"/>
                <a:cs typeface="Arial" panose="020B0604020202020204" pitchFamily="34" charset="0"/>
              </a:rPr>
              <a:t>Written materials; exchange of written notes</a:t>
            </a:r>
          </a:p>
          <a:p>
            <a:r>
              <a:rPr lang="en-US" dirty="0">
                <a:latin typeface="Arial" panose="020B0604020202020204" pitchFamily="34" charset="0"/>
                <a:cs typeface="Arial" panose="020B0604020202020204" pitchFamily="34" charset="0"/>
              </a:rPr>
              <a:t>Telephone handset amplifiers: Increases volume by adjusting amplification.</a:t>
            </a:r>
          </a:p>
          <a:p>
            <a:r>
              <a:rPr lang="en-US" dirty="0">
                <a:latin typeface="Arial" panose="020B0604020202020204" pitchFamily="34" charset="0"/>
                <a:cs typeface="Arial" panose="020B0604020202020204" pitchFamily="34" charset="0"/>
              </a:rPr>
              <a:t>Voice, text, and video-based telecommunications products and systems, including text telephones (TTYs), videophones, and captioned telephones, or equally effective telecommunications devices: Enables individuals to communicate via phone by using the communication alternative needed. </a:t>
            </a:r>
          </a:p>
          <a:p>
            <a:pPr lvl="1"/>
            <a:r>
              <a:rPr lang="en-US" dirty="0">
                <a:latin typeface="Arial" panose="020B0604020202020204" pitchFamily="34" charset="0"/>
                <a:cs typeface="Arial" panose="020B0604020202020204" pitchFamily="34" charset="0"/>
              </a:rPr>
              <a:t>Resources: </a:t>
            </a:r>
            <a:r>
              <a:rPr lang="en-US" dirty="0">
                <a:latin typeface="Arial" panose="020B0604020202020204" pitchFamily="34" charset="0"/>
                <a:cs typeface="Arial" panose="020B0604020202020204" pitchFamily="34" charset="0"/>
                <a:hlinkClick r:id="rId2"/>
              </a:rPr>
              <a:t>California Relay Service (CRS) link</a:t>
            </a:r>
            <a:r>
              <a:rPr lang="en-US" dirty="0">
                <a:latin typeface="Arial" panose="020B0604020202020204" pitchFamily="34" charset="0"/>
                <a:cs typeface="Arial" panose="020B0604020202020204" pitchFamily="34" charset="0"/>
              </a:rPr>
              <a:t> https://ddtp.cpuc.ca.gov/default1.aspx?id=1483</a:t>
            </a:r>
          </a:p>
          <a:p>
            <a:r>
              <a:rPr lang="en-US" dirty="0">
                <a:latin typeface="Arial" panose="020B0604020202020204" pitchFamily="34" charset="0"/>
                <a:cs typeface="Arial" panose="020B0604020202020204" pitchFamily="34" charset="0"/>
              </a:rPr>
              <a:t>Accessible electronic and information technology: Computer hardware and software systems, web-based information and applications, telecommunication products, video equipment, and multimedia.</a:t>
            </a:r>
          </a:p>
          <a:p>
            <a:pPr lvl="1"/>
            <a:r>
              <a:rPr lang="en-US" dirty="0">
                <a:latin typeface="Arial" panose="020B0604020202020204" pitchFamily="34" charset="0"/>
                <a:cs typeface="Arial" panose="020B0604020202020204" pitchFamily="34" charset="0"/>
              </a:rPr>
              <a:t>Resources: Voluntary Product Accessibility Template (VPAT)</a:t>
            </a:r>
          </a:p>
        </p:txBody>
      </p:sp>
    </p:spTree>
    <p:extLst>
      <p:ext uri="{BB962C8B-B14F-4D97-AF65-F5344CB8AC3E}">
        <p14:creationId xmlns:p14="http://schemas.microsoft.com/office/powerpoint/2010/main" val="363612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Speech Disabilities</a:t>
            </a:r>
          </a:p>
        </p:txBody>
      </p:sp>
      <p:sp>
        <p:nvSpPr>
          <p:cNvPr id="3" name="Content Placeholder 2"/>
          <p:cNvSpPr>
            <a:spLocks noGrp="1"/>
          </p:cNvSpPr>
          <p:nvPr>
            <p:ph idx="1"/>
          </p:nvPr>
        </p:nvSpPr>
        <p:spPr/>
        <p:txBody>
          <a:bodyPr>
            <a:normAutofit fontScale="92500" lnSpcReduction="20000"/>
          </a:bodyPr>
          <a:lstStyle/>
          <a:p>
            <a:r>
              <a:rPr lang="en-US" dirty="0">
                <a:latin typeface="Arial" panose="020B0604020202020204" pitchFamily="34" charset="0"/>
                <a:cs typeface="Arial" panose="020B0604020202020204" pitchFamily="34" charset="0"/>
              </a:rPr>
              <a:t>Speech-to-speech </a:t>
            </a:r>
            <a:r>
              <a:rPr lang="en-US" dirty="0" err="1">
                <a:latin typeface="Arial" panose="020B0604020202020204" pitchFamily="34" charset="0"/>
                <a:cs typeface="Arial" panose="020B0604020202020204" pitchFamily="34" charset="0"/>
              </a:rPr>
              <a:t>transliterator</a:t>
            </a:r>
            <a:r>
              <a:rPr lang="en-US" dirty="0">
                <a:latin typeface="Arial" panose="020B0604020202020204" pitchFamily="34" charset="0"/>
                <a:cs typeface="Arial" panose="020B0604020202020204" pitchFamily="34" charset="0"/>
              </a:rPr>
              <a:t>: a person trained to recognize unclear speech and repeat it clearly.</a:t>
            </a:r>
          </a:p>
          <a:p>
            <a:pPr lvl="1"/>
            <a:r>
              <a:rPr lang="en-US" dirty="0">
                <a:latin typeface="Arial" panose="020B0604020202020204" pitchFamily="34" charset="0"/>
                <a:cs typeface="Arial" panose="020B0604020202020204" pitchFamily="34" charset="0"/>
              </a:rPr>
              <a:t>Resources: </a:t>
            </a:r>
            <a:r>
              <a:rPr lang="en-US" dirty="0">
                <a:latin typeface="Arial" panose="020B0604020202020204" pitchFamily="34" charset="0"/>
                <a:cs typeface="Arial" panose="020B0604020202020204" pitchFamily="34" charset="0"/>
                <a:hlinkClick r:id="rId2"/>
              </a:rPr>
              <a:t>National Cued Speech Association (link)</a:t>
            </a:r>
            <a:r>
              <a:rPr lang="en-US" dirty="0">
                <a:latin typeface="Arial" panose="020B0604020202020204" pitchFamily="34" charset="0"/>
                <a:cs typeface="Arial" panose="020B0604020202020204" pitchFamily="34" charset="0"/>
              </a:rPr>
              <a:t> http://www.cuedspeech.org/resources/cued-speech-transliterators</a:t>
            </a:r>
          </a:p>
          <a:p>
            <a:r>
              <a:rPr lang="en-US" dirty="0">
                <a:latin typeface="Arial" panose="020B0604020202020204" pitchFamily="34" charset="0"/>
                <a:cs typeface="Arial" panose="020B0604020202020204" pitchFamily="34" charset="0"/>
              </a:rPr>
              <a:t>Telecommunication Devices and Services: Provides electrical means for text communication.</a:t>
            </a:r>
          </a:p>
          <a:p>
            <a:pPr lvl="1"/>
            <a:r>
              <a:rPr lang="en-US" dirty="0">
                <a:latin typeface="Arial" panose="020B0604020202020204" pitchFamily="34" charset="0"/>
                <a:cs typeface="Arial" panose="020B0604020202020204" pitchFamily="34" charset="0"/>
              </a:rPr>
              <a:t>Resources: TDD, Computers</a:t>
            </a:r>
          </a:p>
          <a:p>
            <a:r>
              <a:rPr lang="en-US" dirty="0">
                <a:latin typeface="Arial" panose="020B0604020202020204" pitchFamily="34" charset="0"/>
                <a:cs typeface="Arial" panose="020B0604020202020204" pitchFamily="34" charset="0"/>
              </a:rPr>
              <a:t>Communication Boards: Uses symbols or pictures for an individual with limited expressive language ability to communicate.</a:t>
            </a:r>
          </a:p>
          <a:p>
            <a:r>
              <a:rPr lang="en-US" dirty="0">
                <a:latin typeface="Arial" panose="020B0604020202020204" pitchFamily="34" charset="0"/>
                <a:cs typeface="Arial" panose="020B0604020202020204" pitchFamily="34" charset="0"/>
              </a:rPr>
              <a:t>Portable devices that write or produce speech</a:t>
            </a:r>
          </a:p>
          <a:p>
            <a:pPr lvl="1"/>
            <a:r>
              <a:rPr lang="en-US" dirty="0">
                <a:latin typeface="Arial" panose="020B0604020202020204" pitchFamily="34" charset="0"/>
                <a:cs typeface="Arial" panose="020B0604020202020204" pitchFamily="34" charset="0"/>
              </a:rPr>
              <a:t>Resources: Augmentative/Alternative Communication (AAC) Devices</a:t>
            </a:r>
          </a:p>
          <a:p>
            <a:r>
              <a:rPr lang="en-US" dirty="0">
                <a:latin typeface="Arial" panose="020B0604020202020204" pitchFamily="34" charset="0"/>
                <a:cs typeface="Arial" panose="020B0604020202020204" pitchFamily="34" charset="0"/>
              </a:rPr>
              <a:t>Written materials; exchange of written notes</a:t>
            </a:r>
          </a:p>
          <a:p>
            <a:endParaRPr lang="en-US" dirty="0"/>
          </a:p>
        </p:txBody>
      </p:sp>
    </p:spTree>
    <p:extLst>
      <p:ext uri="{BB962C8B-B14F-4D97-AF65-F5344CB8AC3E}">
        <p14:creationId xmlns:p14="http://schemas.microsoft.com/office/powerpoint/2010/main" val="130517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Alternatives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If provision of a particular auxiliary aid or service by a public accommodation would result in a fundamental alteration in the nature of the goods, services, facilities, privileges, advantages, or accommodations being offered or in an undue burden, i.e., significant difficulty or expense, the public accommodation shall provide an alternative auxiliary aid or service, if one exists, that would not result in an alteration or such burden but would nevertheless ensure that, to the maximum extent possible, individuals with disabilities receive the goods, services, facilities, privileges, advantages, or accommodations offered by the public accommodation.</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810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Limitations (1 of 2)</a:t>
            </a:r>
          </a:p>
        </p:txBody>
      </p:sp>
      <p:sp>
        <p:nvSpPr>
          <p:cNvPr id="3" name="Content Placeholder 2"/>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Covered entities are required to provide aids and services unless doing so would result in an “undue burden,” which is defined as significant difficulty or expense. If a particular aid or service would result in an undue burden, the entity must provide another effective aid or service, if possible, that would not result in an undue burden. Determining what constitutes an undue burden will vary from entity to entity and sometimes from one</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year to the next. The impact of changing economic conditions on the resources available to an entity may also be taken into consideration in making this determination.</a:t>
            </a:r>
          </a:p>
          <a:p>
            <a:pPr marL="0" indent="0">
              <a:buNone/>
            </a:pPr>
            <a:endParaRPr lang="en-US" dirty="0"/>
          </a:p>
        </p:txBody>
      </p:sp>
    </p:spTree>
    <p:extLst>
      <p:ext uri="{BB962C8B-B14F-4D97-AF65-F5344CB8AC3E}">
        <p14:creationId xmlns:p14="http://schemas.microsoft.com/office/powerpoint/2010/main" val="3727664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09694-F935-4577-B2CE-8B00CBD85DF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Limitations (2 of 2) </a:t>
            </a:r>
          </a:p>
        </p:txBody>
      </p:sp>
      <p:sp>
        <p:nvSpPr>
          <p:cNvPr id="3" name="Content Placeholder 2">
            <a:extLst>
              <a:ext uri="{FF2B5EF4-FFF2-40B4-BE49-F238E27FC236}">
                <a16:creationId xmlns:a16="http://schemas.microsoft.com/office/drawing/2014/main" id="{336BA176-27D5-4ADA-9417-E712A001C4E2}"/>
              </a:ext>
            </a:extLst>
          </p:cNvPr>
          <p:cNvSpPr>
            <a:spLocks noGrp="1"/>
          </p:cNvSpPr>
          <p:nvPr>
            <p:ph idx="1"/>
          </p:nvPr>
        </p:nvSpPr>
        <p:spPr/>
        <p:txBody>
          <a:bodyPr/>
          <a:lstStyle/>
          <a:p>
            <a:r>
              <a:rPr lang="en-US" b="1" i="1" dirty="0">
                <a:latin typeface="Arial" panose="020B0604020202020204" pitchFamily="34" charset="0"/>
                <a:cs typeface="Arial" panose="020B0604020202020204" pitchFamily="34" charset="0"/>
              </a:rPr>
              <a:t>State and local governments</a:t>
            </a:r>
            <a:r>
              <a:rPr lang="en-US" dirty="0">
                <a:latin typeface="Arial" panose="020B0604020202020204" pitchFamily="34" charset="0"/>
                <a:cs typeface="Arial" panose="020B0604020202020204" pitchFamily="34" charset="0"/>
              </a:rPr>
              <a:t>: in determining whether a particular aid or service would result in undue financial and administrative burdens, a title II entity should take into consideration the cost of the particular aid or service in light of all resources available to fund the program, service, or activity and the effect on other expenses or operations. The decision that a particular aid or service would result in an undue burden must be made by a high level official, no lower than a Department head, and must include a written statement of the reasons for reaching that conclusion.</a:t>
            </a:r>
          </a:p>
          <a:p>
            <a:endParaRPr lang="en-US" dirty="0"/>
          </a:p>
        </p:txBody>
      </p:sp>
    </p:spTree>
    <p:extLst>
      <p:ext uri="{BB962C8B-B14F-4D97-AF65-F5344CB8AC3E}">
        <p14:creationId xmlns:p14="http://schemas.microsoft.com/office/powerpoint/2010/main" val="4197859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Resources (1 of 2)</a:t>
            </a:r>
          </a:p>
        </p:txBody>
      </p:sp>
      <p:sp>
        <p:nvSpPr>
          <p:cNvPr id="3" name="Content Placeholder 2"/>
          <p:cNvSpPr>
            <a:spLocks noGrp="1"/>
          </p:cNvSpPr>
          <p:nvPr>
            <p:ph idx="1"/>
          </p:nvPr>
        </p:nvSpPr>
        <p:spPr/>
        <p:txBody>
          <a:bodyPr>
            <a:normAutofit/>
          </a:bodyPr>
          <a:lstStyle/>
          <a:p>
            <a:pPr lvl="1"/>
            <a:r>
              <a:rPr lang="en-US" dirty="0">
                <a:latin typeface="Arial" panose="020B0604020202020204" pitchFamily="34" charset="0"/>
                <a:cs typeface="Arial" panose="020B0604020202020204" pitchFamily="34" charset="0"/>
                <a:hlinkClick r:id="rId2"/>
              </a:rPr>
              <a:t>ADA Toolkit</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https://www.ada.gov/pcatoolkit/chap3toolkit.htm</a:t>
            </a:r>
          </a:p>
          <a:p>
            <a:pPr lvl="1"/>
            <a:r>
              <a:rPr lang="en-US" dirty="0">
                <a:latin typeface="Arial" panose="020B0604020202020204" pitchFamily="34" charset="0"/>
                <a:cs typeface="Arial" panose="020B0604020202020204" pitchFamily="34" charset="0"/>
                <a:hlinkClick r:id="rId3"/>
              </a:rPr>
              <a:t>ADA National Network</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https://adata.org/faq/what-kinds-auxiliary-aids-and-services-are-required-ada-ensure-effective-communication</a:t>
            </a:r>
          </a:p>
          <a:p>
            <a:pPr lvl="1"/>
            <a:r>
              <a:rPr lang="en-US" dirty="0">
                <a:latin typeface="Arial" panose="020B0604020202020204" pitchFamily="34" charset="0"/>
                <a:cs typeface="Arial" panose="020B0604020202020204" pitchFamily="34" charset="0"/>
                <a:hlinkClick r:id="rId4"/>
              </a:rPr>
              <a:t>ADA Requirements </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https://www.ada.gov/effective-comm.htm</a:t>
            </a:r>
          </a:p>
          <a:p>
            <a:pPr lvl="1"/>
            <a:r>
              <a:rPr lang="en-US" dirty="0">
                <a:latin typeface="Arial" panose="020B0604020202020204" pitchFamily="34" charset="0"/>
                <a:cs typeface="Arial" panose="020B0604020202020204" pitchFamily="34" charset="0"/>
                <a:hlinkClick r:id="rId5"/>
              </a:rPr>
              <a:t>ADA Title III Regs</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https://www.ada.gov/reachingout/t3regl2.html</a:t>
            </a:r>
          </a:p>
          <a:p>
            <a:pPr marL="457200" lvl="1"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9983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Resources (2 of 2)</a:t>
            </a:r>
          </a:p>
        </p:txBody>
      </p:sp>
      <p:sp>
        <p:nvSpPr>
          <p:cNvPr id="3" name="Content Placeholder 2"/>
          <p:cNvSpPr>
            <a:spLocks noGrp="1"/>
          </p:cNvSpPr>
          <p:nvPr>
            <p:ph idx="1"/>
          </p:nvPr>
        </p:nvSpPr>
        <p:spPr/>
        <p:txBody>
          <a:bodyPr>
            <a:normAutofit/>
          </a:bodyPr>
          <a:lstStyle/>
          <a:p>
            <a:pPr lvl="1"/>
            <a:r>
              <a:rPr lang="en-US" dirty="0">
                <a:latin typeface="Arial" panose="020B0604020202020204" pitchFamily="34" charset="0"/>
                <a:cs typeface="Arial" panose="020B0604020202020204" pitchFamily="34" charset="0"/>
                <a:hlinkClick r:id="rId2"/>
              </a:rPr>
              <a:t>Office for Civil Rights</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https://www2.ed.gov/about/offices/list/ocr/docs/auxaids.html</a:t>
            </a:r>
          </a:p>
          <a:p>
            <a:pPr lvl="1"/>
            <a:endParaRPr lang="en-US" dirty="0">
              <a:latin typeface="Arial" panose="020B0604020202020204" pitchFamily="34" charset="0"/>
              <a:cs typeface="Arial" panose="020B0604020202020204" pitchFamily="34" charset="0"/>
              <a:hlinkClick r:id="rId3"/>
            </a:endParaRPr>
          </a:p>
          <a:p>
            <a:pPr lvl="1"/>
            <a:r>
              <a:rPr lang="en-US" dirty="0">
                <a:latin typeface="Arial" panose="020B0604020202020204" pitchFamily="34" charset="0"/>
                <a:cs typeface="Arial" panose="020B0604020202020204" pitchFamily="34" charset="0"/>
                <a:hlinkClick r:id="rId3"/>
              </a:rPr>
              <a:t>ADA FAQs</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https://www.ada.gov/doe_doj_eff_comm/doe_doj_eff_comm_faqs.htm</a:t>
            </a:r>
          </a:p>
          <a:p>
            <a:pPr marL="0" indent="0">
              <a:buNone/>
            </a:pP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hlinkClick r:id="rId4"/>
              </a:rPr>
              <a:t>DHHS examples</a:t>
            </a: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https://www.hhs.gov/civil-rights/for-providers/clearance-medicare-providers/auxiliary-aids-persons-disabilities/index.html</a:t>
            </a:r>
          </a:p>
          <a:p>
            <a:pPr marL="457200" lvl="1" indent="0">
              <a:buNone/>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875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Overview</a:t>
            </a:r>
            <a:r>
              <a:rPr lang="en-US" dirty="0"/>
              <a:t>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The goal is to ensure that communication with people with disabilities is equally effective as communication with people without disabilities.</a:t>
            </a:r>
          </a:p>
          <a:p>
            <a:r>
              <a:rPr lang="en-US" dirty="0">
                <a:latin typeface="Arial" panose="020B0604020202020204" pitchFamily="34" charset="0"/>
                <a:cs typeface="Arial" panose="020B0604020202020204" pitchFamily="34" charset="0"/>
              </a:rPr>
              <a:t>The purpose of the effective communication rules is to ensure that the person with a vision, hearing, or speech disability can communicate with, receive information from, and convey information to, the covered entity.</a:t>
            </a:r>
          </a:p>
          <a:p>
            <a:r>
              <a:rPr lang="en-US" dirty="0">
                <a:latin typeface="Arial" panose="020B0604020202020204" pitchFamily="34" charset="0"/>
                <a:cs typeface="Arial" panose="020B0604020202020204" pitchFamily="34" charset="0"/>
              </a:rPr>
              <a:t>Covered entities must provide auxiliary aids and services when needed to communicate effectively with people who have communication disabilities.</a:t>
            </a:r>
          </a:p>
          <a:p>
            <a:r>
              <a:rPr lang="en-US" dirty="0">
                <a:latin typeface="Arial" panose="020B0604020202020204" pitchFamily="34" charset="0"/>
                <a:cs typeface="Arial" panose="020B0604020202020204" pitchFamily="34" charset="0"/>
              </a:rPr>
              <a:t>The key to communicating effectively is to consider the nature, length, complexity, and context of the communication and the person’s normal method(s) of communication.</a:t>
            </a:r>
          </a:p>
          <a:p>
            <a:r>
              <a:rPr lang="en-US" dirty="0">
                <a:latin typeface="Arial" panose="020B0604020202020204" pitchFamily="34" charset="0"/>
                <a:cs typeface="Arial" panose="020B0604020202020204" pitchFamily="34" charset="0"/>
              </a:rPr>
              <a:t>The rules apply to communicating with the person who is receiving the covered entity’s goods or services as well as with that person’s parent, spouse, or companion in appropriate circumstances.</a:t>
            </a:r>
          </a:p>
          <a:p>
            <a:endParaRPr lang="en-US" dirty="0"/>
          </a:p>
        </p:txBody>
      </p:sp>
    </p:spTree>
    <p:extLst>
      <p:ext uri="{BB962C8B-B14F-4D97-AF65-F5344CB8AC3E}">
        <p14:creationId xmlns:p14="http://schemas.microsoft.com/office/powerpoint/2010/main" val="1486052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Postsecondary School Provision of Auxiliary Aids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The Section 504 regulation contains the following requirement relating to a postsecondary school's obligation to provide auxiliary aids to qualified students who have disabilities:</a:t>
            </a:r>
          </a:p>
          <a:p>
            <a:r>
              <a:rPr lang="en-US" dirty="0">
                <a:latin typeface="Arial" panose="020B0604020202020204" pitchFamily="34" charset="0"/>
                <a:cs typeface="Arial" panose="020B0604020202020204" pitchFamily="34" charset="0"/>
              </a:rPr>
              <a:t>A recipient . . . shall take such steps as are necessary to ensure that no handicapped student is denied the benefits of, excluded from participation in, or otherwise subjected to discrimination under the education program or activity operated by the recipient because of the absence of educational auxiliary aids for students with impaired sensory, manual, or speaking skills.</a:t>
            </a:r>
          </a:p>
          <a:p>
            <a:pPr marL="0" indent="0">
              <a:buNone/>
            </a:pPr>
            <a:r>
              <a:rPr lang="en-US" dirty="0">
                <a:latin typeface="Arial" panose="020B0604020202020204" pitchFamily="34" charset="0"/>
                <a:cs typeface="Arial" panose="020B0604020202020204" pitchFamily="34" charset="0"/>
              </a:rPr>
              <a:t>The Title II regulation states:</a:t>
            </a:r>
          </a:p>
          <a:p>
            <a:r>
              <a:rPr lang="en-US" dirty="0">
                <a:latin typeface="Arial" panose="020B0604020202020204" pitchFamily="34" charset="0"/>
                <a:cs typeface="Arial" panose="020B0604020202020204" pitchFamily="34" charset="0"/>
              </a:rPr>
              <a:t>A public entity shall furnish appropriate auxiliary aids and services where necessary to afford an individual with a disability an equal opportunity to participate in, and enjoy the benefits of, a service, program, or activity conducted by a public entity.</a:t>
            </a:r>
          </a:p>
        </p:txBody>
      </p:sp>
    </p:spTree>
    <p:extLst>
      <p:ext uri="{BB962C8B-B14F-4D97-AF65-F5344CB8AC3E}">
        <p14:creationId xmlns:p14="http://schemas.microsoft.com/office/powerpoint/2010/main" val="73396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What are Auxiliary Aids and Services (1 of 2)</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latin typeface="Arial" panose="020B0604020202020204" pitchFamily="34" charset="0"/>
                <a:cs typeface="Arial" panose="020B0604020202020204" pitchFamily="34" charset="0"/>
              </a:rPr>
              <a:t>The ADA uses the term “auxiliary aids and services” to refer to the ways to communicate with people who have communication disabilities.</a:t>
            </a:r>
          </a:p>
          <a:p>
            <a:r>
              <a:rPr lang="en-US" dirty="0">
                <a:latin typeface="Arial" panose="020B0604020202020204" pitchFamily="34" charset="0"/>
                <a:cs typeface="Arial" panose="020B0604020202020204" pitchFamily="34" charset="0"/>
              </a:rPr>
              <a:t>For people who are blind, have vision loss, or are deaf-blind, this includes providing a qualified reader; information in large print, Braille, or electronically for use with a computer screen-reading program; or an audio recording of printed information. </a:t>
            </a:r>
          </a:p>
          <a:p>
            <a:r>
              <a:rPr lang="en-US" dirty="0">
                <a:latin typeface="Arial" panose="020B0604020202020204" pitchFamily="34" charset="0"/>
                <a:cs typeface="Arial" panose="020B0604020202020204" pitchFamily="34" charset="0"/>
              </a:rPr>
              <a:t>For people who are deaf, have hearing loss, or are deaf-blind, this includes providing a qualified </a:t>
            </a:r>
            <a:r>
              <a:rPr lang="en-US" dirty="0" err="1">
                <a:latin typeface="Arial" panose="020B0604020202020204" pitchFamily="34" charset="0"/>
                <a:cs typeface="Arial" panose="020B0604020202020204" pitchFamily="34" charset="0"/>
              </a:rPr>
              <a:t>notetaker</a:t>
            </a:r>
            <a:r>
              <a:rPr lang="en-US" dirty="0">
                <a:latin typeface="Arial" panose="020B0604020202020204" pitchFamily="34" charset="0"/>
                <a:cs typeface="Arial" panose="020B0604020202020204" pitchFamily="34" charset="0"/>
              </a:rPr>
              <a:t>; a qualified sign language interpreter, oral interpreter, cued-speech interpreter, or tactile interpreter; real-time captioning; written materials; or a printed script of a stock speech (such as given on a museum or historic house tour). </a:t>
            </a:r>
          </a:p>
          <a:p>
            <a:pPr marL="0" indent="0">
              <a:buNone/>
            </a:pPr>
            <a:endParaRPr lang="en-US" dirty="0"/>
          </a:p>
        </p:txBody>
      </p:sp>
    </p:spTree>
    <p:extLst>
      <p:ext uri="{BB962C8B-B14F-4D97-AF65-F5344CB8AC3E}">
        <p14:creationId xmlns:p14="http://schemas.microsoft.com/office/powerpoint/2010/main" val="215021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06956-A1BA-4832-B35A-02B777EAF1E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are Auxiliary Aids and Services (2 of 2)</a:t>
            </a:r>
          </a:p>
        </p:txBody>
      </p:sp>
      <p:sp>
        <p:nvSpPr>
          <p:cNvPr id="3" name="Content Placeholder 2">
            <a:extLst>
              <a:ext uri="{FF2B5EF4-FFF2-40B4-BE49-F238E27FC236}">
                <a16:creationId xmlns:a16="http://schemas.microsoft.com/office/drawing/2014/main" id="{4FB24159-0AC2-4004-8DD1-2330FCD18929}"/>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For people who have speech disabilities, this may include providing a qualified speech-to-speech </a:t>
            </a:r>
            <a:r>
              <a:rPr lang="en-US" dirty="0" err="1">
                <a:latin typeface="Arial" panose="020B0604020202020204" pitchFamily="34" charset="0"/>
                <a:cs typeface="Arial" panose="020B0604020202020204" pitchFamily="34" charset="0"/>
              </a:rPr>
              <a:t>transliterator</a:t>
            </a:r>
            <a:r>
              <a:rPr lang="en-US" dirty="0">
                <a:latin typeface="Arial" panose="020B0604020202020204" pitchFamily="34" charset="0"/>
                <a:cs typeface="Arial" panose="020B0604020202020204" pitchFamily="34" charset="0"/>
              </a:rPr>
              <a:t>, especially if the person will be speaking at length, such as giving testimony in court, or just taking more time to communicate with someone who uses a communication board. In some situations, keeping paper and pencil on hand so the person can write out words that staff cannot understand or simply allowing more time to communicate with someone who uses a communication board or device may provide effective communication. Staff should always listen attentively and not be afraid or embarrassed to ask the person to repeat a word or phrase they do not understand.</a:t>
            </a:r>
          </a:p>
          <a:p>
            <a:endParaRPr lang="en-US" dirty="0"/>
          </a:p>
        </p:txBody>
      </p:sp>
    </p:spTree>
    <p:extLst>
      <p:ext uri="{BB962C8B-B14F-4D97-AF65-F5344CB8AC3E}">
        <p14:creationId xmlns:p14="http://schemas.microsoft.com/office/powerpoint/2010/main" val="601067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Blind or Low Vision (1 of 2)</a:t>
            </a:r>
          </a:p>
        </p:txBody>
      </p:sp>
      <p:sp>
        <p:nvSpPr>
          <p:cNvPr id="3" name="Content Placeholder 2"/>
          <p:cNvSpPr>
            <a:spLocks noGrp="1"/>
          </p:cNvSpPr>
          <p:nvPr>
            <p:ph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Qualified Readers: Someone who is able to read effectively, accurately, and impartially, using any necessary specialized vocabulary.</a:t>
            </a:r>
          </a:p>
          <a:p>
            <a:r>
              <a:rPr lang="en-US" dirty="0">
                <a:latin typeface="Arial" panose="020B0604020202020204" pitchFamily="34" charset="0"/>
                <a:cs typeface="Arial" panose="020B0604020202020204" pitchFamily="34" charset="0"/>
              </a:rPr>
              <a:t>Taped Text: Text from a book read aloud by a fluent reader electronically.</a:t>
            </a:r>
          </a:p>
          <a:p>
            <a:pPr lvl="1"/>
            <a:r>
              <a:rPr lang="en-US" dirty="0">
                <a:latin typeface="Arial" panose="020B0604020202020204" pitchFamily="34" charset="0"/>
                <a:cs typeface="Arial" panose="020B0604020202020204" pitchFamily="34" charset="0"/>
              </a:rPr>
              <a:t>Resources: Audiotape, Audio book, </a:t>
            </a:r>
            <a:r>
              <a:rPr lang="en-US" dirty="0">
                <a:latin typeface="Arial" panose="020B0604020202020204" pitchFamily="34" charset="0"/>
                <a:cs typeface="Arial" panose="020B0604020202020204" pitchFamily="34" charset="0"/>
                <a:hlinkClick r:id="rId2"/>
              </a:rPr>
              <a:t>Access Text Network (link)</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Learning Ally (link)</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Audio Recordings: Recordings of lessons or lectures. </a:t>
            </a:r>
          </a:p>
          <a:p>
            <a:pPr lvl="1"/>
            <a:r>
              <a:rPr lang="en-US" dirty="0">
                <a:latin typeface="Arial" panose="020B0604020202020204" pitchFamily="34" charset="0"/>
                <a:cs typeface="Arial" panose="020B0604020202020204" pitchFamily="34" charset="0"/>
              </a:rPr>
              <a:t>Resources: Digital Voice Recorders.</a:t>
            </a:r>
          </a:p>
          <a:p>
            <a:r>
              <a:rPr lang="en-US" dirty="0">
                <a:latin typeface="Arial" panose="020B0604020202020204" pitchFamily="34" charset="0"/>
                <a:cs typeface="Arial" panose="020B0604020202020204" pitchFamily="34" charset="0"/>
              </a:rPr>
              <a:t>Brailed Materials and Displays: A system of raised dots that can be read with the fingers by trained people who are blind or who have low vision.</a:t>
            </a:r>
          </a:p>
          <a:p>
            <a:pPr lvl="1"/>
            <a:r>
              <a:rPr lang="en-US" dirty="0">
                <a:latin typeface="Arial" panose="020B0604020202020204" pitchFamily="34" charset="0"/>
                <a:cs typeface="Arial" panose="020B0604020202020204" pitchFamily="34" charset="0"/>
              </a:rPr>
              <a:t>Resources: </a:t>
            </a:r>
            <a:r>
              <a:rPr lang="en-US" dirty="0">
                <a:latin typeface="Arial" panose="020B0604020202020204" pitchFamily="34" charset="0"/>
                <a:cs typeface="Arial" panose="020B0604020202020204" pitchFamily="34" charset="0"/>
                <a:hlinkClick r:id="rId4"/>
              </a:rPr>
              <a:t>Library of Congress: National Library Service for the Blind (link)</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Screen Reader Software: Electronic software that reads text displayed on computer screens. </a:t>
            </a:r>
          </a:p>
          <a:p>
            <a:pPr lvl="1"/>
            <a:r>
              <a:rPr lang="en-US" dirty="0">
                <a:latin typeface="Arial" panose="020B0604020202020204" pitchFamily="34" charset="0"/>
                <a:cs typeface="Arial" panose="020B0604020202020204" pitchFamily="34" charset="0"/>
              </a:rPr>
              <a:t>Resources: JAWS, NVDA (nonvisual desktop access), Mac Voiceover, Browser Screen Readers.</a:t>
            </a:r>
          </a:p>
        </p:txBody>
      </p:sp>
    </p:spTree>
    <p:extLst>
      <p:ext uri="{BB962C8B-B14F-4D97-AF65-F5344CB8AC3E}">
        <p14:creationId xmlns:p14="http://schemas.microsoft.com/office/powerpoint/2010/main" val="1115271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A3273-FFE0-41FD-94BD-AE777D8BB29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Blind and Low Vision (2 of 2)</a:t>
            </a:r>
          </a:p>
        </p:txBody>
      </p:sp>
      <p:sp>
        <p:nvSpPr>
          <p:cNvPr id="3" name="Content Placeholder 2">
            <a:extLst>
              <a:ext uri="{FF2B5EF4-FFF2-40B4-BE49-F238E27FC236}">
                <a16:creationId xmlns:a16="http://schemas.microsoft.com/office/drawing/2014/main" id="{8407FE87-1D43-459F-A481-9451CA5BD1D4}"/>
              </a:ext>
            </a:extLst>
          </p:cNvPr>
          <p:cNvSpPr>
            <a:spLocks noGrp="1"/>
          </p:cNvSpPr>
          <p:nvPr>
            <p:ph idx="1"/>
          </p:nvPr>
        </p:nvSpPr>
        <p:spPr/>
        <p:txBody>
          <a:bodyPr>
            <a:normAutofit fontScale="85000" lnSpcReduction="10000"/>
          </a:bodyPr>
          <a:lstStyle/>
          <a:p>
            <a:r>
              <a:rPr lang="en-US" dirty="0">
                <a:latin typeface="Arial" panose="020B0604020202020204" pitchFamily="34" charset="0"/>
                <a:cs typeface="Arial" panose="020B0604020202020204" pitchFamily="34" charset="0"/>
              </a:rPr>
              <a:t>Magnification Software: Electronic software that interfaces with a computer's graphical output to present enlarged screen content.</a:t>
            </a:r>
          </a:p>
          <a:p>
            <a:pPr lvl="1"/>
            <a:r>
              <a:rPr lang="en-US" dirty="0">
                <a:latin typeface="Arial" panose="020B0604020202020204" pitchFamily="34" charset="0"/>
                <a:cs typeface="Arial" panose="020B0604020202020204" pitchFamily="34" charset="0"/>
              </a:rPr>
              <a:t>Resources: ZoomText Magnifier/Reader, </a:t>
            </a:r>
            <a:r>
              <a:rPr lang="en-US" dirty="0" err="1">
                <a:latin typeface="Arial" panose="020B0604020202020204" pitchFamily="34" charset="0"/>
                <a:cs typeface="Arial" panose="020B0604020202020204" pitchFamily="34" charset="0"/>
              </a:rPr>
              <a:t>MAGic</a:t>
            </a:r>
            <a:r>
              <a:rPr lang="en-US" dirty="0">
                <a:latin typeface="Arial" panose="020B0604020202020204" pitchFamily="34" charset="0"/>
                <a:cs typeface="Arial" panose="020B0604020202020204" pitchFamily="34" charset="0"/>
              </a:rPr>
              <a:t> Screen Magnification Software.</a:t>
            </a:r>
          </a:p>
          <a:p>
            <a:r>
              <a:rPr lang="en-US" dirty="0">
                <a:latin typeface="Arial" panose="020B0604020202020204" pitchFamily="34" charset="0"/>
                <a:cs typeface="Arial" panose="020B0604020202020204" pitchFamily="34" charset="0"/>
              </a:rPr>
              <a:t>Optical Readers: A device found in scanners that captures information on paper and translates that image into digital information the computer is capable of understanding and displaying. Resources: </a:t>
            </a:r>
          </a:p>
          <a:p>
            <a:r>
              <a:rPr lang="en-US" dirty="0">
                <a:latin typeface="Arial" panose="020B0604020202020204" pitchFamily="34" charset="0"/>
                <a:cs typeface="Arial" panose="020B0604020202020204" pitchFamily="34" charset="0"/>
              </a:rPr>
              <a:t>Secondary Auditory Programs (SAP): A auxiliary audio channel alternative to standard television stations or programs.</a:t>
            </a:r>
          </a:p>
          <a:p>
            <a:r>
              <a:rPr lang="en-US" dirty="0">
                <a:latin typeface="Arial" panose="020B0604020202020204" pitchFamily="34" charset="0"/>
                <a:cs typeface="Arial" panose="020B0604020202020204" pitchFamily="34" charset="0"/>
              </a:rPr>
              <a:t>Large Print Materials: Documents printed with larger than normal font typically at least 16 point in size or larger.</a:t>
            </a:r>
          </a:p>
          <a:p>
            <a:r>
              <a:rPr lang="en-US" dirty="0">
                <a:latin typeface="Arial" panose="020B0604020202020204" pitchFamily="34" charset="0"/>
                <a:cs typeface="Arial" panose="020B0604020202020204" pitchFamily="34" charset="0"/>
              </a:rPr>
              <a:t>Accessible Electronic and Information Technology.</a:t>
            </a:r>
          </a:p>
          <a:p>
            <a:pPr lvl="1"/>
            <a:r>
              <a:rPr lang="en-US" dirty="0">
                <a:latin typeface="Arial" panose="020B0604020202020204" pitchFamily="34" charset="0"/>
                <a:cs typeface="Arial" panose="020B0604020202020204" pitchFamily="34" charset="0"/>
              </a:rPr>
              <a:t>Resources: Accessibility Checker</a:t>
            </a:r>
          </a:p>
        </p:txBody>
      </p:sp>
    </p:spTree>
    <p:extLst>
      <p:ext uri="{BB962C8B-B14F-4D97-AF65-F5344CB8AC3E}">
        <p14:creationId xmlns:p14="http://schemas.microsoft.com/office/powerpoint/2010/main" val="196590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Deaf and Hearing Loss (1 of 3)</a:t>
            </a:r>
          </a:p>
        </p:txBody>
      </p:sp>
      <p:sp>
        <p:nvSpPr>
          <p:cNvPr id="3" name="Content Placeholder 2"/>
          <p:cNvSpPr>
            <a:spLocks noGrp="1"/>
          </p:cNvSpPr>
          <p:nvPr>
            <p:ph idx="1"/>
          </p:nvPr>
        </p:nvSpPr>
        <p:spPr/>
        <p:txBody>
          <a:bodyPr>
            <a:normAutofit fontScale="77500" lnSpcReduction="20000"/>
          </a:bodyPr>
          <a:lstStyle/>
          <a:p>
            <a:r>
              <a:rPr lang="en-US" dirty="0">
                <a:latin typeface="Arial" panose="020B0604020202020204" pitchFamily="34" charset="0"/>
                <a:cs typeface="Arial" panose="020B0604020202020204" pitchFamily="34" charset="0"/>
              </a:rPr>
              <a:t>Qualified interpreters on-site or through video remote interpreting (VRI) services: someone who is able to interpret effectively, accurately, and impartially, both receptively (i.e., understanding what the person with the disability is saying) and expressively (i.e., having the skill needed to convey information back to that person) using any necessary specialized vocabulary.</a:t>
            </a:r>
          </a:p>
          <a:p>
            <a:r>
              <a:rPr lang="en-US" dirty="0">
                <a:latin typeface="Arial" panose="020B0604020202020204" pitchFamily="34" charset="0"/>
                <a:cs typeface="Arial" panose="020B0604020202020204" pitchFamily="34" charset="0"/>
              </a:rPr>
              <a:t>Note takers: A student or employee who provides quality notes of classroom lectures for those unable to take their own notes.</a:t>
            </a:r>
          </a:p>
          <a:p>
            <a:r>
              <a:rPr lang="en-US" dirty="0">
                <a:latin typeface="Arial" panose="020B0604020202020204" pitchFamily="34" charset="0"/>
                <a:cs typeface="Arial" panose="020B0604020202020204" pitchFamily="34" charset="0"/>
              </a:rPr>
              <a:t>Computer-aided real-time transcription services (CART): a service similar to court reporting in which a transcriber types what is being said at a class, meeting or event into a computer that projects the words onto a screen. This service, which can be provided on-site or remotely, is particularly useful for people who are deaf or have hearing loss but do not use sign language.</a:t>
            </a:r>
          </a:p>
          <a:p>
            <a:pPr lvl="1"/>
            <a:r>
              <a:rPr lang="en-US" dirty="0">
                <a:latin typeface="Arial" panose="020B0604020202020204" pitchFamily="34" charset="0"/>
                <a:cs typeface="Arial" panose="020B0604020202020204" pitchFamily="34" charset="0"/>
              </a:rPr>
              <a:t>Resources: </a:t>
            </a:r>
            <a:r>
              <a:rPr lang="en-US" dirty="0">
                <a:latin typeface="Arial" panose="020B0604020202020204" pitchFamily="34" charset="0"/>
                <a:cs typeface="Arial" panose="020B0604020202020204" pitchFamily="34" charset="0"/>
                <a:hlinkClick r:id="rId2"/>
              </a:rPr>
              <a:t>Classroom Captioning (link)</a:t>
            </a:r>
            <a:r>
              <a:rPr lang="en-US" dirty="0">
                <a:latin typeface="Arial" panose="020B0604020202020204" pitchFamily="34" charset="0"/>
                <a:cs typeface="Arial" panose="020B0604020202020204" pitchFamily="34" charset="0"/>
              </a:rPr>
              <a:t> http://www.classroomcaptioning.com/</a:t>
            </a:r>
          </a:p>
          <a:p>
            <a:pPr lvl="1"/>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Caption Family (link)</a:t>
            </a:r>
            <a:r>
              <a:rPr lang="en-US" dirty="0">
                <a:latin typeface="Arial" panose="020B0604020202020204" pitchFamily="34" charset="0"/>
                <a:cs typeface="Arial" panose="020B0604020202020204" pitchFamily="34" charset="0"/>
              </a:rPr>
              <a:t> http://captionfamily.com/</a:t>
            </a:r>
          </a:p>
          <a:p>
            <a:endParaRPr lang="en-US" dirty="0"/>
          </a:p>
        </p:txBody>
      </p:sp>
    </p:spTree>
    <p:extLst>
      <p:ext uri="{BB962C8B-B14F-4D97-AF65-F5344CB8AC3E}">
        <p14:creationId xmlns:p14="http://schemas.microsoft.com/office/powerpoint/2010/main" val="1505398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33E9D-DB96-4A95-97A5-49470E474E9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Deaf and Hearing Loss (2 of 3)</a:t>
            </a:r>
          </a:p>
        </p:txBody>
      </p:sp>
      <p:sp>
        <p:nvSpPr>
          <p:cNvPr id="3" name="Content Placeholder 2">
            <a:extLst>
              <a:ext uri="{FF2B5EF4-FFF2-40B4-BE49-F238E27FC236}">
                <a16:creationId xmlns:a16="http://schemas.microsoft.com/office/drawing/2014/main" id="{ABDBE656-6A6F-4912-AE3C-3F2AE801A552}"/>
              </a:ext>
            </a:extLst>
          </p:cNvPr>
          <p:cNvSpPr>
            <a:spLocks noGrp="1"/>
          </p:cNvSpPr>
          <p:nvPr>
            <p:ph idx="1"/>
          </p:nvPr>
        </p:nvSpPr>
        <p:spPr/>
        <p:txBody>
          <a:bodyPr>
            <a:normAutofit fontScale="92500" lnSpcReduction="20000"/>
          </a:bodyPr>
          <a:lstStyle/>
          <a:p>
            <a:r>
              <a:rPr lang="en-US" dirty="0">
                <a:latin typeface="Arial" panose="020B0604020202020204" pitchFamily="34" charset="0"/>
                <a:cs typeface="Arial" panose="020B0604020202020204" pitchFamily="34" charset="0"/>
              </a:rPr>
              <a:t>Assistive Listening Devices (ALD) and Assistive Listening Systems (ALS): Personal devices or systems that amplify sound and separate particular speech from background noise.</a:t>
            </a:r>
          </a:p>
          <a:p>
            <a:pPr lvl="1"/>
            <a:r>
              <a:rPr lang="en-US" dirty="0">
                <a:latin typeface="Arial" panose="020B0604020202020204" pitchFamily="34" charset="0"/>
                <a:cs typeface="Arial" panose="020B0604020202020204" pitchFamily="34" charset="0"/>
              </a:rPr>
              <a:t>Resources: Personal amplifiers, FM transmitter/system, Infrared system, Induction loop system</a:t>
            </a:r>
          </a:p>
          <a:p>
            <a:r>
              <a:rPr lang="en-US" dirty="0">
                <a:latin typeface="Arial" panose="020B0604020202020204" pitchFamily="34" charset="0"/>
                <a:cs typeface="Arial" panose="020B0604020202020204" pitchFamily="34" charset="0"/>
              </a:rPr>
              <a:t>Telephones compatible with hearing aids: Phones that provide sound signal directly to telecoils of hearing aids eliminating other sounds that could be heard through hearing aids.</a:t>
            </a:r>
          </a:p>
          <a:p>
            <a:r>
              <a:rPr lang="en-US" dirty="0">
                <a:latin typeface="Arial" panose="020B0604020202020204" pitchFamily="34" charset="0"/>
                <a:cs typeface="Arial" panose="020B0604020202020204" pitchFamily="34" charset="0"/>
              </a:rPr>
              <a:t>Closed caption decoders: A circuitry designed to display captions for auditory media.</a:t>
            </a:r>
          </a:p>
          <a:p>
            <a:r>
              <a:rPr lang="en-US" dirty="0">
                <a:latin typeface="Arial" panose="020B0604020202020204" pitchFamily="34" charset="0"/>
                <a:cs typeface="Arial" panose="020B0604020202020204" pitchFamily="34" charset="0"/>
              </a:rPr>
              <a:t>Open and closed captioning, including real-time captioning: Open captions are always in view, whereas closed captioning can be turned on or off by the viewer. Real-time captions are created as an event takes place.</a:t>
            </a:r>
          </a:p>
          <a:p>
            <a:endParaRPr lang="en-US" dirty="0"/>
          </a:p>
        </p:txBody>
      </p:sp>
    </p:spTree>
    <p:extLst>
      <p:ext uri="{BB962C8B-B14F-4D97-AF65-F5344CB8AC3E}">
        <p14:creationId xmlns:p14="http://schemas.microsoft.com/office/powerpoint/2010/main" val="2149554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2086</TotalTime>
  <Words>1752</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Auxiliary Aids and Services</vt:lpstr>
      <vt:lpstr>Overview </vt:lpstr>
      <vt:lpstr>Postsecondary School Provision of Auxiliary Aids </vt:lpstr>
      <vt:lpstr>What are Auxiliary Aids and Services (1 of 2)</vt:lpstr>
      <vt:lpstr>What are Auxiliary Aids and Services (2 of 2)</vt:lpstr>
      <vt:lpstr>Blind or Low Vision (1 of 2)</vt:lpstr>
      <vt:lpstr>Blind and Low Vision (2 of 2)</vt:lpstr>
      <vt:lpstr>Deaf and Hearing Loss (1 of 3)</vt:lpstr>
      <vt:lpstr>Deaf and Hearing Loss (2 of 3)</vt:lpstr>
      <vt:lpstr>Deaf and Hearing Loss (3 of 3)</vt:lpstr>
      <vt:lpstr>Speech Disabilities</vt:lpstr>
      <vt:lpstr>Alternatives</vt:lpstr>
      <vt:lpstr>Limitations (1 of 2)</vt:lpstr>
      <vt:lpstr>Limitations (2 of 2) </vt:lpstr>
      <vt:lpstr>Resources (1 of 2)</vt:lpstr>
      <vt:lpstr>Resources (2 of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Alicia C. Freeman</dc:creator>
  <cp:lastModifiedBy>Trudie Hughes</cp:lastModifiedBy>
  <cp:revision>53</cp:revision>
  <dcterms:created xsi:type="dcterms:W3CDTF">2019-04-25T16:14:17Z</dcterms:created>
  <dcterms:modified xsi:type="dcterms:W3CDTF">2019-06-24T13:38:36Z</dcterms:modified>
</cp:coreProperties>
</file>