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77" r:id="rId3"/>
    <p:sldId id="258" r:id="rId4"/>
    <p:sldId id="283" r:id="rId5"/>
    <p:sldId id="284" r:id="rId6"/>
    <p:sldId id="285" r:id="rId7"/>
    <p:sldId id="286" r:id="rId8"/>
    <p:sldId id="278" r:id="rId9"/>
    <p:sldId id="279" r:id="rId10"/>
    <p:sldId id="280" r:id="rId11"/>
    <p:sldId id="281" r:id="rId12"/>
    <p:sldId id="282" r:id="rId13"/>
    <p:sldId id="257" r:id="rId14"/>
    <p:sldId id="308" r:id="rId15"/>
    <p:sldId id="259" r:id="rId16"/>
    <p:sldId id="267" r:id="rId17"/>
    <p:sldId id="275" r:id="rId18"/>
    <p:sldId id="306" r:id="rId19"/>
    <p:sldId id="260" r:id="rId20"/>
    <p:sldId id="262" r:id="rId21"/>
    <p:sldId id="261" r:id="rId22"/>
    <p:sldId id="263" r:id="rId23"/>
    <p:sldId id="264" r:id="rId24"/>
    <p:sldId id="265" r:id="rId25"/>
    <p:sldId id="266" r:id="rId26"/>
    <p:sldId id="269" r:id="rId27"/>
    <p:sldId id="270" r:id="rId28"/>
    <p:sldId id="271" r:id="rId29"/>
    <p:sldId id="272" r:id="rId30"/>
    <p:sldId id="273" r:id="rId31"/>
    <p:sldId id="274" r:id="rId32"/>
    <p:sldId id="276" r:id="rId33"/>
    <p:sldId id="287" r:id="rId34"/>
    <p:sldId id="307" r:id="rId35"/>
    <p:sldId id="288" r:id="rId36"/>
    <p:sldId id="289" r:id="rId37"/>
    <p:sldId id="290" r:id="rId38"/>
    <p:sldId id="291" r:id="rId39"/>
    <p:sldId id="292" r:id="rId40"/>
    <p:sldId id="293" r:id="rId41"/>
    <p:sldId id="294" r:id="rId42"/>
    <p:sldId id="295" r:id="rId43"/>
    <p:sldId id="296" r:id="rId44"/>
    <p:sldId id="305" r:id="rId45"/>
    <p:sldId id="297" r:id="rId46"/>
    <p:sldId id="298" r:id="rId47"/>
    <p:sldId id="299" r:id="rId48"/>
    <p:sldId id="300" r:id="rId49"/>
    <p:sldId id="301" r:id="rId50"/>
    <p:sldId id="302" r:id="rId51"/>
    <p:sldId id="303" r:id="rId52"/>
    <p:sldId id="304" r:id="rId53"/>
    <p:sldId id="268" r:id="rId54"/>
    <p:sldId id="309" r:id="rId55"/>
    <p:sldId id="310"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96"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06BAFA75-B04A-4A58-828E-4882C80FEFC2}"/>
  </pc:docChgLst>
  <pc:docChgLst>
    <pc:chgData name="Trudie Hughes" userId="0253f165-71f1-49b6-adfa-5c86101c5e0e" providerId="ADAL" clId="{8206B7EA-03F0-4465-8EBA-3B6CE85E07D4}"/>
    <pc:docChg chg="modSld">
      <pc:chgData name="Trudie Hughes" userId="0253f165-71f1-49b6-adfa-5c86101c5e0e" providerId="ADAL" clId="{8206B7EA-03F0-4465-8EBA-3B6CE85E07D4}" dt="2019-10-31T12:19:08.700" v="7" actId="20577"/>
      <pc:docMkLst>
        <pc:docMk/>
      </pc:docMkLst>
      <pc:sldChg chg="modSp">
        <pc:chgData name="Trudie Hughes" userId="0253f165-71f1-49b6-adfa-5c86101c5e0e" providerId="ADAL" clId="{8206B7EA-03F0-4465-8EBA-3B6CE85E07D4}" dt="2019-10-31T12:19:08.700" v="7" actId="20577"/>
        <pc:sldMkLst>
          <pc:docMk/>
          <pc:sldMk cId="1836482079" sldId="282"/>
        </pc:sldMkLst>
        <pc:spChg chg="mod">
          <ac:chgData name="Trudie Hughes" userId="0253f165-71f1-49b6-adfa-5c86101c5e0e" providerId="ADAL" clId="{8206B7EA-03F0-4465-8EBA-3B6CE85E07D4}" dt="2019-10-31T12:19:08.700" v="7" actId="20577"/>
          <ac:spMkLst>
            <pc:docMk/>
            <pc:sldMk cId="1836482079" sldId="282"/>
            <ac:spMk id="2" creationId="{00000000-0000-0000-0000-000000000000}"/>
          </ac:spMkLst>
        </pc:spChg>
      </pc:sldChg>
      <pc:sldChg chg="modSp">
        <pc:chgData name="Trudie Hughes" userId="0253f165-71f1-49b6-adfa-5c86101c5e0e" providerId="ADAL" clId="{8206B7EA-03F0-4465-8EBA-3B6CE85E07D4}" dt="2019-10-31T12:18:43.854" v="5" actId="20577"/>
        <pc:sldMkLst>
          <pc:docMk/>
          <pc:sldMk cId="3045590384" sldId="285"/>
        </pc:sldMkLst>
        <pc:spChg chg="mod">
          <ac:chgData name="Trudie Hughes" userId="0253f165-71f1-49b6-adfa-5c86101c5e0e" providerId="ADAL" clId="{8206B7EA-03F0-4465-8EBA-3B6CE85E07D4}" dt="2019-10-31T12:18:43.854" v="5" actId="20577"/>
          <ac:spMkLst>
            <pc:docMk/>
            <pc:sldMk cId="3045590384" sldId="28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AAD347D-5ACD-4C99-B74B-A9C85AD731AF}" type="datetimeFigureOut">
              <a:rPr lang="en-US" smtClean="0"/>
              <a:t>10/31/2019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8259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84824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09422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02111984F56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38216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24995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2333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37443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61996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509A250-FF31-4206-8172-F9D3106AACB1}" type="datetimeFigureOut">
              <a:rPr lang="en-US" smtClean="0"/>
              <a:t>10/31/2019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7115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08432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509A250-FF31-4206-8172-F9D3106AACB1}" type="datetimeFigureOut">
              <a:rPr lang="en-US" smtClean="0"/>
              <a:t>10/31/2019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2326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9472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7511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1883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8138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3642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36514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509A250-FF31-4206-8172-F9D3106AACB1}" type="datetimeFigureOut">
              <a:rPr lang="en-US" smtClean="0"/>
              <a:t>10/31/2019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43309314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oviesfortheblind.com/" TargetMode="External"/><Relationship Id="rId2" Type="http://schemas.openxmlformats.org/officeDocument/2006/relationships/hyperlink" Target="http://www.blindmicemegamall.com/" TargetMode="External"/><Relationship Id="rId1" Type="http://schemas.openxmlformats.org/officeDocument/2006/relationships/slideLayout" Target="../slideLayouts/slideLayout2.xml"/><Relationship Id="rId4" Type="http://schemas.openxmlformats.org/officeDocument/2006/relationships/hyperlink" Target="http://www.serotek.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dc.gov/ncbddd/developmentaldisabilities/index.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www.ahead.org/" TargetMode="External"/><Relationship Id="rId3" Type="http://schemas.openxmlformats.org/officeDocument/2006/relationships/hyperlink" Target="http://www.aao.org/" TargetMode="External"/><Relationship Id="rId7" Type="http://schemas.openxmlformats.org/officeDocument/2006/relationships/hyperlink" Target="http://www.ada.gov/" TargetMode="External"/><Relationship Id="rId2" Type="http://schemas.openxmlformats.org/officeDocument/2006/relationships/hyperlink" Target="http://www.atia.org/" TargetMode="External"/><Relationship Id="rId1" Type="http://schemas.openxmlformats.org/officeDocument/2006/relationships/slideLayout" Target="../slideLayouts/slideLayout2.xml"/><Relationship Id="rId6" Type="http://schemas.openxmlformats.org/officeDocument/2006/relationships/hyperlink" Target="http://www.asha.org/" TargetMode="External"/><Relationship Id="rId5" Type="http://schemas.openxmlformats.org/officeDocument/2006/relationships/hyperlink" Target="http://www.cognitivetherapynyc.com/" TargetMode="External"/><Relationship Id="rId10" Type="http://schemas.openxmlformats.org/officeDocument/2006/relationships/hyperlink" Target="http://www.access-board.gov/" TargetMode="External"/><Relationship Id="rId4" Type="http://schemas.openxmlformats.org/officeDocument/2006/relationships/hyperlink" Target="http://www.fcc.gov/" TargetMode="External"/><Relationship Id="rId9" Type="http://schemas.openxmlformats.org/officeDocument/2006/relationships/hyperlink" Target="http://www.nimh.nih.gov/"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www.aadb.org/" TargetMode="External"/><Relationship Id="rId3" Type="http://schemas.openxmlformats.org/officeDocument/2006/relationships/hyperlink" Target="https://www.ed.gov/" TargetMode="External"/><Relationship Id="rId7" Type="http://schemas.openxmlformats.org/officeDocument/2006/relationships/hyperlink" Target="http://www.nidcd.nih.gov/" TargetMode="External"/><Relationship Id="rId2" Type="http://schemas.openxmlformats.org/officeDocument/2006/relationships/hyperlink" Target="http://www.aaidd.org/" TargetMode="External"/><Relationship Id="rId1" Type="http://schemas.openxmlformats.org/officeDocument/2006/relationships/slideLayout" Target="../slideLayouts/slideLayout2.xml"/><Relationship Id="rId6" Type="http://schemas.openxmlformats.org/officeDocument/2006/relationships/hyperlink" Target="http://www.who.int/" TargetMode="External"/><Relationship Id="rId5" Type="http://schemas.openxmlformats.org/officeDocument/2006/relationships/hyperlink" Target="http://www.afb.org/" TargetMode="External"/><Relationship Id="rId4" Type="http://schemas.openxmlformats.org/officeDocument/2006/relationships/hyperlink" Target="http://www.cdc.gov/" TargetMode="External"/><Relationship Id="rId9" Type="http://schemas.openxmlformats.org/officeDocument/2006/relationships/hyperlink" Target="https://ldaamerica.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of character reading a book&#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5953" y="1777531"/>
            <a:ext cx="4885765" cy="3852303"/>
          </a:xfrm>
          <a:prstGeom prst="rect">
            <a:avLst/>
          </a:prstGeom>
        </p:spPr>
      </p:pic>
      <p:sp>
        <p:nvSpPr>
          <p:cNvPr id="2" name="Title 1"/>
          <p:cNvSpPr>
            <a:spLocks noGrp="1"/>
          </p:cNvSpPr>
          <p:nvPr>
            <p:ph type="ctrTitle"/>
          </p:nvPr>
        </p:nvSpPr>
        <p:spPr/>
        <p:txBody>
          <a:bodyPr/>
          <a:lstStyle/>
          <a:p>
            <a:r>
              <a:rPr lang="en-US" dirty="0">
                <a:latin typeface="Arial" panose="020B0604020202020204" pitchFamily="34" charset="0"/>
                <a:cs typeface="Arial" panose="020B0604020202020204" pitchFamily="34" charset="0"/>
              </a:rPr>
              <a:t>Module 10</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3743544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Sources &amp; Forms of Documentation</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Acceptable sources of documentation for substantiating a student’s disability and request for particular accommodations can take a variety of forms:</a:t>
            </a:r>
          </a:p>
          <a:p>
            <a:pPr lvl="1"/>
            <a:r>
              <a:rPr lang="en-US" sz="2000" dirty="0">
                <a:latin typeface="Arial" panose="020B0604020202020204" pitchFamily="34" charset="0"/>
                <a:cs typeface="Arial" panose="020B0604020202020204" pitchFamily="34" charset="0"/>
              </a:rPr>
              <a:t>Primary Documentation: Student’s Self-report</a:t>
            </a:r>
          </a:p>
          <a:p>
            <a:pPr lvl="2"/>
            <a:r>
              <a:rPr lang="en-US" sz="2000" dirty="0">
                <a:latin typeface="Arial" panose="020B0604020202020204" pitchFamily="34" charset="0"/>
                <a:cs typeface="Arial" panose="020B0604020202020204" pitchFamily="34" charset="0"/>
              </a:rPr>
              <a:t>The student is a vital source of information regarding how he or she may be “limited by impairment” (42 U.S.C 126. 12102). A student’s narrative of his or her experience of disability, barriers, and effective and ineffective accommodations is an important tool which, when structured by interview or questionnaire and interpreted, may be sufficient for establishing disability and a need for accommodation.</a:t>
            </a:r>
          </a:p>
          <a:p>
            <a:endParaRPr lang="en-US" dirty="0"/>
          </a:p>
        </p:txBody>
      </p:sp>
    </p:spTree>
    <p:extLst>
      <p:ext uri="{BB962C8B-B14F-4D97-AF65-F5344CB8AC3E}">
        <p14:creationId xmlns:p14="http://schemas.microsoft.com/office/powerpoint/2010/main" val="4923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Sources and Forms of Documentation Continued</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Secondary Documentation: Observation and Interaction</a:t>
            </a:r>
          </a:p>
          <a:p>
            <a:pPr lvl="1"/>
            <a:r>
              <a:rPr lang="en-US" sz="2400" dirty="0">
                <a:latin typeface="Arial" panose="020B0604020202020204" pitchFamily="34" charset="0"/>
                <a:cs typeface="Arial" panose="020B0604020202020204" pitchFamily="34" charset="0"/>
              </a:rPr>
              <a:t>The impressions and conclusions formed by higher education disability professionals during interviews and conversations with students or in evaluating the effectiveness of previously implemented or provisional accommodations are important forms of documentation. Experienced disability professionals should feel comfortable using their observations of students’ language, performance and strategies as an appropriate tool in validating student narrative and self-report.</a:t>
            </a:r>
          </a:p>
          <a:p>
            <a:endParaRPr lang="en-US" dirty="0"/>
          </a:p>
        </p:txBody>
      </p:sp>
    </p:spTree>
    <p:extLst>
      <p:ext uri="{BB962C8B-B14F-4D97-AF65-F5344CB8AC3E}">
        <p14:creationId xmlns:p14="http://schemas.microsoft.com/office/powerpoint/2010/main" val="114878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Sources and Forms of Documentation Continued 2</a:t>
            </a:r>
          </a:p>
        </p:txBody>
      </p:sp>
      <p:sp>
        <p:nvSpPr>
          <p:cNvPr id="3" name="Content Placeholder 2"/>
          <p:cNvSpPr>
            <a:spLocks noGrp="1"/>
          </p:cNvSpPr>
          <p:nvPr>
            <p:ph idx="1"/>
          </p:nvPr>
        </p:nvSpPr>
        <p:spPr>
          <a:xfrm>
            <a:off x="1103312" y="2052918"/>
            <a:ext cx="8946541" cy="4339644"/>
          </a:xfrm>
        </p:spPr>
        <p:txBody>
          <a:bodyPr/>
          <a:lstStyle/>
          <a:p>
            <a:r>
              <a:rPr lang="en-US" dirty="0">
                <a:latin typeface="Arial" panose="020B0604020202020204" pitchFamily="34" charset="0"/>
                <a:cs typeface="Arial" panose="020B0604020202020204" pitchFamily="34" charset="0"/>
              </a:rPr>
              <a:t>Tertiary documentation: Information From External or Third Parties</a:t>
            </a:r>
          </a:p>
          <a:p>
            <a:pPr lvl="1"/>
            <a:r>
              <a:rPr lang="en-US" sz="2000" dirty="0">
                <a:latin typeface="Arial" panose="020B0604020202020204" pitchFamily="34" charset="0"/>
                <a:cs typeface="Arial" panose="020B0604020202020204" pitchFamily="34" charset="0"/>
              </a:rPr>
              <a:t>Documentation from external sources may include educational or medical records, reports and assessments created by health care providers, school psychologists, teachers, or the educational system. This information is inclusive of documents that reflect education and accommodation history, such as Individual Education Program (IEP), Summary Of Performance (SOP), and teacher observations (28 C.F.R. 36.309 (b)(1)(v). External documentation will vary in its relevance and value depending on the original context, credentials of the evaluator, the level of detail provided, and the comprehensiveness of the narrative. However, all forms of documentation are meaningful and should be mined for pertinent information.</a:t>
            </a:r>
          </a:p>
          <a:p>
            <a:endParaRPr lang="en-US" dirty="0"/>
          </a:p>
        </p:txBody>
      </p:sp>
    </p:spTree>
    <p:extLst>
      <p:ext uri="{BB962C8B-B14F-4D97-AF65-F5344CB8AC3E}">
        <p14:creationId xmlns:p14="http://schemas.microsoft.com/office/powerpoint/2010/main" val="183648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7896" y="453477"/>
            <a:ext cx="8610600" cy="1293028"/>
          </a:xfrm>
        </p:spPr>
        <p:txBody>
          <a:bodyPr/>
          <a:lstStyle/>
          <a:p>
            <a:pPr algn="ctr"/>
            <a:r>
              <a:rPr lang="en-US" dirty="0">
                <a:latin typeface="Arial" panose="020B0604020202020204" pitchFamily="34" charset="0"/>
                <a:cs typeface="Arial" panose="020B0604020202020204" pitchFamily="34" charset="0"/>
              </a:rPr>
              <a:t>Accommodation</a:t>
            </a:r>
          </a:p>
        </p:txBody>
      </p:sp>
      <p:sp>
        <p:nvSpPr>
          <p:cNvPr id="3" name="Content Placeholder 2"/>
          <p:cNvSpPr>
            <a:spLocks noGrp="1"/>
          </p:cNvSpPr>
          <p:nvPr>
            <p:ph idx="1"/>
          </p:nvPr>
        </p:nvSpPr>
        <p:spPr>
          <a:xfrm>
            <a:off x="1103312" y="1655806"/>
            <a:ext cx="8946541" cy="4592594"/>
          </a:xfrm>
        </p:spPr>
        <p:txBody>
          <a:bodyPr>
            <a:normAutofit/>
          </a:bodyPr>
          <a:lstStyle/>
          <a:p>
            <a:r>
              <a:rPr lang="en-US" sz="2800" dirty="0">
                <a:latin typeface="Arial" panose="020B0604020202020204" pitchFamily="34" charset="0"/>
                <a:cs typeface="Arial" panose="020B0604020202020204" pitchFamily="34" charset="0"/>
              </a:rPr>
              <a:t>The act of accommodating someone or something; providing what is needed or desired for access in the educational setting.</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In education = modification of policies, practices, and procedures; the provision of auxiliary aids and services; academic adjustments and modifications to the environment intended to remove barriers to equivalent access.</a:t>
            </a:r>
          </a:p>
        </p:txBody>
      </p:sp>
    </p:spTree>
    <p:extLst>
      <p:ext uri="{BB962C8B-B14F-4D97-AF65-F5344CB8AC3E}">
        <p14:creationId xmlns:p14="http://schemas.microsoft.com/office/powerpoint/2010/main" val="145439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599781"/>
            <a:ext cx="8610600" cy="1293028"/>
          </a:xfrm>
        </p:spPr>
        <p:txBody>
          <a:bodyPr/>
          <a:lstStyle/>
          <a:p>
            <a:pPr algn="ctr"/>
            <a:r>
              <a:rPr lang="en-US" dirty="0">
                <a:latin typeface="Arial" panose="020B0604020202020204" pitchFamily="34" charset="0"/>
                <a:cs typeface="Arial" panose="020B0604020202020204" pitchFamily="34" charset="0"/>
              </a:rPr>
              <a:t>Reasonable Accommodations</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Academic adjustments (accommodations) or physical adjustments necessary to make a facility or activity accessible to qualified individuals with disabilities.  Once the individual is determined otherwise qualified, the known physical or mental limitation is to be accommodated unless it can be shown that the accommodation is unreasonable or would impose an undue hardship. </a:t>
            </a:r>
          </a:p>
        </p:txBody>
      </p:sp>
    </p:spTree>
    <p:extLst>
      <p:ext uri="{BB962C8B-B14F-4D97-AF65-F5344CB8AC3E}">
        <p14:creationId xmlns:p14="http://schemas.microsoft.com/office/powerpoint/2010/main" val="55301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Assistive Technology </a:t>
            </a:r>
          </a:p>
        </p:txBody>
      </p:sp>
      <p:sp>
        <p:nvSpPr>
          <p:cNvPr id="3" name="Content Placeholder 2"/>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Assistive technology (AT) is any item, piece of equipment, software program, or product system that is used to increase, maintain, or improve the functional capabilities of persons with disabilities. </a:t>
            </a:r>
          </a:p>
        </p:txBody>
      </p:sp>
    </p:spTree>
    <p:extLst>
      <p:ext uri="{BB962C8B-B14F-4D97-AF65-F5344CB8AC3E}">
        <p14:creationId xmlns:p14="http://schemas.microsoft.com/office/powerpoint/2010/main" val="317604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Closed Captioning </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Closed captioning displays the audio portion of a television program as text on the screen, and provides access to digital content for people who are deaf or hard of hearing. </a:t>
            </a:r>
          </a:p>
        </p:txBody>
      </p:sp>
    </p:spTree>
    <p:extLst>
      <p:ext uri="{BB962C8B-B14F-4D97-AF65-F5344CB8AC3E}">
        <p14:creationId xmlns:p14="http://schemas.microsoft.com/office/powerpoint/2010/main" val="206120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Descriptive Video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Video description makes visual media, such as television programs, feature films, and home videos, more accessible to people with vision loss by adding narration of visual aspects around existing dialogue. </a:t>
            </a:r>
          </a:p>
          <a:p>
            <a:pPr lvl="1"/>
            <a:r>
              <a:rPr lang="en-US" sz="2800" dirty="0">
                <a:latin typeface="Arial" panose="020B0604020202020204" pitchFamily="34" charset="0"/>
                <a:cs typeface="Arial" panose="020B0604020202020204" pitchFamily="34" charset="0"/>
              </a:rPr>
              <a:t>Also called, audio description. </a:t>
            </a:r>
            <a:endParaRPr lang="en-US" sz="2800" u="sng" dirty="0">
              <a:latin typeface="Arial" panose="020B0604020202020204" pitchFamily="34" charset="0"/>
              <a:cs typeface="Arial" panose="020B0604020202020204" pitchFamily="34" charset="0"/>
            </a:endParaRPr>
          </a:p>
          <a:p>
            <a:pPr lvl="1"/>
            <a:r>
              <a:rPr lang="en-US" sz="2800" dirty="0">
                <a:latin typeface="Arial" panose="020B0604020202020204" pitchFamily="34" charset="0"/>
                <a:cs typeface="Arial" panose="020B0604020202020204" pitchFamily="34" charset="0"/>
              </a:rPr>
              <a:t>Other resources:</a:t>
            </a:r>
          </a:p>
          <a:p>
            <a:pPr lvl="2"/>
            <a:r>
              <a:rPr lang="en-US" sz="2800" u="sng" dirty="0">
                <a:latin typeface="Arial" panose="020B0604020202020204" pitchFamily="34" charset="0"/>
                <a:cs typeface="Arial" panose="020B0604020202020204" pitchFamily="34" charset="0"/>
                <a:hlinkClick r:id="rId2"/>
              </a:rPr>
              <a:t>Blind Mice Mega Mall</a:t>
            </a:r>
            <a:r>
              <a:rPr lang="en-US" sz="2800" u="sng"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lvl="2"/>
            <a:r>
              <a:rPr lang="en-US" sz="2800" u="sng" dirty="0">
                <a:latin typeface="Arial" panose="020B0604020202020204" pitchFamily="34" charset="0"/>
                <a:cs typeface="Arial" panose="020B0604020202020204" pitchFamily="34" charset="0"/>
                <a:hlinkClick r:id="rId3"/>
              </a:rPr>
              <a:t>Movies for the Blind</a:t>
            </a:r>
            <a:endParaRPr lang="en-US" sz="2800" dirty="0">
              <a:latin typeface="Arial" panose="020B0604020202020204" pitchFamily="34" charset="0"/>
              <a:cs typeface="Arial" panose="020B0604020202020204" pitchFamily="34" charset="0"/>
            </a:endParaRPr>
          </a:p>
          <a:p>
            <a:pPr lvl="2"/>
            <a:r>
              <a:rPr lang="en-US" sz="2800" u="sng" dirty="0">
                <a:latin typeface="Arial" panose="020B0604020202020204" pitchFamily="34" charset="0"/>
                <a:cs typeface="Arial" panose="020B0604020202020204" pitchFamily="34" charset="0"/>
                <a:hlinkClick r:id="rId4"/>
              </a:rPr>
              <a:t>Audio Described Movies</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5666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Telecommunications Relay service</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A telecommunications relay service provides a communications assistant that allows people who are deaf, hard of hearing, or speech impaired to communicate with people who use a standard telephone. Voice carry over allows a person with a hearing impairment to speak directly to the other party and then read the response typed by a communication assistant.  Hearing carry over allows a person with a speech impairment to hear the other party and relay the typed responses back to the telephone user through the communications assistant. </a:t>
            </a:r>
          </a:p>
          <a:p>
            <a:endParaRPr lang="en-US" dirty="0"/>
          </a:p>
        </p:txBody>
      </p:sp>
    </p:spTree>
    <p:extLst>
      <p:ext uri="{BB962C8B-B14F-4D97-AF65-F5344CB8AC3E}">
        <p14:creationId xmlns:p14="http://schemas.microsoft.com/office/powerpoint/2010/main" val="277455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7277" y="617310"/>
            <a:ext cx="9404723" cy="1334893"/>
          </a:xfrm>
        </p:spPr>
        <p:txBody>
          <a:bodyPr/>
          <a:lstStyle/>
          <a:p>
            <a:pPr algn="ctr"/>
            <a:r>
              <a:rPr lang="en-US" dirty="0">
                <a:latin typeface="Arial" panose="020B0604020202020204" pitchFamily="34" charset="0"/>
                <a:cs typeface="Arial" panose="020B0604020202020204" pitchFamily="34" charset="0"/>
              </a:rPr>
              <a:t>Attention Deficit/Hyperactivity Disorder </a:t>
            </a:r>
          </a:p>
        </p:txBody>
      </p:sp>
      <p:sp>
        <p:nvSpPr>
          <p:cNvPr id="3" name="Content Placeholder 2"/>
          <p:cNvSpPr>
            <a:spLocks noGrp="1"/>
          </p:cNvSpPr>
          <p:nvPr>
            <p:ph idx="1"/>
          </p:nvPr>
        </p:nvSpPr>
        <p:spPr>
          <a:xfrm>
            <a:off x="1103312" y="2199502"/>
            <a:ext cx="8946541" cy="4308389"/>
          </a:xfrm>
        </p:spPr>
        <p:txBody>
          <a:bodyPr>
            <a:normAutofit/>
          </a:bodyPr>
          <a:lstStyle/>
          <a:p>
            <a:r>
              <a:rPr lang="en-US" sz="2800" dirty="0">
                <a:latin typeface="Arial" panose="020B0604020202020204" pitchFamily="34" charset="0"/>
                <a:cs typeface="Arial" panose="020B0604020202020204" pitchFamily="34" charset="0"/>
              </a:rPr>
              <a:t>ADD or ADHD, is a brain disorder marked by an ongoing pattern of inattention and/or hyperactivity-impulsivity that interferes with functioning or development.</a:t>
            </a:r>
          </a:p>
          <a:p>
            <a:endParaRPr lang="en-US" dirty="0"/>
          </a:p>
        </p:txBody>
      </p:sp>
    </p:spTree>
    <p:extLst>
      <p:ext uri="{BB962C8B-B14F-4D97-AF65-F5344CB8AC3E}">
        <p14:creationId xmlns:p14="http://schemas.microsoft.com/office/powerpoint/2010/main" val="83651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Disability</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An individual with a disability is defined by the ADA as a person who has a physical or mental impairment that substantially limits one or more major life activities, a person who has a history or record of such an impairment, or a person who is perceived by others as having such an impairment. </a:t>
            </a:r>
          </a:p>
        </p:txBody>
      </p:sp>
    </p:spTree>
    <p:extLst>
      <p:ext uri="{BB962C8B-B14F-4D97-AF65-F5344CB8AC3E}">
        <p14:creationId xmlns:p14="http://schemas.microsoft.com/office/powerpoint/2010/main" val="22667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0471" y="379566"/>
            <a:ext cx="9404723" cy="1095996"/>
          </a:xfrm>
        </p:spPr>
        <p:txBody>
          <a:bodyPr/>
          <a:lstStyle/>
          <a:p>
            <a:pPr algn="ctr"/>
            <a:r>
              <a:rPr lang="en-US" dirty="0">
                <a:latin typeface="Arial" panose="020B0604020202020204" pitchFamily="34" charset="0"/>
                <a:cs typeface="Arial" panose="020B0604020202020204" pitchFamily="34" charset="0"/>
              </a:rPr>
              <a:t>ADHD Types</a:t>
            </a:r>
          </a:p>
        </p:txBody>
      </p:sp>
      <p:sp>
        <p:nvSpPr>
          <p:cNvPr id="3" name="Content Placeholder 2"/>
          <p:cNvSpPr>
            <a:spLocks noGrp="1"/>
          </p:cNvSpPr>
          <p:nvPr>
            <p:ph idx="1"/>
          </p:nvPr>
        </p:nvSpPr>
        <p:spPr>
          <a:xfrm>
            <a:off x="1103312" y="1647568"/>
            <a:ext cx="8946541" cy="5000367"/>
          </a:xfrm>
        </p:spPr>
        <p:txBody>
          <a:bodyPr>
            <a:normAutofit/>
          </a:bodyPr>
          <a:lstStyle/>
          <a:p>
            <a:pPr lvl="0"/>
            <a:r>
              <a:rPr lang="en-US" dirty="0">
                <a:latin typeface="Arial" panose="020B0604020202020204" pitchFamily="34" charset="0"/>
                <a:cs typeface="Arial" panose="020B0604020202020204" pitchFamily="34" charset="0"/>
              </a:rPr>
              <a:t>Inattention means a person wanders off task, lacks persistence, has difficulty sustaining focus, and is disorganized; and these problems are not due to defiance or lack of comprehension.</a:t>
            </a:r>
          </a:p>
          <a:p>
            <a:pPr lvl="0"/>
            <a:r>
              <a:rPr lang="en-US" dirty="0">
                <a:latin typeface="Arial" panose="020B0604020202020204" pitchFamily="34" charset="0"/>
                <a:cs typeface="Arial" panose="020B0604020202020204" pitchFamily="34" charset="0"/>
              </a:rPr>
              <a:t>Hyperactivity means a person seems to move about constantly, including in situations in which it is not appropriate; or excessively fidgets, taps, or talks. In adults, it may be extreme restlessness or wearing others out with constant activity.</a:t>
            </a:r>
          </a:p>
          <a:p>
            <a:pPr lvl="0"/>
            <a:r>
              <a:rPr lang="en-US" dirty="0">
                <a:latin typeface="Arial" panose="020B0604020202020204" pitchFamily="34" charset="0"/>
                <a:cs typeface="Arial" panose="020B0604020202020204" pitchFamily="34" charset="0"/>
              </a:rPr>
              <a:t>Impulsivity means a person makes hasty actions that occur in the moment without first thinking about them and that may have high potential for harm; or a desire for immediate rewards or inability to delay gratification. An impulsive person may be socially intrusive and excessively interrupt others or make important decisions without considering the long-term consequences.</a:t>
            </a:r>
          </a:p>
          <a:p>
            <a:endParaRPr lang="en-US" dirty="0"/>
          </a:p>
        </p:txBody>
      </p:sp>
    </p:spTree>
    <p:extLst>
      <p:ext uri="{BB962C8B-B14F-4D97-AF65-F5344CB8AC3E}">
        <p14:creationId xmlns:p14="http://schemas.microsoft.com/office/powerpoint/2010/main" val="108607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0047" y="626454"/>
            <a:ext cx="9404723" cy="914763"/>
          </a:xfrm>
        </p:spPr>
        <p:txBody>
          <a:bodyPr/>
          <a:lstStyle/>
          <a:p>
            <a:pPr algn="ctr"/>
            <a:r>
              <a:rPr lang="en-US" dirty="0">
                <a:latin typeface="Arial" panose="020B0604020202020204" pitchFamily="34" charset="0"/>
                <a:cs typeface="Arial" panose="020B0604020202020204" pitchFamily="34" charset="0"/>
              </a:rPr>
              <a:t>Autism Spectrum Disorder </a:t>
            </a:r>
          </a:p>
        </p:txBody>
      </p:sp>
      <p:sp>
        <p:nvSpPr>
          <p:cNvPr id="3" name="Content Placeholder 2"/>
          <p:cNvSpPr>
            <a:spLocks noGrp="1"/>
          </p:cNvSpPr>
          <p:nvPr>
            <p:ph idx="1"/>
          </p:nvPr>
        </p:nvSpPr>
        <p:spPr>
          <a:xfrm>
            <a:off x="1103312" y="1853514"/>
            <a:ext cx="8946541" cy="4670854"/>
          </a:xfrm>
        </p:spPr>
        <p:txBody>
          <a:bodyPr>
            <a:normAutofit/>
          </a:bodyPr>
          <a:lstStyle/>
          <a:p>
            <a:r>
              <a:rPr lang="en-US" sz="2800" dirty="0">
                <a:latin typeface="Arial" panose="020B0604020202020204" pitchFamily="34" charset="0"/>
                <a:cs typeface="Arial" panose="020B0604020202020204" pitchFamily="34" charset="0"/>
              </a:rPr>
              <a:t>Autism spectrum disorder (ASD) is a developmental disorder that affects communication and behavior. Although autism can be diagnosed at any age, it is said to be a “developmental disorder” because symptoms generally appear in the first two years of life. </a:t>
            </a:r>
          </a:p>
        </p:txBody>
      </p:sp>
    </p:spTree>
    <p:extLst>
      <p:ext uri="{BB962C8B-B14F-4D97-AF65-F5344CB8AC3E}">
        <p14:creationId xmlns:p14="http://schemas.microsoft.com/office/powerpoint/2010/main" val="258914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6855" y="461862"/>
            <a:ext cx="9404723" cy="1046568"/>
          </a:xfrm>
        </p:spPr>
        <p:txBody>
          <a:bodyPr/>
          <a:lstStyle/>
          <a:p>
            <a:pPr algn="ctr"/>
            <a:r>
              <a:rPr lang="en-US" dirty="0">
                <a:latin typeface="Arial" panose="020B0604020202020204" pitchFamily="34" charset="0"/>
                <a:cs typeface="Arial" panose="020B0604020202020204" pitchFamily="34" charset="0"/>
              </a:rPr>
              <a:t>Autism Further Defined</a:t>
            </a:r>
          </a:p>
        </p:txBody>
      </p:sp>
      <p:sp>
        <p:nvSpPr>
          <p:cNvPr id="3" name="Content Placeholder 2"/>
          <p:cNvSpPr>
            <a:spLocks noGrp="1"/>
          </p:cNvSpPr>
          <p:nvPr>
            <p:ph idx="1"/>
          </p:nvPr>
        </p:nvSpPr>
        <p:spPr>
          <a:xfrm>
            <a:off x="1103312" y="1581665"/>
            <a:ext cx="8946541" cy="4876799"/>
          </a:xfrm>
        </p:spPr>
        <p:txBody>
          <a:bodyPr>
            <a:normAutofit/>
          </a:bodyPr>
          <a:lstStyle/>
          <a:p>
            <a:r>
              <a:rPr lang="en-US" dirty="0">
                <a:latin typeface="Arial" panose="020B0604020202020204" pitchFamily="34" charset="0"/>
                <a:cs typeface="Arial" panose="020B0604020202020204" pitchFamily="34" charset="0"/>
              </a:rPr>
              <a:t>According to the </a:t>
            </a:r>
            <a:r>
              <a:rPr lang="en-US" i="1" dirty="0">
                <a:latin typeface="Arial" panose="020B0604020202020204" pitchFamily="34" charset="0"/>
                <a:cs typeface="Arial" panose="020B0604020202020204" pitchFamily="34" charset="0"/>
              </a:rPr>
              <a:t>Diagnostic and Statistical Manual of Mental Disorders (DSM-5)</a:t>
            </a:r>
            <a:r>
              <a:rPr lang="en-US" dirty="0">
                <a:latin typeface="Arial" panose="020B0604020202020204" pitchFamily="34" charset="0"/>
                <a:cs typeface="Arial" panose="020B0604020202020204" pitchFamily="34" charset="0"/>
              </a:rPr>
              <a:t>, a guide created by the American Psychiatric Association used to diagnose mental disorders, people with ASD have:</a:t>
            </a:r>
          </a:p>
          <a:p>
            <a:pPr lvl="2"/>
            <a:r>
              <a:rPr lang="en-US" dirty="0">
                <a:latin typeface="Arial" panose="020B0604020202020204" pitchFamily="34" charset="0"/>
                <a:cs typeface="Arial" panose="020B0604020202020204" pitchFamily="34" charset="0"/>
              </a:rPr>
              <a:t>Difficulty with communication and interaction with other people</a:t>
            </a:r>
          </a:p>
          <a:p>
            <a:pPr lvl="2"/>
            <a:r>
              <a:rPr lang="en-US" dirty="0">
                <a:latin typeface="Arial" panose="020B0604020202020204" pitchFamily="34" charset="0"/>
                <a:cs typeface="Arial" panose="020B0604020202020204" pitchFamily="34" charset="0"/>
              </a:rPr>
              <a:t>Restricted interests and repetitive behaviors</a:t>
            </a:r>
          </a:p>
          <a:p>
            <a:pPr lvl="2"/>
            <a:r>
              <a:rPr lang="en-US" dirty="0">
                <a:latin typeface="Arial" panose="020B0604020202020204" pitchFamily="34" charset="0"/>
                <a:cs typeface="Arial" panose="020B0604020202020204" pitchFamily="34" charset="0"/>
              </a:rPr>
              <a:t>Symptoms that hurt the person’s ability to function properly in school, work, and other areas of life.</a:t>
            </a:r>
          </a:p>
          <a:p>
            <a:pPr marL="914400" lvl="2" indent="0">
              <a:buNone/>
            </a:pPr>
            <a:endParaRPr lang="en-US" dirty="0">
              <a:latin typeface="Arial" panose="020B0604020202020204" pitchFamily="34" charset="0"/>
              <a:cs typeface="Arial" panose="020B0604020202020204" pitchFamily="34" charset="0"/>
            </a:endParaRPr>
          </a:p>
          <a:p>
            <a:pPr marL="457200" lvl="1" indent="0" algn="ctr">
              <a:buNone/>
            </a:pPr>
            <a:r>
              <a:rPr lang="en-US" dirty="0">
                <a:latin typeface="Arial" panose="020B0604020202020204" pitchFamily="34" charset="0"/>
                <a:cs typeface="Arial" panose="020B0604020202020204" pitchFamily="34" charset="0"/>
              </a:rPr>
              <a:t>Autism is known as a “spectrum” disorder because there is wide variation in the type and severity of symptoms people experience. ASD occurs in all ethnic, racial, and economic groups. Although ASD can be a lifelong disorder, treatments and services can improve a person’s symptoms and ability to function.</a:t>
            </a:r>
          </a:p>
          <a:p>
            <a:endParaRPr lang="en-US" dirty="0"/>
          </a:p>
        </p:txBody>
      </p:sp>
    </p:spTree>
    <p:extLst>
      <p:ext uri="{BB962C8B-B14F-4D97-AF65-F5344CB8AC3E}">
        <p14:creationId xmlns:p14="http://schemas.microsoft.com/office/powerpoint/2010/main" val="94402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527" y="452718"/>
            <a:ext cx="9404723" cy="1095996"/>
          </a:xfrm>
        </p:spPr>
        <p:txBody>
          <a:bodyPr/>
          <a:lstStyle/>
          <a:p>
            <a:pPr algn="ctr"/>
            <a:r>
              <a:rPr lang="en-US" dirty="0">
                <a:latin typeface="Arial" panose="020B0604020202020204" pitchFamily="34" charset="0"/>
                <a:cs typeface="Arial" panose="020B0604020202020204" pitchFamily="34" charset="0"/>
              </a:rPr>
              <a:t>Blindness</a:t>
            </a:r>
          </a:p>
        </p:txBody>
      </p:sp>
      <p:sp>
        <p:nvSpPr>
          <p:cNvPr id="3" name="Content Placeholder 2"/>
          <p:cNvSpPr>
            <a:spLocks noGrp="1"/>
          </p:cNvSpPr>
          <p:nvPr>
            <p:ph idx="1"/>
          </p:nvPr>
        </p:nvSpPr>
        <p:spPr>
          <a:xfrm>
            <a:off x="1103312" y="1548714"/>
            <a:ext cx="8946541" cy="4699685"/>
          </a:xfrm>
        </p:spPr>
        <p:txBody>
          <a:bodyPr>
            <a:normAutofit/>
          </a:bodyPr>
          <a:lstStyle/>
          <a:p>
            <a:r>
              <a:rPr lang="en-US" sz="2800" dirty="0">
                <a:latin typeface="Arial" panose="020B0604020202020204" pitchFamily="34" charset="0"/>
                <a:cs typeface="Arial" panose="020B0604020202020204" pitchFamily="34" charset="0"/>
              </a:rPr>
              <a:t>Total blindness is the complete lack of light perception and form perception, and is recorded as "NLP," an abbreviation for "no light perception." </a:t>
            </a:r>
          </a:p>
          <a:p>
            <a:r>
              <a:rPr lang="en-US" sz="2800" dirty="0">
                <a:latin typeface="Arial" panose="020B0604020202020204" pitchFamily="34" charset="0"/>
                <a:cs typeface="Arial" panose="020B0604020202020204" pitchFamily="34" charset="0"/>
              </a:rPr>
              <a:t>Blindness as defined by the U.S. definition is the best-corrected visual acuity of 20/200 corrected visual acuity in the better-seeing eye and the World Health Organization standard of &lt; 20/400. </a:t>
            </a:r>
          </a:p>
        </p:txBody>
      </p:sp>
    </p:spTree>
    <p:extLst>
      <p:ext uri="{BB962C8B-B14F-4D97-AF65-F5344CB8AC3E}">
        <p14:creationId xmlns:p14="http://schemas.microsoft.com/office/powerpoint/2010/main" val="127625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Visual impairment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There are many different definitions of visual impairment. Visual impairment is a general term that describes a wide range of visual function, from low vision through total blindness. Like the term legal blindness, visual impairment is not a functional definition that tells us very much about what a person can and cannot see. It is a classification system, rather than a definition.</a:t>
            </a:r>
          </a:p>
          <a:p>
            <a:endParaRPr lang="en-US" dirty="0"/>
          </a:p>
        </p:txBody>
      </p:sp>
    </p:spTree>
    <p:extLst>
      <p:ext uri="{BB962C8B-B14F-4D97-AF65-F5344CB8AC3E}">
        <p14:creationId xmlns:p14="http://schemas.microsoft.com/office/powerpoint/2010/main" val="325228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Visual Impairment Classification System</a:t>
            </a:r>
          </a:p>
        </p:txBody>
      </p:sp>
      <p:sp>
        <p:nvSpPr>
          <p:cNvPr id="3" name="Content Placeholder 2"/>
          <p:cNvSpPr>
            <a:spLocks noGrp="1"/>
          </p:cNvSpPr>
          <p:nvPr>
            <p:ph idx="1"/>
          </p:nvPr>
        </p:nvSpPr>
        <p:spPr/>
        <p:txBody>
          <a:bodyPr/>
          <a:lstStyle/>
          <a:p>
            <a:pPr lvl="0"/>
            <a:r>
              <a:rPr lang="en-US" sz="2800" dirty="0">
                <a:latin typeface="Arial" panose="020B0604020202020204" pitchFamily="34" charset="0"/>
                <a:cs typeface="Arial" panose="020B0604020202020204" pitchFamily="34" charset="0"/>
              </a:rPr>
              <a:t>Moderate Visual Impairment: Snellen visual acuity = 20/70 to 20/160</a:t>
            </a:r>
          </a:p>
          <a:p>
            <a:pPr lvl="0"/>
            <a:r>
              <a:rPr lang="en-US" sz="2800" dirty="0">
                <a:latin typeface="Arial" panose="020B0604020202020204" pitchFamily="34" charset="0"/>
                <a:cs typeface="Arial" panose="020B0604020202020204" pitchFamily="34" charset="0"/>
              </a:rPr>
              <a:t>Severe Visual Impairment: Snellen visual acuity = 20/200 to 20/400 OR visual field of 20 degrees or less. Legally blind = 20/200</a:t>
            </a:r>
          </a:p>
          <a:p>
            <a:pPr lvl="0"/>
            <a:r>
              <a:rPr lang="en-US" sz="2800" dirty="0">
                <a:latin typeface="Arial" panose="020B0604020202020204" pitchFamily="34" charset="0"/>
                <a:cs typeface="Arial" panose="020B0604020202020204" pitchFamily="34" charset="0"/>
              </a:rPr>
              <a:t>Profound Visual Impairment:  Snellen visual acuity = 20/500 to 20/1000 OR visual field of 10 degrees or less.</a:t>
            </a:r>
          </a:p>
          <a:p>
            <a:endParaRPr lang="en-US" dirty="0"/>
          </a:p>
        </p:txBody>
      </p:sp>
    </p:spTree>
    <p:extLst>
      <p:ext uri="{BB962C8B-B14F-4D97-AF65-F5344CB8AC3E}">
        <p14:creationId xmlns:p14="http://schemas.microsoft.com/office/powerpoint/2010/main" val="231968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3344" y="544917"/>
            <a:ext cx="8610600" cy="1293028"/>
          </a:xfrm>
        </p:spPr>
        <p:txBody>
          <a:bodyPr/>
          <a:lstStyle/>
          <a:p>
            <a:pPr algn="ctr"/>
            <a:r>
              <a:rPr lang="en-US" dirty="0">
                <a:latin typeface="Arial" panose="020B0604020202020204" pitchFamily="34" charset="0"/>
                <a:cs typeface="Arial" panose="020B0604020202020204" pitchFamily="34" charset="0"/>
              </a:rPr>
              <a:t>Communication Disabilities </a:t>
            </a:r>
          </a:p>
        </p:txBody>
      </p:sp>
      <p:sp>
        <p:nvSpPr>
          <p:cNvPr id="3" name="Content Placeholder 2"/>
          <p:cNvSpPr>
            <a:spLocks noGrp="1"/>
          </p:cNvSpPr>
          <p:nvPr>
            <p:ph idx="1"/>
          </p:nvPr>
        </p:nvSpPr>
        <p:spPr>
          <a:xfrm>
            <a:off x="1103312" y="1762897"/>
            <a:ext cx="8946541" cy="4654379"/>
          </a:xfrm>
        </p:spPr>
        <p:txBody>
          <a:bodyPr>
            <a:normAutofit/>
          </a:bodyPr>
          <a:lstStyle/>
          <a:p>
            <a:r>
              <a:rPr lang="en-US" sz="2400" dirty="0">
                <a:latin typeface="Arial" panose="020B0604020202020204" pitchFamily="34" charset="0"/>
                <a:cs typeface="Arial" panose="020B0604020202020204" pitchFamily="34" charset="0"/>
              </a:rPr>
              <a:t>A communication disorder is an impairment in the ability to receive, send, process, and comprehend concepts or verbal, nonverbal and graphic symbol systems. A communication disorder may be evident in the processes of hearing, language, and/or speech. A communication disorder may range in severity from mild to profound. It may be developmental or acquired. Individuals may demonstrate one or any combination of communication disorders. A communication disorder may result in a primary disability or it may be secondary to other disabilities. </a:t>
            </a:r>
          </a:p>
        </p:txBody>
      </p:sp>
    </p:spTree>
    <p:extLst>
      <p:ext uri="{BB962C8B-B14F-4D97-AF65-F5344CB8AC3E}">
        <p14:creationId xmlns:p14="http://schemas.microsoft.com/office/powerpoint/2010/main" val="195203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6224" y="682077"/>
            <a:ext cx="8610600" cy="1293028"/>
          </a:xfrm>
        </p:spPr>
        <p:txBody>
          <a:bodyPr/>
          <a:lstStyle/>
          <a:p>
            <a:pPr algn="ctr"/>
            <a:r>
              <a:rPr lang="en-US" dirty="0">
                <a:latin typeface="Arial" panose="020B0604020202020204" pitchFamily="34" charset="0"/>
                <a:cs typeface="Arial" panose="020B0604020202020204" pitchFamily="34" charset="0"/>
              </a:rPr>
              <a:t>Comorbid or Co-occurring Condition </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The presence of more than one condition in an individual; existing simultaneously with and usually independently of another medical condition. </a:t>
            </a:r>
          </a:p>
        </p:txBody>
      </p:sp>
    </p:spTree>
    <p:extLst>
      <p:ext uri="{BB962C8B-B14F-4D97-AF65-F5344CB8AC3E}">
        <p14:creationId xmlns:p14="http://schemas.microsoft.com/office/powerpoint/2010/main" val="377994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Deaf-blindness</a:t>
            </a:r>
            <a:r>
              <a:rPr lang="en-US" dirty="0"/>
              <a:t> </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Most people who are deaf-blind have a combination of vision and hearing loss. They usually have some useful but not always reliable vision and hearing. Some people have little or no useable hearing and vision.</a:t>
            </a:r>
          </a:p>
          <a:p>
            <a:pPr lvl="1"/>
            <a:r>
              <a:rPr lang="en-US" dirty="0">
                <a:latin typeface="Arial" panose="020B0604020202020204" pitchFamily="34" charset="0"/>
                <a:cs typeface="Arial" panose="020B0604020202020204" pitchFamily="34" charset="0"/>
              </a:rPr>
              <a:t>For example, a person may be born deaf or hard of hearing and lose his or vision later in life. Another person may grow up as a blind or visually impaired person and experience a hearing loss later. Some people are born with combined vision and hearing loss, or lose their vision and hearing at an early age.</a:t>
            </a:r>
          </a:p>
          <a:p>
            <a:endParaRPr lang="en-US" dirty="0"/>
          </a:p>
        </p:txBody>
      </p:sp>
    </p:spTree>
    <p:extLst>
      <p:ext uri="{BB962C8B-B14F-4D97-AF65-F5344CB8AC3E}">
        <p14:creationId xmlns:p14="http://schemas.microsoft.com/office/powerpoint/2010/main" val="401772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927" y="452719"/>
            <a:ext cx="9404723" cy="1227801"/>
          </a:xfrm>
        </p:spPr>
        <p:txBody>
          <a:bodyPr/>
          <a:lstStyle/>
          <a:p>
            <a:pPr algn="ctr"/>
            <a:r>
              <a:rPr lang="en-US" dirty="0">
                <a:latin typeface="Arial" panose="020B0604020202020204" pitchFamily="34" charset="0"/>
                <a:cs typeface="Arial" panose="020B0604020202020204" pitchFamily="34" charset="0"/>
              </a:rPr>
              <a:t>Deafness</a:t>
            </a:r>
          </a:p>
        </p:txBody>
      </p:sp>
      <p:sp>
        <p:nvSpPr>
          <p:cNvPr id="3" name="Content Placeholder 2"/>
          <p:cNvSpPr>
            <a:spLocks noGrp="1"/>
          </p:cNvSpPr>
          <p:nvPr>
            <p:ph idx="1"/>
          </p:nvPr>
        </p:nvSpPr>
        <p:spPr>
          <a:xfrm>
            <a:off x="1103312" y="1680520"/>
            <a:ext cx="8946541" cy="4567880"/>
          </a:xfrm>
        </p:spPr>
        <p:txBody>
          <a:bodyPr>
            <a:normAutofit/>
          </a:bodyPr>
          <a:lstStyle/>
          <a:p>
            <a:r>
              <a:rPr lang="en-US" sz="2800" dirty="0">
                <a:latin typeface="Arial" panose="020B0604020202020204" pitchFamily="34" charset="0"/>
                <a:cs typeface="Arial" panose="020B0604020202020204" pitchFamily="34" charset="0"/>
              </a:rPr>
              <a:t>People who are deaf mostly have profound hearing loss, which implies very little or no hearing. They often use sign language for communication. Disabling hearing loss refers to hearing loss greater than 40dB in the better hearing ear in adults and a hearing loss greater than 30dB in the better hearing ear in children. </a:t>
            </a:r>
          </a:p>
        </p:txBody>
      </p:sp>
    </p:spTree>
    <p:extLst>
      <p:ext uri="{BB962C8B-B14F-4D97-AF65-F5344CB8AC3E}">
        <p14:creationId xmlns:p14="http://schemas.microsoft.com/office/powerpoint/2010/main" val="148175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Americans with Disabilities Act </a:t>
            </a:r>
          </a:p>
        </p:txBody>
      </p:sp>
      <p:sp>
        <p:nvSpPr>
          <p:cNvPr id="3" name="Content Placeholder 2"/>
          <p:cNvSpPr>
            <a:spLocks noGrp="1"/>
          </p:cNvSpPr>
          <p:nvPr>
            <p:ph idx="1"/>
          </p:nvPr>
        </p:nvSpPr>
        <p:spPr/>
        <p:txBody>
          <a:bodyPr/>
          <a:lstStyle/>
          <a:p>
            <a:r>
              <a:rPr lang="en-US" sz="3200" dirty="0">
                <a:latin typeface="Arial" panose="020B0604020202020204" pitchFamily="34" charset="0"/>
                <a:cs typeface="Arial" panose="020B0604020202020204" pitchFamily="34" charset="0"/>
              </a:rPr>
              <a:t>The Americans with Disabilities Act (ADA) of 1990, and as amended in 2008, is a federal civil rights law that prohibits discrimination against people with disabilities in everyday activities.</a:t>
            </a:r>
          </a:p>
          <a:p>
            <a:endParaRPr lang="en-US" dirty="0"/>
          </a:p>
        </p:txBody>
      </p:sp>
    </p:spTree>
    <p:extLst>
      <p:ext uri="{BB962C8B-B14F-4D97-AF65-F5344CB8AC3E}">
        <p14:creationId xmlns:p14="http://schemas.microsoft.com/office/powerpoint/2010/main" val="418994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Hearing Impairment </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Hearing loss is defined as when the average threshold across four speech frequencies (0.5–1–2–4 kHz) is greater than 25 decibels hearing level. A loss of 25 decibels in the speech frequency range is equal to very soft speech in a quiet room. </a:t>
            </a:r>
          </a:p>
        </p:txBody>
      </p:sp>
    </p:spTree>
    <p:extLst>
      <p:ext uri="{BB962C8B-B14F-4D97-AF65-F5344CB8AC3E}">
        <p14:creationId xmlns:p14="http://schemas.microsoft.com/office/powerpoint/2010/main" val="365087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Hearing Loss further Defined</a:t>
            </a:r>
          </a:p>
        </p:txBody>
      </p:sp>
      <p:sp>
        <p:nvSpPr>
          <p:cNvPr id="3" name="Content Placeholder 2"/>
          <p:cNvSpPr>
            <a:spLocks noGrp="1"/>
          </p:cNvSpPr>
          <p:nvPr>
            <p:ph idx="1"/>
          </p:nvPr>
        </p:nvSpPr>
        <p:spPr/>
        <p:txBody>
          <a:bodyPr>
            <a:noAutofit/>
          </a:bodyPr>
          <a:lstStyle/>
          <a:p>
            <a:pPr lvl="0"/>
            <a:r>
              <a:rPr lang="en-US" sz="2400" dirty="0">
                <a:latin typeface="Arial" panose="020B0604020202020204" pitchFamily="34" charset="0"/>
                <a:cs typeface="Arial" panose="020B0604020202020204" pitchFamily="34" charset="0"/>
              </a:rPr>
              <a:t>Hearing loss may be mild, moderate, severe, or profound. It can affect one ear or both ears, and leads to difficulty in hearing conversational speech or loud sounds.</a:t>
            </a:r>
          </a:p>
          <a:p>
            <a:r>
              <a:rPr lang="en-US" sz="2400" dirty="0">
                <a:latin typeface="Arial" panose="020B0604020202020204" pitchFamily="34" charset="0"/>
                <a:cs typeface="Arial" panose="020B0604020202020204" pitchFamily="34" charset="0"/>
              </a:rPr>
              <a:t>Hard of hearing refers to people with hearing loss ranging from mild to severe. People who are hard of hearing usually communicate through spoken language and can benefit from hearing aids, cochlear implants, and other assistive devices as well as captioning. People with more significant hearing losses may benefit from cochlear implants. </a:t>
            </a:r>
          </a:p>
        </p:txBody>
      </p:sp>
    </p:spTree>
    <p:extLst>
      <p:ext uri="{BB962C8B-B14F-4D97-AF65-F5344CB8AC3E}">
        <p14:creationId xmlns:p14="http://schemas.microsoft.com/office/powerpoint/2010/main" val="279805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Developmental Disability </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Developmental disabilities are a group of conditions due to an impairment in physical, learning, language, or behavior areas. These conditions begin during the developmental period, may impact day-to-day functioning, and usually last throughout a person’s lifetime. About one in six children in the U.S. have one or more developmental disabilities or other developmental delays.</a:t>
            </a:r>
          </a:p>
          <a:p>
            <a:endParaRPr lang="en-US" sz="2400" dirty="0">
              <a:latin typeface="Arial" panose="020B0604020202020204" pitchFamily="34" charset="0"/>
              <a:cs typeface="Arial" panose="020B0604020202020204" pitchFamily="34" charset="0"/>
            </a:endParaRPr>
          </a:p>
          <a:p>
            <a:pPr lvl="1"/>
            <a:r>
              <a:rPr lang="en-US" sz="2200" u="sng" dirty="0">
                <a:latin typeface="Arial" panose="020B0604020202020204" pitchFamily="34" charset="0"/>
                <a:cs typeface="Arial" panose="020B0604020202020204" pitchFamily="34" charset="0"/>
                <a:hlinkClick r:id="rId2"/>
              </a:rPr>
              <a:t>Types of Developmental Disabilities </a:t>
            </a:r>
            <a:endParaRPr lang="en-US" sz="2200" dirty="0">
              <a:latin typeface="Arial" panose="020B060402020202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230275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Health Impairment</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The term health impairment refers to any type of chronic illness that effects how a person lives his or her life.  Common examples of health impairment are migraines, diabetes, cancer, arthritis, </a:t>
            </a:r>
            <a:r>
              <a:rPr lang="en-US" sz="2800" dirty="0" err="1">
                <a:latin typeface="Arial" panose="020B0604020202020204" pitchFamily="34" charset="0"/>
                <a:cs typeface="Arial" panose="020B0604020202020204" pitchFamily="34" charset="0"/>
              </a:rPr>
              <a:t>etc</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4048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Traumatic Brain Injury </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Traumatic Brain Injury (TBI), a form of acquired brain injury, occurs when a sudden trauma causes damage to the brain.  TBI can result when the head suddenly and violently hits an object, or when an object pierces the skull and enters brain tissue.  Symptoms can vary from mild, moderate or severe based on the extent of the damage to the brain.  People with TBI often have difficulty with memory, concentration, attention and/or thinking.  </a:t>
            </a:r>
          </a:p>
          <a:p>
            <a:endParaRPr lang="en-US" dirty="0"/>
          </a:p>
        </p:txBody>
      </p:sp>
    </p:spTree>
    <p:extLst>
      <p:ext uri="{BB962C8B-B14F-4D97-AF65-F5344CB8AC3E}">
        <p14:creationId xmlns:p14="http://schemas.microsoft.com/office/powerpoint/2010/main" val="263285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7439" y="480150"/>
            <a:ext cx="9404723" cy="1054806"/>
          </a:xfrm>
        </p:spPr>
        <p:txBody>
          <a:bodyPr/>
          <a:lstStyle/>
          <a:p>
            <a:pPr algn="ctr"/>
            <a:r>
              <a:rPr lang="en-US" dirty="0">
                <a:latin typeface="Arial" panose="020B0604020202020204" pitchFamily="34" charset="0"/>
                <a:cs typeface="Arial" panose="020B0604020202020204" pitchFamily="34" charset="0"/>
              </a:rPr>
              <a:t>Intellectual Disability </a:t>
            </a:r>
          </a:p>
        </p:txBody>
      </p:sp>
      <p:sp>
        <p:nvSpPr>
          <p:cNvPr id="3" name="Content Placeholder 2"/>
          <p:cNvSpPr>
            <a:spLocks noGrp="1"/>
          </p:cNvSpPr>
          <p:nvPr>
            <p:ph idx="1"/>
          </p:nvPr>
        </p:nvSpPr>
        <p:spPr>
          <a:xfrm>
            <a:off x="1103312" y="1688758"/>
            <a:ext cx="8946541" cy="4559642"/>
          </a:xfrm>
        </p:spPr>
        <p:txBody>
          <a:bodyPr/>
          <a:lstStyle/>
          <a:p>
            <a:r>
              <a:rPr lang="en-US" sz="2800" dirty="0">
                <a:latin typeface="Arial" panose="020B0604020202020204" pitchFamily="34" charset="0"/>
                <a:cs typeface="Arial" panose="020B0604020202020204" pitchFamily="34" charset="0"/>
              </a:rPr>
              <a:t>Intellectual disability is a disability characterized by significant limitations in both intellectual functioning and in adaptive behavior, which covers many everyday social and practical skills. This disability originates before the age of 18 years.</a:t>
            </a:r>
          </a:p>
          <a:p>
            <a:endParaRPr lang="en-US" dirty="0"/>
          </a:p>
        </p:txBody>
      </p:sp>
    </p:spTree>
    <p:extLst>
      <p:ext uri="{BB962C8B-B14F-4D97-AF65-F5344CB8AC3E}">
        <p14:creationId xmlns:p14="http://schemas.microsoft.com/office/powerpoint/2010/main" val="3424269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Intellectual Functioning</a:t>
            </a:r>
          </a:p>
        </p:txBody>
      </p:sp>
      <p:sp>
        <p:nvSpPr>
          <p:cNvPr id="3" name="Content Placeholder 2"/>
          <p:cNvSpPr>
            <a:spLocks noGrp="1"/>
          </p:cNvSpPr>
          <p:nvPr>
            <p:ph idx="1"/>
          </p:nvPr>
        </p:nvSpPr>
        <p:spPr>
          <a:xfrm>
            <a:off x="1103312" y="2052918"/>
            <a:ext cx="8946541" cy="3795947"/>
          </a:xfrm>
        </p:spPr>
        <p:txBody>
          <a:bodyPr/>
          <a:lstStyle/>
          <a:p>
            <a:r>
              <a:rPr lang="en-US" sz="2800" dirty="0">
                <a:latin typeface="Arial" panose="020B0604020202020204" pitchFamily="34" charset="0"/>
                <a:cs typeface="Arial" panose="020B0604020202020204" pitchFamily="34" charset="0"/>
              </a:rPr>
              <a:t>Also called intelligence—refers to general mental capacity, such as learning, reasoning, problem solving, and so on. One way to measure intellectual functioning is an IQ test. Generally, an IQ test score of around 70 or as high as 75 indicates a limitation in intellectual functioning.</a:t>
            </a:r>
          </a:p>
          <a:p>
            <a:endParaRPr lang="en-US" dirty="0"/>
          </a:p>
        </p:txBody>
      </p:sp>
    </p:spTree>
    <p:extLst>
      <p:ext uri="{BB962C8B-B14F-4D97-AF65-F5344CB8AC3E}">
        <p14:creationId xmlns:p14="http://schemas.microsoft.com/office/powerpoint/2010/main" val="209962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040" y="521208"/>
            <a:ext cx="8610600" cy="1362457"/>
          </a:xfrm>
        </p:spPr>
        <p:txBody>
          <a:bodyPr/>
          <a:lstStyle/>
          <a:p>
            <a:pPr algn="ctr"/>
            <a:r>
              <a:rPr lang="en-US" dirty="0">
                <a:latin typeface="Arial" panose="020B0604020202020204" pitchFamily="34" charset="0"/>
                <a:cs typeface="Arial" panose="020B0604020202020204" pitchFamily="34" charset="0"/>
              </a:rPr>
              <a:t>Adaptive Behavior related to Intellectual Functioning</a:t>
            </a:r>
          </a:p>
        </p:txBody>
      </p:sp>
      <p:sp>
        <p:nvSpPr>
          <p:cNvPr id="3" name="Content Placeholder 2"/>
          <p:cNvSpPr>
            <a:spLocks noGrp="1"/>
          </p:cNvSpPr>
          <p:nvPr>
            <p:ph idx="1"/>
          </p:nvPr>
        </p:nvSpPr>
        <p:spPr>
          <a:xfrm>
            <a:off x="1103312" y="2052918"/>
            <a:ext cx="8946541" cy="4347882"/>
          </a:xfrm>
        </p:spPr>
        <p:txBody>
          <a:bodyPr/>
          <a:lstStyle/>
          <a:p>
            <a:r>
              <a:rPr lang="en-US" sz="2400" dirty="0">
                <a:latin typeface="Arial" panose="020B0604020202020204" pitchFamily="34" charset="0"/>
                <a:cs typeface="Arial" panose="020B0604020202020204" pitchFamily="34" charset="0"/>
              </a:rPr>
              <a:t>The collection of conceptual, social, and practical skills that are learned and performed by people in their everyday lives. </a:t>
            </a:r>
          </a:p>
          <a:p>
            <a:pPr lvl="1"/>
            <a:r>
              <a:rPr lang="en-US" dirty="0">
                <a:latin typeface="Arial" panose="020B0604020202020204" pitchFamily="34" charset="0"/>
                <a:cs typeface="Arial" panose="020B0604020202020204" pitchFamily="34" charset="0"/>
              </a:rPr>
              <a:t>Conceptual skills—language and literacy; money, time, and number concepts; and self-direction.</a:t>
            </a:r>
          </a:p>
          <a:p>
            <a:pPr lvl="1"/>
            <a:r>
              <a:rPr lang="en-US" dirty="0">
                <a:latin typeface="Arial" panose="020B0604020202020204" pitchFamily="34" charset="0"/>
                <a:cs typeface="Arial" panose="020B0604020202020204" pitchFamily="34" charset="0"/>
              </a:rPr>
              <a:t>Social skills—interpersonal skills, social responsibility, self-esteem, gullibility, naïveté (i.e., wariness), social problem solving, and the ability to follow rules/obey laws and to avoid being victimized.</a:t>
            </a:r>
          </a:p>
          <a:p>
            <a:pPr lvl="1"/>
            <a:r>
              <a:rPr lang="en-US" dirty="0">
                <a:latin typeface="Arial" panose="020B0604020202020204" pitchFamily="34" charset="0"/>
                <a:cs typeface="Arial" panose="020B0604020202020204" pitchFamily="34" charset="0"/>
              </a:rPr>
              <a:t>Practical skills—activities of daily living (personal care), occupational skills, healthcare, travel/transportation, schedules/routines, safety, use of money, use of the telephone.</a:t>
            </a:r>
          </a:p>
          <a:p>
            <a:endParaRPr lang="en-US" dirty="0"/>
          </a:p>
        </p:txBody>
      </p:sp>
    </p:spTree>
    <p:extLst>
      <p:ext uri="{BB962C8B-B14F-4D97-AF65-F5344CB8AC3E}">
        <p14:creationId xmlns:p14="http://schemas.microsoft.com/office/powerpoint/2010/main" val="133748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Learning Disabilities</a:t>
            </a: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Dyslexia</a:t>
            </a:r>
          </a:p>
          <a:p>
            <a:r>
              <a:rPr lang="en-US" sz="2800" dirty="0">
                <a:latin typeface="Arial" panose="020B0604020202020204" pitchFamily="34" charset="0"/>
                <a:cs typeface="Arial" panose="020B0604020202020204" pitchFamily="34" charset="0"/>
              </a:rPr>
              <a:t>Dyspraxia</a:t>
            </a:r>
          </a:p>
          <a:p>
            <a:r>
              <a:rPr lang="en-US" sz="2800" dirty="0">
                <a:latin typeface="Arial" panose="020B0604020202020204" pitchFamily="34" charset="0"/>
                <a:cs typeface="Arial" panose="020B0604020202020204" pitchFamily="34" charset="0"/>
              </a:rPr>
              <a:t>Dyscalculia</a:t>
            </a:r>
          </a:p>
          <a:p>
            <a:r>
              <a:rPr lang="en-US" sz="2800" dirty="0">
                <a:latin typeface="Arial" panose="020B0604020202020204" pitchFamily="34" charset="0"/>
                <a:cs typeface="Arial" panose="020B0604020202020204" pitchFamily="34" charset="0"/>
              </a:rPr>
              <a:t>Auditory Processing Disorder</a:t>
            </a:r>
          </a:p>
          <a:p>
            <a:r>
              <a:rPr lang="en-US" sz="2800" dirty="0">
                <a:latin typeface="Arial" panose="020B0604020202020204" pitchFamily="34" charset="0"/>
                <a:cs typeface="Arial" panose="020B0604020202020204" pitchFamily="34" charset="0"/>
              </a:rPr>
              <a:t>Language Processing Disorder</a:t>
            </a:r>
          </a:p>
          <a:p>
            <a:r>
              <a:rPr lang="en-US" sz="2800" dirty="0">
                <a:latin typeface="Arial" panose="020B0604020202020204" pitchFamily="34" charset="0"/>
                <a:cs typeface="Arial" panose="020B0604020202020204" pitchFamily="34" charset="0"/>
              </a:rPr>
              <a:t>Visual Perceptual/Visual Motor Disorder</a:t>
            </a:r>
          </a:p>
          <a:p>
            <a:r>
              <a:rPr lang="en-US" sz="2800" dirty="0">
                <a:latin typeface="Arial" panose="020B0604020202020204" pitchFamily="34" charset="0"/>
                <a:cs typeface="Arial" panose="020B0604020202020204" pitchFamily="34" charset="0"/>
              </a:rPr>
              <a:t>Non-Verbal Learning Disability</a:t>
            </a:r>
          </a:p>
        </p:txBody>
      </p:sp>
    </p:spTree>
    <p:extLst>
      <p:ext uri="{BB962C8B-B14F-4D97-AF65-F5344CB8AC3E}">
        <p14:creationId xmlns:p14="http://schemas.microsoft.com/office/powerpoint/2010/main" val="1497339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Dyslexia</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A specific learning disability that affects reading and related language based processing skills. The severity can differ in each individual but can effect reading fluency, decoding, reading comprehension, recall, writing, spelling and a times speech. </a:t>
            </a:r>
          </a:p>
          <a:p>
            <a:endParaRPr lang="en-US" dirty="0"/>
          </a:p>
        </p:txBody>
      </p:sp>
    </p:spTree>
    <p:extLst>
      <p:ext uri="{BB962C8B-B14F-4D97-AF65-F5344CB8AC3E}">
        <p14:creationId xmlns:p14="http://schemas.microsoft.com/office/powerpoint/2010/main" val="103048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46568"/>
          </a:xfrm>
        </p:spPr>
        <p:txBody>
          <a:bodyPr/>
          <a:lstStyle/>
          <a:p>
            <a:pPr algn="ctr"/>
            <a:r>
              <a:rPr lang="en-US" dirty="0">
                <a:latin typeface="Arial" panose="020B0604020202020204" pitchFamily="34" charset="0"/>
                <a:cs typeface="Arial" panose="020B0604020202020204" pitchFamily="34" charset="0"/>
              </a:rPr>
              <a:t>FERPA</a:t>
            </a:r>
          </a:p>
        </p:txBody>
      </p:sp>
      <p:sp>
        <p:nvSpPr>
          <p:cNvPr id="3" name="Content Placeholder 2"/>
          <p:cNvSpPr>
            <a:spLocks noGrp="1"/>
          </p:cNvSpPr>
          <p:nvPr>
            <p:ph idx="1"/>
          </p:nvPr>
        </p:nvSpPr>
        <p:spPr>
          <a:xfrm>
            <a:off x="1103312" y="1598142"/>
            <a:ext cx="8946541" cy="4650258"/>
          </a:xfrm>
        </p:spPr>
        <p:txBody>
          <a:bodyPr/>
          <a:lstStyle/>
          <a:p>
            <a:r>
              <a:rPr lang="en-US" dirty="0">
                <a:latin typeface="Arial" panose="020B0604020202020204" pitchFamily="34" charset="0"/>
                <a:cs typeface="Arial" panose="020B0604020202020204" pitchFamily="34" charset="0"/>
              </a:rPr>
              <a:t>Family Education Rights and Privacy Act,  is a Federal law that protects the privacy of student education records. The law applies to all schools that receive funds under an applicable program of the U.S. Department of Education.</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FERPA gives parents certain rights with respect to their children's education records. These rights transfer to the student when he or she reaches the age of 18 or attends a school beyond the high school level. Students to whom the rights have transferred are "eligible students.”</a:t>
            </a:r>
          </a:p>
          <a:p>
            <a:endParaRPr lang="en-US" dirty="0"/>
          </a:p>
        </p:txBody>
      </p:sp>
    </p:spTree>
    <p:extLst>
      <p:ext uri="{BB962C8B-B14F-4D97-AF65-F5344CB8AC3E}">
        <p14:creationId xmlns:p14="http://schemas.microsoft.com/office/powerpoint/2010/main" val="288704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Dyspraxia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A disorder that is characterized by difficulty in muscle control and/or motor skill, which causes problems with movement and coordination, language and speech, and can affect learning. Can have poor balance, difficulty with motor planning, eye – hand coordination, weakness to organize self and may be distressed by loud or constant noises.  This disorder is not typically alone, it is usually accompanied by additional diagnosis that are learning disabilities.  </a:t>
            </a:r>
          </a:p>
          <a:p>
            <a:endParaRPr lang="en-US" dirty="0"/>
          </a:p>
        </p:txBody>
      </p:sp>
    </p:spTree>
    <p:extLst>
      <p:ext uri="{BB962C8B-B14F-4D97-AF65-F5344CB8AC3E}">
        <p14:creationId xmlns:p14="http://schemas.microsoft.com/office/powerpoint/2010/main" val="64005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Dyscalculia</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A specific learning disability that affects a person’s ability to understand numbers and learn math facts. Individuals with this type of learning disability may also have poor comprehension of math symbols, may struggle with memorizing and organizing numbers, have difficulty telling time or have trouble with counting. </a:t>
            </a:r>
          </a:p>
          <a:p>
            <a:endParaRPr lang="en-US" dirty="0"/>
          </a:p>
        </p:txBody>
      </p:sp>
    </p:spTree>
    <p:extLst>
      <p:ext uri="{BB962C8B-B14F-4D97-AF65-F5344CB8AC3E}">
        <p14:creationId xmlns:p14="http://schemas.microsoft.com/office/powerpoint/2010/main" val="46291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Auditory Processing Disorder</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This disorder is also known as Central Auditory Processing Disorder.  This disorder adversely affects how sound travels unimpeded through the ear and how it is processed or interpreted by the brain.  People with Auditory Processing Disorder do not recognize subtle differences between sounds in words, even when the sounds are loud enough to be heard.  They can also find it difficult to tell where sounds are coming from, to make sense of the order of sounds, or to block out competing background noises. </a:t>
            </a:r>
          </a:p>
          <a:p>
            <a:endParaRPr lang="en-US" dirty="0"/>
          </a:p>
        </p:txBody>
      </p:sp>
    </p:spTree>
    <p:extLst>
      <p:ext uri="{BB962C8B-B14F-4D97-AF65-F5344CB8AC3E}">
        <p14:creationId xmlns:p14="http://schemas.microsoft.com/office/powerpoint/2010/main" val="114832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Language Processing Disorder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A specific type of Auditory Processing Disorder in which there is difficulty attaching meaning to sound groups that form words, sentences and stories.  While an Auditory Processing Disorder affects the interpretation of all sounds coming into the brain, a Language Processing Disorder relates only to the processing of language. Language Processing Disorder can affect expressive language and/or receptive language. </a:t>
            </a:r>
          </a:p>
          <a:p>
            <a:endParaRPr lang="en-US" dirty="0"/>
          </a:p>
        </p:txBody>
      </p:sp>
    </p:spTree>
    <p:extLst>
      <p:ext uri="{BB962C8B-B14F-4D97-AF65-F5344CB8AC3E}">
        <p14:creationId xmlns:p14="http://schemas.microsoft.com/office/powerpoint/2010/main" val="330577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Speech Impairments </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Speech impairments refer to disorders that impair an individual's ability to verbally communicate.  This could include the ability to speak, the inability to maintain a flow or rhythm of speech (e.g., dysfluency or stuttering), or the inability to pronounce certain sounds. Hearing impairments, neurological disorders, mental retardation, or physical impairments such as cleft palate can cause speech impairments. </a:t>
            </a:r>
          </a:p>
        </p:txBody>
      </p:sp>
    </p:spTree>
    <p:extLst>
      <p:ext uri="{BB962C8B-B14F-4D97-AF65-F5344CB8AC3E}">
        <p14:creationId xmlns:p14="http://schemas.microsoft.com/office/powerpoint/2010/main" val="167653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Visual Perceptual/Visual Motor Deficit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This deficit affects the understanding of information that a person sees, or the ability to draw or copy.  This deficit can result in missing subtle differences in shapes or printed letters, losing place frequently, struggles with cutting, holding pencil too tightly, or poor/eye hand coordination. </a:t>
            </a:r>
          </a:p>
          <a:p>
            <a:endParaRPr lang="en-US" dirty="0"/>
          </a:p>
        </p:txBody>
      </p:sp>
    </p:spTree>
    <p:extLst>
      <p:ext uri="{BB962C8B-B14F-4D97-AF65-F5344CB8AC3E}">
        <p14:creationId xmlns:p14="http://schemas.microsoft.com/office/powerpoint/2010/main" val="376351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Non-Verbal Learning Disabilities </a:t>
            </a:r>
          </a:p>
        </p:txBody>
      </p:sp>
      <p:sp>
        <p:nvSpPr>
          <p:cNvPr id="3" name="Content Placeholder 2"/>
          <p:cNvSpPr>
            <a:spLocks noGrp="1"/>
          </p:cNvSpPr>
          <p:nvPr>
            <p:ph idx="1"/>
          </p:nvPr>
        </p:nvSpPr>
        <p:spPr>
          <a:xfrm>
            <a:off x="1103312" y="2052919"/>
            <a:ext cx="8946541" cy="4018368"/>
          </a:xfrm>
        </p:spPr>
        <p:txBody>
          <a:bodyPr/>
          <a:lstStyle/>
          <a:p>
            <a:r>
              <a:rPr lang="en-US" sz="2800" dirty="0">
                <a:latin typeface="Arial" panose="020B0604020202020204" pitchFamily="34" charset="0"/>
                <a:cs typeface="Arial" panose="020B0604020202020204" pitchFamily="34" charset="0"/>
              </a:rPr>
              <a:t>Has trouble interpreting nonverbal cues like facial expressions or body language and may have poor coordination.  This disorder is usually characterized by a significant discrepancy between higher verbal skills and weaker motor, visual – spatial and social skills. </a:t>
            </a:r>
          </a:p>
          <a:p>
            <a:endParaRPr lang="en-US" dirty="0"/>
          </a:p>
        </p:txBody>
      </p:sp>
    </p:spTree>
    <p:extLst>
      <p:ext uri="{BB962C8B-B14F-4D97-AF65-F5344CB8AC3E}">
        <p14:creationId xmlns:p14="http://schemas.microsoft.com/office/powerpoint/2010/main" val="212214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Mental Illness</a:t>
            </a:r>
          </a:p>
        </p:txBody>
      </p:sp>
      <p:sp>
        <p:nvSpPr>
          <p:cNvPr id="3" name="Content Placeholder 2"/>
          <p:cNvSpPr>
            <a:spLocks noGrp="1"/>
          </p:cNvSpPr>
          <p:nvPr>
            <p:ph idx="1"/>
          </p:nvPr>
        </p:nvSpPr>
        <p:spPr>
          <a:xfrm>
            <a:off x="1103312" y="2052918"/>
            <a:ext cx="8946541" cy="3697093"/>
          </a:xfrm>
        </p:spPr>
        <p:txBody>
          <a:bodyPr>
            <a:normAutofit/>
          </a:bodyPr>
          <a:lstStyle/>
          <a:p>
            <a:r>
              <a:rPr lang="en-US" sz="2400" dirty="0">
                <a:latin typeface="Arial" panose="020B0604020202020204" pitchFamily="34" charset="0"/>
                <a:cs typeface="Arial" panose="020B0604020202020204" pitchFamily="34" charset="0"/>
              </a:rPr>
              <a:t>Anxiety</a:t>
            </a:r>
          </a:p>
          <a:p>
            <a:r>
              <a:rPr lang="en-US" sz="2400" dirty="0">
                <a:latin typeface="Arial" panose="020B0604020202020204" pitchFamily="34" charset="0"/>
                <a:cs typeface="Arial" panose="020B0604020202020204" pitchFamily="34" charset="0"/>
              </a:rPr>
              <a:t>Depression</a:t>
            </a:r>
          </a:p>
          <a:p>
            <a:r>
              <a:rPr lang="en-US" sz="2400" dirty="0">
                <a:latin typeface="Arial" panose="020B0604020202020204" pitchFamily="34" charset="0"/>
                <a:cs typeface="Arial" panose="020B0604020202020204" pitchFamily="34" charset="0"/>
              </a:rPr>
              <a:t>Psychosis</a:t>
            </a:r>
          </a:p>
          <a:p>
            <a:r>
              <a:rPr lang="en-US" sz="2400" dirty="0">
                <a:latin typeface="Arial" panose="020B0604020202020204" pitchFamily="34" charset="0"/>
                <a:cs typeface="Arial" panose="020B0604020202020204" pitchFamily="34" charset="0"/>
              </a:rPr>
              <a:t>Schizophrenia</a:t>
            </a:r>
          </a:p>
          <a:p>
            <a:r>
              <a:rPr lang="en-US" sz="2400" dirty="0">
                <a:latin typeface="Arial" panose="020B0604020202020204" pitchFamily="34" charset="0"/>
                <a:cs typeface="Arial" panose="020B0604020202020204" pitchFamily="34" charset="0"/>
              </a:rPr>
              <a:t>Posttraumatic Stress Disorder</a:t>
            </a:r>
          </a:p>
        </p:txBody>
      </p:sp>
    </p:spTree>
    <p:extLst>
      <p:ext uri="{BB962C8B-B14F-4D97-AF65-F5344CB8AC3E}">
        <p14:creationId xmlns:p14="http://schemas.microsoft.com/office/powerpoint/2010/main" val="27606085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Anxiety</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Anxiety disorders are a group of related conditions, each having unique symptoms.  However, all anxiety disorders have one thing in common; persistent, excessive fear or worry in situations that are not threatening. People typically experience emotional and physical symptoms that cause significant problems in areas of their life, such as social interactions, school and/or work. </a:t>
            </a:r>
          </a:p>
          <a:p>
            <a:endParaRPr lang="en-US" dirty="0"/>
          </a:p>
        </p:txBody>
      </p:sp>
    </p:spTree>
    <p:extLst>
      <p:ext uri="{BB962C8B-B14F-4D97-AF65-F5344CB8AC3E}">
        <p14:creationId xmlns:p14="http://schemas.microsoft.com/office/powerpoint/2010/main" val="50008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63044"/>
          </a:xfrm>
        </p:spPr>
        <p:txBody>
          <a:bodyPr/>
          <a:lstStyle/>
          <a:p>
            <a:pPr algn="ctr"/>
            <a:r>
              <a:rPr lang="en-US" dirty="0">
                <a:latin typeface="Arial" panose="020B0604020202020204" pitchFamily="34" charset="0"/>
                <a:cs typeface="Arial" panose="020B0604020202020204" pitchFamily="34" charset="0"/>
              </a:rPr>
              <a:t>Depression</a:t>
            </a:r>
          </a:p>
        </p:txBody>
      </p:sp>
      <p:sp>
        <p:nvSpPr>
          <p:cNvPr id="3" name="Content Placeholder 2"/>
          <p:cNvSpPr>
            <a:spLocks noGrp="1"/>
          </p:cNvSpPr>
          <p:nvPr>
            <p:ph idx="1"/>
          </p:nvPr>
        </p:nvSpPr>
        <p:spPr>
          <a:xfrm>
            <a:off x="1103312" y="1655806"/>
            <a:ext cx="8946541" cy="4592594"/>
          </a:xfrm>
        </p:spPr>
        <p:txBody>
          <a:bodyPr/>
          <a:lstStyle/>
          <a:p>
            <a:r>
              <a:rPr lang="en-US" sz="2800" dirty="0">
                <a:latin typeface="Arial" panose="020B0604020202020204" pitchFamily="34" charset="0"/>
                <a:cs typeface="Arial" panose="020B0604020202020204" pitchFamily="34" charset="0"/>
              </a:rPr>
              <a:t>Depression is a common, but a serious mood disorder. Those who suffer from depression experience persistent feelings of sadness and hopelessness and lose interest in activities they once enjoy.  Depression impacts a person’s feelings, thinking and how they are handling daily activities, such as sleeping, eating, or working.  </a:t>
            </a:r>
          </a:p>
          <a:p>
            <a:endParaRPr lang="en-US" dirty="0"/>
          </a:p>
        </p:txBody>
      </p:sp>
    </p:spTree>
    <p:extLst>
      <p:ext uri="{BB962C8B-B14F-4D97-AF65-F5344CB8AC3E}">
        <p14:creationId xmlns:p14="http://schemas.microsoft.com/office/powerpoint/2010/main" val="230384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FERPA “Eligible Students”</a:t>
            </a:r>
          </a:p>
        </p:txBody>
      </p:sp>
      <p:sp>
        <p:nvSpPr>
          <p:cNvPr id="3" name="Content Placeholder 2"/>
          <p:cNvSpPr>
            <a:spLocks noGrp="1"/>
          </p:cNvSpPr>
          <p:nvPr>
            <p:ph idx="1"/>
          </p:nvPr>
        </p:nvSpPr>
        <p:spPr/>
        <p:txBody>
          <a:bodyPr/>
          <a:lstStyle/>
          <a:p>
            <a:pPr lvl="0"/>
            <a:r>
              <a:rPr lang="en-US" dirty="0">
                <a:latin typeface="Arial" panose="020B0604020202020204" pitchFamily="34" charset="0"/>
                <a:cs typeface="Arial" panose="020B0604020202020204" pitchFamily="34" charset="0"/>
              </a:rPr>
              <a:t>Parents or eligible students have the right to inspect and review the student's education records maintained by the school. Schools are not required to provide copies of records unless, for reasons such as great distance, it is impossible for parents or eligible students to review the records. Schools may charge a fee for copies.</a:t>
            </a:r>
          </a:p>
          <a:p>
            <a:pPr lvl="0"/>
            <a:r>
              <a:rPr lang="en-US" dirty="0">
                <a:latin typeface="Arial" panose="020B0604020202020204" pitchFamily="34" charset="0"/>
                <a:cs typeface="Arial" panose="020B0604020202020204" pitchFamily="34" charset="0"/>
              </a:rPr>
              <a:t>Parents or eligible students have the right to request that a school correct records which they believe to be inaccurate or misleading. If the school decides not to amend the record, the parent or eligible student then has the right to a formal hearing. After the hearing, if the school still decides not to amend the record, the parent or eligible student has the right to place a statement with the record setting forth his or her view about the contested information.</a:t>
            </a:r>
          </a:p>
          <a:p>
            <a:endParaRPr lang="en-US" dirty="0"/>
          </a:p>
        </p:txBody>
      </p:sp>
    </p:spTree>
    <p:extLst>
      <p:ext uri="{BB962C8B-B14F-4D97-AF65-F5344CB8AC3E}">
        <p14:creationId xmlns:p14="http://schemas.microsoft.com/office/powerpoint/2010/main" val="70772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379254"/>
            <a:ext cx="8610600" cy="1293028"/>
          </a:xfrm>
        </p:spPr>
        <p:txBody>
          <a:bodyPr/>
          <a:lstStyle/>
          <a:p>
            <a:pPr algn="ctr"/>
            <a:r>
              <a:rPr lang="en-US" dirty="0">
                <a:latin typeface="Arial" panose="020B0604020202020204" pitchFamily="34" charset="0"/>
                <a:cs typeface="Arial" panose="020B0604020202020204" pitchFamily="34" charset="0"/>
              </a:rPr>
              <a:t>Psychosis</a:t>
            </a:r>
          </a:p>
        </p:txBody>
      </p:sp>
      <p:sp>
        <p:nvSpPr>
          <p:cNvPr id="3" name="Content Placeholder 2"/>
          <p:cNvSpPr>
            <a:spLocks noGrp="1"/>
          </p:cNvSpPr>
          <p:nvPr>
            <p:ph idx="1"/>
          </p:nvPr>
        </p:nvSpPr>
        <p:spPr>
          <a:xfrm>
            <a:off x="1103312" y="1672282"/>
            <a:ext cx="8946541" cy="4576118"/>
          </a:xfrm>
        </p:spPr>
        <p:txBody>
          <a:bodyPr/>
          <a:lstStyle/>
          <a:p>
            <a:r>
              <a:rPr lang="en-US" sz="2800" dirty="0">
                <a:latin typeface="Arial" panose="020B0604020202020204" pitchFamily="34" charset="0"/>
                <a:cs typeface="Arial" panose="020B0604020202020204" pitchFamily="34" charset="0"/>
              </a:rPr>
              <a:t>Psychosis is characterized as disruptions to a person’s thoughts and perceptions that make it difficult for them to recognize what is real and what isn’t. These disruptions are often experienced as seeing, hearing and believing things that aren’t real or having strange, persistent thoughts, behaviors and emotions.  Psychosis is a symptom, not an illness, and it is more common than you may think.</a:t>
            </a:r>
          </a:p>
          <a:p>
            <a:endParaRPr lang="en-US" dirty="0"/>
          </a:p>
        </p:txBody>
      </p:sp>
    </p:spTree>
    <p:extLst>
      <p:ext uri="{BB962C8B-B14F-4D97-AF65-F5344CB8AC3E}">
        <p14:creationId xmlns:p14="http://schemas.microsoft.com/office/powerpoint/2010/main" val="359204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Schizophrenia</a:t>
            </a:r>
          </a:p>
        </p:txBody>
      </p:sp>
      <p:sp>
        <p:nvSpPr>
          <p:cNvPr id="3" name="Content Placeholder 2"/>
          <p:cNvSpPr>
            <a:spLocks noGrp="1"/>
          </p:cNvSpPr>
          <p:nvPr>
            <p:ph idx="1"/>
          </p:nvPr>
        </p:nvSpPr>
        <p:spPr>
          <a:xfrm>
            <a:off x="1103312" y="2052919"/>
            <a:ext cx="8946541" cy="3754758"/>
          </a:xfrm>
        </p:spPr>
        <p:txBody>
          <a:bodyPr/>
          <a:lstStyle/>
          <a:p>
            <a:r>
              <a:rPr lang="en-US" sz="2800" dirty="0">
                <a:latin typeface="Arial" panose="020B0604020202020204" pitchFamily="34" charset="0"/>
                <a:cs typeface="Arial" panose="020B0604020202020204" pitchFamily="34" charset="0"/>
              </a:rPr>
              <a:t>Schizophrenia is a serious mental illness that interferes with a person’s ability to think clearly, manage emotions, make decisions and relate to others. People with schizophrenia may seem like they have lost touch with reality.  It is a complex, long-term medical illness affecting about 1% of Americans.  </a:t>
            </a:r>
          </a:p>
          <a:p>
            <a:endParaRPr lang="en-US" dirty="0"/>
          </a:p>
        </p:txBody>
      </p:sp>
    </p:spTree>
    <p:extLst>
      <p:ext uri="{BB962C8B-B14F-4D97-AF65-F5344CB8AC3E}">
        <p14:creationId xmlns:p14="http://schemas.microsoft.com/office/powerpoint/2010/main" val="140827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Posttraumatic Stress Disorder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Posttraumatic stress disorder (PTSD) is a psychiatric disorder that can occur in people who have experienced or witnessed a traumatic event such as a natural disaster, a serious accident, a terrorist act, war/combat, rape or other violent personal assault. People with PTSD have intense, disturbing thoughts and feelings related to their experience that last long after traumatic event has ended. </a:t>
            </a:r>
          </a:p>
          <a:p>
            <a:endParaRPr lang="en-US" dirty="0"/>
          </a:p>
        </p:txBody>
      </p:sp>
    </p:spTree>
    <p:extLst>
      <p:ext uri="{BB962C8B-B14F-4D97-AF65-F5344CB8AC3E}">
        <p14:creationId xmlns:p14="http://schemas.microsoft.com/office/powerpoint/2010/main" val="345808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Cognitive Therapy </a:t>
            </a:r>
          </a:p>
        </p:txBody>
      </p:sp>
      <p:sp>
        <p:nvSpPr>
          <p:cNvPr id="3" name="Content Placeholder 2"/>
          <p:cNvSpPr>
            <a:spLocks noGrp="1"/>
          </p:cNvSpPr>
          <p:nvPr>
            <p:ph idx="1"/>
          </p:nvPr>
        </p:nvSpPr>
        <p:spPr>
          <a:xfrm>
            <a:off x="1103312" y="1853248"/>
            <a:ext cx="8946541" cy="4395151"/>
          </a:xfrm>
        </p:spPr>
        <p:txBody>
          <a:bodyPr>
            <a:noAutofit/>
          </a:bodyPr>
          <a:lstStyle/>
          <a:p>
            <a:r>
              <a:rPr lang="en-US" sz="2800" dirty="0">
                <a:latin typeface="Arial" panose="020B0604020202020204" pitchFamily="34" charset="0"/>
                <a:cs typeface="Arial" panose="020B0604020202020204" pitchFamily="34" charset="0"/>
              </a:rPr>
              <a:t>Cognitive-behavioral therapy is a relatively short-term, focused psychotherapy for a wide range of psychological problems.  The focus of therapy is on how a person thinks, behaves, and communicates. Cognitive therapy helps a person learn effective self-help skills that can help change the way he or she thinks, feels and behaves, and helps the patient gain independence and effectiveness in dealing with real-life issues. </a:t>
            </a:r>
          </a:p>
        </p:txBody>
      </p:sp>
    </p:spTree>
    <p:extLst>
      <p:ext uri="{BB962C8B-B14F-4D97-AF65-F5344CB8AC3E}">
        <p14:creationId xmlns:p14="http://schemas.microsoft.com/office/powerpoint/2010/main" val="208589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Resources</a:t>
            </a:r>
          </a:p>
        </p:txBody>
      </p:sp>
      <p:sp>
        <p:nvSpPr>
          <p:cNvPr id="3" name="Content Placeholder 2"/>
          <p:cNvSpPr>
            <a:spLocks noGrp="1"/>
          </p:cNvSpPr>
          <p:nvPr>
            <p:ph idx="1"/>
          </p:nvPr>
        </p:nvSpPr>
        <p:spPr/>
        <p:txBody>
          <a:bodyPr>
            <a:normAutofit/>
          </a:bodyPr>
          <a:lstStyle/>
          <a:p>
            <a:r>
              <a:rPr lang="en-US" u="sng" dirty="0">
                <a:latin typeface="Arial" panose="020B0604020202020204" pitchFamily="34" charset="0"/>
                <a:cs typeface="Arial" panose="020B0604020202020204" pitchFamily="34" charset="0"/>
                <a:hlinkClick r:id="rId2"/>
              </a:rPr>
              <a:t>Assistive Technology Industry Association</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hlinkClick r:id="rId3"/>
              </a:rPr>
              <a:t>American Academy of Ophthalmology</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4"/>
              </a:rPr>
              <a:t>Federal Communications Commission</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5"/>
              </a:rPr>
              <a:t>American Institute for Cognitive Therapy</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6"/>
              </a:rPr>
              <a:t>American Speech-Language-Hearing Association</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7"/>
              </a:rPr>
              <a:t>American Disabilities Act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8"/>
              </a:rPr>
              <a:t>Association for Higher Education and Disability</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9"/>
              </a:rPr>
              <a:t>National Institute on Mental Health</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10"/>
              </a:rPr>
              <a:t>ADA Access Guidelines</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518582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Resources Continued</a:t>
            </a:r>
          </a:p>
        </p:txBody>
      </p:sp>
      <p:sp>
        <p:nvSpPr>
          <p:cNvPr id="3" name="Content Placeholder 2"/>
          <p:cNvSpPr>
            <a:spLocks noGrp="1"/>
          </p:cNvSpPr>
          <p:nvPr>
            <p:ph idx="1"/>
          </p:nvPr>
        </p:nvSpPr>
        <p:spPr/>
        <p:txBody>
          <a:bodyPr/>
          <a:lstStyle/>
          <a:p>
            <a:r>
              <a:rPr lang="en-US" dirty="0">
                <a:solidFill>
                  <a:srgbClr val="CCFFFF"/>
                </a:solidFill>
                <a:latin typeface="Arial" panose="020B0604020202020204" pitchFamily="34" charset="0"/>
                <a:cs typeface="Arial" panose="020B0604020202020204" pitchFamily="34" charset="0"/>
                <a:hlinkClick r:id="rId2"/>
              </a:rPr>
              <a:t>American Association on Intellectual and Developmental Disabilities </a:t>
            </a:r>
            <a:endParaRPr lang="en-US"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3"/>
              </a:rPr>
              <a:t>U.S. Department of Education</a:t>
            </a:r>
            <a:endParaRPr lang="en-US" u="sng"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4"/>
              </a:rPr>
              <a:t>Centers for Disease Control and Prevention</a:t>
            </a:r>
            <a:endParaRPr lang="en-US"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5"/>
              </a:rPr>
              <a:t>American Federation for the Blind</a:t>
            </a:r>
            <a:endParaRPr lang="en-US" u="sng"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6"/>
              </a:rPr>
              <a:t>World Health Organization</a:t>
            </a:r>
            <a:endParaRPr lang="en-US"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7"/>
              </a:rPr>
              <a:t>National Institute on Deafness and Other Communication Disorders </a:t>
            </a:r>
            <a:endParaRPr lang="en-US"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8"/>
              </a:rPr>
              <a:t>American Association of the Deaf Blind</a:t>
            </a:r>
            <a:endParaRPr lang="en-US" dirty="0">
              <a:solidFill>
                <a:srgbClr val="CCFFFF"/>
              </a:solidFill>
              <a:latin typeface="Arial" panose="020B0604020202020204" pitchFamily="34" charset="0"/>
              <a:cs typeface="Arial" panose="020B0604020202020204" pitchFamily="34" charset="0"/>
            </a:endParaRPr>
          </a:p>
          <a:p>
            <a:r>
              <a:rPr lang="en-US" dirty="0">
                <a:solidFill>
                  <a:srgbClr val="CCFFFF"/>
                </a:solidFill>
                <a:latin typeface="Arial" panose="020B0604020202020204" pitchFamily="34" charset="0"/>
                <a:cs typeface="Arial" panose="020B0604020202020204" pitchFamily="34" charset="0"/>
                <a:hlinkClick r:id="rId9"/>
              </a:rPr>
              <a:t>Learning Disabilities Association of America</a:t>
            </a:r>
            <a:endParaRPr lang="en-US" dirty="0">
              <a:solidFill>
                <a:srgbClr val="CCFFFF"/>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8797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2428"/>
          </a:xfrm>
        </p:spPr>
        <p:txBody>
          <a:bodyPr/>
          <a:lstStyle/>
          <a:p>
            <a:pPr algn="ctr"/>
            <a:r>
              <a:rPr lang="en-US" dirty="0">
                <a:latin typeface="Arial" panose="020B0604020202020204" pitchFamily="34" charset="0"/>
                <a:cs typeface="Arial" panose="020B0604020202020204" pitchFamily="34" charset="0"/>
              </a:rPr>
              <a:t>FERPA “Eligible Students” Cont.</a:t>
            </a:r>
          </a:p>
        </p:txBody>
      </p:sp>
      <p:sp>
        <p:nvSpPr>
          <p:cNvPr id="3" name="Content Placeholder 2"/>
          <p:cNvSpPr>
            <a:spLocks noGrp="1"/>
          </p:cNvSpPr>
          <p:nvPr>
            <p:ph idx="1"/>
          </p:nvPr>
        </p:nvSpPr>
        <p:spPr>
          <a:xfrm>
            <a:off x="1104293" y="1561555"/>
            <a:ext cx="8946541" cy="4642021"/>
          </a:xfrm>
        </p:spPr>
        <p:txBody>
          <a:bodyPr>
            <a:normAutofit lnSpcReduction="10000"/>
          </a:bodyPr>
          <a:lstStyle/>
          <a:p>
            <a:pPr lvl="0"/>
            <a:r>
              <a:rPr lang="en-US" dirty="0">
                <a:latin typeface="Arial" panose="020B0604020202020204" pitchFamily="34" charset="0"/>
                <a:cs typeface="Arial" panose="020B0604020202020204" pitchFamily="34" charset="0"/>
              </a:rPr>
              <a:t>Generally, schools must have written permission from the parent or eligible student in order to release any information from a student's education record. However, FERPA allows schools to disclose those records, without consent, to the following parties or under the following conditions (34 CFR § 99.31):</a:t>
            </a:r>
          </a:p>
          <a:p>
            <a:pPr lvl="1"/>
            <a:r>
              <a:rPr lang="en-US" dirty="0">
                <a:latin typeface="Arial" panose="020B0604020202020204" pitchFamily="34" charset="0"/>
                <a:cs typeface="Arial" panose="020B0604020202020204" pitchFamily="34" charset="0"/>
              </a:rPr>
              <a:t> School officials with legitimate educational interest;</a:t>
            </a:r>
          </a:p>
          <a:p>
            <a:pPr lvl="1"/>
            <a:r>
              <a:rPr lang="en-US" dirty="0">
                <a:latin typeface="Arial" panose="020B0604020202020204" pitchFamily="34" charset="0"/>
                <a:cs typeface="Arial" panose="020B0604020202020204" pitchFamily="34" charset="0"/>
              </a:rPr>
              <a:t> Other schools to which a student is transferring;</a:t>
            </a:r>
          </a:p>
          <a:p>
            <a:pPr lvl="1"/>
            <a:r>
              <a:rPr lang="en-US" dirty="0">
                <a:latin typeface="Arial" panose="020B0604020202020204" pitchFamily="34" charset="0"/>
                <a:cs typeface="Arial" panose="020B0604020202020204" pitchFamily="34" charset="0"/>
              </a:rPr>
              <a:t> Specified officials for audit or evaluation purposes;</a:t>
            </a:r>
          </a:p>
          <a:p>
            <a:pPr lvl="1"/>
            <a:r>
              <a:rPr lang="en-US" dirty="0">
                <a:latin typeface="Arial" panose="020B0604020202020204" pitchFamily="34" charset="0"/>
                <a:cs typeface="Arial" panose="020B0604020202020204" pitchFamily="34" charset="0"/>
              </a:rPr>
              <a:t> Appropriate parties in connection with financial aid to a student;</a:t>
            </a:r>
          </a:p>
          <a:p>
            <a:pPr lvl="1"/>
            <a:r>
              <a:rPr lang="en-US" dirty="0">
                <a:latin typeface="Arial" panose="020B0604020202020204" pitchFamily="34" charset="0"/>
                <a:cs typeface="Arial" panose="020B0604020202020204" pitchFamily="34" charset="0"/>
              </a:rPr>
              <a:t> Organizations conducting certain studies for or on behalf of the school;</a:t>
            </a:r>
          </a:p>
          <a:p>
            <a:pPr lvl="1"/>
            <a:r>
              <a:rPr lang="en-US" dirty="0">
                <a:latin typeface="Arial" panose="020B0604020202020204" pitchFamily="34" charset="0"/>
                <a:cs typeface="Arial" panose="020B0604020202020204" pitchFamily="34" charset="0"/>
              </a:rPr>
              <a:t> Accrediting organizations;</a:t>
            </a:r>
          </a:p>
          <a:p>
            <a:pPr lvl="1"/>
            <a:r>
              <a:rPr lang="en-US" dirty="0">
                <a:latin typeface="Arial" panose="020B0604020202020204" pitchFamily="34" charset="0"/>
                <a:cs typeface="Arial" panose="020B0604020202020204" pitchFamily="34" charset="0"/>
              </a:rPr>
              <a:t> To comply with a judicial order or lawfully issued subpoena;</a:t>
            </a:r>
          </a:p>
          <a:p>
            <a:pPr lvl="1"/>
            <a:r>
              <a:rPr lang="en-US" dirty="0">
                <a:latin typeface="Arial" panose="020B0604020202020204" pitchFamily="34" charset="0"/>
                <a:cs typeface="Arial" panose="020B0604020202020204" pitchFamily="34" charset="0"/>
              </a:rPr>
              <a:t>Appropriate officials in cases of health and safety emergencies; and</a:t>
            </a:r>
          </a:p>
          <a:p>
            <a:pPr lvl="1"/>
            <a:r>
              <a:rPr lang="en-US" dirty="0">
                <a:latin typeface="Arial" panose="020B0604020202020204" pitchFamily="34" charset="0"/>
                <a:cs typeface="Arial" panose="020B0604020202020204" pitchFamily="34" charset="0"/>
              </a:rPr>
              <a:t> State and local authorities, within a juvenile justice system, pursuant to specific State law.</a:t>
            </a:r>
          </a:p>
          <a:p>
            <a:endParaRPr lang="en-US" dirty="0"/>
          </a:p>
        </p:txBody>
      </p:sp>
    </p:spTree>
    <p:extLst>
      <p:ext uri="{BB962C8B-B14F-4D97-AF65-F5344CB8AC3E}">
        <p14:creationId xmlns:p14="http://schemas.microsoft.com/office/powerpoint/2010/main" val="304559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228" y="540439"/>
            <a:ext cx="8610600" cy="1293028"/>
          </a:xfrm>
        </p:spPr>
        <p:txBody>
          <a:bodyPr/>
          <a:lstStyle/>
          <a:p>
            <a:pPr algn="ctr"/>
            <a:r>
              <a:rPr lang="en-US" dirty="0">
                <a:latin typeface="Arial" panose="020B0604020202020204" pitchFamily="34" charset="0"/>
                <a:cs typeface="Arial" panose="020B0604020202020204" pitchFamily="34" charset="0"/>
              </a:rPr>
              <a:t>FERPA Directory Information</a:t>
            </a:r>
          </a:p>
        </p:txBody>
      </p:sp>
      <p:sp>
        <p:nvSpPr>
          <p:cNvPr id="3" name="Content Placeholder 2"/>
          <p:cNvSpPr>
            <a:spLocks noGrp="1"/>
          </p:cNvSpPr>
          <p:nvPr>
            <p:ph idx="1"/>
          </p:nvPr>
        </p:nvSpPr>
        <p:spPr>
          <a:xfrm>
            <a:off x="1103312" y="1721708"/>
            <a:ext cx="8946541" cy="4786184"/>
          </a:xfrm>
        </p:spPr>
        <p:txBody>
          <a:bodyPr>
            <a:noAutofit/>
          </a:bodyPr>
          <a:lstStyle/>
          <a:p>
            <a:r>
              <a:rPr lang="en-US" sz="2400" dirty="0">
                <a:latin typeface="Arial" panose="020B0604020202020204" pitchFamily="34" charset="0"/>
                <a:cs typeface="Arial" panose="020B0604020202020204" pitchFamily="34" charset="0"/>
              </a:rPr>
              <a:t>Schools may disclose, without consent, "directory" information such as a student's name, address, telephone number, date and place of birth, honors and awards, and dates of attendance. However, schools must tell parents and eligible students about directory information and allow parents and eligible students a reasonable amount of time to request that the school not disclose directory information about them. Schools must notify parents and eligible students annually of their rights under FERPA. The actual means of notification is left to the discretion of each school.</a:t>
            </a:r>
          </a:p>
        </p:txBody>
      </p:sp>
    </p:spTree>
    <p:extLst>
      <p:ext uri="{BB962C8B-B14F-4D97-AF65-F5344CB8AC3E}">
        <p14:creationId xmlns:p14="http://schemas.microsoft.com/office/powerpoint/2010/main" val="172903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38331"/>
          </a:xfrm>
        </p:spPr>
        <p:txBody>
          <a:bodyPr/>
          <a:lstStyle/>
          <a:p>
            <a:pPr algn="ctr"/>
            <a:r>
              <a:rPr lang="en-US" dirty="0">
                <a:latin typeface="Arial" panose="020B0604020202020204" pitchFamily="34" charset="0"/>
                <a:cs typeface="Arial" panose="020B0604020202020204" pitchFamily="34" charset="0"/>
              </a:rPr>
              <a:t>Documentation</a:t>
            </a:r>
          </a:p>
        </p:txBody>
      </p:sp>
      <p:sp>
        <p:nvSpPr>
          <p:cNvPr id="3" name="Content Placeholder 2"/>
          <p:cNvSpPr>
            <a:spLocks noGrp="1"/>
          </p:cNvSpPr>
          <p:nvPr>
            <p:ph idx="1"/>
          </p:nvPr>
        </p:nvSpPr>
        <p:spPr>
          <a:xfrm>
            <a:off x="1103312" y="1713470"/>
            <a:ext cx="8946541" cy="4761471"/>
          </a:xfrm>
        </p:spPr>
        <p:txBody>
          <a:bodyPr>
            <a:normAutofit/>
          </a:bodyPr>
          <a:lstStyle/>
          <a:p>
            <a:r>
              <a:rPr lang="en-US" sz="2600" dirty="0">
                <a:latin typeface="Arial" panose="020B0604020202020204" pitchFamily="34" charset="0"/>
                <a:cs typeface="Arial" panose="020B0604020202020204" pitchFamily="34" charset="0"/>
              </a:rPr>
              <a:t>Supporting information of a person’s disability or barriers to access. </a:t>
            </a:r>
          </a:p>
          <a:p>
            <a:pPr lvl="1"/>
            <a:r>
              <a:rPr lang="en-US" sz="2600" dirty="0">
                <a:latin typeface="Arial" panose="020B0604020202020204" pitchFamily="34" charset="0"/>
                <a:cs typeface="Arial" panose="020B0604020202020204" pitchFamily="34" charset="0"/>
              </a:rPr>
              <a:t>For the purpose of this educational module, information provided is from National AHEAD as best practice for documentation guidelines. Secondary to the 2008 Amendments of the ADA, the protections of the ADA are applied more broadly. Revised regulations state “the primary purpose” of the ADA amendments “is to make it easier for people with disabilities to obtain protection under the ADA.” (29 CFR 1630.1 (c,4) </a:t>
            </a:r>
          </a:p>
          <a:p>
            <a:pPr lvl="1"/>
            <a:endParaRPr lang="en-US" sz="2000" dirty="0"/>
          </a:p>
        </p:txBody>
      </p:sp>
    </p:spTree>
    <p:extLst>
      <p:ext uri="{BB962C8B-B14F-4D97-AF65-F5344CB8AC3E}">
        <p14:creationId xmlns:p14="http://schemas.microsoft.com/office/powerpoint/2010/main" val="108547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Documentation Considerations</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No legislation or regulations require that documentation be requested or obtained (28 CFR 36.309) in order to demonstrate entitlement to legal protections because of disability and seek reasonable accommodations. The regulations acknowledge that postsecondary institutions may request a reasonable level of documentation. However, requiring extensive medical and scientific evidence perpetuates a deviance model of disability, undervalues the individual's history and experience with disability and is inappropriate and burdensome under the revised statute and regulations.</a:t>
            </a:r>
          </a:p>
          <a:p>
            <a:endParaRPr lang="en-US" dirty="0"/>
          </a:p>
        </p:txBody>
      </p:sp>
    </p:spTree>
    <p:extLst>
      <p:ext uri="{BB962C8B-B14F-4D97-AF65-F5344CB8AC3E}">
        <p14:creationId xmlns:p14="http://schemas.microsoft.com/office/powerpoint/2010/main" val="112560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231</TotalTime>
  <Words>3848</Words>
  <Application>Microsoft Office PowerPoint</Application>
  <PresentationFormat>Widescreen</PresentationFormat>
  <Paragraphs>175</Paragraphs>
  <Slides>55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Century Gothic</vt:lpstr>
      <vt:lpstr>Vapor Trail</vt:lpstr>
      <vt:lpstr>Module 10 Definitions</vt:lpstr>
      <vt:lpstr>Disability</vt:lpstr>
      <vt:lpstr>Americans with Disabilities Act </vt:lpstr>
      <vt:lpstr>FERPA</vt:lpstr>
      <vt:lpstr>FERPA “Eligible Students”</vt:lpstr>
      <vt:lpstr>FERPA “Eligible Students” Cont.</vt:lpstr>
      <vt:lpstr>FERPA Directory Information</vt:lpstr>
      <vt:lpstr>Documentation</vt:lpstr>
      <vt:lpstr>Documentation Considerations</vt:lpstr>
      <vt:lpstr>Sources &amp; Forms of Documentation</vt:lpstr>
      <vt:lpstr>Sources and Forms of Documentation Continued</vt:lpstr>
      <vt:lpstr>Sources and Forms of Documentation Continued 2</vt:lpstr>
      <vt:lpstr>Accommodation</vt:lpstr>
      <vt:lpstr>Reasonable Accommodations</vt:lpstr>
      <vt:lpstr>Assistive Technology </vt:lpstr>
      <vt:lpstr>Closed Captioning </vt:lpstr>
      <vt:lpstr>Descriptive Video </vt:lpstr>
      <vt:lpstr>Telecommunications Relay service</vt:lpstr>
      <vt:lpstr>Attention Deficit/Hyperactivity Disorder </vt:lpstr>
      <vt:lpstr>ADHD Types</vt:lpstr>
      <vt:lpstr>Autism Spectrum Disorder </vt:lpstr>
      <vt:lpstr>Autism Further Defined</vt:lpstr>
      <vt:lpstr>Blindness</vt:lpstr>
      <vt:lpstr>Visual impairment </vt:lpstr>
      <vt:lpstr>Visual Impairment Classification System</vt:lpstr>
      <vt:lpstr>Communication Disabilities </vt:lpstr>
      <vt:lpstr>Comorbid or Co-occurring Condition </vt:lpstr>
      <vt:lpstr>Deaf-blindness </vt:lpstr>
      <vt:lpstr>Deafness</vt:lpstr>
      <vt:lpstr>Hearing Impairment </vt:lpstr>
      <vt:lpstr>Hearing Loss further Defined</vt:lpstr>
      <vt:lpstr>Developmental Disability </vt:lpstr>
      <vt:lpstr>Health Impairment</vt:lpstr>
      <vt:lpstr>Traumatic Brain Injury </vt:lpstr>
      <vt:lpstr>Intellectual Disability </vt:lpstr>
      <vt:lpstr>Intellectual Functioning</vt:lpstr>
      <vt:lpstr>Adaptive Behavior related to Intellectual Functioning</vt:lpstr>
      <vt:lpstr>Learning Disabilities</vt:lpstr>
      <vt:lpstr>Dyslexia</vt:lpstr>
      <vt:lpstr>Dyspraxia </vt:lpstr>
      <vt:lpstr>Dyscalculia</vt:lpstr>
      <vt:lpstr>Auditory Processing Disorder</vt:lpstr>
      <vt:lpstr>Language Processing Disorder </vt:lpstr>
      <vt:lpstr>Speech Impairments </vt:lpstr>
      <vt:lpstr>Visual Perceptual/Visual Motor Deficit </vt:lpstr>
      <vt:lpstr>Non-Verbal Learning Disabilities </vt:lpstr>
      <vt:lpstr>Mental Illness</vt:lpstr>
      <vt:lpstr>Anxiety</vt:lpstr>
      <vt:lpstr>Depression</vt:lpstr>
      <vt:lpstr>Psychosis</vt:lpstr>
      <vt:lpstr>Schizophrenia</vt:lpstr>
      <vt:lpstr>Posttraumatic Stress Disorder </vt:lpstr>
      <vt:lpstr>Cognitive Therapy </vt:lpstr>
      <vt:lpstr>Resources</vt:lpstr>
      <vt:lpstr>Resources Continued</vt:lpstr>
    </vt:vector>
  </TitlesOfParts>
  <Company>DCCC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10 Definitions</dc:title>
  <dc:creator>Amanda J. Christian</dc:creator>
  <cp:lastModifiedBy>Trudie Hughes</cp:lastModifiedBy>
  <cp:revision>22</cp:revision>
  <dcterms:created xsi:type="dcterms:W3CDTF">2019-02-18T14:40:37Z</dcterms:created>
  <dcterms:modified xsi:type="dcterms:W3CDTF">2019-10-31T12:19:17Z</dcterms:modified>
</cp:coreProperties>
</file>