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notesMasterIdLst>
    <p:notesMasterId r:id="rId38"/>
  </p:notesMasterIdLst>
  <p:handoutMasterIdLst>
    <p:handoutMasterId r:id="rId39"/>
  </p:handoutMasterIdLst>
  <p:sldIdLst>
    <p:sldId id="256" r:id="rId2"/>
    <p:sldId id="271" r:id="rId3"/>
    <p:sldId id="257" r:id="rId4"/>
    <p:sldId id="258" r:id="rId5"/>
    <p:sldId id="259" r:id="rId6"/>
    <p:sldId id="260" r:id="rId7"/>
    <p:sldId id="261" r:id="rId8"/>
    <p:sldId id="262" r:id="rId9"/>
    <p:sldId id="263" r:id="rId10"/>
    <p:sldId id="264" r:id="rId11"/>
    <p:sldId id="274" r:id="rId12"/>
    <p:sldId id="280" r:id="rId13"/>
    <p:sldId id="286" r:id="rId14"/>
    <p:sldId id="287" r:id="rId15"/>
    <p:sldId id="288" r:id="rId16"/>
    <p:sldId id="289" r:id="rId17"/>
    <p:sldId id="281" r:id="rId18"/>
    <p:sldId id="290" r:id="rId19"/>
    <p:sldId id="282" r:id="rId20"/>
    <p:sldId id="291" r:id="rId21"/>
    <p:sldId id="292" r:id="rId22"/>
    <p:sldId id="283" r:id="rId23"/>
    <p:sldId id="293" r:id="rId24"/>
    <p:sldId id="297" r:id="rId25"/>
    <p:sldId id="298" r:id="rId26"/>
    <p:sldId id="299" r:id="rId27"/>
    <p:sldId id="300" r:id="rId28"/>
    <p:sldId id="301" r:id="rId29"/>
    <p:sldId id="296" r:id="rId30"/>
    <p:sldId id="285" r:id="rId31"/>
    <p:sldId id="295" r:id="rId32"/>
    <p:sldId id="266" r:id="rId33"/>
    <p:sldId id="267" r:id="rId34"/>
    <p:sldId id="268" r:id="rId35"/>
    <p:sldId id="269" r:id="rId36"/>
    <p:sldId id="27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F316FD-30E3-4132-82CF-2D720BF9D4E4}" v="5" dt="2019-10-31T12:13:14.3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73183" autoAdjust="0"/>
  </p:normalViewPr>
  <p:slideViewPr>
    <p:cSldViewPr>
      <p:cViewPr varScale="1">
        <p:scale>
          <a:sx n="55" d="100"/>
          <a:sy n="55" d="100"/>
        </p:scale>
        <p:origin x="61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udie Hughes" userId="0253f165-71f1-49b6-adfa-5c86101c5e0e" providerId="ADAL" clId="{78F316FD-30E3-4132-82CF-2D720BF9D4E4}"/>
    <pc:docChg chg="custSel delSld modSld">
      <pc:chgData name="Trudie Hughes" userId="0253f165-71f1-49b6-adfa-5c86101c5e0e" providerId="ADAL" clId="{78F316FD-30E3-4132-82CF-2D720BF9D4E4}" dt="2019-10-31T12:14:24.760" v="31" actId="20577"/>
      <pc:docMkLst>
        <pc:docMk/>
      </pc:docMkLst>
      <pc:sldChg chg="del">
        <pc:chgData name="Trudie Hughes" userId="0253f165-71f1-49b6-adfa-5c86101c5e0e" providerId="ADAL" clId="{78F316FD-30E3-4132-82CF-2D720BF9D4E4}" dt="2019-10-31T12:13:56.195" v="17" actId="2696"/>
        <pc:sldMkLst>
          <pc:docMk/>
          <pc:sldMk cId="770732345" sldId="265"/>
        </pc:sldMkLst>
      </pc:sldChg>
      <pc:sldChg chg="modSp">
        <pc:chgData name="Trudie Hughes" userId="0253f165-71f1-49b6-adfa-5c86101c5e0e" providerId="ADAL" clId="{78F316FD-30E3-4132-82CF-2D720BF9D4E4}" dt="2019-10-31T12:14:04.321" v="23" actId="20577"/>
        <pc:sldMkLst>
          <pc:docMk/>
          <pc:sldMk cId="3584444039" sldId="267"/>
        </pc:sldMkLst>
        <pc:spChg chg="mod">
          <ac:chgData name="Trudie Hughes" userId="0253f165-71f1-49b6-adfa-5c86101c5e0e" providerId="ADAL" clId="{78F316FD-30E3-4132-82CF-2D720BF9D4E4}" dt="2019-10-31T12:14:04.321" v="23" actId="20577"/>
          <ac:spMkLst>
            <pc:docMk/>
            <pc:sldMk cId="3584444039" sldId="267"/>
            <ac:spMk id="2" creationId="{00000000-0000-0000-0000-000000000000}"/>
          </ac:spMkLst>
        </pc:spChg>
      </pc:sldChg>
      <pc:sldChg chg="modSp">
        <pc:chgData name="Trudie Hughes" userId="0253f165-71f1-49b6-adfa-5c86101c5e0e" providerId="ADAL" clId="{78F316FD-30E3-4132-82CF-2D720BF9D4E4}" dt="2019-10-31T12:14:24.760" v="31" actId="20577"/>
        <pc:sldMkLst>
          <pc:docMk/>
          <pc:sldMk cId="2737325943" sldId="268"/>
        </pc:sldMkLst>
        <pc:spChg chg="mod">
          <ac:chgData name="Trudie Hughes" userId="0253f165-71f1-49b6-adfa-5c86101c5e0e" providerId="ADAL" clId="{78F316FD-30E3-4132-82CF-2D720BF9D4E4}" dt="2019-10-31T12:14:24.760" v="31" actId="20577"/>
          <ac:spMkLst>
            <pc:docMk/>
            <pc:sldMk cId="2737325943" sldId="268"/>
            <ac:spMk id="2" creationId="{00000000-0000-0000-0000-000000000000}"/>
          </ac:spMkLst>
        </pc:spChg>
      </pc:sldChg>
      <pc:sldChg chg="del">
        <pc:chgData name="Trudie Hughes" userId="0253f165-71f1-49b6-adfa-5c86101c5e0e" providerId="ADAL" clId="{78F316FD-30E3-4132-82CF-2D720BF9D4E4}" dt="2019-10-31T12:10:15.791" v="0" actId="2696"/>
        <pc:sldMkLst>
          <pc:docMk/>
          <pc:sldMk cId="3344345934" sldId="273"/>
        </pc:sldMkLst>
      </pc:sldChg>
      <pc:sldChg chg="del">
        <pc:chgData name="Trudie Hughes" userId="0253f165-71f1-49b6-adfa-5c86101c5e0e" providerId="ADAL" clId="{78F316FD-30E3-4132-82CF-2D720BF9D4E4}" dt="2019-10-31T12:11:25.735" v="4" actId="2696"/>
        <pc:sldMkLst>
          <pc:docMk/>
          <pc:sldMk cId="995203558" sldId="275"/>
        </pc:sldMkLst>
      </pc:sldChg>
      <pc:sldChg chg="del">
        <pc:chgData name="Trudie Hughes" userId="0253f165-71f1-49b6-adfa-5c86101c5e0e" providerId="ADAL" clId="{78F316FD-30E3-4132-82CF-2D720BF9D4E4}" dt="2019-10-31T12:11:56.428" v="8" actId="2696"/>
        <pc:sldMkLst>
          <pc:docMk/>
          <pc:sldMk cId="3212212853" sldId="276"/>
        </pc:sldMkLst>
      </pc:sldChg>
      <pc:sldChg chg="del">
        <pc:chgData name="Trudie Hughes" userId="0253f165-71f1-49b6-adfa-5c86101c5e0e" providerId="ADAL" clId="{78F316FD-30E3-4132-82CF-2D720BF9D4E4}" dt="2019-10-31T12:12:24.405" v="10" actId="2696"/>
        <pc:sldMkLst>
          <pc:docMk/>
          <pc:sldMk cId="4022666593" sldId="277"/>
        </pc:sldMkLst>
      </pc:sldChg>
      <pc:sldChg chg="del">
        <pc:chgData name="Trudie Hughes" userId="0253f165-71f1-49b6-adfa-5c86101c5e0e" providerId="ADAL" clId="{78F316FD-30E3-4132-82CF-2D720BF9D4E4}" dt="2019-10-31T12:12:46.719" v="13" actId="2696"/>
        <pc:sldMkLst>
          <pc:docMk/>
          <pc:sldMk cId="3081220068" sldId="278"/>
        </pc:sldMkLst>
      </pc:sldChg>
      <pc:sldChg chg="del">
        <pc:chgData name="Trudie Hughes" userId="0253f165-71f1-49b6-adfa-5c86101c5e0e" providerId="ADAL" clId="{78F316FD-30E3-4132-82CF-2D720BF9D4E4}" dt="2019-10-31T12:13:16.800" v="16" actId="2696"/>
        <pc:sldMkLst>
          <pc:docMk/>
          <pc:sldMk cId="1370345163" sldId="279"/>
        </pc:sldMkLst>
      </pc:sldChg>
      <pc:sldChg chg="modSp">
        <pc:chgData name="Trudie Hughes" userId="0253f165-71f1-49b6-adfa-5c86101c5e0e" providerId="ADAL" clId="{78F316FD-30E3-4132-82CF-2D720BF9D4E4}" dt="2019-10-31T12:11:23.250" v="3" actId="20577"/>
        <pc:sldMkLst>
          <pc:docMk/>
          <pc:sldMk cId="351247355" sldId="281"/>
        </pc:sldMkLst>
        <pc:spChg chg="mod">
          <ac:chgData name="Trudie Hughes" userId="0253f165-71f1-49b6-adfa-5c86101c5e0e" providerId="ADAL" clId="{78F316FD-30E3-4132-82CF-2D720BF9D4E4}" dt="2019-10-31T12:11:21.031" v="2" actId="20577"/>
          <ac:spMkLst>
            <pc:docMk/>
            <pc:sldMk cId="351247355" sldId="281"/>
            <ac:spMk id="2" creationId="{00000000-0000-0000-0000-000000000000}"/>
          </ac:spMkLst>
        </pc:spChg>
        <pc:spChg chg="mod">
          <ac:chgData name="Trudie Hughes" userId="0253f165-71f1-49b6-adfa-5c86101c5e0e" providerId="ADAL" clId="{78F316FD-30E3-4132-82CF-2D720BF9D4E4}" dt="2019-10-31T12:11:23.250" v="3" actId="20577"/>
          <ac:spMkLst>
            <pc:docMk/>
            <pc:sldMk cId="351247355" sldId="281"/>
            <ac:spMk id="3" creationId="{00000000-0000-0000-0000-000000000000}"/>
          </ac:spMkLst>
        </pc:spChg>
      </pc:sldChg>
      <pc:sldChg chg="modSp">
        <pc:chgData name="Trudie Hughes" userId="0253f165-71f1-49b6-adfa-5c86101c5e0e" providerId="ADAL" clId="{78F316FD-30E3-4132-82CF-2D720BF9D4E4}" dt="2019-10-31T12:11:50.300" v="7" actId="313"/>
        <pc:sldMkLst>
          <pc:docMk/>
          <pc:sldMk cId="711023954" sldId="282"/>
        </pc:sldMkLst>
        <pc:spChg chg="mod">
          <ac:chgData name="Trudie Hughes" userId="0253f165-71f1-49b6-adfa-5c86101c5e0e" providerId="ADAL" clId="{78F316FD-30E3-4132-82CF-2D720BF9D4E4}" dt="2019-10-31T12:11:45.502" v="5"/>
          <ac:spMkLst>
            <pc:docMk/>
            <pc:sldMk cId="711023954" sldId="282"/>
            <ac:spMk id="3" creationId="{00000000-0000-0000-0000-000000000000}"/>
          </ac:spMkLst>
        </pc:spChg>
        <pc:spChg chg="mod">
          <ac:chgData name="Trudie Hughes" userId="0253f165-71f1-49b6-adfa-5c86101c5e0e" providerId="ADAL" clId="{78F316FD-30E3-4132-82CF-2D720BF9D4E4}" dt="2019-10-31T12:11:50.300" v="7" actId="313"/>
          <ac:spMkLst>
            <pc:docMk/>
            <pc:sldMk cId="711023954" sldId="282"/>
            <ac:spMk id="4" creationId="{00000000-0000-0000-0000-000000000000}"/>
          </ac:spMkLst>
        </pc:spChg>
      </pc:sldChg>
      <pc:sldChg chg="modSp">
        <pc:chgData name="Trudie Hughes" userId="0253f165-71f1-49b6-adfa-5c86101c5e0e" providerId="ADAL" clId="{78F316FD-30E3-4132-82CF-2D720BF9D4E4}" dt="2019-10-31T12:12:21.358" v="9"/>
        <pc:sldMkLst>
          <pc:docMk/>
          <pc:sldMk cId="2381588988" sldId="283"/>
        </pc:sldMkLst>
        <pc:spChg chg="mod">
          <ac:chgData name="Trudie Hughes" userId="0253f165-71f1-49b6-adfa-5c86101c5e0e" providerId="ADAL" clId="{78F316FD-30E3-4132-82CF-2D720BF9D4E4}" dt="2019-10-31T12:12:21.358" v="9"/>
          <ac:spMkLst>
            <pc:docMk/>
            <pc:sldMk cId="2381588988" sldId="283"/>
            <ac:spMk id="3" creationId="{00000000-0000-0000-0000-000000000000}"/>
          </ac:spMkLst>
        </pc:spChg>
      </pc:sldChg>
      <pc:sldChg chg="del">
        <pc:chgData name="Trudie Hughes" userId="0253f165-71f1-49b6-adfa-5c86101c5e0e" providerId="ADAL" clId="{78F316FD-30E3-4132-82CF-2D720BF9D4E4}" dt="2019-10-31T12:12:33.359" v="11" actId="2696"/>
        <pc:sldMkLst>
          <pc:docMk/>
          <pc:sldMk cId="4265526755" sldId="284"/>
        </pc:sldMkLst>
      </pc:sldChg>
      <pc:sldChg chg="del">
        <pc:chgData name="Trudie Hughes" userId="0253f165-71f1-49b6-adfa-5c86101c5e0e" providerId="ADAL" clId="{78F316FD-30E3-4132-82CF-2D720BF9D4E4}" dt="2019-10-31T12:12:55.580" v="14" actId="2696"/>
        <pc:sldMkLst>
          <pc:docMk/>
          <pc:sldMk cId="1883203073" sldId="294"/>
        </pc:sldMkLst>
      </pc:sldChg>
      <pc:sldChg chg="modSp">
        <pc:chgData name="Trudie Hughes" userId="0253f165-71f1-49b6-adfa-5c86101c5e0e" providerId="ADAL" clId="{78F316FD-30E3-4132-82CF-2D720BF9D4E4}" dt="2019-10-31T12:13:14.347" v="15"/>
        <pc:sldMkLst>
          <pc:docMk/>
          <pc:sldMk cId="3918482571" sldId="296"/>
        </pc:sldMkLst>
        <pc:spChg chg="mod">
          <ac:chgData name="Trudie Hughes" userId="0253f165-71f1-49b6-adfa-5c86101c5e0e" providerId="ADAL" clId="{78F316FD-30E3-4132-82CF-2D720BF9D4E4}" dt="2019-10-31T12:13:14.347" v="15"/>
          <ac:spMkLst>
            <pc:docMk/>
            <pc:sldMk cId="3918482571" sldId="296"/>
            <ac:spMk id="2" creationId="{00000000-0000-0000-0000-000000000000}"/>
          </ac:spMkLst>
        </pc:spChg>
      </pc:sldChg>
      <pc:sldChg chg="modSp">
        <pc:chgData name="Trudie Hughes" userId="0253f165-71f1-49b6-adfa-5c86101c5e0e" providerId="ADAL" clId="{78F316FD-30E3-4132-82CF-2D720BF9D4E4}" dt="2019-10-31T12:12:44.047" v="12"/>
        <pc:sldMkLst>
          <pc:docMk/>
          <pc:sldMk cId="4149036823" sldId="297"/>
        </pc:sldMkLst>
        <pc:spChg chg="mod">
          <ac:chgData name="Trudie Hughes" userId="0253f165-71f1-49b6-adfa-5c86101c5e0e" providerId="ADAL" clId="{78F316FD-30E3-4132-82CF-2D720BF9D4E4}" dt="2019-10-31T12:12:44.047" v="12"/>
          <ac:spMkLst>
            <pc:docMk/>
            <pc:sldMk cId="4149036823" sldId="297"/>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5E888E-B7E6-42D3-9759-CB9AD3E20EFF}" type="datetimeFigureOut">
              <a:rPr lang="en-US" smtClean="0"/>
              <a:t>10/31/2019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89D098-9555-4097-87C5-FA049FFCD14A}" type="slidenum">
              <a:rPr lang="en-US" smtClean="0"/>
              <a:t>‹#›</a:t>
            </a:fld>
            <a:endParaRPr lang="en-US"/>
          </a:p>
        </p:txBody>
      </p:sp>
    </p:spTree>
    <p:extLst>
      <p:ext uri="{BB962C8B-B14F-4D97-AF65-F5344CB8AC3E}">
        <p14:creationId xmlns:p14="http://schemas.microsoft.com/office/powerpoint/2010/main" val="9844232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CB7EE6-DA32-41BF-801B-51777BD51207}" type="datetimeFigureOut">
              <a:rPr lang="en-US" smtClean="0"/>
              <a:t>10/31/2019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3DD8E6-A18E-4EC3-8467-B17BB5381D4A}" type="slidenum">
              <a:rPr lang="en-US" smtClean="0"/>
              <a:t>‹#›</a:t>
            </a:fld>
            <a:endParaRPr lang="en-US"/>
          </a:p>
        </p:txBody>
      </p:sp>
    </p:spTree>
    <p:extLst>
      <p:ext uri="{BB962C8B-B14F-4D97-AF65-F5344CB8AC3E}">
        <p14:creationId xmlns:p14="http://schemas.microsoft.com/office/powerpoint/2010/main" val="3584601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r>
              <a:rPr lang="en-US" baseline="0" dirty="0"/>
              <a:t> staff should be trained to work with students who have a disability. It is important that once a requests for specific accommodations is approved by the Office of Disability Services that staff know to respond in a timely manner. It is also important that these staff know who to contact if they have a disability services related question. Tutors should have a working knowledge/understanding of possible learning issues faced by students with disabilities (i.e. disabilities that impact gaining and/or demonstrating knowledge).</a:t>
            </a:r>
            <a:endParaRPr lang="en-US" dirty="0"/>
          </a:p>
        </p:txBody>
      </p:sp>
      <p:sp>
        <p:nvSpPr>
          <p:cNvPr id="4" name="Slide Number Placeholder 3"/>
          <p:cNvSpPr>
            <a:spLocks noGrp="1"/>
          </p:cNvSpPr>
          <p:nvPr>
            <p:ph type="sldNum" sz="quarter" idx="10"/>
          </p:nvPr>
        </p:nvSpPr>
        <p:spPr/>
        <p:txBody>
          <a:bodyPr/>
          <a:lstStyle/>
          <a:p>
            <a:fld id="{523DD8E6-A18E-4EC3-8467-B17BB5381D4A}" type="slidenum">
              <a:rPr lang="en-US" smtClean="0"/>
              <a:t>14</a:t>
            </a:fld>
            <a:endParaRPr lang="en-US"/>
          </a:p>
        </p:txBody>
      </p:sp>
    </p:spTree>
    <p:extLst>
      <p:ext uri="{BB962C8B-B14F-4D97-AF65-F5344CB8AC3E}">
        <p14:creationId xmlns:p14="http://schemas.microsoft.com/office/powerpoint/2010/main" val="1286933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disability-related issues addressed in your evaluation methods?</a:t>
            </a:r>
          </a:p>
          <a:p>
            <a:endParaRPr lang="en-US" dirty="0"/>
          </a:p>
          <a:p>
            <a:r>
              <a:rPr lang="en-US" dirty="0"/>
              <a:t>Are there parking areas and entrances clearly marked?</a:t>
            </a:r>
            <a:r>
              <a:rPr lang="en-US" baseline="0" dirty="0"/>
              <a:t> Are they wheel-chair accessible? Do elevators have auditory, visual, and tactile signs? Is service counter accessible to someone in a seated position? Is adequate light available? Are there quiet, distraction-reduced meeting areas/work spaces?</a:t>
            </a:r>
          </a:p>
          <a:p>
            <a:endParaRPr lang="en-US" baseline="0" dirty="0"/>
          </a:p>
          <a:p>
            <a:r>
              <a:rPr lang="en-US" baseline="0" dirty="0"/>
              <a:t>Instructional needs vary by student need and type of disability. For example, low vision might require large-print handouts or hearing impaired may need  the use of visual aids or written instructions. </a:t>
            </a:r>
          </a:p>
          <a:p>
            <a:endParaRPr lang="en-US" baseline="0" dirty="0"/>
          </a:p>
          <a:p>
            <a:r>
              <a:rPr lang="en-US" baseline="0" dirty="0"/>
              <a:t>Staff need to be aware and comfortable communicating with students who have disabilities. Staff should also be trained on the use of universal design of instruction. </a:t>
            </a:r>
          </a:p>
          <a:p>
            <a:endParaRPr lang="en-US" baseline="0" dirty="0"/>
          </a:p>
          <a:p>
            <a:r>
              <a:rPr lang="en-US" baseline="0" dirty="0"/>
              <a:t>Computers are a major information resources often used in tutoring and learning centers. Computers should be equipped with accessible design/programs and staff need to be aware of accessibility options. Print materials need to be available in alternate formats. Adjustable height tables and software to enlarge screen images are both needed.  </a:t>
            </a:r>
          </a:p>
        </p:txBody>
      </p:sp>
      <p:sp>
        <p:nvSpPr>
          <p:cNvPr id="4" name="Slide Number Placeholder 3"/>
          <p:cNvSpPr>
            <a:spLocks noGrp="1"/>
          </p:cNvSpPr>
          <p:nvPr>
            <p:ph type="sldNum" sz="quarter" idx="10"/>
          </p:nvPr>
        </p:nvSpPr>
        <p:spPr/>
        <p:txBody>
          <a:bodyPr/>
          <a:lstStyle/>
          <a:p>
            <a:fld id="{523DD8E6-A18E-4EC3-8467-B17BB5381D4A}" type="slidenum">
              <a:rPr lang="en-US" smtClean="0"/>
              <a:t>15</a:t>
            </a:fld>
            <a:endParaRPr lang="en-US"/>
          </a:p>
        </p:txBody>
      </p:sp>
    </p:spTree>
    <p:extLst>
      <p:ext uri="{BB962C8B-B14F-4D97-AF65-F5344CB8AC3E}">
        <p14:creationId xmlns:p14="http://schemas.microsoft.com/office/powerpoint/2010/main" val="917972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012146-F8D7-4456-93B0-61A6D8429A4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0647-74DD-4099-A883-A5F63CDE7C1A}"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6975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012146-F8D7-4456-93B0-61A6D8429A4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0647-74DD-4099-A883-A5F63CDE7C1A}" type="slidenum">
              <a:rPr lang="en-US" smtClean="0"/>
              <a:t>‹#›</a:t>
            </a:fld>
            <a:endParaRPr lang="en-US"/>
          </a:p>
        </p:txBody>
      </p:sp>
    </p:spTree>
    <p:extLst>
      <p:ext uri="{BB962C8B-B14F-4D97-AF65-F5344CB8AC3E}">
        <p14:creationId xmlns:p14="http://schemas.microsoft.com/office/powerpoint/2010/main" val="512070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012146-F8D7-4456-93B0-61A6D8429A4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0647-74DD-4099-A883-A5F63CDE7C1A}" type="slidenum">
              <a:rPr lang="en-US" smtClean="0"/>
              <a:t>‹#›</a:t>
            </a:fld>
            <a:endParaRPr lang="en-US"/>
          </a:p>
        </p:txBody>
      </p:sp>
    </p:spTree>
    <p:extLst>
      <p:ext uri="{BB962C8B-B14F-4D97-AF65-F5344CB8AC3E}">
        <p14:creationId xmlns:p14="http://schemas.microsoft.com/office/powerpoint/2010/main" val="369186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012146-F8D7-4456-93B0-61A6D8429A4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0647-74DD-4099-A883-A5F63CDE7C1A}" type="slidenum">
              <a:rPr lang="en-US" smtClean="0"/>
              <a:t>‹#›</a:t>
            </a:fld>
            <a:endParaRPr lang="en-US"/>
          </a:p>
        </p:txBody>
      </p:sp>
    </p:spTree>
    <p:extLst>
      <p:ext uri="{BB962C8B-B14F-4D97-AF65-F5344CB8AC3E}">
        <p14:creationId xmlns:p14="http://schemas.microsoft.com/office/powerpoint/2010/main" val="304644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012146-F8D7-4456-93B0-61A6D8429A4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C0647-74DD-4099-A883-A5F63CDE7C1A}"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2520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012146-F8D7-4456-93B0-61A6D8429A4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C0647-74DD-4099-A883-A5F63CDE7C1A}" type="slidenum">
              <a:rPr lang="en-US" smtClean="0"/>
              <a:t>‹#›</a:t>
            </a:fld>
            <a:endParaRPr lang="en-US"/>
          </a:p>
        </p:txBody>
      </p:sp>
    </p:spTree>
    <p:extLst>
      <p:ext uri="{BB962C8B-B14F-4D97-AF65-F5344CB8AC3E}">
        <p14:creationId xmlns:p14="http://schemas.microsoft.com/office/powerpoint/2010/main" val="3947634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012146-F8D7-4456-93B0-61A6D8429A4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0C0647-74DD-4099-A883-A5F63CDE7C1A}" type="slidenum">
              <a:rPr lang="en-US" smtClean="0"/>
              <a:t>‹#›</a:t>
            </a:fld>
            <a:endParaRPr lang="en-US"/>
          </a:p>
        </p:txBody>
      </p:sp>
    </p:spTree>
    <p:extLst>
      <p:ext uri="{BB962C8B-B14F-4D97-AF65-F5344CB8AC3E}">
        <p14:creationId xmlns:p14="http://schemas.microsoft.com/office/powerpoint/2010/main" val="1720874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012146-F8D7-4456-93B0-61A6D8429A4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0C0647-74DD-4099-A883-A5F63CDE7C1A}" type="slidenum">
              <a:rPr lang="en-US" smtClean="0"/>
              <a:t>‹#›</a:t>
            </a:fld>
            <a:endParaRPr lang="en-US"/>
          </a:p>
        </p:txBody>
      </p:sp>
    </p:spTree>
    <p:extLst>
      <p:ext uri="{BB962C8B-B14F-4D97-AF65-F5344CB8AC3E}">
        <p14:creationId xmlns:p14="http://schemas.microsoft.com/office/powerpoint/2010/main" val="3284581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012146-F8D7-4456-93B0-61A6D8429A4D}" type="datetimeFigureOut">
              <a:rPr lang="en-US" smtClean="0"/>
              <a:t>10/31/2019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E0C0647-74DD-4099-A883-A5F63CDE7C1A}" type="slidenum">
              <a:rPr lang="en-US" smtClean="0"/>
              <a:t>‹#›</a:t>
            </a:fld>
            <a:endParaRPr lang="en-US"/>
          </a:p>
        </p:txBody>
      </p:sp>
    </p:spTree>
    <p:extLst>
      <p:ext uri="{BB962C8B-B14F-4D97-AF65-F5344CB8AC3E}">
        <p14:creationId xmlns:p14="http://schemas.microsoft.com/office/powerpoint/2010/main" val="3802288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C2012146-F8D7-4456-93B0-61A6D8429A4D}" type="datetimeFigureOut">
              <a:rPr lang="en-US" smtClean="0"/>
              <a:t>10/31/2019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E0C0647-74DD-4099-A883-A5F63CDE7C1A}" type="slidenum">
              <a:rPr lang="en-US" smtClean="0"/>
              <a:t>‹#›</a:t>
            </a:fld>
            <a:endParaRPr lang="en-US"/>
          </a:p>
        </p:txBody>
      </p:sp>
    </p:spTree>
    <p:extLst>
      <p:ext uri="{BB962C8B-B14F-4D97-AF65-F5344CB8AC3E}">
        <p14:creationId xmlns:p14="http://schemas.microsoft.com/office/powerpoint/2010/main" val="2124692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2012146-F8D7-4456-93B0-61A6D8429A4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C0647-74DD-4099-A883-A5F63CDE7C1A}" type="slidenum">
              <a:rPr lang="en-US" smtClean="0"/>
              <a:t>‹#›</a:t>
            </a:fld>
            <a:endParaRPr lang="en-US"/>
          </a:p>
        </p:txBody>
      </p:sp>
    </p:spTree>
    <p:extLst>
      <p:ext uri="{BB962C8B-B14F-4D97-AF65-F5344CB8AC3E}">
        <p14:creationId xmlns:p14="http://schemas.microsoft.com/office/powerpoint/2010/main" val="2023460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C2012146-F8D7-4456-93B0-61A6D8429A4D}" type="datetimeFigureOut">
              <a:rPr lang="en-US" smtClean="0"/>
              <a:t>10/31/2019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E0C0647-74DD-4099-A883-A5F63CDE7C1A}"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0510419"/>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t>Disability Academy</a:t>
            </a:r>
          </a:p>
        </p:txBody>
      </p:sp>
      <p:sp>
        <p:nvSpPr>
          <p:cNvPr id="3" name="Subtitle 2"/>
          <p:cNvSpPr>
            <a:spLocks noGrp="1"/>
          </p:cNvSpPr>
          <p:nvPr>
            <p:ph type="subTitle" idx="1"/>
          </p:nvPr>
        </p:nvSpPr>
        <p:spPr/>
        <p:txBody>
          <a:bodyPr/>
          <a:lstStyle/>
          <a:p>
            <a:r>
              <a:rPr lang="en-US" dirty="0"/>
              <a:t>Module 6:  Accommodation Information </a:t>
            </a:r>
          </a:p>
        </p:txBody>
      </p:sp>
    </p:spTree>
    <p:extLst>
      <p:ext uri="{BB962C8B-B14F-4D97-AF65-F5344CB8AC3E}">
        <p14:creationId xmlns:p14="http://schemas.microsoft.com/office/powerpoint/2010/main" val="2151431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Process</a:t>
            </a:r>
          </a:p>
        </p:txBody>
      </p:sp>
      <p:sp>
        <p:nvSpPr>
          <p:cNvPr id="3" name="Content Placeholder 2"/>
          <p:cNvSpPr>
            <a:spLocks noGrp="1"/>
          </p:cNvSpPr>
          <p:nvPr>
            <p:ph idx="1"/>
          </p:nvPr>
        </p:nvSpPr>
        <p:spPr/>
        <p:txBody>
          <a:bodyPr/>
          <a:lstStyle/>
          <a:p>
            <a:r>
              <a:rPr lang="en-US" dirty="0"/>
              <a:t>What is necessary for the implementation of technical standards? </a:t>
            </a:r>
          </a:p>
          <a:p>
            <a:pPr marL="0" indent="0">
              <a:buNone/>
            </a:pPr>
            <a:endParaRPr lang="en-US" dirty="0"/>
          </a:p>
          <a:p>
            <a:pPr lvl="1"/>
            <a:r>
              <a:rPr lang="en-US" dirty="0"/>
              <a:t>Approval Process </a:t>
            </a:r>
          </a:p>
          <a:p>
            <a:pPr lvl="1"/>
            <a:r>
              <a:rPr lang="en-US" dirty="0"/>
              <a:t>Contact Person</a:t>
            </a:r>
          </a:p>
          <a:p>
            <a:pPr lvl="1"/>
            <a:r>
              <a:rPr lang="en-US" dirty="0"/>
              <a:t>Sharing</a:t>
            </a:r>
          </a:p>
          <a:p>
            <a:pPr lvl="1"/>
            <a:r>
              <a:rPr lang="en-US" dirty="0"/>
              <a:t>Location</a:t>
            </a:r>
          </a:p>
          <a:p>
            <a:pPr lvl="1"/>
            <a:r>
              <a:rPr lang="en-US" dirty="0"/>
              <a:t>Review and revision </a:t>
            </a:r>
          </a:p>
          <a:p>
            <a:pPr lvl="1"/>
            <a:endParaRPr lang="en-US" dirty="0"/>
          </a:p>
        </p:txBody>
      </p:sp>
    </p:spTree>
    <p:extLst>
      <p:ext uri="{BB962C8B-B14F-4D97-AF65-F5344CB8AC3E}">
        <p14:creationId xmlns:p14="http://schemas.microsoft.com/office/powerpoint/2010/main" val="3526982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Tutoring Services</a:t>
            </a:r>
          </a:p>
        </p:txBody>
      </p:sp>
    </p:spTree>
    <p:extLst>
      <p:ext uri="{BB962C8B-B14F-4D97-AF65-F5344CB8AC3E}">
        <p14:creationId xmlns:p14="http://schemas.microsoft.com/office/powerpoint/2010/main" val="1371444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Issue</a:t>
            </a:r>
          </a:p>
        </p:txBody>
      </p:sp>
      <p:sp>
        <p:nvSpPr>
          <p:cNvPr id="3" name="Content Placeholder 2"/>
          <p:cNvSpPr>
            <a:spLocks noGrp="1"/>
          </p:cNvSpPr>
          <p:nvPr>
            <p:ph idx="1"/>
          </p:nvPr>
        </p:nvSpPr>
        <p:spPr/>
        <p:txBody>
          <a:bodyPr/>
          <a:lstStyle/>
          <a:p>
            <a:r>
              <a:rPr lang="en-US" dirty="0"/>
              <a:t>The law states that no otherwise qualified person with a disability shall, solely by reason of their disability, be excluded from participation in, be denied benefits of, or be discriminated under any program or activity of a public entity. </a:t>
            </a:r>
          </a:p>
          <a:p>
            <a:r>
              <a:rPr lang="en-US" dirty="0"/>
              <a:t>Within postsecondary education this means student services as well as academic programs need to be accessible. </a:t>
            </a:r>
          </a:p>
        </p:txBody>
      </p:sp>
    </p:spTree>
    <p:extLst>
      <p:ext uri="{BB962C8B-B14F-4D97-AF65-F5344CB8AC3E}">
        <p14:creationId xmlns:p14="http://schemas.microsoft.com/office/powerpoint/2010/main" val="1437190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Goal</a:t>
            </a:r>
          </a:p>
        </p:txBody>
      </p:sp>
      <p:sp>
        <p:nvSpPr>
          <p:cNvPr id="3" name="Content Placeholder 2"/>
          <p:cNvSpPr>
            <a:spLocks noGrp="1"/>
          </p:cNvSpPr>
          <p:nvPr>
            <p:ph idx="1"/>
          </p:nvPr>
        </p:nvSpPr>
        <p:spPr/>
        <p:txBody>
          <a:bodyPr/>
          <a:lstStyle/>
          <a:p>
            <a:r>
              <a:rPr lang="en-US" dirty="0"/>
              <a:t>Equal access should be the goal for all of the student services your students may need. </a:t>
            </a:r>
          </a:p>
          <a:p>
            <a:r>
              <a:rPr lang="en-US" dirty="0"/>
              <a:t>Everyone who needs to be able to use your services, tutoring/learning center, should be able to do so efficiently and comfortably. </a:t>
            </a:r>
          </a:p>
        </p:txBody>
      </p:sp>
    </p:spTree>
    <p:extLst>
      <p:ext uri="{BB962C8B-B14F-4D97-AF65-F5344CB8AC3E}">
        <p14:creationId xmlns:p14="http://schemas.microsoft.com/office/powerpoint/2010/main" val="841724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Universal Design!</a:t>
            </a:r>
          </a:p>
        </p:txBody>
      </p:sp>
      <p:sp>
        <p:nvSpPr>
          <p:cNvPr id="3" name="Content Placeholder 2"/>
          <p:cNvSpPr>
            <a:spLocks noGrp="1"/>
          </p:cNvSpPr>
          <p:nvPr>
            <p:ph idx="1"/>
          </p:nvPr>
        </p:nvSpPr>
        <p:spPr/>
        <p:txBody>
          <a:bodyPr/>
          <a:lstStyle/>
          <a:p>
            <a:r>
              <a:rPr lang="en-US" dirty="0"/>
              <a:t>Things to consider in designing a tutoring program:</a:t>
            </a:r>
          </a:p>
          <a:p>
            <a:pPr>
              <a:buFont typeface="Arial" panose="020B0604020202020204" pitchFamily="34" charset="0"/>
              <a:buChar char="•"/>
            </a:pPr>
            <a:r>
              <a:rPr lang="en-US" dirty="0"/>
              <a:t> location/access to facility</a:t>
            </a:r>
          </a:p>
          <a:p>
            <a:pPr>
              <a:buFont typeface="Arial" panose="020B0604020202020204" pitchFamily="34" charset="0"/>
              <a:buChar char="•"/>
            </a:pPr>
            <a:r>
              <a:rPr lang="en-US" dirty="0"/>
              <a:t> maneuverability within the facility</a:t>
            </a:r>
          </a:p>
          <a:p>
            <a:pPr>
              <a:buFont typeface="Arial" panose="020B0604020202020204" pitchFamily="34" charset="0"/>
              <a:buChar char="•"/>
            </a:pPr>
            <a:r>
              <a:rPr lang="en-US" dirty="0"/>
              <a:t> communication with support staff</a:t>
            </a:r>
          </a:p>
          <a:p>
            <a:pPr>
              <a:buFont typeface="Arial" panose="020B0604020202020204" pitchFamily="34" charset="0"/>
              <a:buChar char="•"/>
            </a:pPr>
            <a:r>
              <a:rPr lang="en-US" dirty="0"/>
              <a:t> are print materials and electronic resources accessible</a:t>
            </a:r>
          </a:p>
          <a:p>
            <a:pPr>
              <a:buFont typeface="Arial" panose="020B0604020202020204" pitchFamily="34" charset="0"/>
              <a:buChar char="•"/>
            </a:pPr>
            <a:r>
              <a:rPr lang="en-US" dirty="0"/>
              <a:t> staff training</a:t>
            </a:r>
          </a:p>
        </p:txBody>
      </p:sp>
    </p:spTree>
    <p:extLst>
      <p:ext uri="{BB962C8B-B14F-4D97-AF65-F5344CB8AC3E}">
        <p14:creationId xmlns:p14="http://schemas.microsoft.com/office/powerpoint/2010/main" val="448905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Considerations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 Planning, policies, and evaluation</a:t>
            </a:r>
          </a:p>
          <a:p>
            <a:pPr>
              <a:buFont typeface="Arial" panose="020B0604020202020204" pitchFamily="34" charset="0"/>
              <a:buChar char="•"/>
            </a:pPr>
            <a:r>
              <a:rPr lang="en-US" dirty="0"/>
              <a:t> Physical environments and products</a:t>
            </a:r>
          </a:p>
          <a:p>
            <a:pPr>
              <a:buFont typeface="Arial" panose="020B0604020202020204" pitchFamily="34" charset="0"/>
              <a:buChar char="•"/>
            </a:pPr>
            <a:r>
              <a:rPr lang="en-US" dirty="0"/>
              <a:t> Instructional needs</a:t>
            </a:r>
          </a:p>
          <a:p>
            <a:pPr>
              <a:buFont typeface="Arial" panose="020B0604020202020204" pitchFamily="34" charset="0"/>
              <a:buChar char="•"/>
            </a:pPr>
            <a:r>
              <a:rPr lang="en-US" dirty="0"/>
              <a:t> Staff</a:t>
            </a:r>
          </a:p>
          <a:p>
            <a:pPr>
              <a:buFont typeface="Arial" panose="020B0604020202020204" pitchFamily="34" charset="0"/>
              <a:buChar char="•"/>
            </a:pPr>
            <a:r>
              <a:rPr lang="en-US" dirty="0"/>
              <a:t> Information resources and technology</a:t>
            </a:r>
          </a:p>
          <a:p>
            <a:pPr>
              <a:buFont typeface="Arial" panose="020B0604020202020204" pitchFamily="34" charset="0"/>
              <a:buChar char="•"/>
            </a:pPr>
            <a:r>
              <a:rPr lang="en-US" dirty="0"/>
              <a:t> Events</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801707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Tutoring of Students with Disabilities	</a:t>
            </a:r>
          </a:p>
        </p:txBody>
      </p:sp>
      <p:sp>
        <p:nvSpPr>
          <p:cNvPr id="3" name="Content Placeholder 2"/>
          <p:cNvSpPr>
            <a:spLocks noGrp="1"/>
          </p:cNvSpPr>
          <p:nvPr>
            <p:ph idx="1"/>
          </p:nvPr>
        </p:nvSpPr>
        <p:spPr/>
        <p:txBody>
          <a:bodyPr/>
          <a:lstStyle/>
          <a:p>
            <a:r>
              <a:rPr lang="en-US" dirty="0"/>
              <a:t>Appropriate design of a tutoring/learning center program to be accessible to all will make it easier for everyone to use and truly result in fewer instances of tutoring being a special accommodation.</a:t>
            </a:r>
          </a:p>
          <a:p>
            <a:endParaRPr lang="en-US" dirty="0"/>
          </a:p>
          <a:p>
            <a:r>
              <a:rPr lang="en-US" dirty="0"/>
              <a:t>DS staff should still have a good working relationship with staff in the Learning Center and should keep open communication about students with disabilities using the services of the Learning Center to oversee and make sure that the student’s needs are being met through equal access to materials and services of the learning center. </a:t>
            </a:r>
          </a:p>
        </p:txBody>
      </p:sp>
    </p:spTree>
    <p:extLst>
      <p:ext uri="{BB962C8B-B14F-4D97-AF65-F5344CB8AC3E}">
        <p14:creationId xmlns:p14="http://schemas.microsoft.com/office/powerpoint/2010/main" val="3127493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for Note-takers</a:t>
            </a:r>
          </a:p>
        </p:txBody>
      </p:sp>
      <p:sp>
        <p:nvSpPr>
          <p:cNvPr id="3" name="Content Placeholder 2"/>
          <p:cNvSpPr>
            <a:spLocks noGrp="1"/>
          </p:cNvSpPr>
          <p:nvPr>
            <p:ph idx="1"/>
          </p:nvPr>
        </p:nvSpPr>
        <p:spPr/>
        <p:txBody>
          <a:bodyPr/>
          <a:lstStyle/>
          <a:p>
            <a:r>
              <a:rPr lang="en-US" dirty="0"/>
              <a:t>Note-takers are a commonly requested accommodation for students with:</a:t>
            </a:r>
          </a:p>
          <a:p>
            <a:pPr>
              <a:buFont typeface="Arial" panose="020B0604020202020204" pitchFamily="34" charset="0"/>
              <a:buChar char="•"/>
            </a:pPr>
            <a:r>
              <a:rPr lang="en-US" dirty="0"/>
              <a:t> learning disability</a:t>
            </a:r>
          </a:p>
          <a:p>
            <a:pPr>
              <a:buFont typeface="Arial" panose="020B0604020202020204" pitchFamily="34" charset="0"/>
              <a:buChar char="•"/>
            </a:pPr>
            <a:r>
              <a:rPr lang="en-US" dirty="0"/>
              <a:t> mobility/motor impairment</a:t>
            </a:r>
          </a:p>
          <a:p>
            <a:pPr>
              <a:buFont typeface="Arial" panose="020B0604020202020204" pitchFamily="34" charset="0"/>
              <a:buChar char="•"/>
            </a:pPr>
            <a:r>
              <a:rPr lang="en-US" dirty="0"/>
              <a:t> hearing loss</a:t>
            </a:r>
          </a:p>
          <a:p>
            <a:pPr>
              <a:buFont typeface="Arial" panose="020B0604020202020204" pitchFamily="34" charset="0"/>
              <a:buChar char="•"/>
            </a:pPr>
            <a:r>
              <a:rPr lang="en-US" dirty="0"/>
              <a:t> chronic health condition</a:t>
            </a:r>
          </a:p>
          <a:p>
            <a:pPr>
              <a:buFont typeface="Arial" panose="020B0604020202020204" pitchFamily="34" charset="0"/>
              <a:buChar char="•"/>
            </a:pPr>
            <a:endParaRPr lang="en-US" dirty="0"/>
          </a:p>
          <a:p>
            <a:pPr marL="0" indent="0">
              <a:buNone/>
            </a:pPr>
            <a:r>
              <a:rPr lang="en-US" dirty="0"/>
              <a:t>Keep in mind that the accommodation of note taking is intended to provide information to the student that the student would have gotten on their own, if not for their disability. </a:t>
            </a:r>
          </a:p>
        </p:txBody>
      </p:sp>
    </p:spTree>
    <p:extLst>
      <p:ext uri="{BB962C8B-B14F-4D97-AF65-F5344CB8AC3E}">
        <p14:creationId xmlns:p14="http://schemas.microsoft.com/office/powerpoint/2010/main" val="351247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way to provide </a:t>
            </a:r>
            <a:br>
              <a:rPr lang="en-US" dirty="0"/>
            </a:br>
            <a:r>
              <a:rPr lang="en-US" dirty="0"/>
              <a:t>note-takers</a:t>
            </a:r>
          </a:p>
        </p:txBody>
      </p:sp>
      <p:sp>
        <p:nvSpPr>
          <p:cNvPr id="3" name="Content Placeholder 2"/>
          <p:cNvSpPr>
            <a:spLocks noGrp="1"/>
          </p:cNvSpPr>
          <p:nvPr>
            <p:ph idx="1"/>
          </p:nvPr>
        </p:nvSpPr>
        <p:spPr>
          <a:xfrm>
            <a:off x="822959" y="1737361"/>
            <a:ext cx="7543801" cy="4663439"/>
          </a:xfrm>
        </p:spPr>
        <p:txBody>
          <a:bodyPr>
            <a:normAutofit fontScale="85000" lnSpcReduction="10000"/>
          </a:bodyPr>
          <a:lstStyle/>
          <a:p>
            <a:pPr>
              <a:buFont typeface="Arial" panose="020B0604020202020204" pitchFamily="34" charset="0"/>
              <a:buChar char="•"/>
            </a:pPr>
            <a:r>
              <a:rPr lang="en-US" dirty="0"/>
              <a:t> Guided notes</a:t>
            </a:r>
          </a:p>
          <a:p>
            <a:pPr lvl="1">
              <a:buFont typeface="Arial" panose="020B0604020202020204" pitchFamily="34" charset="0"/>
              <a:buChar char="•"/>
            </a:pPr>
            <a:r>
              <a:rPr lang="en-US" dirty="0"/>
              <a:t>A guided note is an outline, provided by the instructor, that has spaces/blanks where the student can fill in during the lecture. Guided notes are good for participation and for limiting the time spent writing.</a:t>
            </a:r>
          </a:p>
          <a:p>
            <a:pPr>
              <a:buFont typeface="Arial" panose="020B0604020202020204" pitchFamily="34" charset="0"/>
              <a:buChar char="•"/>
            </a:pPr>
            <a:r>
              <a:rPr lang="en-US" dirty="0"/>
              <a:t> Instructor lecture notes</a:t>
            </a:r>
          </a:p>
          <a:p>
            <a:pPr lvl="1">
              <a:buFont typeface="Arial" panose="020B0604020202020204" pitchFamily="34" charset="0"/>
              <a:buChar char="•"/>
            </a:pPr>
            <a:r>
              <a:rPr lang="en-US" dirty="0"/>
              <a:t>An instructor can share their notes before class with a student and this would allow the student to concentrate on the information given and participate in discussions. </a:t>
            </a:r>
          </a:p>
          <a:p>
            <a:pPr>
              <a:buFont typeface="Arial" panose="020B0604020202020204" pitchFamily="34" charset="0"/>
              <a:buChar char="•"/>
            </a:pPr>
            <a:r>
              <a:rPr lang="en-US" dirty="0"/>
              <a:t> Copies of notes from a designated note taker</a:t>
            </a:r>
          </a:p>
          <a:p>
            <a:pPr lvl="1">
              <a:buFont typeface="Arial" panose="020B0604020202020204" pitchFamily="34" charset="0"/>
              <a:buChar char="•"/>
            </a:pPr>
            <a:r>
              <a:rPr lang="en-US" dirty="0"/>
              <a:t>No carbon required paper is great for students to take notes on in class or photocopies of the notes can be made. This does leave concerns about legibility or notes and are the writer’s interpretation of the lecture. In this case student should try to take some notes themselves. </a:t>
            </a:r>
          </a:p>
          <a:p>
            <a:pPr>
              <a:buFont typeface="Arial" panose="020B0604020202020204" pitchFamily="34" charset="0"/>
              <a:buChar char="•"/>
            </a:pPr>
            <a:r>
              <a:rPr lang="en-US" dirty="0"/>
              <a:t> Audio recordings</a:t>
            </a:r>
          </a:p>
          <a:p>
            <a:pPr lvl="1">
              <a:buFont typeface="Arial" panose="020B0604020202020204" pitchFamily="34" charset="0"/>
              <a:buChar char="•"/>
            </a:pPr>
            <a:r>
              <a:rPr lang="en-US" dirty="0"/>
              <a:t>Good to use for low visual high lecture formats. Would not be ideal for math or science classes. Not useful for a student with a hearing impairment and are time consuming to review. </a:t>
            </a:r>
          </a:p>
          <a:p>
            <a:pPr>
              <a:buFont typeface="Arial" panose="020B0604020202020204" pitchFamily="34" charset="0"/>
              <a:buChar char="•"/>
            </a:pPr>
            <a:r>
              <a:rPr lang="en-US" dirty="0"/>
              <a:t> Note taking software/laptop</a:t>
            </a:r>
          </a:p>
          <a:p>
            <a:pPr lvl="1">
              <a:buFont typeface="Arial" panose="020B0604020202020204" pitchFamily="34" charset="0"/>
              <a:buChar char="•"/>
            </a:pPr>
            <a:r>
              <a:rPr lang="en-US" dirty="0"/>
              <a:t>Evernote, OneNote, </a:t>
            </a:r>
            <a:r>
              <a:rPr lang="en-US" dirty="0" err="1"/>
              <a:t>Livescribe</a:t>
            </a:r>
            <a:r>
              <a:rPr lang="en-US" dirty="0"/>
              <a:t> Pen, Notability, </a:t>
            </a:r>
            <a:r>
              <a:rPr lang="en-US" dirty="0" err="1"/>
              <a:t>Sonocent</a:t>
            </a:r>
            <a:endParaRPr lang="en-US" dirty="0"/>
          </a:p>
        </p:txBody>
      </p:sp>
    </p:spTree>
    <p:extLst>
      <p:ext uri="{BB962C8B-B14F-4D97-AF65-F5344CB8AC3E}">
        <p14:creationId xmlns:p14="http://schemas.microsoft.com/office/powerpoint/2010/main" val="3068358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Request for Special Test Administration</a:t>
            </a:r>
          </a:p>
        </p:txBody>
      </p:sp>
      <p:sp>
        <p:nvSpPr>
          <p:cNvPr id="4" name="Content Placeholder 3"/>
          <p:cNvSpPr>
            <a:spLocks noGrp="1"/>
          </p:cNvSpPr>
          <p:nvPr>
            <p:ph idx="1"/>
          </p:nvPr>
        </p:nvSpPr>
        <p:spPr>
          <a:xfrm>
            <a:off x="822959" y="1845734"/>
            <a:ext cx="7543801" cy="4402666"/>
          </a:xfrm>
        </p:spPr>
        <p:txBody>
          <a:bodyPr>
            <a:normAutofit fontScale="85000" lnSpcReduction="20000"/>
          </a:bodyPr>
          <a:lstStyle/>
          <a:p>
            <a:r>
              <a:rPr lang="en-US" dirty="0"/>
              <a:t>Testing accommodations are changes to the regular testing environment that allow individuals with disabilities to demonstrate their true awareness/knowledge on an exam/test. </a:t>
            </a:r>
          </a:p>
          <a:p>
            <a:r>
              <a:rPr lang="en-US" dirty="0"/>
              <a:t>Examples of testing accommodations include:</a:t>
            </a:r>
          </a:p>
          <a:p>
            <a:pPr>
              <a:buFont typeface="Arial" panose="020B0604020202020204" pitchFamily="34" charset="0"/>
              <a:buChar char="•"/>
            </a:pPr>
            <a:r>
              <a:rPr lang="en-US" dirty="0"/>
              <a:t> braille or large print exam materials</a:t>
            </a:r>
          </a:p>
          <a:p>
            <a:pPr>
              <a:buFont typeface="Arial" panose="020B0604020202020204" pitchFamily="34" charset="0"/>
              <a:buChar char="•"/>
            </a:pPr>
            <a:r>
              <a:rPr lang="en-US" dirty="0"/>
              <a:t> screen reading technology</a:t>
            </a:r>
          </a:p>
          <a:p>
            <a:pPr>
              <a:buFont typeface="Arial" panose="020B0604020202020204" pitchFamily="34" charset="0"/>
              <a:buChar char="•"/>
            </a:pPr>
            <a:r>
              <a:rPr lang="en-US" dirty="0"/>
              <a:t> scribes to record answers/notes/essays</a:t>
            </a:r>
          </a:p>
          <a:p>
            <a:pPr>
              <a:buFont typeface="Arial" panose="020B0604020202020204" pitchFamily="34" charset="0"/>
              <a:buChar char="•"/>
            </a:pPr>
            <a:r>
              <a:rPr lang="en-US" dirty="0"/>
              <a:t> extended time</a:t>
            </a:r>
          </a:p>
          <a:p>
            <a:pPr>
              <a:buFont typeface="Arial" panose="020B0604020202020204" pitchFamily="34" charset="0"/>
              <a:buChar char="•"/>
            </a:pPr>
            <a:r>
              <a:rPr lang="en-US" dirty="0"/>
              <a:t> accessible testing station</a:t>
            </a:r>
          </a:p>
          <a:p>
            <a:pPr>
              <a:buFont typeface="Arial" panose="020B0604020202020204" pitchFamily="34" charset="0"/>
              <a:buChar char="•"/>
            </a:pPr>
            <a:r>
              <a:rPr lang="en-US" dirty="0"/>
              <a:t> distraction-free testing room</a:t>
            </a:r>
          </a:p>
          <a:p>
            <a:pPr>
              <a:buFont typeface="Arial" panose="020B0604020202020204" pitchFamily="34" charset="0"/>
              <a:buChar char="•"/>
            </a:pPr>
            <a:r>
              <a:rPr lang="en-US" dirty="0"/>
              <a:t> physical prompts (for individuals with hearing impairments) regarding time requirements</a:t>
            </a:r>
          </a:p>
          <a:p>
            <a:pPr>
              <a:buFont typeface="Arial" panose="020B0604020202020204" pitchFamily="34" charset="0"/>
              <a:buChar char="•"/>
            </a:pPr>
            <a:r>
              <a:rPr lang="en-US" dirty="0"/>
              <a:t> permission to alter the testing environment (example,  break to monitor blood sugar/administer insulin)</a:t>
            </a:r>
          </a:p>
        </p:txBody>
      </p:sp>
    </p:spTree>
    <p:extLst>
      <p:ext uri="{BB962C8B-B14F-4D97-AF65-F5344CB8AC3E}">
        <p14:creationId xmlns:p14="http://schemas.microsoft.com/office/powerpoint/2010/main" val="711023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 Addressing Technical Standards</a:t>
            </a:r>
          </a:p>
          <a:p>
            <a:pPr>
              <a:buFont typeface="Arial" panose="020B0604020202020204" pitchFamily="34" charset="0"/>
              <a:buChar char="•"/>
            </a:pPr>
            <a:r>
              <a:rPr lang="en-US" dirty="0"/>
              <a:t> Tutoring Services</a:t>
            </a:r>
          </a:p>
          <a:p>
            <a:pPr>
              <a:buFont typeface="Arial" panose="020B0604020202020204" pitchFamily="34" charset="0"/>
              <a:buChar char="•"/>
            </a:pPr>
            <a:r>
              <a:rPr lang="en-US" dirty="0"/>
              <a:t> Request for </a:t>
            </a:r>
            <a:r>
              <a:rPr lang="en-US" dirty="0" err="1"/>
              <a:t>Notetakers</a:t>
            </a:r>
            <a:endParaRPr lang="en-US" dirty="0"/>
          </a:p>
          <a:p>
            <a:pPr>
              <a:buFont typeface="Arial" panose="020B0604020202020204" pitchFamily="34" charset="0"/>
              <a:buChar char="•"/>
            </a:pPr>
            <a:r>
              <a:rPr lang="en-US" dirty="0"/>
              <a:t> Request for Special Test Administration</a:t>
            </a:r>
          </a:p>
          <a:p>
            <a:pPr>
              <a:buFont typeface="Arial" panose="020B0604020202020204" pitchFamily="34" charset="0"/>
              <a:buChar char="•"/>
            </a:pPr>
            <a:r>
              <a:rPr lang="en-US" dirty="0"/>
              <a:t> Quiz Accommodations</a:t>
            </a:r>
          </a:p>
          <a:p>
            <a:pPr>
              <a:buFont typeface="Arial" panose="020B0604020202020204" pitchFamily="34" charset="0"/>
              <a:buChar char="•"/>
            </a:pPr>
            <a:r>
              <a:rPr lang="en-US" dirty="0"/>
              <a:t> Working with facilities staff and faculty</a:t>
            </a:r>
          </a:p>
          <a:p>
            <a:pPr>
              <a:buFont typeface="Arial" panose="020B0604020202020204" pitchFamily="34" charset="0"/>
              <a:buChar char="•"/>
            </a:pPr>
            <a:r>
              <a:rPr lang="en-US" dirty="0"/>
              <a:t> Denying Accommodation Requests</a:t>
            </a:r>
          </a:p>
          <a:p>
            <a:pPr>
              <a:buFont typeface="Arial" panose="020B0604020202020204" pitchFamily="34" charset="0"/>
              <a:buChar char="•"/>
            </a:pPr>
            <a:r>
              <a:rPr lang="en-US" dirty="0"/>
              <a:t> Policies for Make-up Work and Absences</a:t>
            </a:r>
          </a:p>
        </p:txBody>
      </p:sp>
    </p:spTree>
    <p:extLst>
      <p:ext uri="{BB962C8B-B14F-4D97-AF65-F5344CB8AC3E}">
        <p14:creationId xmlns:p14="http://schemas.microsoft.com/office/powerpoint/2010/main" val="2639192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testing accommodation should be provided?</a:t>
            </a:r>
          </a:p>
        </p:txBody>
      </p:sp>
      <p:sp>
        <p:nvSpPr>
          <p:cNvPr id="3" name="Content Placeholder 2"/>
          <p:cNvSpPr>
            <a:spLocks noGrp="1"/>
          </p:cNvSpPr>
          <p:nvPr>
            <p:ph idx="1"/>
          </p:nvPr>
        </p:nvSpPr>
        <p:spPr>
          <a:xfrm>
            <a:off x="822959" y="1845734"/>
            <a:ext cx="7543801" cy="4250266"/>
          </a:xfrm>
        </p:spPr>
        <p:txBody>
          <a:bodyPr>
            <a:normAutofit/>
          </a:bodyPr>
          <a:lstStyle/>
          <a:p>
            <a:r>
              <a:rPr lang="en-US" dirty="0"/>
              <a:t>It is important to ensure that the test scores of the individual being tested accurately reflects the students aptitude/achievement/skill the test is intended to measure. </a:t>
            </a:r>
          </a:p>
          <a:p>
            <a:r>
              <a:rPr lang="en-US" dirty="0"/>
              <a:t>Example:</a:t>
            </a:r>
          </a:p>
          <a:p>
            <a:r>
              <a:rPr lang="en-US" dirty="0"/>
              <a:t>If a student is requesting to use a basic calculator due to a learning disability related to math DS staff should consult with the instructor to gauge the objective of the math test. If the test aims to measure one’s ability to solve algebra equations, basic math computations like addition, subtraction, etc. are secondary and may be an appropriate testing accommodation.  </a:t>
            </a:r>
          </a:p>
          <a:p>
            <a:r>
              <a:rPr lang="en-US" dirty="0"/>
              <a:t>If, however, the objective is to measure the student‘s understanding of basic math computations, then a basic calculator would not be an appropriate testing accommodation. </a:t>
            </a:r>
          </a:p>
        </p:txBody>
      </p:sp>
    </p:spTree>
    <p:extLst>
      <p:ext uri="{BB962C8B-B14F-4D97-AF65-F5344CB8AC3E}">
        <p14:creationId xmlns:p14="http://schemas.microsoft.com/office/powerpoint/2010/main" val="2799210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Documentation</a:t>
            </a:r>
          </a:p>
        </p:txBody>
      </p:sp>
      <p:sp>
        <p:nvSpPr>
          <p:cNvPr id="3" name="Content Placeholder 2"/>
          <p:cNvSpPr>
            <a:spLocks noGrp="1"/>
          </p:cNvSpPr>
          <p:nvPr>
            <p:ph idx="1"/>
          </p:nvPr>
        </p:nvSpPr>
        <p:spPr/>
        <p:txBody>
          <a:bodyPr/>
          <a:lstStyle/>
          <a:p>
            <a:r>
              <a:rPr lang="en-US" dirty="0"/>
              <a:t>Examples of types of documentation that might help identify type of testing accommodation best suited for a student:</a:t>
            </a:r>
          </a:p>
          <a:p>
            <a:pPr>
              <a:buFont typeface="Arial" panose="020B0604020202020204" pitchFamily="34" charset="0"/>
              <a:buChar char="•"/>
            </a:pPr>
            <a:r>
              <a:rPr lang="en-US" dirty="0"/>
              <a:t> recommendation of qualified professionals</a:t>
            </a:r>
          </a:p>
          <a:p>
            <a:pPr>
              <a:buFont typeface="Arial" panose="020B0604020202020204" pitchFamily="34" charset="0"/>
              <a:buChar char="•"/>
            </a:pPr>
            <a:r>
              <a:rPr lang="en-US" dirty="0"/>
              <a:t> proof of past testing accommodations</a:t>
            </a:r>
          </a:p>
          <a:p>
            <a:pPr>
              <a:buFont typeface="Arial" panose="020B0604020202020204" pitchFamily="34" charset="0"/>
              <a:buChar char="•"/>
            </a:pPr>
            <a:r>
              <a:rPr lang="en-US" dirty="0"/>
              <a:t> observations of educators</a:t>
            </a:r>
          </a:p>
          <a:p>
            <a:pPr>
              <a:buFont typeface="Arial" panose="020B0604020202020204" pitchFamily="34" charset="0"/>
              <a:buChar char="•"/>
            </a:pPr>
            <a:r>
              <a:rPr lang="en-US" dirty="0"/>
              <a:t> results of psycho-educational or other professional evaluation</a:t>
            </a:r>
          </a:p>
        </p:txBody>
      </p:sp>
    </p:spTree>
    <p:extLst>
      <p:ext uri="{BB962C8B-B14F-4D97-AF65-F5344CB8AC3E}">
        <p14:creationId xmlns:p14="http://schemas.microsoft.com/office/powerpoint/2010/main" val="3184156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Quiz Accommodations</a:t>
            </a:r>
          </a:p>
        </p:txBody>
      </p:sp>
      <p:sp>
        <p:nvSpPr>
          <p:cNvPr id="4" name="Content Placeholder 3"/>
          <p:cNvSpPr>
            <a:spLocks noGrp="1"/>
          </p:cNvSpPr>
          <p:nvPr>
            <p:ph idx="1"/>
          </p:nvPr>
        </p:nvSpPr>
        <p:spPr/>
        <p:txBody>
          <a:bodyPr/>
          <a:lstStyle/>
          <a:p>
            <a:r>
              <a:rPr lang="en-US" dirty="0"/>
              <a:t>Pop quizzes can be a valuable teaching and learning tool but all too often they are putting students with disabilities at a disadvantage. </a:t>
            </a:r>
          </a:p>
          <a:p>
            <a:r>
              <a:rPr lang="en-US" dirty="0"/>
              <a:t>Scenario: Student with a learning disability gets extended time on quizzes to double time. A five-minute pop quiz during class for this student would require a time extension of 5 minutes more, leaving the professor and the rest of the class waiting. A byproduct of this interaction is that the student with the disability is clearly identified by other students often further resulting in additional stress and undue attention.</a:t>
            </a:r>
          </a:p>
          <a:p>
            <a:r>
              <a:rPr lang="en-US" dirty="0"/>
              <a:t>Simply put pop quizzes are not “accessible” and fair to all students. </a:t>
            </a:r>
          </a:p>
        </p:txBody>
      </p:sp>
    </p:spTree>
    <p:extLst>
      <p:ext uri="{BB962C8B-B14F-4D97-AF65-F5344CB8AC3E}">
        <p14:creationId xmlns:p14="http://schemas.microsoft.com/office/powerpoint/2010/main" val="2381588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Options for Pop Quizzes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 Give students questions as a hand-out at the end of class to be turned in at the beginning of the next class. </a:t>
            </a:r>
          </a:p>
          <a:p>
            <a:pPr>
              <a:buFont typeface="Arial" panose="020B0604020202020204" pitchFamily="34" charset="0"/>
              <a:buChar char="•"/>
            </a:pPr>
            <a:r>
              <a:rPr lang="en-US" dirty="0"/>
              <a:t> Put pop quiz questions on the syllabus reading list with assigned readings and vary the response mode each week</a:t>
            </a:r>
          </a:p>
          <a:p>
            <a:pPr>
              <a:buFont typeface="Arial" panose="020B0604020202020204" pitchFamily="34" charset="0"/>
              <a:buChar char="•"/>
            </a:pPr>
            <a:r>
              <a:rPr lang="en-US" dirty="0"/>
              <a:t>  Have students meet with you as an assignment of the course for a 5 minute check in – helps with rapport building and gives you time to ask pop quiz like questions. </a:t>
            </a:r>
          </a:p>
          <a:p>
            <a:pPr>
              <a:buFont typeface="Arial" panose="020B0604020202020204" pitchFamily="34" charset="0"/>
              <a:buChar char="•"/>
            </a:pPr>
            <a:endParaRPr lang="en-US" dirty="0"/>
          </a:p>
          <a:p>
            <a:pPr marL="0" indent="0">
              <a:buNone/>
            </a:pPr>
            <a:r>
              <a:rPr lang="en-US" i="1" dirty="0"/>
              <a:t>Important note – this is something that a lot of faculty are not familiar with and may require a one-on-one discussion with faculty. </a:t>
            </a:r>
          </a:p>
        </p:txBody>
      </p:sp>
    </p:spTree>
    <p:extLst>
      <p:ext uri="{BB962C8B-B14F-4D97-AF65-F5344CB8AC3E}">
        <p14:creationId xmlns:p14="http://schemas.microsoft.com/office/powerpoint/2010/main" val="2721727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facilities staff and faculty</a:t>
            </a:r>
          </a:p>
        </p:txBody>
      </p:sp>
      <p:sp>
        <p:nvSpPr>
          <p:cNvPr id="3" name="Content Placeholder 2"/>
          <p:cNvSpPr>
            <a:spLocks noGrp="1"/>
          </p:cNvSpPr>
          <p:nvPr>
            <p:ph idx="1"/>
          </p:nvPr>
        </p:nvSpPr>
        <p:spPr/>
        <p:txBody>
          <a:bodyPr/>
          <a:lstStyle/>
          <a:p>
            <a:r>
              <a:rPr lang="en-US" dirty="0"/>
              <a:t>Collaboration and communication with college facilities staff is key when providing services to students with disabilities. </a:t>
            </a:r>
          </a:p>
          <a:p>
            <a:r>
              <a:rPr lang="en-US" dirty="0"/>
              <a:t>Classroom changes may be warranted to ensure accessibility for students with mobility issues. </a:t>
            </a:r>
          </a:p>
          <a:p>
            <a:r>
              <a:rPr lang="en-US" dirty="0"/>
              <a:t>Facilities staff will be aware of the ADA from a building code perspective but don’t always have the lens of a student navigating our campus. DS staff should be advocates for students with facilities and building a strong, collaborative relationship will go a long with in helping your students and in making your job easier. </a:t>
            </a:r>
          </a:p>
        </p:txBody>
      </p:sp>
    </p:spTree>
    <p:extLst>
      <p:ext uri="{BB962C8B-B14F-4D97-AF65-F5344CB8AC3E}">
        <p14:creationId xmlns:p14="http://schemas.microsoft.com/office/powerpoint/2010/main" val="4149036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Collaborate and educate</a:t>
            </a:r>
          </a:p>
        </p:txBody>
      </p:sp>
      <p:sp>
        <p:nvSpPr>
          <p:cNvPr id="3" name="Content Placeholder 2"/>
          <p:cNvSpPr>
            <a:spLocks noGrp="1"/>
          </p:cNvSpPr>
          <p:nvPr>
            <p:ph idx="1"/>
          </p:nvPr>
        </p:nvSpPr>
        <p:spPr/>
        <p:txBody>
          <a:bodyPr/>
          <a:lstStyle/>
          <a:p>
            <a:r>
              <a:rPr lang="en-US" dirty="0"/>
              <a:t>Collaboration is HUGE when working with faculty. Faculty have academic freedom and often don’t understand why someone who doesn’t understand their subject area like they do has the right to tell them how to manage their classroom. </a:t>
            </a:r>
          </a:p>
          <a:p>
            <a:pPr marL="0" indent="0">
              <a:buNone/>
            </a:pPr>
            <a:r>
              <a:rPr lang="en-US" dirty="0"/>
              <a:t>Faculty should be heard and involved in the accommodation process. This means making sure faculty understand that accommodations are not meant to be unfair advantages but field leveling for students with disabilities. </a:t>
            </a:r>
          </a:p>
          <a:p>
            <a:pPr marL="0" indent="0">
              <a:buNone/>
            </a:pPr>
            <a:r>
              <a:rPr lang="en-US" dirty="0"/>
              <a:t>Faculty often don’t know the federal mandates and once educated about their role are often very willing to help. </a:t>
            </a:r>
          </a:p>
        </p:txBody>
      </p:sp>
    </p:spTree>
    <p:extLst>
      <p:ext uri="{BB962C8B-B14F-4D97-AF65-F5344CB8AC3E}">
        <p14:creationId xmlns:p14="http://schemas.microsoft.com/office/powerpoint/2010/main" val="3421573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Faculty’s Role</a:t>
            </a:r>
          </a:p>
        </p:txBody>
      </p:sp>
      <p:sp>
        <p:nvSpPr>
          <p:cNvPr id="3" name="Content Placeholder 2"/>
          <p:cNvSpPr>
            <a:spLocks noGrp="1"/>
          </p:cNvSpPr>
          <p:nvPr>
            <p:ph idx="1"/>
          </p:nvPr>
        </p:nvSpPr>
        <p:spPr/>
        <p:txBody>
          <a:bodyPr/>
          <a:lstStyle/>
          <a:p>
            <a:r>
              <a:rPr lang="en-US" dirty="0"/>
              <a:t>The role of a faculty member in not an optional one with regards to accommodation implementation. Their role involves:</a:t>
            </a:r>
          </a:p>
          <a:p>
            <a:pPr>
              <a:buFont typeface="Arial" panose="020B0604020202020204" pitchFamily="34" charset="0"/>
              <a:buChar char="•"/>
            </a:pPr>
            <a:r>
              <a:rPr lang="en-US" dirty="0"/>
              <a:t> participation in providing reasonable accommodations</a:t>
            </a:r>
          </a:p>
          <a:p>
            <a:pPr>
              <a:buFont typeface="Arial" panose="020B0604020202020204" pitchFamily="34" charset="0"/>
              <a:buChar char="•"/>
            </a:pPr>
            <a:r>
              <a:rPr lang="en-US" dirty="0"/>
              <a:t> providing access to classroom and materials</a:t>
            </a:r>
          </a:p>
          <a:p>
            <a:pPr>
              <a:buFont typeface="Arial" panose="020B0604020202020204" pitchFamily="34" charset="0"/>
              <a:buChar char="•"/>
            </a:pPr>
            <a:r>
              <a:rPr lang="en-US" dirty="0"/>
              <a:t> maintaining confidentiality of student</a:t>
            </a:r>
          </a:p>
          <a:p>
            <a:pPr>
              <a:buFont typeface="Arial" panose="020B0604020202020204" pitchFamily="34" charset="0"/>
              <a:buChar char="•"/>
            </a:pPr>
            <a:r>
              <a:rPr lang="en-US" dirty="0"/>
              <a:t> identifying essential/fundamental learning outcomes</a:t>
            </a:r>
          </a:p>
        </p:txBody>
      </p:sp>
    </p:spTree>
    <p:extLst>
      <p:ext uri="{BB962C8B-B14F-4D97-AF65-F5344CB8AC3E}">
        <p14:creationId xmlns:p14="http://schemas.microsoft.com/office/powerpoint/2010/main" val="1664819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Faculty rights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Maintain academic standards</a:t>
            </a:r>
          </a:p>
          <a:p>
            <a:pPr>
              <a:buFont typeface="Arial" panose="020B0604020202020204" pitchFamily="34" charset="0"/>
              <a:buChar char="•"/>
            </a:pPr>
            <a:r>
              <a:rPr lang="en-US" dirty="0"/>
              <a:t>Determine course content and how they wish to teach that content</a:t>
            </a:r>
          </a:p>
          <a:p>
            <a:pPr>
              <a:buFont typeface="Arial" panose="020B0604020202020204" pitchFamily="34" charset="0"/>
              <a:buChar char="•"/>
            </a:pPr>
            <a:r>
              <a:rPr lang="en-US" dirty="0"/>
              <a:t>Contact DS with questions</a:t>
            </a:r>
          </a:p>
          <a:p>
            <a:pPr>
              <a:buFont typeface="Arial" panose="020B0604020202020204" pitchFamily="34" charset="0"/>
              <a:buChar char="•"/>
            </a:pPr>
            <a:r>
              <a:rPr lang="en-US" dirty="0"/>
              <a:t>Confirm a student’s request for an accommodation and get clarification if needed</a:t>
            </a:r>
          </a:p>
          <a:p>
            <a:pPr>
              <a:buFont typeface="Arial" panose="020B0604020202020204" pitchFamily="34" charset="0"/>
              <a:buChar char="•"/>
            </a:pPr>
            <a:r>
              <a:rPr lang="en-US" dirty="0"/>
              <a:t>Deny requests for accommodations that haven’t been approved by the DS office</a:t>
            </a:r>
          </a:p>
          <a:p>
            <a:pPr>
              <a:buFont typeface="Arial" panose="020B0604020202020204" pitchFamily="34" charset="0"/>
              <a:buChar char="•"/>
            </a:pPr>
            <a:r>
              <a:rPr lang="en-US" dirty="0"/>
              <a:t>Award grades to students indicative of student’s performance (including fail a student if they don’t perform minimum standards for the course)</a:t>
            </a:r>
          </a:p>
        </p:txBody>
      </p:sp>
    </p:spTree>
    <p:extLst>
      <p:ext uri="{BB962C8B-B14F-4D97-AF65-F5344CB8AC3E}">
        <p14:creationId xmlns:p14="http://schemas.microsoft.com/office/powerpoint/2010/main" val="794325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Faculty members should not…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Deny approved accommodations for a verified disability</a:t>
            </a:r>
          </a:p>
          <a:p>
            <a:pPr>
              <a:buFont typeface="Arial" panose="020B0604020202020204" pitchFamily="34" charset="0"/>
              <a:buChar char="•"/>
            </a:pPr>
            <a:r>
              <a:rPr lang="en-US" dirty="0"/>
              <a:t>Determine what is or is not a reasonable accommodation for a student</a:t>
            </a:r>
          </a:p>
          <a:p>
            <a:pPr>
              <a:buFont typeface="Arial" panose="020B0604020202020204" pitchFamily="34" charset="0"/>
              <a:buChar char="•"/>
            </a:pPr>
            <a:r>
              <a:rPr lang="en-US" dirty="0"/>
              <a:t>Challenge the legitimacy of a student’s disability</a:t>
            </a:r>
          </a:p>
          <a:p>
            <a:pPr>
              <a:buFont typeface="Arial" panose="020B0604020202020204" pitchFamily="34" charset="0"/>
              <a:buChar char="•"/>
            </a:pPr>
            <a:r>
              <a:rPr lang="en-US" dirty="0"/>
              <a:t>Disclose to anyone that a student has a documented disability</a:t>
            </a:r>
          </a:p>
          <a:p>
            <a:pPr>
              <a:buFont typeface="Arial" panose="020B0604020202020204" pitchFamily="34" charset="0"/>
              <a:buChar char="•"/>
            </a:pPr>
            <a:r>
              <a:rPr lang="en-US" dirty="0"/>
              <a:t>Review a student’s documentation and/or diagnostic information</a:t>
            </a:r>
          </a:p>
          <a:p>
            <a:pPr>
              <a:buFont typeface="Arial" panose="020B0604020202020204" pitchFamily="34" charset="0"/>
              <a:buChar char="•"/>
            </a:pPr>
            <a:r>
              <a:rPr lang="en-US" dirty="0"/>
              <a:t>Pick and choose which students they allow to receive certain accommodation if those students haven’t been first verified through the DS office. </a:t>
            </a:r>
          </a:p>
        </p:txBody>
      </p:sp>
    </p:spTree>
    <p:extLst>
      <p:ext uri="{BB962C8B-B14F-4D97-AF65-F5344CB8AC3E}">
        <p14:creationId xmlns:p14="http://schemas.microsoft.com/office/powerpoint/2010/main" val="21357561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Denying Accommodation Requests</a:t>
            </a:r>
          </a:p>
        </p:txBody>
      </p:sp>
      <p:sp>
        <p:nvSpPr>
          <p:cNvPr id="3" name="Content Placeholder 2"/>
          <p:cNvSpPr>
            <a:spLocks noGrp="1"/>
          </p:cNvSpPr>
          <p:nvPr>
            <p:ph idx="1"/>
          </p:nvPr>
        </p:nvSpPr>
        <p:spPr/>
        <p:txBody>
          <a:bodyPr/>
          <a:lstStyle/>
          <a:p>
            <a:r>
              <a:rPr lang="en-US" dirty="0"/>
              <a:t>Reasonable accommodations are modifications to tasks, the environment, or to the way things are done that enable a student with a disability to have equal opportunity to participate in an academic program (U.S. Department of Education, 2007).</a:t>
            </a:r>
          </a:p>
          <a:p>
            <a:endParaRPr lang="en-US" dirty="0"/>
          </a:p>
          <a:p>
            <a:r>
              <a:rPr lang="en-US" dirty="0"/>
              <a:t>This doesn’t mean that the latest and greatest assistive technology must be made available, but it does mean that assistive technology and other accommodations should effectively meet the needs of the student with a disability. </a:t>
            </a:r>
          </a:p>
        </p:txBody>
      </p:sp>
    </p:spTree>
    <p:extLst>
      <p:ext uri="{BB962C8B-B14F-4D97-AF65-F5344CB8AC3E}">
        <p14:creationId xmlns:p14="http://schemas.microsoft.com/office/powerpoint/2010/main" val="3918482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Technical Standards </a:t>
            </a:r>
          </a:p>
        </p:txBody>
      </p:sp>
      <p:sp>
        <p:nvSpPr>
          <p:cNvPr id="3" name="Content Placeholder 2"/>
          <p:cNvSpPr>
            <a:spLocks noGrp="1"/>
          </p:cNvSpPr>
          <p:nvPr>
            <p:ph idx="1"/>
          </p:nvPr>
        </p:nvSpPr>
        <p:spPr/>
        <p:txBody>
          <a:bodyPr>
            <a:normAutofit fontScale="92500" lnSpcReduction="10000"/>
          </a:bodyPr>
          <a:lstStyle/>
          <a:p>
            <a:r>
              <a:rPr lang="en-US" sz="2200" dirty="0"/>
              <a:t>Technical standards are the </a:t>
            </a:r>
            <a:r>
              <a:rPr lang="en-US" sz="2200" b="1" i="1" u="sng" dirty="0"/>
              <a:t>nonacademic</a:t>
            </a:r>
            <a:r>
              <a:rPr lang="en-US" sz="2200" i="1" u="sng" dirty="0"/>
              <a:t> </a:t>
            </a:r>
            <a:r>
              <a:rPr lang="en-US" sz="2200" b="1" i="1" u="sng" dirty="0"/>
              <a:t>standards</a:t>
            </a:r>
            <a:r>
              <a:rPr lang="en-US" sz="2200" dirty="0"/>
              <a:t>, skills  and performance requirements that are essential to participation in an education program. </a:t>
            </a:r>
          </a:p>
          <a:p>
            <a:pPr marL="0" indent="0">
              <a:buNone/>
            </a:pPr>
            <a:endParaRPr lang="en-US" sz="2200" dirty="0"/>
          </a:p>
          <a:p>
            <a:r>
              <a:rPr lang="en-US" sz="2200" dirty="0"/>
              <a:t>Nonacademic standards include those physical, cognitive and behavioral standards </a:t>
            </a:r>
          </a:p>
          <a:p>
            <a:endParaRPr lang="en-US" sz="2200" dirty="0"/>
          </a:p>
          <a:p>
            <a:r>
              <a:rPr lang="en-US" sz="2200" dirty="0"/>
              <a:t>Demanded of </a:t>
            </a:r>
            <a:r>
              <a:rPr lang="en-US" sz="2200" b="1" i="1" u="sng" dirty="0"/>
              <a:t>every student </a:t>
            </a:r>
            <a:r>
              <a:rPr lang="en-US" sz="2200" dirty="0"/>
              <a:t> in an educational program </a:t>
            </a:r>
          </a:p>
          <a:p>
            <a:endParaRPr lang="en-US" sz="2200" b="1" i="1" u="sng" dirty="0"/>
          </a:p>
          <a:p>
            <a:r>
              <a:rPr lang="en-US" sz="2200" dirty="0"/>
              <a:t>The standards should describe a knowledge, skill, or ability, not a disqualifying medical condition or disability status.</a:t>
            </a:r>
          </a:p>
          <a:p>
            <a:endParaRPr lang="en-US" sz="2200" dirty="0"/>
          </a:p>
          <a:p>
            <a:endParaRPr lang="en-US" sz="2800" dirty="0"/>
          </a:p>
          <a:p>
            <a:endParaRPr lang="en-US" dirty="0"/>
          </a:p>
          <a:p>
            <a:endParaRPr lang="en-US" dirty="0"/>
          </a:p>
        </p:txBody>
      </p:sp>
    </p:spTree>
    <p:extLst>
      <p:ext uri="{BB962C8B-B14F-4D97-AF65-F5344CB8AC3E}">
        <p14:creationId xmlns:p14="http://schemas.microsoft.com/office/powerpoint/2010/main" val="1882393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deny a request	</a:t>
            </a:r>
          </a:p>
        </p:txBody>
      </p:sp>
      <p:sp>
        <p:nvSpPr>
          <p:cNvPr id="3" name="Content Placeholder 2"/>
          <p:cNvSpPr>
            <a:spLocks noGrp="1"/>
          </p:cNvSpPr>
          <p:nvPr>
            <p:ph idx="1"/>
          </p:nvPr>
        </p:nvSpPr>
        <p:spPr/>
        <p:txBody>
          <a:bodyPr/>
          <a:lstStyle/>
          <a:p>
            <a:r>
              <a:rPr lang="en-US" dirty="0"/>
              <a:t>The college should deny an accommodation request</a:t>
            </a:r>
          </a:p>
          <a:p>
            <a:pPr>
              <a:buFont typeface="Arial" panose="020B0604020202020204" pitchFamily="34" charset="0"/>
              <a:buChar char="•"/>
            </a:pPr>
            <a:r>
              <a:rPr lang="en-US" dirty="0"/>
              <a:t> if the accommodation gives a student an unfair advantage over other students</a:t>
            </a:r>
          </a:p>
          <a:p>
            <a:pPr>
              <a:buFont typeface="Arial" panose="020B0604020202020204" pitchFamily="34" charset="0"/>
              <a:buChar char="•"/>
            </a:pPr>
            <a:r>
              <a:rPr lang="en-US" dirty="0"/>
              <a:t> if the accommodation results in lowering academic standards</a:t>
            </a:r>
          </a:p>
          <a:p>
            <a:pPr>
              <a:buFont typeface="Arial" panose="020B0604020202020204" pitchFamily="34" charset="0"/>
              <a:buChar char="•"/>
            </a:pPr>
            <a:r>
              <a:rPr lang="en-US" dirty="0"/>
              <a:t> if the accommodation significantly alters what is required of the student to complete a class/program</a:t>
            </a:r>
          </a:p>
          <a:p>
            <a:pPr>
              <a:buFont typeface="Arial" panose="020B0604020202020204" pitchFamily="34" charset="0"/>
              <a:buChar char="•"/>
            </a:pPr>
            <a:r>
              <a:rPr lang="en-US" dirty="0"/>
              <a:t> if the accommodation is for a personal care attendant or for personal devices (example – personal laptop)</a:t>
            </a:r>
          </a:p>
        </p:txBody>
      </p:sp>
    </p:spTree>
    <p:extLst>
      <p:ext uri="{BB962C8B-B14F-4D97-AF65-F5344CB8AC3E}">
        <p14:creationId xmlns:p14="http://schemas.microsoft.com/office/powerpoint/2010/main" val="8238914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next</a:t>
            </a:r>
          </a:p>
        </p:txBody>
      </p:sp>
      <p:sp>
        <p:nvSpPr>
          <p:cNvPr id="3" name="Content Placeholder 2"/>
          <p:cNvSpPr>
            <a:spLocks noGrp="1"/>
          </p:cNvSpPr>
          <p:nvPr>
            <p:ph idx="1"/>
          </p:nvPr>
        </p:nvSpPr>
        <p:spPr/>
        <p:txBody>
          <a:bodyPr/>
          <a:lstStyle/>
          <a:p>
            <a:r>
              <a:rPr lang="en-US" dirty="0"/>
              <a:t>If you deny a student’s request for an accommodation look for alterative accommodations that will accomplish the same purpose. </a:t>
            </a:r>
          </a:p>
          <a:p>
            <a:r>
              <a:rPr lang="en-US" dirty="0"/>
              <a:t>Remember the college is obligated to provide equal access to education. </a:t>
            </a:r>
          </a:p>
        </p:txBody>
      </p:sp>
    </p:spTree>
    <p:extLst>
      <p:ext uri="{BB962C8B-B14F-4D97-AF65-F5344CB8AC3E}">
        <p14:creationId xmlns:p14="http://schemas.microsoft.com/office/powerpoint/2010/main" val="191316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 Some students, due to their disabilities, may experience absences from class and request an accommodation for leniency with the College’s attendance policy. </a:t>
            </a:r>
          </a:p>
          <a:p>
            <a:pPr>
              <a:buFont typeface="Arial" panose="020B0604020202020204" pitchFamily="34" charset="0"/>
              <a:buChar char="•"/>
            </a:pPr>
            <a:r>
              <a:rPr lang="en-US" dirty="0"/>
              <a:t>In some cases, leniency with the attendance policy may be appropriate depending on the essential requirements of the course. </a:t>
            </a:r>
          </a:p>
          <a:p>
            <a:pPr>
              <a:buFont typeface="Arial" panose="020B0604020202020204" pitchFamily="34" charset="0"/>
              <a:buChar char="•"/>
            </a:pPr>
            <a:r>
              <a:rPr lang="en-US" dirty="0"/>
              <a:t>This is a case-by-case determination process.  </a:t>
            </a:r>
          </a:p>
          <a:p>
            <a:pPr>
              <a:buFont typeface="Arial" panose="020B0604020202020204" pitchFamily="34" charset="0"/>
              <a:buChar char="•"/>
            </a:pPr>
            <a:r>
              <a:rPr lang="en-US" dirty="0"/>
              <a:t>Students, despite their disability, are responsible for fulfilling the essential requirements of a course.  </a:t>
            </a:r>
          </a:p>
        </p:txBody>
      </p:sp>
    </p:spTree>
    <p:extLst>
      <p:ext uri="{BB962C8B-B14F-4D97-AF65-F5344CB8AC3E}">
        <p14:creationId xmlns:p14="http://schemas.microsoft.com/office/powerpoint/2010/main" val="15307103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Cont.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 Reference Case Number 09-26-2150 (Cabrillo Community College) for a disability-related academic adjustment of attendance and classroom participation policies.</a:t>
            </a:r>
          </a:p>
          <a:p>
            <a:pPr>
              <a:buFont typeface="Arial" panose="020B0604020202020204" pitchFamily="34" charset="0"/>
              <a:buChar char="•"/>
            </a:pPr>
            <a:r>
              <a:rPr lang="en-US" dirty="0"/>
              <a:t>It is a deliberative process for determining how attendance is fundamental or essential in meeting course goals (skills, knowledge and abilities) and possible outcomes. </a:t>
            </a:r>
          </a:p>
          <a:p>
            <a:pPr>
              <a:buFont typeface="Arial" panose="020B0604020202020204" pitchFamily="34" charset="0"/>
              <a:buChar char="•"/>
            </a:pPr>
            <a:r>
              <a:rPr lang="en-US" dirty="0"/>
              <a:t>If attendance is essential, adjustment to the attendance policy may be an unreasonable fundamental alteration of nature of the educational experience.  </a:t>
            </a:r>
          </a:p>
        </p:txBody>
      </p:sp>
    </p:spTree>
    <p:extLst>
      <p:ext uri="{BB962C8B-B14F-4D97-AF65-F5344CB8AC3E}">
        <p14:creationId xmlns:p14="http://schemas.microsoft.com/office/powerpoint/2010/main" val="3584444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Cont. </a:t>
            </a:r>
            <a:r>
              <a:rPr lang="en-US"/>
              <a:t>2</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t>Six questions for instructor to answer as a guide when engaging in the deliberative discussion with the student on why attendance is or is not an essential aspect of the course:</a:t>
            </a:r>
          </a:p>
          <a:p>
            <a:pPr marL="0" indent="0">
              <a:buNone/>
            </a:pPr>
            <a:r>
              <a:rPr lang="en-US" dirty="0"/>
              <a:t>	</a:t>
            </a:r>
            <a:r>
              <a:rPr lang="en-US" sz="1800" dirty="0"/>
              <a:t>1.  Is there classroom interaction between the instructor and 	students and among students?</a:t>
            </a:r>
          </a:p>
          <a:p>
            <a:pPr marL="0" indent="0">
              <a:buNone/>
            </a:pPr>
            <a:r>
              <a:rPr lang="en-US" sz="1800" dirty="0"/>
              <a:t>	2.  Do student contributions in class constitute a significant 	component of the learning process?</a:t>
            </a:r>
          </a:p>
          <a:p>
            <a:pPr marL="0" indent="0">
              <a:buNone/>
            </a:pPr>
            <a:r>
              <a:rPr lang="en-US" sz="1800" dirty="0"/>
              <a:t>	3.  Does the fundamental nature of the course rely upon student 	participation as an essential method for learning?</a:t>
            </a:r>
          </a:p>
          <a:p>
            <a:pPr marL="0" indent="0">
              <a:buNone/>
            </a:pPr>
            <a:r>
              <a:rPr lang="en-US" sz="1800" dirty="0"/>
              <a:t>	4.  To what degree does a student’s failure to attend class constitute a 	significant loss to the educational experience of other students in the 	class?</a:t>
            </a:r>
          </a:p>
        </p:txBody>
      </p:sp>
    </p:spTree>
    <p:extLst>
      <p:ext uri="{BB962C8B-B14F-4D97-AF65-F5344CB8AC3E}">
        <p14:creationId xmlns:p14="http://schemas.microsoft.com/office/powerpoint/2010/main" val="27373259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 Six Questions</a:t>
            </a:r>
          </a:p>
        </p:txBody>
      </p:sp>
      <p:sp>
        <p:nvSpPr>
          <p:cNvPr id="3" name="Content Placeholder 2"/>
          <p:cNvSpPr>
            <a:spLocks noGrp="1"/>
          </p:cNvSpPr>
          <p:nvPr>
            <p:ph idx="1"/>
          </p:nvPr>
        </p:nvSpPr>
        <p:spPr/>
        <p:txBody>
          <a:bodyPr/>
          <a:lstStyle/>
          <a:p>
            <a:pPr marL="201168" lvl="1" indent="0">
              <a:buNone/>
            </a:pPr>
            <a:r>
              <a:rPr lang="en-US" dirty="0"/>
              <a:t>5. What does the course description and syllabus say regarding attendance?</a:t>
            </a:r>
          </a:p>
          <a:p>
            <a:pPr marL="201168" lvl="1" indent="0">
              <a:buNone/>
            </a:pPr>
            <a:r>
              <a:rPr lang="en-US" dirty="0"/>
              <a:t>6.  What is the method by which the final course grade is calculated?  </a:t>
            </a:r>
          </a:p>
        </p:txBody>
      </p:sp>
    </p:spTree>
    <p:extLst>
      <p:ext uri="{BB962C8B-B14F-4D97-AF65-F5344CB8AC3E}">
        <p14:creationId xmlns:p14="http://schemas.microsoft.com/office/powerpoint/2010/main" val="2685154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Make Up Work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Students are encouraged to review the course syllabus and calendar for the assignment due dates. </a:t>
            </a:r>
          </a:p>
          <a:p>
            <a:pPr>
              <a:buFont typeface="Arial" panose="020B0604020202020204" pitchFamily="34" charset="0"/>
              <a:buChar char="•"/>
            </a:pPr>
            <a:r>
              <a:rPr lang="en-US" dirty="0"/>
              <a:t>Students need to communicate in advance his/her needs and determine if options are available to make up work or receive assignment(s) in advance.  </a:t>
            </a:r>
          </a:p>
          <a:p>
            <a:pPr>
              <a:buFont typeface="Arial" panose="020B0604020202020204" pitchFamily="34" charset="0"/>
              <a:buChar char="•"/>
            </a:pPr>
            <a:r>
              <a:rPr lang="en-US" dirty="0"/>
              <a:t>If difficulties arises between the instructor and student in </a:t>
            </a:r>
            <a:r>
              <a:rPr lang="en-US"/>
              <a:t>how to </a:t>
            </a:r>
            <a:r>
              <a:rPr lang="en-US" dirty="0"/>
              <a:t>address the issue then Disability Services can be contacted.  </a:t>
            </a:r>
          </a:p>
        </p:txBody>
      </p:sp>
    </p:spTree>
    <p:extLst>
      <p:ext uri="{BB962C8B-B14F-4D97-AF65-F5344CB8AC3E}">
        <p14:creationId xmlns:p14="http://schemas.microsoft.com/office/powerpoint/2010/main" val="1809402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Determining Essential</a:t>
            </a:r>
          </a:p>
        </p:txBody>
      </p:sp>
      <p:sp>
        <p:nvSpPr>
          <p:cNvPr id="3" name="Content Placeholder 2"/>
          <p:cNvSpPr>
            <a:spLocks noGrp="1"/>
          </p:cNvSpPr>
          <p:nvPr>
            <p:ph idx="1"/>
          </p:nvPr>
        </p:nvSpPr>
        <p:spPr/>
        <p:txBody>
          <a:bodyPr>
            <a:normAutofit/>
          </a:bodyPr>
          <a:lstStyle/>
          <a:p>
            <a:pPr marL="109728" indent="0">
              <a:buNone/>
            </a:pPr>
            <a:r>
              <a:rPr lang="en-US" sz="2400" dirty="0"/>
              <a:t>Four factors to consider in determining whether a technical standard is essential for a program: </a:t>
            </a:r>
          </a:p>
          <a:p>
            <a:pPr marL="109728" indent="0">
              <a:buNone/>
            </a:pPr>
            <a:endParaRPr lang="en-US" sz="2400" dirty="0"/>
          </a:p>
          <a:p>
            <a:pPr marL="566928" indent="-457200">
              <a:buAutoNum type="arabicPeriod"/>
            </a:pPr>
            <a:r>
              <a:rPr lang="en-US" dirty="0"/>
              <a:t>Is it key to the overall success of students in the program? </a:t>
            </a:r>
          </a:p>
          <a:p>
            <a:pPr marL="566928" indent="-457200">
              <a:buFont typeface="Arial" panose="020B0604020202020204" pitchFamily="34" charset="0"/>
              <a:buAutoNum type="arabicPeriod"/>
            </a:pPr>
            <a:r>
              <a:rPr lang="en-US" dirty="0"/>
              <a:t>Are exceptions or alternatives appropriate and/or realistic?</a:t>
            </a:r>
          </a:p>
          <a:p>
            <a:pPr marL="566928" indent="-457200">
              <a:buFont typeface="Arial" panose="020B0604020202020204" pitchFamily="34" charset="0"/>
              <a:buAutoNum type="arabicPeriod"/>
            </a:pPr>
            <a:r>
              <a:rPr lang="en-US" dirty="0"/>
              <a:t>Is it closely related to the given vocation for which the program is preparing the student? </a:t>
            </a:r>
          </a:p>
          <a:p>
            <a:pPr marL="566928" indent="-457200">
              <a:buFont typeface="Arial" panose="020B0604020202020204" pitchFamily="34" charset="0"/>
              <a:buAutoNum type="arabicPeriod"/>
            </a:pPr>
            <a:r>
              <a:rPr lang="en-US" dirty="0"/>
              <a:t>Is it part of a licensure or certification requirement? </a:t>
            </a:r>
          </a:p>
          <a:p>
            <a:pPr marL="109728" indent="0">
              <a:buNone/>
            </a:pPr>
            <a:endParaRPr lang="en-US" sz="2400" dirty="0"/>
          </a:p>
          <a:p>
            <a:pPr marL="109728" indent="0">
              <a:buNone/>
            </a:pPr>
            <a:endParaRPr lang="en-US" sz="2400" dirty="0"/>
          </a:p>
          <a:p>
            <a:pPr marL="109728" indent="0">
              <a:buNone/>
            </a:pPr>
            <a:endParaRPr lang="en-US" sz="2400" dirty="0"/>
          </a:p>
          <a:p>
            <a:pPr marL="0" indent="0">
              <a:buNone/>
            </a:pPr>
            <a:endParaRPr lang="en-US" sz="2400" dirty="0"/>
          </a:p>
        </p:txBody>
      </p:sp>
    </p:spTree>
    <p:extLst>
      <p:ext uri="{BB962C8B-B14F-4D97-AF65-F5344CB8AC3E}">
        <p14:creationId xmlns:p14="http://schemas.microsoft.com/office/powerpoint/2010/main" val="3212826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Otherwise Qualified Individual and Technical Standards</a:t>
            </a:r>
          </a:p>
        </p:txBody>
      </p:sp>
      <p:sp>
        <p:nvSpPr>
          <p:cNvPr id="3" name="Content Placeholder 2"/>
          <p:cNvSpPr>
            <a:spLocks noGrp="1"/>
          </p:cNvSpPr>
          <p:nvPr>
            <p:ph idx="1"/>
          </p:nvPr>
        </p:nvSpPr>
        <p:spPr/>
        <p:txBody>
          <a:bodyPr>
            <a:normAutofit/>
          </a:bodyPr>
          <a:lstStyle/>
          <a:p>
            <a:r>
              <a:rPr lang="en-US" dirty="0"/>
              <a:t>As defined by the Americans with Disability Act (ADA), an individual is considered otherwise qualified if the individual meets the academic and technical standards of a program with or without reasonable accommodations</a:t>
            </a:r>
            <a:r>
              <a:rPr lang="en-US" sz="2400" dirty="0"/>
              <a:t>.  </a:t>
            </a:r>
          </a:p>
        </p:txBody>
      </p:sp>
    </p:spTree>
    <p:extLst>
      <p:ext uri="{BB962C8B-B14F-4D97-AF65-F5344CB8AC3E}">
        <p14:creationId xmlns:p14="http://schemas.microsoft.com/office/powerpoint/2010/main" val="3625129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Develop Technical Standards</a:t>
            </a:r>
          </a:p>
        </p:txBody>
      </p:sp>
      <p:sp>
        <p:nvSpPr>
          <p:cNvPr id="3" name="Content Placeholder 2"/>
          <p:cNvSpPr>
            <a:spLocks noGrp="1"/>
          </p:cNvSpPr>
          <p:nvPr>
            <p:ph idx="1"/>
          </p:nvPr>
        </p:nvSpPr>
        <p:spPr>
          <a:xfrm>
            <a:off x="1942415" y="2133600"/>
            <a:ext cx="6591985" cy="4038600"/>
          </a:xfrm>
        </p:spPr>
        <p:txBody>
          <a:bodyPr/>
          <a:lstStyle/>
          <a:p>
            <a:pPr>
              <a:buFont typeface="Arial" panose="020B0604020202020204" pitchFamily="34" charset="0"/>
              <a:buChar char="•"/>
            </a:pPr>
            <a:r>
              <a:rPr lang="en-US" dirty="0"/>
              <a:t>Proactive Approach </a:t>
            </a:r>
          </a:p>
          <a:p>
            <a:pPr marL="0" indent="0">
              <a:buNone/>
            </a:pPr>
            <a:r>
              <a:rPr lang="en-US" dirty="0"/>
              <a:t> 	</a:t>
            </a:r>
            <a:r>
              <a:rPr lang="en-US" b="1" dirty="0"/>
              <a:t>Student</a:t>
            </a:r>
            <a:r>
              <a:rPr lang="en-US" dirty="0"/>
              <a:t>:  make an informed decision whether to apply 	or declare program based on interest and ability</a:t>
            </a:r>
          </a:p>
          <a:p>
            <a:pPr marL="0" indent="0">
              <a:buNone/>
            </a:pPr>
            <a:r>
              <a:rPr lang="en-US" dirty="0"/>
              <a:t>	Facilities self-reporting of disabilities </a:t>
            </a:r>
          </a:p>
          <a:p>
            <a:pPr marL="0" indent="0">
              <a:buNone/>
            </a:pPr>
            <a:r>
              <a:rPr lang="en-US" dirty="0"/>
              <a:t>	Open door to discussing accommodations</a:t>
            </a:r>
          </a:p>
          <a:p>
            <a:pPr marL="0" indent="0">
              <a:buNone/>
            </a:pPr>
            <a:r>
              <a:rPr lang="en-US" dirty="0"/>
              <a:t>	</a:t>
            </a:r>
            <a:r>
              <a:rPr lang="en-US" b="1" dirty="0"/>
              <a:t>Faculty</a:t>
            </a:r>
            <a:r>
              <a:rPr lang="en-US" dirty="0"/>
              <a:t>:  evaluate a student’s progress or lack thereof  	effectively advising student	</a:t>
            </a:r>
          </a:p>
          <a:p>
            <a:pPr marL="0" indent="0">
              <a:buNone/>
            </a:pPr>
            <a:r>
              <a:rPr lang="en-US" dirty="0"/>
              <a:t>	</a:t>
            </a:r>
            <a:r>
              <a:rPr lang="en-US" b="1" dirty="0"/>
              <a:t>Institution</a:t>
            </a:r>
            <a:r>
              <a:rPr lang="en-US" dirty="0"/>
              <a:t>: protection from “watering down”  	requirements of a program</a:t>
            </a:r>
          </a:p>
        </p:txBody>
      </p:sp>
    </p:spTree>
    <p:extLst>
      <p:ext uri="{BB962C8B-B14F-4D97-AF65-F5344CB8AC3E}">
        <p14:creationId xmlns:p14="http://schemas.microsoft.com/office/powerpoint/2010/main" val="1312600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Develop Technical Standards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Helps to early identify students who are not otherwise qualified  to complete a program </a:t>
            </a:r>
          </a:p>
          <a:p>
            <a:endParaRPr lang="en-US" dirty="0"/>
          </a:p>
          <a:p>
            <a:pPr>
              <a:buFont typeface="Arial" panose="020B0604020202020204" pitchFamily="34" charset="0"/>
              <a:buChar char="•"/>
            </a:pPr>
            <a:r>
              <a:rPr lang="en-US" dirty="0"/>
              <a:t>Prevent and/or avoid disability discrimination claims</a:t>
            </a:r>
          </a:p>
          <a:p>
            <a:endParaRPr lang="en-US" dirty="0"/>
          </a:p>
        </p:txBody>
      </p:sp>
    </p:spTree>
    <p:extLst>
      <p:ext uri="{BB962C8B-B14F-4D97-AF65-F5344CB8AC3E}">
        <p14:creationId xmlns:p14="http://schemas.microsoft.com/office/powerpoint/2010/main" val="410886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 </a:t>
            </a:r>
          </a:p>
        </p:txBody>
      </p:sp>
      <p:sp>
        <p:nvSpPr>
          <p:cNvPr id="3" name="Content Placeholder 2"/>
          <p:cNvSpPr>
            <a:spLocks noGrp="1"/>
          </p:cNvSpPr>
          <p:nvPr>
            <p:ph idx="1"/>
          </p:nvPr>
        </p:nvSpPr>
        <p:spPr>
          <a:xfrm>
            <a:off x="914400" y="1771997"/>
            <a:ext cx="7543801" cy="4023360"/>
          </a:xfrm>
        </p:spPr>
        <p:txBody>
          <a:bodyPr/>
          <a:lstStyle/>
          <a:p>
            <a:pPr>
              <a:buFont typeface="Arial" panose="020B0604020202020204" pitchFamily="34" charset="0"/>
              <a:buChar char="•"/>
            </a:pPr>
            <a:r>
              <a:rPr lang="en-US" dirty="0"/>
              <a:t>Who should be involved in the development process? </a:t>
            </a:r>
          </a:p>
          <a:p>
            <a:pPr marL="0" indent="0">
              <a:buNone/>
            </a:pPr>
            <a:r>
              <a:rPr lang="en-US" dirty="0"/>
              <a:t>	1. Program Faculty (instructors, department heads, deans)</a:t>
            </a:r>
          </a:p>
          <a:p>
            <a:pPr marL="0" indent="0">
              <a:buNone/>
            </a:pPr>
            <a:endParaRPr lang="en-US" dirty="0"/>
          </a:p>
          <a:p>
            <a:pPr marL="0" indent="0">
              <a:buNone/>
            </a:pPr>
            <a:r>
              <a:rPr lang="en-US" dirty="0"/>
              <a:t>	2.  Curriculum Advisory Councils</a:t>
            </a:r>
          </a:p>
          <a:p>
            <a:pPr marL="0" indent="0">
              <a:buNone/>
            </a:pPr>
            <a:endParaRPr lang="en-US" dirty="0"/>
          </a:p>
          <a:p>
            <a:pPr marL="0" indent="0">
              <a:buNone/>
            </a:pPr>
            <a:r>
              <a:rPr lang="en-US" dirty="0"/>
              <a:t>	3.  Academic Advisors </a:t>
            </a:r>
          </a:p>
          <a:p>
            <a:pPr marL="0" indent="0">
              <a:buNone/>
            </a:pPr>
            <a:endParaRPr lang="en-US" dirty="0"/>
          </a:p>
          <a:p>
            <a:pPr marL="0" indent="0">
              <a:buNone/>
            </a:pPr>
            <a:r>
              <a:rPr lang="en-US" dirty="0"/>
              <a:t>	4.  Disability services is not solely responsible for development, 	but should be involved.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63854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a:t>
            </a:r>
          </a:p>
        </p:txBody>
      </p:sp>
      <p:sp>
        <p:nvSpPr>
          <p:cNvPr id="3" name="Content Placeholder 2"/>
          <p:cNvSpPr>
            <a:spLocks noGrp="1"/>
          </p:cNvSpPr>
          <p:nvPr>
            <p:ph idx="1"/>
          </p:nvPr>
        </p:nvSpPr>
        <p:spPr/>
        <p:txBody>
          <a:bodyPr/>
          <a:lstStyle/>
          <a:p>
            <a:r>
              <a:rPr lang="en-US" dirty="0"/>
              <a:t>In the eyes of Office of Civil Rights (OCR), the process used by the institution in establishing technical standards is the </a:t>
            </a:r>
            <a:r>
              <a:rPr lang="en-US" b="1" i="1" dirty="0"/>
              <a:t>most</a:t>
            </a:r>
            <a:r>
              <a:rPr lang="en-US" dirty="0"/>
              <a:t> important concern. </a:t>
            </a:r>
          </a:p>
          <a:p>
            <a:r>
              <a:rPr lang="en-US" dirty="0"/>
              <a:t>Three Elements:  </a:t>
            </a:r>
          </a:p>
          <a:p>
            <a:pPr marL="201168" lvl="1" indent="0">
              <a:buNone/>
            </a:pPr>
            <a:r>
              <a:rPr lang="en-US" dirty="0"/>
              <a:t>	1.  the decision-making group</a:t>
            </a:r>
          </a:p>
          <a:p>
            <a:pPr marL="201168" lvl="1" indent="0">
              <a:buNone/>
            </a:pPr>
            <a:endParaRPr lang="en-US" dirty="0"/>
          </a:p>
          <a:p>
            <a:pPr marL="201168" lvl="1" indent="0">
              <a:buNone/>
            </a:pPr>
            <a:r>
              <a:rPr lang="en-US" dirty="0"/>
              <a:t>	2.  consider a series of alternatives as essential requirements</a:t>
            </a:r>
          </a:p>
          <a:p>
            <a:pPr marL="201168" lvl="1" indent="0">
              <a:buNone/>
            </a:pPr>
            <a:endParaRPr lang="en-US" dirty="0"/>
          </a:p>
          <a:p>
            <a:pPr marL="201168" lvl="1" indent="0">
              <a:buNone/>
            </a:pPr>
            <a:r>
              <a:rPr lang="en-US" dirty="0"/>
              <a:t>	3.  decision-careful, thoughtful and rational review </a:t>
            </a:r>
          </a:p>
          <a:p>
            <a:pPr marL="201168" lvl="1" indent="0">
              <a:buNone/>
            </a:pPr>
            <a:endParaRPr lang="en-US" dirty="0"/>
          </a:p>
          <a:p>
            <a:pPr marL="201168" lvl="1" indent="0">
              <a:buNone/>
            </a:pPr>
            <a:r>
              <a:rPr lang="en-US" dirty="0"/>
              <a:t>	</a:t>
            </a:r>
          </a:p>
          <a:p>
            <a:pPr marL="201168" lvl="1" indent="0">
              <a:buNone/>
            </a:pPr>
            <a:endParaRPr lang="en-US" dirty="0"/>
          </a:p>
          <a:p>
            <a:pPr marL="201168" lvl="1" indent="0">
              <a:buNone/>
            </a:pPr>
            <a:endParaRPr lang="en-US" dirty="0"/>
          </a:p>
        </p:txBody>
      </p:sp>
    </p:spTree>
    <p:extLst>
      <p:ext uri="{BB962C8B-B14F-4D97-AF65-F5344CB8AC3E}">
        <p14:creationId xmlns:p14="http://schemas.microsoft.com/office/powerpoint/2010/main" val="342710610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2250</TotalTime>
  <Words>2478</Words>
  <Application>Microsoft Office PowerPoint</Application>
  <PresentationFormat>On-screen Show (4:3)</PresentationFormat>
  <Paragraphs>221</Paragraphs>
  <Slides>36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Retrospect</vt:lpstr>
      <vt:lpstr>Disability Academy</vt:lpstr>
      <vt:lpstr>Table of Contents</vt:lpstr>
      <vt:lpstr>Addressing Technical Standards </vt:lpstr>
      <vt:lpstr>Determining Essential</vt:lpstr>
      <vt:lpstr>Otherwise Qualified Individual and Technical Standards</vt:lpstr>
      <vt:lpstr>Why Develop Technical Standards</vt:lpstr>
      <vt:lpstr>Why Develop Technical Standards</vt:lpstr>
      <vt:lpstr>Development Process </vt:lpstr>
      <vt:lpstr>Development Process</vt:lpstr>
      <vt:lpstr>Implementation Process</vt:lpstr>
      <vt:lpstr>Tutoring Services</vt:lpstr>
      <vt:lpstr>Legal Issue</vt:lpstr>
      <vt:lpstr>The Goal</vt:lpstr>
      <vt:lpstr>How? Universal Design!</vt:lpstr>
      <vt:lpstr>Additional Considerations</vt:lpstr>
      <vt:lpstr>Tutoring of Students with Disabilities </vt:lpstr>
      <vt:lpstr>Request for Note-takers</vt:lpstr>
      <vt:lpstr>Common way to provide  note-takers</vt:lpstr>
      <vt:lpstr>Request for Special Test Administration</vt:lpstr>
      <vt:lpstr>What testing accommodation should be provided?</vt:lpstr>
      <vt:lpstr>Documentation</vt:lpstr>
      <vt:lpstr>Quiz Accommodations</vt:lpstr>
      <vt:lpstr>Options for Pop Quizzes</vt:lpstr>
      <vt:lpstr>Working with facilities staff and faculty</vt:lpstr>
      <vt:lpstr>Collaborate and educate</vt:lpstr>
      <vt:lpstr>Faculty’s Role</vt:lpstr>
      <vt:lpstr>Faculty rights</vt:lpstr>
      <vt:lpstr>Faculty members should not…</vt:lpstr>
      <vt:lpstr>Denying Accommodation Requests</vt:lpstr>
      <vt:lpstr>When to deny a request </vt:lpstr>
      <vt:lpstr>What next</vt:lpstr>
      <vt:lpstr>Attendance </vt:lpstr>
      <vt:lpstr>Attendance Cont.</vt:lpstr>
      <vt:lpstr>Attendance Cont. 2</vt:lpstr>
      <vt:lpstr>Attendance – Six Questions</vt:lpstr>
      <vt:lpstr>Make Up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Academy</dc:title>
  <dc:creator>LRC</dc:creator>
  <cp:lastModifiedBy>Trudie Hughes</cp:lastModifiedBy>
  <cp:revision>36</cp:revision>
  <cp:lastPrinted>2019-06-03T23:43:23Z</cp:lastPrinted>
  <dcterms:created xsi:type="dcterms:W3CDTF">2019-05-20T03:09:54Z</dcterms:created>
  <dcterms:modified xsi:type="dcterms:W3CDTF">2019-10-31T12:14:25Z</dcterms:modified>
</cp:coreProperties>
</file>