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259" r:id="rId5"/>
    <p:sldId id="260" r:id="rId6"/>
    <p:sldId id="261" r:id="rId7"/>
    <p:sldId id="268" r:id="rId8"/>
    <p:sldId id="265" r:id="rId9"/>
    <p:sldId id="266" r:id="rId10"/>
    <p:sldId id="262" r:id="rId11"/>
    <p:sldId id="263" r:id="rId12"/>
    <p:sldId id="264" r:id="rId13"/>
    <p:sldId id="267" r:id="rId14"/>
    <p:sldId id="269" r:id="rId15"/>
    <p:sldId id="273" r:id="rId16"/>
    <p:sldId id="274" r:id="rId17"/>
    <p:sldId id="275" r:id="rId18"/>
    <p:sldId id="276" r:id="rId19"/>
    <p:sldId id="270" r:id="rId20"/>
    <p:sldId id="272" r:id="rId21"/>
    <p:sldId id="287" r:id="rId22"/>
    <p:sldId id="278" r:id="rId23"/>
    <p:sldId id="280" r:id="rId24"/>
    <p:sldId id="282" r:id="rId25"/>
    <p:sldId id="283" r:id="rId26"/>
    <p:sldId id="284" r:id="rId27"/>
    <p:sldId id="285" r:id="rId28"/>
    <p:sldId id="286" r:id="rId2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B111"/>
    <a:srgbClr val="003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922CDA-4818-4C81-B7E4-19CD46ABBBC0}" v="1" dt="2019-10-31T12:54:44.0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2" d="100"/>
          <a:sy n="52" d="100"/>
        </p:scale>
        <p:origin x="108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E9B6F52-CC10-4425-9195-EDF28B435798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A111C28-737F-4457-9FE5-6826B7F32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46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2D3CF6-D097-446F-BA20-84B1F837E57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D52D8DC-3CCA-4826-966D-69131461E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09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81463"/>
            <a:ext cx="9144000" cy="14285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41368" y="6384093"/>
            <a:ext cx="2743200" cy="365125"/>
          </a:xfrm>
        </p:spPr>
        <p:txBody>
          <a:bodyPr/>
          <a:lstStyle/>
          <a:p>
            <a:fld id="{47CC054E-03C2-4BA4-B0DC-8A52C253DBFA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02509" y="6391949"/>
            <a:ext cx="2743200" cy="365125"/>
          </a:xfr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232" y="316929"/>
            <a:ext cx="1428230" cy="1610868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2311139" y="489262"/>
            <a:ext cx="8034416" cy="14385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80000"/>
              </a:lnSpc>
            </a:pPr>
            <a:r>
              <a:rPr lang="en-US" sz="54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</a:p>
          <a:p>
            <a:pPr>
              <a:lnSpc>
                <a:spcPct val="80000"/>
              </a:lnSpc>
            </a:pPr>
            <a:r>
              <a:rPr lang="en-US" sz="54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2311139" y="1864894"/>
            <a:ext cx="7607300" cy="25290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3769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054E-03C2-4BA4-B0DC-8A52C253DBFA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633072" y="6370222"/>
            <a:ext cx="433136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49" y="6356352"/>
            <a:ext cx="348323" cy="392866"/>
          </a:xfrm>
          <a:prstGeom prst="rect">
            <a:avLst/>
          </a:prstGeom>
        </p:spPr>
      </p:pic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31" y="297662"/>
            <a:ext cx="1294907" cy="1460496"/>
          </a:xfrm>
          <a:prstGeom prst="rect">
            <a:avLst/>
          </a:prstGeom>
        </p:spPr>
      </p:pic>
      <p:cxnSp>
        <p:nvCxnSpPr>
          <p:cNvPr id="10" name="Straight Connector 9" title="Gold Line"/>
          <p:cNvCxnSpPr/>
          <p:nvPr userDrawn="1"/>
        </p:nvCxnSpPr>
        <p:spPr>
          <a:xfrm flipV="1">
            <a:off x="1940731" y="1716351"/>
            <a:ext cx="9413069" cy="13623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617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054E-03C2-4BA4-B0DC-8A52C253DBFA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633072" y="6370222"/>
            <a:ext cx="421565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49" y="6356352"/>
            <a:ext cx="339017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5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054E-03C2-4BA4-B0DC-8A52C253DBFA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>
            <a:off x="838200" y="1696451"/>
            <a:ext cx="9516762" cy="0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997" y="6176963"/>
            <a:ext cx="4676037" cy="524301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64259" y="259405"/>
            <a:ext cx="78870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 title="NCCCS Logo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226120"/>
            <a:ext cx="1204784" cy="135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38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3/23/2017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4445AA-2783-43C2-BD58-7D286E010C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633072" y="6370222"/>
            <a:ext cx="433136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49" y="6356352"/>
            <a:ext cx="348323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4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054E-03C2-4BA4-B0DC-8A52C253DBFA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254131" y="6238966"/>
            <a:ext cx="433136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10" name="Picture 9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13" y="378499"/>
            <a:ext cx="1151563" cy="1298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93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054E-03C2-4BA4-B0DC-8A52C253DBFA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633072" y="6370222"/>
            <a:ext cx="433136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11" name="Picture 10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49" y="6356352"/>
            <a:ext cx="348323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95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054E-03C2-4BA4-B0DC-8A52C253DBFA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 title="Gold Line"/>
          <p:cNvCxnSpPr/>
          <p:nvPr userDrawn="1"/>
        </p:nvCxnSpPr>
        <p:spPr>
          <a:xfrm flipV="1">
            <a:off x="1940731" y="1704562"/>
            <a:ext cx="9413069" cy="25290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567169" y="6202374"/>
            <a:ext cx="433136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846" y="6188504"/>
            <a:ext cx="348323" cy="3928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7827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054E-03C2-4BA4-B0DC-8A52C253DBFA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633072" y="6370222"/>
            <a:ext cx="433136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6" name="Picture 5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49" y="6356352"/>
            <a:ext cx="348323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44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054E-03C2-4BA4-B0DC-8A52C253DBFA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33072" y="6370222"/>
            <a:ext cx="433136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49" y="6356352"/>
            <a:ext cx="348323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20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054E-03C2-4BA4-B0DC-8A52C253DBFA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33072" y="6370222"/>
            <a:ext cx="433136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49" y="6356352"/>
            <a:ext cx="348323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843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0731" y="365129"/>
            <a:ext cx="941306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6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  <a:br>
              <a:rPr lang="en-US" sz="36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36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21624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HelvLight" pitchFamily="2" charset="0"/>
              </a:defRPr>
            </a:lvl1pPr>
          </a:lstStyle>
          <a:p>
            <a:fld id="{47CC054E-03C2-4BA4-B0DC-8A52C253DBFA}" type="datetimeFigureOut">
              <a:rPr lang="en-US" smtClean="0"/>
              <a:pPr/>
              <a:t>10/31/2019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21624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DC98F-6F3D-4D37-8801-59C812F927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78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ln w="0">
            <a:solidFill>
              <a:schemeClr val="accent1"/>
            </a:solidFill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HelvLight" pitchFamily="2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Light" pitchFamily="2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HelvLight" pitchFamily="2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HelvLight" pitchFamily="2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HelvLight" pitchFamily="2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an-daily.com/News/150620.html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shia.org/" TargetMode="External"/><Relationship Id="rId2" Type="http://schemas.openxmlformats.org/officeDocument/2006/relationships/hyperlink" Target="http://www.bianc.ne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dc.gov/" TargetMode="External"/><Relationship Id="rId4" Type="http://schemas.openxmlformats.org/officeDocument/2006/relationships/hyperlink" Target="http://www.tbitac.or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c.gov/traumaticbraininjury/basic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9825" y="2929813"/>
            <a:ext cx="6858000" cy="989044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Traumatic Brain Injury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1325" y="4799240"/>
            <a:ext cx="6858000" cy="6096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Trudie Hughes, Ph.D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1270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7DC411F-2D12-491E-8F77-96AC6C8EB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Comparison of Disability Prevalence Rates</a:t>
            </a:r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C2B0FA16-8992-4238-815E-49F0AD4FA6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85992" y="1825625"/>
            <a:ext cx="4467808" cy="656318"/>
          </a:xfrm>
          <a:prstGeom prst="rect">
            <a:avLst/>
          </a:prstGeom>
          <a:solidFill>
            <a:schemeClr val="accent1"/>
          </a:solidFill>
          <a:ln w="38100" algn="ctr">
            <a:solidFill>
              <a:srgbClr val="1D4D3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1D4D3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1D4D31"/>
              </a:buClr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D4D3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D4D3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D4D31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4D31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4D31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4D31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4D31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AGaramond"/>
              </a:rPr>
              <a:t>400,000 with Spinal Cord Injuries</a:t>
            </a:r>
          </a:p>
        </p:txBody>
      </p:sp>
      <p:grpSp>
        <p:nvGrpSpPr>
          <p:cNvPr id="5" name="Group 6">
            <a:extLst>
              <a:ext uri="{FF2B5EF4-FFF2-40B4-BE49-F238E27FC236}">
                <a16:creationId xmlns:a16="http://schemas.microsoft.com/office/drawing/2014/main" id="{AB911998-BB57-4B55-93B7-7ADFF1840E2B}"/>
              </a:ext>
            </a:extLst>
          </p:cNvPr>
          <p:cNvGrpSpPr>
            <a:grpSpLocks/>
          </p:cNvGrpSpPr>
          <p:nvPr/>
        </p:nvGrpSpPr>
        <p:grpSpPr bwMode="auto">
          <a:xfrm>
            <a:off x="3750935" y="2481942"/>
            <a:ext cx="7602864" cy="4223657"/>
            <a:chOff x="2223" y="1392"/>
            <a:chExt cx="3729" cy="2976"/>
          </a:xfrm>
          <a:solidFill>
            <a:schemeClr val="accent1"/>
          </a:solidFill>
        </p:grpSpPr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9A0A3398-D3C9-486C-ACFF-C463EE728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7" y="3120"/>
              <a:ext cx="3335" cy="384"/>
            </a:xfrm>
            <a:prstGeom prst="rect">
              <a:avLst/>
            </a:prstGeom>
            <a:grpFill/>
            <a:ln w="38100">
              <a:solidFill>
                <a:srgbClr val="1D4D3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 eaLnBrk="1" hangingPunct="1">
                <a:defRPr/>
              </a:pPr>
              <a:r>
                <a:rPr lang="en-US" sz="2400" dirty="0">
                  <a:latin typeface="AGaramond" pitchFamily="18" charset="0"/>
                </a:rPr>
                <a:t>5 million with persistent mental illness</a:t>
              </a: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DFCEB94B-78A0-45A3-B4AA-D544EE4730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4" y="1824"/>
              <a:ext cx="2658" cy="384"/>
            </a:xfrm>
            <a:prstGeom prst="rect">
              <a:avLst/>
            </a:prstGeom>
            <a:grpFill/>
            <a:ln w="38100">
              <a:solidFill>
                <a:srgbClr val="1D4D3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 eaLnBrk="1" hangingPunct="1">
                <a:defRPr/>
              </a:pPr>
              <a:r>
                <a:rPr lang="en-US" sz="2400" dirty="0">
                  <a:latin typeface="AGaramond" pitchFamily="18" charset="0"/>
                </a:rPr>
                <a:t>2 million Americans with Epilepsy</a:t>
              </a:r>
            </a:p>
          </p:txBody>
        </p:sp>
        <p:sp>
          <p:nvSpPr>
            <p:cNvPr id="8" name="Rectangle 9">
              <a:extLst>
                <a:ext uri="{FF2B5EF4-FFF2-40B4-BE49-F238E27FC236}">
                  <a16:creationId xmlns:a16="http://schemas.microsoft.com/office/drawing/2014/main" id="{3497E11F-8963-43A9-8FE5-921A47A4B4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3" y="3984"/>
              <a:ext cx="3729" cy="384"/>
            </a:xfrm>
            <a:prstGeom prst="rect">
              <a:avLst/>
            </a:prstGeom>
            <a:grpFill/>
            <a:ln w="38100">
              <a:solidFill>
                <a:srgbClr val="1D4D3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 eaLnBrk="1" hangingPunct="1">
                <a:defRPr/>
              </a:pPr>
              <a:r>
                <a:rPr lang="en-US" sz="2400" dirty="0">
                  <a:latin typeface="AGaramond" pitchFamily="18" charset="0"/>
                </a:rPr>
                <a:t>7.3 million with  Developmental Disabilities</a:t>
              </a:r>
            </a:p>
          </p:txBody>
        </p:sp>
        <p:sp>
          <p:nvSpPr>
            <p:cNvPr id="9" name="Rectangle 10">
              <a:extLst>
                <a:ext uri="{FF2B5EF4-FFF2-40B4-BE49-F238E27FC236}">
                  <a16:creationId xmlns:a16="http://schemas.microsoft.com/office/drawing/2014/main" id="{361A2652-4D42-4792-B343-8A9A54CDC9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1" y="3552"/>
              <a:ext cx="3491" cy="384"/>
            </a:xfrm>
            <a:prstGeom prst="rect">
              <a:avLst/>
            </a:prstGeom>
            <a:grpFill/>
            <a:ln w="76200">
              <a:solidFill>
                <a:srgbClr val="1D4D3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 eaLnBrk="1" hangingPunct="1">
                <a:defRPr/>
              </a:pPr>
              <a:r>
                <a:rPr lang="en-US" sz="2800" b="1" dirty="0">
                  <a:latin typeface="AGaramond" pitchFamily="18" charset="0"/>
                </a:rPr>
                <a:t>5.3 MILLION WITH TBI DISABILITIES</a:t>
              </a: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14BFA8F9-9E0E-420D-824D-A5305E546A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8" y="2688"/>
              <a:ext cx="3134" cy="384"/>
            </a:xfrm>
            <a:prstGeom prst="rect">
              <a:avLst/>
            </a:prstGeom>
            <a:grpFill/>
            <a:ln w="38100">
              <a:solidFill>
                <a:srgbClr val="1D4D3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 eaLnBrk="1" hangingPunct="1">
                <a:defRPr/>
              </a:pPr>
              <a:r>
                <a:rPr lang="en-US" sz="2400" dirty="0">
                  <a:latin typeface="AGaramond" pitchFamily="18" charset="0"/>
                </a:rPr>
                <a:t>4 million with Alzheimer’s Disease</a:t>
              </a:r>
            </a:p>
          </p:txBody>
        </p:sp>
        <p:sp>
          <p:nvSpPr>
            <p:cNvPr id="11" name="Rectangle 12">
              <a:extLst>
                <a:ext uri="{FF2B5EF4-FFF2-40B4-BE49-F238E27FC236}">
                  <a16:creationId xmlns:a16="http://schemas.microsoft.com/office/drawing/2014/main" id="{1C372165-66FB-4B01-8475-1690EFDFA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8" y="2256"/>
              <a:ext cx="2924" cy="384"/>
            </a:xfrm>
            <a:prstGeom prst="rect">
              <a:avLst/>
            </a:prstGeom>
            <a:grpFill/>
            <a:ln w="38100">
              <a:solidFill>
                <a:srgbClr val="1D4D3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 eaLnBrk="1" hangingPunct="1">
                <a:defRPr/>
              </a:pPr>
              <a:r>
                <a:rPr lang="en-US" sz="2400" dirty="0">
                  <a:latin typeface="AGaramond" pitchFamily="18" charset="0"/>
                </a:rPr>
                <a:t>3 million with Stroke disabilities</a:t>
              </a:r>
            </a:p>
          </p:txBody>
        </p:sp>
        <p:sp>
          <p:nvSpPr>
            <p:cNvPr id="12" name="Rectangle 13">
              <a:extLst>
                <a:ext uri="{FF2B5EF4-FFF2-40B4-BE49-F238E27FC236}">
                  <a16:creationId xmlns:a16="http://schemas.microsoft.com/office/drawing/2014/main" id="{8C1CE831-F11A-4501-9676-A61C9AB67C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8" y="1392"/>
              <a:ext cx="2384" cy="384"/>
            </a:xfrm>
            <a:prstGeom prst="rect">
              <a:avLst/>
            </a:prstGeom>
            <a:grpFill/>
            <a:ln w="38100">
              <a:solidFill>
                <a:srgbClr val="1D4D3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 eaLnBrk="1" hangingPunct="1">
                <a:defRPr/>
              </a:pPr>
              <a:r>
                <a:rPr lang="en-US" sz="2400" dirty="0">
                  <a:latin typeface="AGaramond" pitchFamily="18" charset="0"/>
                </a:rPr>
                <a:t>500,000 with Cerebral Palsy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21289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 up of a piece of paper&#10;&#10;Description generated with high confidence">
            <a:extLst>
              <a:ext uri="{FF2B5EF4-FFF2-40B4-BE49-F238E27FC236}">
                <a16:creationId xmlns:a16="http://schemas.microsoft.com/office/drawing/2014/main" id="{6177D59C-6997-48E9-9D53-4F3363B917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137" y="1825625"/>
            <a:ext cx="6417726" cy="4351338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4E9C5C8-C152-4996-AAE8-492F7597D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Brain</a:t>
            </a:r>
          </a:p>
        </p:txBody>
      </p:sp>
    </p:spTree>
    <p:extLst>
      <p:ext uri="{BB962C8B-B14F-4D97-AF65-F5344CB8AC3E}">
        <p14:creationId xmlns:p14="http://schemas.microsoft.com/office/powerpoint/2010/main" val="1137358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C14FF89-F743-4C3E-83F0-CE477027E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The frontal lobe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is the area of the brain responsible for our “executive skills” or higher cognitive functions.</a:t>
            </a:r>
          </a:p>
          <a:p>
            <a:pPr marL="0" indent="0">
              <a:buNone/>
            </a:pPr>
            <a:endParaRPr lang="en-US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These include:</a:t>
            </a:r>
          </a:p>
          <a:p>
            <a:pPr marL="688975" indent="-219075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Problem solving</a:t>
            </a:r>
          </a:p>
          <a:p>
            <a:pPr marL="688975" indent="-219075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Spontaneity</a:t>
            </a:r>
          </a:p>
          <a:p>
            <a:pPr marL="688975" indent="-219075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Memory				</a:t>
            </a:r>
          </a:p>
          <a:p>
            <a:pPr marL="688975" indent="-219075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</a:p>
          <a:p>
            <a:pPr marL="688975" indent="-219075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Motivation</a:t>
            </a:r>
          </a:p>
          <a:p>
            <a:pPr marL="688975" indent="-219075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Judgment</a:t>
            </a:r>
          </a:p>
          <a:p>
            <a:pPr marL="688975" indent="-219075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Impulse control</a:t>
            </a:r>
          </a:p>
          <a:p>
            <a:pPr marL="688975" indent="-219075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Social and sexual behavior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28F79F1-663A-4C92-B9BF-9F6F4AFF4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Frontal Lobe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7BFBEF-CB4C-4103-BDFB-8B6795DA53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984736"/>
            <a:ext cx="4063446" cy="250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287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682709F-C7B8-4255-B300-C5C3D9ECC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The temporal lobe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plays a </a:t>
            </a:r>
          </a:p>
          <a:p>
            <a:pPr marL="0" indent="0">
              <a:buNone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role in emotions and is also </a:t>
            </a:r>
          </a:p>
          <a:p>
            <a:pPr marL="0" indent="0">
              <a:buNone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responsible for smelling, tasting, </a:t>
            </a:r>
          </a:p>
          <a:p>
            <a:pPr marL="0" indent="0">
              <a:buNone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perception, memory, understanding</a:t>
            </a:r>
          </a:p>
          <a:p>
            <a:pPr marL="0" indent="0">
              <a:buNone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music, </a:t>
            </a:r>
            <a:r>
              <a:rPr lang="en-US" altLang="en-US" dirty="0">
                <a:solidFill>
                  <a:srgbClr val="9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aggressiveness</a:t>
            </a:r>
          </a:p>
          <a:p>
            <a:pPr marL="0" indent="0">
              <a:buNone/>
            </a:pPr>
            <a:r>
              <a:rPr lang="en-US" altLang="en-US" dirty="0">
                <a:solidFill>
                  <a:srgbClr val="9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sexual behavior.</a:t>
            </a: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The temporal lobe also contains </a:t>
            </a:r>
          </a:p>
          <a:p>
            <a:pPr marL="0" indent="0">
              <a:buNone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language area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of the brain.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en-US" dirty="0">
              <a:solidFill>
                <a:srgbClr val="98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A7C625-630B-41F1-90BC-DEEF251DE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Temporal Lobe</a:t>
            </a:r>
          </a:p>
        </p:txBody>
      </p:sp>
      <p:pic>
        <p:nvPicPr>
          <p:cNvPr id="5" name="Picture 4" descr="A picture containing animal&#10;&#10;Description generated with high confidence">
            <a:extLst>
              <a:ext uri="{FF2B5EF4-FFF2-40B4-BE49-F238E27FC236}">
                <a16:creationId xmlns:a16="http://schemas.microsoft.com/office/drawing/2014/main" id="{60A02B85-F425-4B98-BEB0-AFDDD65361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282" y="2404459"/>
            <a:ext cx="3813110" cy="36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325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1D5158-ADFF-4861-B4C9-C38CB9A29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Integrating sensory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Information	</a:t>
            </a:r>
            <a:r>
              <a:rPr lang="en-US" dirty="0"/>
              <a:t>			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93C7AE1-2A59-4763-9FB6-3C5FD7AFB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Parietal Lobe</a:t>
            </a:r>
          </a:p>
        </p:txBody>
      </p:sp>
      <p:pic>
        <p:nvPicPr>
          <p:cNvPr id="5" name="Picture 4" descr="A picture containing cup, invertebrate, animal, table&#10;&#10;Description generated with very high confidence">
            <a:extLst>
              <a:ext uri="{FF2B5EF4-FFF2-40B4-BE49-F238E27FC236}">
                <a16:creationId xmlns:a16="http://schemas.microsoft.com/office/drawing/2014/main" id="{773DD1CA-882E-4355-9C0D-EF78E9DF0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673" y="2466109"/>
            <a:ext cx="3408218" cy="288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962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5BE3C9-1FDE-499C-A3DB-C615B397F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Visual Processing</a:t>
            </a: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06FCDCB-854A-408C-AEA7-C3CD8D3C3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Occipital Lobe</a:t>
            </a:r>
          </a:p>
        </p:txBody>
      </p:sp>
      <p:pic>
        <p:nvPicPr>
          <p:cNvPr id="5" name="Picture 4" descr="A picture containing animal, invertebrate, bottle, coelenterate&#10;&#10;Description generated with very high confidence">
            <a:extLst>
              <a:ext uri="{FF2B5EF4-FFF2-40B4-BE49-F238E27FC236}">
                <a16:creationId xmlns:a16="http://schemas.microsoft.com/office/drawing/2014/main" id="{1FC214CA-27A4-4B26-923E-C377CAF02D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474" y="2496311"/>
            <a:ext cx="3163926" cy="3294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68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412AE5-D936-44F1-8405-4B5986704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Coup-contra coup – brain slams forward and back inside skull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9CA0D06-FE09-4604-B047-5A21FF20C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Focal Impact Injury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FA1E71-7F32-4974-8790-C5B89C69D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3959" y="2521528"/>
            <a:ext cx="3493968" cy="331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072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8B5FDAC-C93E-4167-859D-2C7E2010A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1012" y="1825625"/>
            <a:ext cx="9311951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666A6ED-613B-4651-8437-B7A0FF3D9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Blast Injury</a:t>
            </a:r>
          </a:p>
        </p:txBody>
      </p:sp>
      <p:pic>
        <p:nvPicPr>
          <p:cNvPr id="6" name="Picture 5" descr="A picture containing outdoor, road, person, building&#10;&#10;Description automatically generated">
            <a:extLst>
              <a:ext uri="{FF2B5EF4-FFF2-40B4-BE49-F238E27FC236}">
                <a16:creationId xmlns:a16="http://schemas.microsoft.com/office/drawing/2014/main" id="{6FF4017D-B3DE-4CBB-A435-B0B580A724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01012" y="1825625"/>
            <a:ext cx="9311951" cy="4336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144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7AF130-7341-4811-A4E9-31793176D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Shock waves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Shock waves can cause brain trauma by compressing the chest and abdomen, which transfer the waves’ kinetic energy through large blood vessels into the brain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Shrapnel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Objects propelled by the blast wave can penetrate the skull or hit the head with concussive force.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Acceleration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Rapid head movement can cause the brain to strike the inside of the skull, and hitting the ground or a wall can lead to bruising on the opposite side of the brain.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5BD6CE-59FC-41BC-BDC7-93BAD03E5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Brain Trauma from an Explosion</a:t>
            </a:r>
          </a:p>
        </p:txBody>
      </p:sp>
    </p:spTree>
    <p:extLst>
      <p:ext uri="{BB962C8B-B14F-4D97-AF65-F5344CB8AC3E}">
        <p14:creationId xmlns:p14="http://schemas.microsoft.com/office/powerpoint/2010/main" val="3089953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1F8E4-2EEB-4822-B398-8A6C09F75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Physical/Sensory Changes After Injury 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A5E94-14B4-4CE3-9034-158626F3A6F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Seizures/History of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Fatigue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Headaches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Sleep disturbance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Weakness/paralysis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Movement &amp; coordination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AB0AE8-7D50-4553-A2DC-9E67D5625F6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Sexual function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Balance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Sensory changes (sight, smell, touch, hearing, taste)</a:t>
            </a:r>
          </a:p>
        </p:txBody>
      </p:sp>
      <p:pic>
        <p:nvPicPr>
          <p:cNvPr id="5" name="Content Placeholder 4" descr="Heart with pulse">
            <a:extLst>
              <a:ext uri="{FF2B5EF4-FFF2-40B4-BE49-F238E27FC236}">
                <a16:creationId xmlns:a16="http://schemas.microsoft.com/office/drawing/2014/main" id="{5B73A748-6295-4258-98BA-D78A78FC9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23906" y="594377"/>
            <a:ext cx="1163782" cy="1163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23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AD16168-107D-474D-B625-F8FA18CC9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0"/>
              </a:spcBef>
              <a:buNone/>
            </a:pP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“Traumatic brain injury is the most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misunderstood, misdiagnosed,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underfunded public health problem our nation faces.”</a:t>
            </a:r>
          </a:p>
          <a:p>
            <a:pPr marL="0" indent="0">
              <a:buNone/>
            </a:pPr>
            <a:r>
              <a:rPr lang="en-US" dirty="0"/>
              <a:t>			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							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Susan Connors, President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							Brain Injury Association of America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66E380-0547-475F-A20A-8799B7897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Traumatic Brain Injury</a:t>
            </a:r>
          </a:p>
        </p:txBody>
      </p:sp>
    </p:spTree>
    <p:extLst>
      <p:ext uri="{BB962C8B-B14F-4D97-AF65-F5344CB8AC3E}">
        <p14:creationId xmlns:p14="http://schemas.microsoft.com/office/powerpoint/2010/main" val="37249261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F597A-042D-4512-9364-3F7896E97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Thinking Changes After Injury   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163CD-9AA5-41CC-B64A-656A337C587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Memory/recall &amp; mental flexibility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Attention/concentration &amp; learning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Planning &amp; organization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Initiation &amp; motivation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Task-switching and sequencing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Fatigue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83E953-761A-4E9C-A752-8D24F74CC19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Safety awareness and impulsivity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Problem solving, decision-making, judgement, and reasoning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Social skills, processing, &amp; speech</a:t>
            </a:r>
          </a:p>
        </p:txBody>
      </p:sp>
      <p:pic>
        <p:nvPicPr>
          <p:cNvPr id="6" name="Content Placeholder 5" descr="Checklist">
            <a:extLst>
              <a:ext uri="{FF2B5EF4-FFF2-40B4-BE49-F238E27FC236}">
                <a16:creationId xmlns:a16="http://schemas.microsoft.com/office/drawing/2014/main" id="{FC65627C-0331-4F98-A7E9-9740386123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56073" y="570710"/>
            <a:ext cx="112038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34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CBEC4-24EF-4A3F-8AD8-A84ED2D2B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Feelings &amp; Behavior Changes After Injury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BAA1B-837E-4892-A82E-ADD773BFD63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Difficulty with regulation (emotions, actions, etc.)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Self-awareness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Personality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Irritability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Unrelated laughter of crying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4496EA-B607-4601-ABA0-A95741F9CB6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Lethargy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Restlessness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Psychological conditions (depression, anxiety, bipolar disorder, etc.)</a:t>
            </a:r>
          </a:p>
        </p:txBody>
      </p:sp>
      <p:pic>
        <p:nvPicPr>
          <p:cNvPr id="5" name="Content Placeholder 11" descr="A picture containing clipart&#10;&#10;Description generated with high confidence">
            <a:extLst>
              <a:ext uri="{FF2B5EF4-FFF2-40B4-BE49-F238E27FC236}">
                <a16:creationId xmlns:a16="http://schemas.microsoft.com/office/drawing/2014/main" id="{AD41780B-ACF4-4486-80F7-B266D8BD42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517" y="716889"/>
            <a:ext cx="887283" cy="88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9840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892BE4E-6294-4E06-88E6-CB9969ED9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Frequent breaks and planning ahead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Structure and importance of consistency/scheduling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Minimizing distractions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Learn in small steps with increasing distractions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of planners, notebooks, apps, calendars, communication books, etc.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Break tasks or instructions into smaller, realistic goals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32D940-749B-4534-998D-3ED48BCF0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Strategies for Success</a:t>
            </a:r>
          </a:p>
        </p:txBody>
      </p:sp>
    </p:spTree>
    <p:extLst>
      <p:ext uri="{BB962C8B-B14F-4D97-AF65-F5344CB8AC3E}">
        <p14:creationId xmlns:p14="http://schemas.microsoft.com/office/powerpoint/2010/main" val="25575672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6644705-4895-4965-A887-917DCD186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Repetition, rephrasing, and patience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Identifying and helping with multiple methods of learning (visual, verbal, written)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On-the-spot, specific feedback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of positive reinforcement &amp; incentives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Plans for alternative behavior success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95B8195-01DC-465E-9B1C-2AE6D82F8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Strategies Cont.</a:t>
            </a:r>
          </a:p>
        </p:txBody>
      </p:sp>
    </p:spTree>
    <p:extLst>
      <p:ext uri="{BB962C8B-B14F-4D97-AF65-F5344CB8AC3E}">
        <p14:creationId xmlns:p14="http://schemas.microsoft.com/office/powerpoint/2010/main" val="29762515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92FFB6E-BFCE-4CE7-B8C3-40A04EED8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Have student use a daily organizer to aid memory.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Give multiple-choice tests.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Have student use flash cards to help recall information.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Encourage use of highlighters.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Utilize student’s best learning mode – visual or auditory.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Provide repetition of instruction.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Ask student to repeat information to confirm comprehension.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13A015C-2850-498A-8CA8-B1D8F9D21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Methods to Improve Memory</a:t>
            </a:r>
          </a:p>
        </p:txBody>
      </p:sp>
    </p:spTree>
    <p:extLst>
      <p:ext uri="{BB962C8B-B14F-4D97-AF65-F5344CB8AC3E}">
        <p14:creationId xmlns:p14="http://schemas.microsoft.com/office/powerpoint/2010/main" val="12322810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E9D6C8-3947-4313-8AA0-DF3DA8BDD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0">
              <a:buNone/>
            </a:pPr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Brain Injury Association</a:t>
            </a:r>
            <a:endParaRPr lang="en-US" dirty="0"/>
          </a:p>
          <a:p>
            <a:pPr lvl="1"/>
            <a:r>
              <a:rPr lang="en-US" dirty="0"/>
              <a:t>http://www.biausa.org/</a:t>
            </a:r>
          </a:p>
          <a:p>
            <a:r>
              <a:rPr lang="en-US" dirty="0">
                <a:hlinkClick r:id="rId3"/>
              </a:rPr>
              <a:t>National Association of State Head Injury</a:t>
            </a:r>
            <a:endParaRPr lang="en-US" dirty="0"/>
          </a:p>
          <a:p>
            <a:pPr lvl="1"/>
            <a:r>
              <a:rPr lang="en-US" dirty="0"/>
              <a:t>http://www.nashia.org/</a:t>
            </a:r>
          </a:p>
          <a:p>
            <a:r>
              <a:rPr lang="en-US" dirty="0">
                <a:hlinkClick r:id="rId4"/>
              </a:rPr>
              <a:t>TBI Technical Assistance Center</a:t>
            </a:r>
            <a:endParaRPr lang="en-US" dirty="0"/>
          </a:p>
          <a:p>
            <a:pPr lvl="1"/>
            <a:r>
              <a:rPr lang="en-US" dirty="0"/>
              <a:t>http://www.tbitac.org/</a:t>
            </a:r>
          </a:p>
          <a:p>
            <a:r>
              <a:rPr lang="en-US" dirty="0">
                <a:hlinkClick r:id="rId5"/>
              </a:rPr>
              <a:t>Center for Disease and Prevention</a:t>
            </a:r>
            <a:endParaRPr lang="en-US" dirty="0"/>
          </a:p>
          <a:p>
            <a:pPr lvl="1"/>
            <a:r>
              <a:rPr lang="en-US" dirty="0"/>
              <a:t>http://www.cdc.gov/</a:t>
            </a: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3FD068-5571-4BDA-B57E-D46340EBF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1344997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2EC791E-7D33-4EBE-9DA0-387647067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Acquired Brain Injury (ABI)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Occurs after birth when the brain is injured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Often resulting in changes in how a person thinks, acts, and feels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Common causes of non-traumatic brain injury, caused by internal forces, can include stroke, substance overdose, lack of oxygen, or tumors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Traumatic Brain Injury (TBI)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Result of external forces, a bump, jolt, or blow to the head directly or indirectly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Common causes of TBI are falls, motor vehicle collisions, assaults, or blasts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C6B2144-38F7-43C4-9EEA-63E1C05C6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a Brain Injury? </a:t>
            </a:r>
          </a:p>
        </p:txBody>
      </p:sp>
    </p:spTree>
    <p:extLst>
      <p:ext uri="{BB962C8B-B14F-4D97-AF65-F5344CB8AC3E}">
        <p14:creationId xmlns:p14="http://schemas.microsoft.com/office/powerpoint/2010/main" val="3106902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90B836-45C1-419D-B53B-361B7DA30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113" indent="0">
              <a:buNone/>
              <a:defRPr/>
            </a:pPr>
            <a:endParaRPr lang="en-US" b="1" dirty="0"/>
          </a:p>
          <a:p>
            <a:pPr marL="457200" lvl="1" indent="-342900">
              <a:defRPr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Mild injuries = 80 percent often fall into the “Hidden Brain Injury Category”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(Loss of Consciousness (LOC) &lt; 30 minutes, Post Traumatic Amnesia (PTA) &lt;1 hour)</a:t>
            </a:r>
          </a:p>
          <a:p>
            <a:pPr marL="457200" lvl="1" indent="-342900"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-342900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Moderate = 10-13 percent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(LOC 30 minutes-24 hours, PTA 1-24 hours)</a:t>
            </a:r>
          </a:p>
          <a:p>
            <a:pPr marL="457200" lvl="1" indent="-342900"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-342900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Severe = 7-10 percent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(LOC &gt;24 hours, PTA &gt;24 hours)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8146834-5DD2-4F58-A1D3-5D1D7B139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Distribution of Severity</a:t>
            </a:r>
          </a:p>
        </p:txBody>
      </p:sp>
    </p:spTree>
    <p:extLst>
      <p:ext uri="{BB962C8B-B14F-4D97-AF65-F5344CB8AC3E}">
        <p14:creationId xmlns:p14="http://schemas.microsoft.com/office/powerpoint/2010/main" val="3877957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59BE68-BEF0-4AAB-9375-D18C9F738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Closed Head Injury – the skull is intact and there is no penetration of the skull. Direct or indirect force to the head, caused by rotational and/or deceleration from both direct or indirect force.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Open Head Injury – penetration of the skull with direct injury to the head.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Diffuse Axonal Injury – diffuse cellular injury to the brain from rapid rotational movement. This is often seen in motor vehicle accidents or shaking injuries.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6EFEF62-C4D0-4F55-B693-A6A016BF6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Definitions Related to TBI</a:t>
            </a:r>
          </a:p>
        </p:txBody>
      </p:sp>
    </p:spTree>
    <p:extLst>
      <p:ext uri="{BB962C8B-B14F-4D97-AF65-F5344CB8AC3E}">
        <p14:creationId xmlns:p14="http://schemas.microsoft.com/office/powerpoint/2010/main" val="2735253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0762B6-8666-4D27-8AFD-4AB037134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Contusion – a bruise to a part of the brain. Like a bruise on the body, this is bleeding into the tissue.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Intracranial hemorrhage – bleeding inside the brain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Intracranial pressure – pressure inside the skull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Penetrating Trauma – any object that enters the brain. Causes direct injury by impact an pushing skull fragments into the brain.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Secondary Injury – swelling and release of chemicals that promote inflammation and cell injury or death. 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C2B1770-1CED-4092-B79F-C6C265DD4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Definitions Cont. </a:t>
            </a:r>
          </a:p>
        </p:txBody>
      </p:sp>
    </p:spTree>
    <p:extLst>
      <p:ext uri="{BB962C8B-B14F-4D97-AF65-F5344CB8AC3E}">
        <p14:creationId xmlns:p14="http://schemas.microsoft.com/office/powerpoint/2010/main" val="3754231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C17C88-D043-4E66-A7D1-173950542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CDC estimated that in 2014 2.87 million people sustained a TBI in the U.S.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50,000 die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282,000 are hospitalized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Men are 1.5 times more likely to sustain a TBI than women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 million, nearly 90% are treated and released from an emergency department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Direct medical costs and indirect costs such as lost productivity, totaled an estimated $60 billion in the U.S. in 2000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www.cdc.gov/traumaticbraininjury/basics.html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E73477-D6B1-4235-B24D-CDF54B972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Statistics</a:t>
            </a:r>
          </a:p>
        </p:txBody>
      </p:sp>
    </p:spTree>
    <p:extLst>
      <p:ext uri="{BB962C8B-B14F-4D97-AF65-F5344CB8AC3E}">
        <p14:creationId xmlns:p14="http://schemas.microsoft.com/office/powerpoint/2010/main" val="3303435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42519C8-408C-40AE-88A0-78317DFC1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During 2015, TBI was sustained by 78,775 people in NC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1,825 (18.7 per 100,000) died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7,062 (66.8 per 100,000) were hospitalized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69,729 (701.2 per 100,000) were treated and released from EDs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unknown number of individuals sustained injuries that were treated in other settings or went untreated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Individuals 65 and older were the highest number of TBI-related deaths and ED visits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1FA81B-0CF1-4446-BC0D-751DF89D9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Statistics in North Carolina</a:t>
            </a:r>
          </a:p>
        </p:txBody>
      </p:sp>
    </p:spTree>
    <p:extLst>
      <p:ext uri="{BB962C8B-B14F-4D97-AF65-F5344CB8AC3E}">
        <p14:creationId xmlns:p14="http://schemas.microsoft.com/office/powerpoint/2010/main" val="567093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212EC3-7C3C-4F0F-BE70-DB8FF8AFB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Falls – 47%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Struck By/Against – 15%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Motor Vehicle – Traffic – 14%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Assault – 9%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Unknown/Other – 15%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E63E103-F7E5-453D-95FA-45617F911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CAUSES IN THE U.S.</a:t>
            </a:r>
          </a:p>
        </p:txBody>
      </p:sp>
    </p:spTree>
    <p:extLst>
      <p:ext uri="{BB962C8B-B14F-4D97-AF65-F5344CB8AC3E}">
        <p14:creationId xmlns:p14="http://schemas.microsoft.com/office/powerpoint/2010/main" val="830536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Template_WideScreen  -  Read-Only" id="{D08D96B5-4409-4872-8E65-47CCBB3CD745}" vid="{4937A654-848D-4801-97A4-5E6E4F321A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Type xmlns="dbc85e8e-02e7-4a66-ab49-a96ecba8c598">Template</Document_x0020_Type>
    <Department xmlns="dbc85e8e-02e7-4a66-ab49-a96ecba8c598">Marketing and Public Affairs</Department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6B42B253D10042B2E8A6FD6A2B8F83" ma:contentTypeVersion="7" ma:contentTypeDescription="Create a new document." ma:contentTypeScope="" ma:versionID="7dafe00972a2cad8d355573ac0f8d474">
  <xsd:schema xmlns:xsd="http://www.w3.org/2001/XMLSchema" xmlns:xs="http://www.w3.org/2001/XMLSchema" xmlns:p="http://schemas.microsoft.com/office/2006/metadata/properties" xmlns:ns2="dbc85e8e-02e7-4a66-ab49-a96ecba8c598" xmlns:ns3="aac88828-7a02-4c45-a278-1117a0177a61" targetNamespace="http://schemas.microsoft.com/office/2006/metadata/properties" ma:root="true" ma:fieldsID="4cbbe9b55bcd7ddf9d79007304f29842" ns2:_="" ns3:_="">
    <xsd:import namespace="dbc85e8e-02e7-4a66-ab49-a96ecba8c598"/>
    <xsd:import namespace="aac88828-7a02-4c45-a278-1117a0177a61"/>
    <xsd:element name="properties">
      <xsd:complexType>
        <xsd:sequence>
          <xsd:element name="documentManagement">
            <xsd:complexType>
              <xsd:all>
                <xsd:element ref="ns2:Document_x0020_Type"/>
                <xsd:element ref="ns2:Department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c85e8e-02e7-4a66-ab49-a96ecba8c598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8" ma:displayName="Document Type" ma:format="Dropdown" ma:internalName="Document_x0020_Type">
      <xsd:simpleType>
        <xsd:restriction base="dms:Choice">
          <xsd:enumeration value="Form"/>
          <xsd:enumeration value="Graphic"/>
          <xsd:enumeration value="Guide"/>
          <xsd:enumeration value="Informative"/>
          <xsd:enumeration value="Policy"/>
          <xsd:enumeration value="Template"/>
        </xsd:restriction>
      </xsd:simpleType>
    </xsd:element>
    <xsd:element name="Department" ma:index="9" ma:displayName="Department" ma:description="Select the department associated with this document or file." ma:format="Dropdown" ma:internalName="Department">
      <xsd:simpleType>
        <xsd:restriction base="dms:Choice">
          <xsd:enumeration value="Administrative and Facility Services"/>
          <xsd:enumeration value="Budgeting and Accounting and State-Level Accounting"/>
          <xsd:enumeration value="Contracts and Grants"/>
          <xsd:enumeration value="Foundation"/>
          <xsd:enumeration value="Human Resources"/>
          <xsd:enumeration value="Information Services"/>
          <xsd:enumeration value="Legal Affairs"/>
          <xsd:enumeration value="Marketing and Public Affairs"/>
          <xsd:enumeration value="Travel"/>
        </xsd:restriction>
      </xsd:simpleType>
    </xsd:element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c88828-7a02-4c45-a278-1117a0177a6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807F9B-EF0C-473C-888A-36F92550F4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162B6E-7635-4C6E-8254-1C0A6A0EE997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aac88828-7a02-4c45-a278-1117a0177a61"/>
    <ds:schemaRef ds:uri="dbc85e8e-02e7-4a66-ab49-a96ecba8c598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D93E33A-78AF-4E15-AD67-258346B2E9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c85e8e-02e7-4a66-ab49-a96ecba8c598"/>
    <ds:schemaRef ds:uri="aac88828-7a02-4c45-a278-1117a0177a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PowerPointTemplate_WideScreen</Template>
  <TotalTime>0</TotalTime>
  <Words>1081</Words>
  <Application>Microsoft Office PowerPoint</Application>
  <PresentationFormat>Widescreen</PresentationFormat>
  <Paragraphs>162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AGaramond</vt:lpstr>
      <vt:lpstr>Arial</vt:lpstr>
      <vt:lpstr>Calibri</vt:lpstr>
      <vt:lpstr>Calibri Light</vt:lpstr>
      <vt:lpstr>HelvLight</vt:lpstr>
      <vt:lpstr>Office Theme</vt:lpstr>
      <vt:lpstr>Traumatic Brain Injury</vt:lpstr>
      <vt:lpstr>Traumatic Brain Injury</vt:lpstr>
      <vt:lpstr>What is a Brain Injury? </vt:lpstr>
      <vt:lpstr>Distribution of Severity</vt:lpstr>
      <vt:lpstr>Definitions Related to TBI</vt:lpstr>
      <vt:lpstr>Definitions Cont. </vt:lpstr>
      <vt:lpstr>Statistics</vt:lpstr>
      <vt:lpstr>Statistics in North Carolina</vt:lpstr>
      <vt:lpstr>CAUSES IN THE U.S.</vt:lpstr>
      <vt:lpstr>Comparison of Disability Prevalence Rates</vt:lpstr>
      <vt:lpstr>The Brain</vt:lpstr>
      <vt:lpstr>Frontal Lobe</vt:lpstr>
      <vt:lpstr>Temporal Lobe</vt:lpstr>
      <vt:lpstr>Parietal Lobe</vt:lpstr>
      <vt:lpstr>Occipital Lobe</vt:lpstr>
      <vt:lpstr>Focal Impact Injury</vt:lpstr>
      <vt:lpstr>Blast Injury</vt:lpstr>
      <vt:lpstr>Brain Trauma from an Explosion</vt:lpstr>
      <vt:lpstr>Physical/Sensory Changes After Injury       </vt:lpstr>
      <vt:lpstr>Thinking Changes After Injury         </vt:lpstr>
      <vt:lpstr>Feelings &amp; Behavior Changes After Injury  </vt:lpstr>
      <vt:lpstr>Strategies for Success</vt:lpstr>
      <vt:lpstr>Strategies Cont.</vt:lpstr>
      <vt:lpstr>Methods to Improve Memory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2019-07-17T12:17:24Z</dcterms:created>
  <dcterms:modified xsi:type="dcterms:W3CDTF">2019-10-31T12:58:19Z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0x0101006F6B42B253D10042B2E8A6FD6A2B8F83</vt:lpwstr>
  </property>
</Properties>
</file>