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9" r:id="rId6"/>
    <p:sldId id="260" r:id="rId7"/>
    <p:sldId id="261" r:id="rId8"/>
    <p:sldId id="268" r:id="rId9"/>
    <p:sldId id="265" r:id="rId10"/>
    <p:sldId id="263" r:id="rId11"/>
    <p:sldId id="266" r:id="rId12"/>
    <p:sldId id="262" r:id="rId13"/>
    <p:sldId id="264" r:id="rId14"/>
    <p:sldId id="270"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733FEE-D46B-4986-AC23-F4F8A933B865}">
          <p14:sldIdLst>
            <p14:sldId id="256"/>
            <p14:sldId id="257"/>
            <p14:sldId id="258"/>
            <p14:sldId id="259"/>
            <p14:sldId id="269"/>
            <p14:sldId id="260"/>
            <p14:sldId id="261"/>
            <p14:sldId id="268"/>
            <p14:sldId id="265"/>
            <p14:sldId id="263"/>
            <p14:sldId id="266"/>
            <p14:sldId id="262"/>
            <p14:sldId id="264"/>
            <p14:sldId id="270"/>
            <p14:sldId id="267"/>
          </p14:sldIdLst>
        </p14:section>
        <p14:section name="Untitled Section" id="{59F15CC5-1264-42E6-BA1D-F9AD2191A14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E9D2B-74B2-458E-83A9-19B788A7AE83}" v="16" dt="2019-10-31T15:23:07.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151" autoAdjust="0"/>
  </p:normalViewPr>
  <p:slideViewPr>
    <p:cSldViewPr snapToGrid="0">
      <p:cViewPr varScale="1">
        <p:scale>
          <a:sx n="37" d="100"/>
          <a:sy n="37" d="100"/>
        </p:scale>
        <p:origin x="72" y="708"/>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die Hughes" userId="0253f165-71f1-49b6-adfa-5c86101c5e0e" providerId="ADAL" clId="{307E9D2B-74B2-458E-83A9-19B788A7AE83}"/>
    <pc:docChg chg="custSel addSld modSld modMainMaster">
      <pc:chgData name="Trudie Hughes" userId="0253f165-71f1-49b6-adfa-5c86101c5e0e" providerId="ADAL" clId="{307E9D2B-74B2-458E-83A9-19B788A7AE83}" dt="2019-10-31T15:23:31.369" v="175" actId="2711"/>
      <pc:docMkLst>
        <pc:docMk/>
      </pc:docMkLst>
      <pc:sldChg chg="modSp setBg">
        <pc:chgData name="Trudie Hughes" userId="0253f165-71f1-49b6-adfa-5c86101c5e0e" providerId="ADAL" clId="{307E9D2B-74B2-458E-83A9-19B788A7AE83}" dt="2019-10-31T15:23:07.304" v="173"/>
        <pc:sldMkLst>
          <pc:docMk/>
          <pc:sldMk cId="96554585" sldId="256"/>
        </pc:sldMkLst>
        <pc:spChg chg="mod">
          <ac:chgData name="Trudie Hughes" userId="0253f165-71f1-49b6-adfa-5c86101c5e0e" providerId="ADAL" clId="{307E9D2B-74B2-458E-83A9-19B788A7AE83}" dt="2019-10-31T15:09:17.212" v="4" actId="14100"/>
          <ac:spMkLst>
            <pc:docMk/>
            <pc:sldMk cId="96554585" sldId="256"/>
            <ac:spMk id="2" creationId="{00000000-0000-0000-0000-000000000000}"/>
          </ac:spMkLst>
        </pc:spChg>
        <pc:spChg chg="mod">
          <ac:chgData name="Trudie Hughes" userId="0253f165-71f1-49b6-adfa-5c86101c5e0e" providerId="ADAL" clId="{307E9D2B-74B2-458E-83A9-19B788A7AE83}" dt="2019-10-31T15:09:22.947" v="5" actId="2711"/>
          <ac:spMkLst>
            <pc:docMk/>
            <pc:sldMk cId="96554585" sldId="256"/>
            <ac:spMk id="3" creationId="{00000000-0000-0000-0000-000000000000}"/>
          </ac:spMkLst>
        </pc:spChg>
      </pc:sldChg>
      <pc:sldChg chg="modSp">
        <pc:chgData name="Trudie Hughes" userId="0253f165-71f1-49b6-adfa-5c86101c5e0e" providerId="ADAL" clId="{307E9D2B-74B2-458E-83A9-19B788A7AE83}" dt="2019-10-31T15:12:30.590" v="21" actId="27636"/>
        <pc:sldMkLst>
          <pc:docMk/>
          <pc:sldMk cId="430805940" sldId="257"/>
        </pc:sldMkLst>
        <pc:spChg chg="mod">
          <ac:chgData name="Trudie Hughes" userId="0253f165-71f1-49b6-adfa-5c86101c5e0e" providerId="ADAL" clId="{307E9D2B-74B2-458E-83A9-19B788A7AE83}" dt="2019-10-31T15:12:23.121" v="19" actId="1076"/>
          <ac:spMkLst>
            <pc:docMk/>
            <pc:sldMk cId="430805940" sldId="257"/>
            <ac:spMk id="2" creationId="{00000000-0000-0000-0000-000000000000}"/>
          </ac:spMkLst>
        </pc:spChg>
        <pc:spChg chg="mod">
          <ac:chgData name="Trudie Hughes" userId="0253f165-71f1-49b6-adfa-5c86101c5e0e" providerId="ADAL" clId="{307E9D2B-74B2-458E-83A9-19B788A7AE83}" dt="2019-10-31T15:12:30.590" v="21" actId="27636"/>
          <ac:spMkLst>
            <pc:docMk/>
            <pc:sldMk cId="430805940" sldId="257"/>
            <ac:spMk id="3" creationId="{00000000-0000-0000-0000-000000000000}"/>
          </ac:spMkLst>
        </pc:spChg>
      </pc:sldChg>
      <pc:sldChg chg="modSp">
        <pc:chgData name="Trudie Hughes" userId="0253f165-71f1-49b6-adfa-5c86101c5e0e" providerId="ADAL" clId="{307E9D2B-74B2-458E-83A9-19B788A7AE83}" dt="2019-10-31T15:13:08.625" v="24" actId="255"/>
        <pc:sldMkLst>
          <pc:docMk/>
          <pc:sldMk cId="3452015087" sldId="258"/>
        </pc:sldMkLst>
        <pc:spChg chg="mod">
          <ac:chgData name="Trudie Hughes" userId="0253f165-71f1-49b6-adfa-5c86101c5e0e" providerId="ADAL" clId="{307E9D2B-74B2-458E-83A9-19B788A7AE83}" dt="2019-10-31T15:12:59.859" v="22" actId="2711"/>
          <ac:spMkLst>
            <pc:docMk/>
            <pc:sldMk cId="3452015087" sldId="258"/>
            <ac:spMk id="2" creationId="{00000000-0000-0000-0000-000000000000}"/>
          </ac:spMkLst>
        </pc:spChg>
        <pc:spChg chg="mod">
          <ac:chgData name="Trudie Hughes" userId="0253f165-71f1-49b6-adfa-5c86101c5e0e" providerId="ADAL" clId="{307E9D2B-74B2-458E-83A9-19B788A7AE83}" dt="2019-10-31T15:13:08.625" v="24" actId="255"/>
          <ac:spMkLst>
            <pc:docMk/>
            <pc:sldMk cId="3452015087" sldId="258"/>
            <ac:spMk id="3" creationId="{00000000-0000-0000-0000-000000000000}"/>
          </ac:spMkLst>
        </pc:spChg>
      </pc:sldChg>
      <pc:sldChg chg="modSp">
        <pc:chgData name="Trudie Hughes" userId="0253f165-71f1-49b6-adfa-5c86101c5e0e" providerId="ADAL" clId="{307E9D2B-74B2-458E-83A9-19B788A7AE83}" dt="2019-10-31T15:14:39.556" v="37" actId="255"/>
        <pc:sldMkLst>
          <pc:docMk/>
          <pc:sldMk cId="1770567881" sldId="259"/>
        </pc:sldMkLst>
        <pc:spChg chg="mod">
          <ac:chgData name="Trudie Hughes" userId="0253f165-71f1-49b6-adfa-5c86101c5e0e" providerId="ADAL" clId="{307E9D2B-74B2-458E-83A9-19B788A7AE83}" dt="2019-10-31T15:13:23.001" v="27" actId="1076"/>
          <ac:spMkLst>
            <pc:docMk/>
            <pc:sldMk cId="1770567881" sldId="259"/>
            <ac:spMk id="2" creationId="{00000000-0000-0000-0000-000000000000}"/>
          </ac:spMkLst>
        </pc:spChg>
        <pc:spChg chg="mod">
          <ac:chgData name="Trudie Hughes" userId="0253f165-71f1-49b6-adfa-5c86101c5e0e" providerId="ADAL" clId="{307E9D2B-74B2-458E-83A9-19B788A7AE83}" dt="2019-10-31T15:14:39.556" v="37" actId="255"/>
          <ac:spMkLst>
            <pc:docMk/>
            <pc:sldMk cId="1770567881" sldId="259"/>
            <ac:spMk id="3" creationId="{00000000-0000-0000-0000-000000000000}"/>
          </ac:spMkLst>
        </pc:spChg>
      </pc:sldChg>
      <pc:sldChg chg="modSp">
        <pc:chgData name="Trudie Hughes" userId="0253f165-71f1-49b6-adfa-5c86101c5e0e" providerId="ADAL" clId="{307E9D2B-74B2-458E-83A9-19B788A7AE83}" dt="2019-10-31T15:15:59.469" v="68" actId="2711"/>
        <pc:sldMkLst>
          <pc:docMk/>
          <pc:sldMk cId="862641312" sldId="260"/>
        </pc:sldMkLst>
        <pc:spChg chg="mod">
          <ac:chgData name="Trudie Hughes" userId="0253f165-71f1-49b6-adfa-5c86101c5e0e" providerId="ADAL" clId="{307E9D2B-74B2-458E-83A9-19B788A7AE83}" dt="2019-10-31T15:15:45.577" v="67" actId="14100"/>
          <ac:spMkLst>
            <pc:docMk/>
            <pc:sldMk cId="862641312" sldId="260"/>
            <ac:spMk id="2" creationId="{00000000-0000-0000-0000-000000000000}"/>
          </ac:spMkLst>
        </pc:spChg>
        <pc:spChg chg="mod">
          <ac:chgData name="Trudie Hughes" userId="0253f165-71f1-49b6-adfa-5c86101c5e0e" providerId="ADAL" clId="{307E9D2B-74B2-458E-83A9-19B788A7AE83}" dt="2019-10-31T15:15:59.469" v="68" actId="2711"/>
          <ac:spMkLst>
            <pc:docMk/>
            <pc:sldMk cId="862641312" sldId="260"/>
            <ac:spMk id="3" creationId="{00000000-0000-0000-0000-000000000000}"/>
          </ac:spMkLst>
        </pc:spChg>
      </pc:sldChg>
      <pc:sldChg chg="modSp">
        <pc:chgData name="Trudie Hughes" userId="0253f165-71f1-49b6-adfa-5c86101c5e0e" providerId="ADAL" clId="{307E9D2B-74B2-458E-83A9-19B788A7AE83}" dt="2019-10-31T15:16:41.785" v="77" actId="255"/>
        <pc:sldMkLst>
          <pc:docMk/>
          <pc:sldMk cId="1921500733" sldId="261"/>
        </pc:sldMkLst>
        <pc:spChg chg="mod">
          <ac:chgData name="Trudie Hughes" userId="0253f165-71f1-49b6-adfa-5c86101c5e0e" providerId="ADAL" clId="{307E9D2B-74B2-458E-83A9-19B788A7AE83}" dt="2019-10-31T15:16:22.534" v="72" actId="255"/>
          <ac:spMkLst>
            <pc:docMk/>
            <pc:sldMk cId="1921500733" sldId="261"/>
            <ac:spMk id="2" creationId="{00000000-0000-0000-0000-000000000000}"/>
          </ac:spMkLst>
        </pc:spChg>
        <pc:spChg chg="mod">
          <ac:chgData name="Trudie Hughes" userId="0253f165-71f1-49b6-adfa-5c86101c5e0e" providerId="ADAL" clId="{307E9D2B-74B2-458E-83A9-19B788A7AE83}" dt="2019-10-31T15:16:41.785" v="77" actId="255"/>
          <ac:spMkLst>
            <pc:docMk/>
            <pc:sldMk cId="1921500733" sldId="261"/>
            <ac:spMk id="3" creationId="{00000000-0000-0000-0000-000000000000}"/>
          </ac:spMkLst>
        </pc:spChg>
      </pc:sldChg>
      <pc:sldChg chg="modSp">
        <pc:chgData name="Trudie Hughes" userId="0253f165-71f1-49b6-adfa-5c86101c5e0e" providerId="ADAL" clId="{307E9D2B-74B2-458E-83A9-19B788A7AE83}" dt="2019-10-31T15:20:22.524" v="123" actId="255"/>
        <pc:sldMkLst>
          <pc:docMk/>
          <pc:sldMk cId="3308926085" sldId="262"/>
        </pc:sldMkLst>
        <pc:spChg chg="mod">
          <ac:chgData name="Trudie Hughes" userId="0253f165-71f1-49b6-adfa-5c86101c5e0e" providerId="ADAL" clId="{307E9D2B-74B2-458E-83A9-19B788A7AE83}" dt="2019-10-31T15:20:05.600" v="118" actId="1076"/>
          <ac:spMkLst>
            <pc:docMk/>
            <pc:sldMk cId="3308926085" sldId="262"/>
            <ac:spMk id="2" creationId="{00000000-0000-0000-0000-000000000000}"/>
          </ac:spMkLst>
        </pc:spChg>
        <pc:spChg chg="mod">
          <ac:chgData name="Trudie Hughes" userId="0253f165-71f1-49b6-adfa-5c86101c5e0e" providerId="ADAL" clId="{307E9D2B-74B2-458E-83A9-19B788A7AE83}" dt="2019-10-31T15:20:22.524" v="123" actId="255"/>
          <ac:spMkLst>
            <pc:docMk/>
            <pc:sldMk cId="3308926085" sldId="262"/>
            <ac:spMk id="3" creationId="{00000000-0000-0000-0000-000000000000}"/>
          </ac:spMkLst>
        </pc:spChg>
      </pc:sldChg>
      <pc:sldChg chg="modSp">
        <pc:chgData name="Trudie Hughes" userId="0253f165-71f1-49b6-adfa-5c86101c5e0e" providerId="ADAL" clId="{307E9D2B-74B2-458E-83A9-19B788A7AE83}" dt="2019-10-31T15:18:49.578" v="103" actId="255"/>
        <pc:sldMkLst>
          <pc:docMk/>
          <pc:sldMk cId="4109272820" sldId="263"/>
        </pc:sldMkLst>
        <pc:spChg chg="mod">
          <ac:chgData name="Trudie Hughes" userId="0253f165-71f1-49b6-adfa-5c86101c5e0e" providerId="ADAL" clId="{307E9D2B-74B2-458E-83A9-19B788A7AE83}" dt="2019-10-31T15:18:32.514" v="98" actId="1076"/>
          <ac:spMkLst>
            <pc:docMk/>
            <pc:sldMk cId="4109272820" sldId="263"/>
            <ac:spMk id="2" creationId="{00000000-0000-0000-0000-000000000000}"/>
          </ac:spMkLst>
        </pc:spChg>
        <pc:spChg chg="mod">
          <ac:chgData name="Trudie Hughes" userId="0253f165-71f1-49b6-adfa-5c86101c5e0e" providerId="ADAL" clId="{307E9D2B-74B2-458E-83A9-19B788A7AE83}" dt="2019-10-31T15:18:49.578" v="103" actId="255"/>
          <ac:spMkLst>
            <pc:docMk/>
            <pc:sldMk cId="4109272820" sldId="263"/>
            <ac:spMk id="3" creationId="{00000000-0000-0000-0000-000000000000}"/>
          </ac:spMkLst>
        </pc:spChg>
      </pc:sldChg>
      <pc:sldChg chg="modSp">
        <pc:chgData name="Trudie Hughes" userId="0253f165-71f1-49b6-adfa-5c86101c5e0e" providerId="ADAL" clId="{307E9D2B-74B2-458E-83A9-19B788A7AE83}" dt="2019-10-31T15:22:18.003" v="165" actId="27636"/>
        <pc:sldMkLst>
          <pc:docMk/>
          <pc:sldMk cId="2309339838" sldId="264"/>
        </pc:sldMkLst>
        <pc:spChg chg="mod">
          <ac:chgData name="Trudie Hughes" userId="0253f165-71f1-49b6-adfa-5c86101c5e0e" providerId="ADAL" clId="{307E9D2B-74B2-458E-83A9-19B788A7AE83}" dt="2019-10-31T15:20:49.057" v="129" actId="255"/>
          <ac:spMkLst>
            <pc:docMk/>
            <pc:sldMk cId="2309339838" sldId="264"/>
            <ac:spMk id="2" creationId="{00000000-0000-0000-0000-000000000000}"/>
          </ac:spMkLst>
        </pc:spChg>
        <pc:spChg chg="mod">
          <ac:chgData name="Trudie Hughes" userId="0253f165-71f1-49b6-adfa-5c86101c5e0e" providerId="ADAL" clId="{307E9D2B-74B2-458E-83A9-19B788A7AE83}" dt="2019-10-31T15:22:18.003" v="165" actId="27636"/>
          <ac:spMkLst>
            <pc:docMk/>
            <pc:sldMk cId="2309339838" sldId="264"/>
            <ac:spMk id="3" creationId="{00000000-0000-0000-0000-000000000000}"/>
          </ac:spMkLst>
        </pc:spChg>
      </pc:sldChg>
      <pc:sldChg chg="modSp">
        <pc:chgData name="Trudie Hughes" userId="0253f165-71f1-49b6-adfa-5c86101c5e0e" providerId="ADAL" clId="{307E9D2B-74B2-458E-83A9-19B788A7AE83}" dt="2019-10-31T15:18:14.856" v="95" actId="255"/>
        <pc:sldMkLst>
          <pc:docMk/>
          <pc:sldMk cId="1976770486" sldId="265"/>
        </pc:sldMkLst>
        <pc:spChg chg="mod">
          <ac:chgData name="Trudie Hughes" userId="0253f165-71f1-49b6-adfa-5c86101c5e0e" providerId="ADAL" clId="{307E9D2B-74B2-458E-83A9-19B788A7AE83}" dt="2019-10-31T15:17:53.886" v="89" actId="14100"/>
          <ac:spMkLst>
            <pc:docMk/>
            <pc:sldMk cId="1976770486" sldId="265"/>
            <ac:spMk id="2" creationId="{00000000-0000-0000-0000-000000000000}"/>
          </ac:spMkLst>
        </pc:spChg>
        <pc:spChg chg="mod">
          <ac:chgData name="Trudie Hughes" userId="0253f165-71f1-49b6-adfa-5c86101c5e0e" providerId="ADAL" clId="{307E9D2B-74B2-458E-83A9-19B788A7AE83}" dt="2019-10-31T15:18:14.856" v="95" actId="255"/>
          <ac:spMkLst>
            <pc:docMk/>
            <pc:sldMk cId="1976770486" sldId="265"/>
            <ac:spMk id="3" creationId="{00000000-0000-0000-0000-000000000000}"/>
          </ac:spMkLst>
        </pc:spChg>
      </pc:sldChg>
      <pc:sldChg chg="modSp">
        <pc:chgData name="Trudie Hughes" userId="0253f165-71f1-49b6-adfa-5c86101c5e0e" providerId="ADAL" clId="{307E9D2B-74B2-458E-83A9-19B788A7AE83}" dt="2019-10-31T15:19:33.566" v="113" actId="27636"/>
        <pc:sldMkLst>
          <pc:docMk/>
          <pc:sldMk cId="85788969" sldId="266"/>
        </pc:sldMkLst>
        <pc:spChg chg="mod">
          <ac:chgData name="Trudie Hughes" userId="0253f165-71f1-49b6-adfa-5c86101c5e0e" providerId="ADAL" clId="{307E9D2B-74B2-458E-83A9-19B788A7AE83}" dt="2019-10-31T15:19:16.221" v="108" actId="1076"/>
          <ac:spMkLst>
            <pc:docMk/>
            <pc:sldMk cId="85788969" sldId="266"/>
            <ac:spMk id="2" creationId="{00000000-0000-0000-0000-000000000000}"/>
          </ac:spMkLst>
        </pc:spChg>
        <pc:spChg chg="mod">
          <ac:chgData name="Trudie Hughes" userId="0253f165-71f1-49b6-adfa-5c86101c5e0e" providerId="ADAL" clId="{307E9D2B-74B2-458E-83A9-19B788A7AE83}" dt="2019-10-31T15:19:33.566" v="113" actId="27636"/>
          <ac:spMkLst>
            <pc:docMk/>
            <pc:sldMk cId="85788969" sldId="266"/>
            <ac:spMk id="3" creationId="{00000000-0000-0000-0000-000000000000}"/>
          </ac:spMkLst>
        </pc:spChg>
      </pc:sldChg>
      <pc:sldChg chg="modSp">
        <pc:chgData name="Trudie Hughes" userId="0253f165-71f1-49b6-adfa-5c86101c5e0e" providerId="ADAL" clId="{307E9D2B-74B2-458E-83A9-19B788A7AE83}" dt="2019-10-31T15:23:31.369" v="175" actId="2711"/>
        <pc:sldMkLst>
          <pc:docMk/>
          <pc:sldMk cId="3301692324" sldId="267"/>
        </pc:sldMkLst>
        <pc:spChg chg="mod">
          <ac:chgData name="Trudie Hughes" userId="0253f165-71f1-49b6-adfa-5c86101c5e0e" providerId="ADAL" clId="{307E9D2B-74B2-458E-83A9-19B788A7AE83}" dt="2019-10-31T15:23:25.524" v="174" actId="2711"/>
          <ac:spMkLst>
            <pc:docMk/>
            <pc:sldMk cId="3301692324" sldId="267"/>
            <ac:spMk id="2" creationId="{00000000-0000-0000-0000-000000000000}"/>
          </ac:spMkLst>
        </pc:spChg>
        <pc:spChg chg="mod">
          <ac:chgData name="Trudie Hughes" userId="0253f165-71f1-49b6-adfa-5c86101c5e0e" providerId="ADAL" clId="{307E9D2B-74B2-458E-83A9-19B788A7AE83}" dt="2019-10-31T15:23:31.369" v="175" actId="2711"/>
          <ac:spMkLst>
            <pc:docMk/>
            <pc:sldMk cId="3301692324" sldId="267"/>
            <ac:spMk id="3" creationId="{00000000-0000-0000-0000-000000000000}"/>
          </ac:spMkLst>
        </pc:spChg>
      </pc:sldChg>
      <pc:sldChg chg="modSp">
        <pc:chgData name="Trudie Hughes" userId="0253f165-71f1-49b6-adfa-5c86101c5e0e" providerId="ADAL" clId="{307E9D2B-74B2-458E-83A9-19B788A7AE83}" dt="2019-10-31T15:17:41.087" v="87" actId="27636"/>
        <pc:sldMkLst>
          <pc:docMk/>
          <pc:sldMk cId="1287039691" sldId="268"/>
        </pc:sldMkLst>
        <pc:spChg chg="mod">
          <ac:chgData name="Trudie Hughes" userId="0253f165-71f1-49b6-adfa-5c86101c5e0e" providerId="ADAL" clId="{307E9D2B-74B2-458E-83A9-19B788A7AE83}" dt="2019-10-31T15:16:59.209" v="79" actId="1076"/>
          <ac:spMkLst>
            <pc:docMk/>
            <pc:sldMk cId="1287039691" sldId="268"/>
            <ac:spMk id="2" creationId="{00000000-0000-0000-0000-000000000000}"/>
          </ac:spMkLst>
        </pc:spChg>
        <pc:spChg chg="mod">
          <ac:chgData name="Trudie Hughes" userId="0253f165-71f1-49b6-adfa-5c86101c5e0e" providerId="ADAL" clId="{307E9D2B-74B2-458E-83A9-19B788A7AE83}" dt="2019-10-31T15:17:41.087" v="87" actId="27636"/>
          <ac:spMkLst>
            <pc:docMk/>
            <pc:sldMk cId="1287039691" sldId="268"/>
            <ac:spMk id="3" creationId="{00000000-0000-0000-0000-000000000000}"/>
          </ac:spMkLst>
        </pc:spChg>
      </pc:sldChg>
      <pc:sldChg chg="modSp add">
        <pc:chgData name="Trudie Hughes" userId="0253f165-71f1-49b6-adfa-5c86101c5e0e" providerId="ADAL" clId="{307E9D2B-74B2-458E-83A9-19B788A7AE83}" dt="2019-10-31T15:15:28.201" v="65" actId="27636"/>
        <pc:sldMkLst>
          <pc:docMk/>
          <pc:sldMk cId="3262313737" sldId="269"/>
        </pc:sldMkLst>
        <pc:spChg chg="mod">
          <ac:chgData name="Trudie Hughes" userId="0253f165-71f1-49b6-adfa-5c86101c5e0e" providerId="ADAL" clId="{307E9D2B-74B2-458E-83A9-19B788A7AE83}" dt="2019-10-31T15:15:05.574" v="59" actId="2711"/>
          <ac:spMkLst>
            <pc:docMk/>
            <pc:sldMk cId="3262313737" sldId="269"/>
            <ac:spMk id="2" creationId="{01C6C88F-D5A6-4D2D-835D-28148CFBD535}"/>
          </ac:spMkLst>
        </pc:spChg>
        <pc:spChg chg="mod">
          <ac:chgData name="Trudie Hughes" userId="0253f165-71f1-49b6-adfa-5c86101c5e0e" providerId="ADAL" clId="{307E9D2B-74B2-458E-83A9-19B788A7AE83}" dt="2019-10-31T15:15:28.201" v="65" actId="27636"/>
          <ac:spMkLst>
            <pc:docMk/>
            <pc:sldMk cId="3262313737" sldId="269"/>
            <ac:spMk id="3" creationId="{BE255B91-4710-4EF8-952A-A812157952E2}"/>
          </ac:spMkLst>
        </pc:spChg>
      </pc:sldChg>
      <pc:sldChg chg="modSp add">
        <pc:chgData name="Trudie Hughes" userId="0253f165-71f1-49b6-adfa-5c86101c5e0e" providerId="ADAL" clId="{307E9D2B-74B2-458E-83A9-19B788A7AE83}" dt="2019-10-31T15:22:37.254" v="171" actId="14100"/>
        <pc:sldMkLst>
          <pc:docMk/>
          <pc:sldMk cId="823166156" sldId="270"/>
        </pc:sldMkLst>
        <pc:spChg chg="mod">
          <ac:chgData name="Trudie Hughes" userId="0253f165-71f1-49b6-adfa-5c86101c5e0e" providerId="ADAL" clId="{307E9D2B-74B2-458E-83A9-19B788A7AE83}" dt="2019-10-31T15:21:25.217" v="153" actId="1076"/>
          <ac:spMkLst>
            <pc:docMk/>
            <pc:sldMk cId="823166156" sldId="270"/>
            <ac:spMk id="2" creationId="{EA726586-36B6-438F-8FF6-BA402F098A68}"/>
          </ac:spMkLst>
        </pc:spChg>
        <pc:spChg chg="mod">
          <ac:chgData name="Trudie Hughes" userId="0253f165-71f1-49b6-adfa-5c86101c5e0e" providerId="ADAL" clId="{307E9D2B-74B2-458E-83A9-19B788A7AE83}" dt="2019-10-31T15:22:37.254" v="171" actId="14100"/>
          <ac:spMkLst>
            <pc:docMk/>
            <pc:sldMk cId="823166156" sldId="270"/>
            <ac:spMk id="3" creationId="{F1EA6D9E-4BE5-4600-8068-55190E0281AF}"/>
          </ac:spMkLst>
        </pc:spChg>
      </pc:sldChg>
      <pc:sldMasterChg chg="setBg modSldLayout">
        <pc:chgData name="Trudie Hughes" userId="0253f165-71f1-49b6-adfa-5c86101c5e0e" providerId="ADAL" clId="{307E9D2B-74B2-458E-83A9-19B788A7AE83}" dt="2019-10-31T15:23:07.304" v="173"/>
        <pc:sldMasterMkLst>
          <pc:docMk/>
          <pc:sldMasterMk cId="0" sldId="2147483648"/>
        </pc:sldMasterMkLst>
        <pc:sldLayoutChg chg="setBg">
          <pc:chgData name="Trudie Hughes" userId="0253f165-71f1-49b6-adfa-5c86101c5e0e" providerId="ADAL" clId="{307E9D2B-74B2-458E-83A9-19B788A7AE83}" dt="2019-10-31T15:23:07.304" v="173"/>
          <pc:sldLayoutMkLst>
            <pc:docMk/>
            <pc:sldMasterMk cId="0" sldId="2147483648"/>
            <pc:sldLayoutMk cId="0" sldId="2147483649"/>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50"/>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51"/>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52"/>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53"/>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54"/>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55"/>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56"/>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57"/>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58"/>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59"/>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60"/>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61"/>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63"/>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66"/>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67"/>
          </pc:sldLayoutMkLst>
        </pc:sldLayoutChg>
        <pc:sldLayoutChg chg="setBg">
          <pc:chgData name="Trudie Hughes" userId="0253f165-71f1-49b6-adfa-5c86101c5e0e" providerId="ADAL" clId="{307E9D2B-74B2-458E-83A9-19B788A7AE83}" dt="2019-10-31T15:23:07.304" v="173"/>
          <pc:sldLayoutMkLst>
            <pc:docMk/>
            <pc:sldMasterMk cId="0" sldId="2147483648"/>
            <pc:sldLayoutMk cId="0"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CD63F-1613-4AB5-B291-8D51D758719D}" type="datetimeFigureOut">
              <a:rPr lang="en-US" smtClean="0"/>
              <a:t>10/31/2019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243D0-63DD-40EB-AB6C-AA3C59669095}" type="slidenum">
              <a:rPr lang="en-US" smtClean="0"/>
              <a:t>‹#›</a:t>
            </a:fld>
            <a:endParaRPr lang="en-US"/>
          </a:p>
        </p:txBody>
      </p:sp>
    </p:spTree>
    <p:extLst>
      <p:ext uri="{BB962C8B-B14F-4D97-AF65-F5344CB8AC3E}">
        <p14:creationId xmlns:p14="http://schemas.microsoft.com/office/powerpoint/2010/main" val="3897727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idcd.nih.gov/glossary/larynx"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nidcd.nih.gov/glossary/vocal-cords-vocal-folds" TargetMode="External"/><Relationship Id="rId4" Type="http://schemas.openxmlformats.org/officeDocument/2006/relationships/hyperlink" Target="https://www.nidcd.nih.gov/glossary/laryngeal-papillomatosi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The voice (vocal abuse) disability results in impaired classroom communication, reluctance to participate in oral activities and may eventually result in permanent vocal impairment. The voice disorder limits the amount of oral information presented in speaking or reading tasks. </a:t>
            </a:r>
          </a:p>
          <a:p>
            <a:endParaRPr lang="en-US" sz="1200" b="0" i="1"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Vocal</a:t>
            </a:r>
            <a:r>
              <a:rPr lang="en-US" sz="1200" b="0" i="0" kern="1200" baseline="0" dirty="0">
                <a:solidFill>
                  <a:schemeClr val="tx1"/>
                </a:solidFill>
                <a:effectLst/>
                <a:latin typeface="+mn-lt"/>
                <a:ea typeface="+mn-ea"/>
                <a:cs typeface="+mn-cs"/>
              </a:rPr>
              <a:t> folds -</a:t>
            </a:r>
            <a:r>
              <a:rPr lang="en-US" sz="1200" b="0" i="0" kern="1200" dirty="0">
                <a:solidFill>
                  <a:schemeClr val="tx1"/>
                </a:solidFill>
                <a:effectLst/>
                <a:latin typeface="+mn-lt"/>
                <a:ea typeface="+mn-ea"/>
                <a:cs typeface="+mn-cs"/>
              </a:rPr>
              <a:t>Recurrent respiratory papillomatosis (RRP) is a disease in which benign (noncancerous) tumors called </a:t>
            </a:r>
            <a:r>
              <a:rPr lang="en-US" sz="1200" b="0" i="0" kern="1200" dirty="0" err="1">
                <a:solidFill>
                  <a:schemeClr val="tx1"/>
                </a:solidFill>
                <a:effectLst/>
                <a:latin typeface="+mn-lt"/>
                <a:ea typeface="+mn-ea"/>
                <a:cs typeface="+mn-cs"/>
              </a:rPr>
              <a:t>papillomas</a:t>
            </a:r>
            <a:r>
              <a:rPr lang="en-US" sz="1200" b="0" i="0" kern="1200" dirty="0">
                <a:solidFill>
                  <a:schemeClr val="tx1"/>
                </a:solidFill>
                <a:effectLst/>
                <a:latin typeface="+mn-lt"/>
                <a:ea typeface="+mn-ea"/>
                <a:cs typeface="+mn-cs"/>
              </a:rPr>
              <a:t> grow in the air passages leading from the nose and mouth into the lungs (respiratory tract). Although the tumors can grow anywhere in the respiratory tract, they most commonly grow in the</a:t>
            </a:r>
            <a:r>
              <a:rPr lang="en-US" sz="1200" b="0" i="0" kern="1200" dirty="0">
                <a:solidFill>
                  <a:schemeClr val="bg1"/>
                </a:solidFill>
                <a:effectLst/>
                <a:latin typeface="+mn-lt"/>
                <a:ea typeface="+mn-ea"/>
                <a:cs typeface="+mn-cs"/>
              </a:rPr>
              <a:t> </a:t>
            </a:r>
            <a:r>
              <a:rPr lang="en-US" sz="1200" b="0" i="0" u="none" strike="noStrike" kern="1200" dirty="0">
                <a:solidFill>
                  <a:schemeClr val="bg1"/>
                </a:solidFill>
                <a:effectLst/>
                <a:latin typeface="+mn-lt"/>
                <a:ea typeface="+mn-ea"/>
                <a:cs typeface="+mn-cs"/>
                <a:hlinkClick r:id="rId3" tooltip="Larynx"/>
              </a:rPr>
              <a:t>larynx</a:t>
            </a:r>
            <a:r>
              <a:rPr lang="en-US" sz="1200" b="0" i="0" kern="1200" dirty="0">
                <a:solidFill>
                  <a:schemeClr val="tx1"/>
                </a:solidFill>
                <a:effectLst/>
                <a:latin typeface="+mn-lt"/>
                <a:ea typeface="+mn-ea"/>
                <a:cs typeface="+mn-cs"/>
              </a:rPr>
              <a:t> (voice box)—a condition called </a:t>
            </a:r>
            <a:r>
              <a:rPr lang="en-US" sz="1200" b="0" i="0" u="none" strike="noStrike" kern="1200" dirty="0">
                <a:solidFill>
                  <a:schemeClr val="tx1"/>
                </a:solidFill>
                <a:effectLst/>
                <a:latin typeface="+mn-lt"/>
                <a:ea typeface="+mn-ea"/>
                <a:cs typeface="+mn-cs"/>
                <a:hlinkClick r:id="rId4" tooltip="Laryngeal papillomatosis"/>
              </a:rPr>
              <a:t>laryngeal papillomatosis</a:t>
            </a:r>
            <a:r>
              <a:rPr lang="en-US" sz="1200" b="0" i="0" kern="1200" dirty="0">
                <a:solidFill>
                  <a:schemeClr val="tx1"/>
                </a:solidFill>
                <a:effectLst/>
                <a:latin typeface="+mn-lt"/>
                <a:ea typeface="+mn-ea"/>
                <a:cs typeface="+mn-cs"/>
              </a:rPr>
              <a:t>. The </a:t>
            </a:r>
            <a:r>
              <a:rPr lang="en-US" sz="1200" b="0" i="0" kern="1200" dirty="0" err="1">
                <a:solidFill>
                  <a:schemeClr val="tx1"/>
                </a:solidFill>
                <a:effectLst/>
                <a:latin typeface="+mn-lt"/>
                <a:ea typeface="+mn-ea"/>
                <a:cs typeface="+mn-cs"/>
              </a:rPr>
              <a:t>papillomas</a:t>
            </a:r>
            <a:r>
              <a:rPr lang="en-US" sz="1200" b="0" i="0" kern="1200" dirty="0">
                <a:solidFill>
                  <a:schemeClr val="tx1"/>
                </a:solidFill>
                <a:effectLst/>
                <a:latin typeface="+mn-lt"/>
                <a:ea typeface="+mn-ea"/>
                <a:cs typeface="+mn-cs"/>
              </a:rPr>
              <a:t> may vary in size and grow very quickly. They often grow back after they have been removed.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Symptoms of vocal fold paralysis include changes in the voice, such as hoarseness or a breathy voice; difficulties with breathing, such as shortness of breath or noisy breathing; and swallowing problems, such as choking or coughing when you eat because food is accidentally entering the windpipe instead of the esophagus (the muscular tube that connects the throat to the stomach). Changes in voice quality, such as loss of volume or pitch, also may occur. Damage to both vocal folds, although rare, usually causes serious problems with breathing.</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Spasmic</a:t>
            </a:r>
            <a:r>
              <a:rPr lang="en-US" sz="1200" b="0" i="0" kern="1200" dirty="0">
                <a:solidFill>
                  <a:schemeClr val="tx1"/>
                </a:solidFill>
                <a:effectLst/>
                <a:latin typeface="+mn-lt"/>
                <a:ea typeface="+mn-ea"/>
                <a:cs typeface="+mn-cs"/>
              </a:rPr>
              <a:t> Dysphonia - Spasmodic dysphonia is a neurological disorder affecting the voice muscles in the larynx, or voice box. When we speak, air from the lungs is pushed between two elastic structures—called </a:t>
            </a:r>
            <a:r>
              <a:rPr lang="en-US" sz="1200" b="0" i="0" u="none" strike="noStrike" kern="1200" dirty="0">
                <a:solidFill>
                  <a:schemeClr val="tx1"/>
                </a:solidFill>
                <a:effectLst/>
                <a:latin typeface="+mn-lt"/>
                <a:ea typeface="+mn-ea"/>
                <a:cs typeface="+mn-cs"/>
                <a:hlinkClick r:id="rId5" tooltip="Vocal Cords (Vocal Folds)"/>
              </a:rPr>
              <a:t>vocal folds or vocal cords</a:t>
            </a:r>
            <a:r>
              <a:rPr lang="en-US" sz="1200" b="0" i="0" kern="1200" dirty="0">
                <a:solidFill>
                  <a:schemeClr val="tx1"/>
                </a:solidFill>
                <a:effectLst/>
                <a:latin typeface="+mn-lt"/>
                <a:ea typeface="+mn-ea"/>
                <a:cs typeface="+mn-cs"/>
              </a:rPr>
              <a:t>—with sufficient pressure to cause them to vibrate, producing voice (see figure). In spasmodic dysphonia, the muscles inside the vocal folds experience sudden involuntary movements—called spasms—which interfere with the ability of the folds to vibrate and produce voice.</a:t>
            </a:r>
            <a:endParaRPr lang="en-US" dirty="0"/>
          </a:p>
        </p:txBody>
      </p:sp>
      <p:sp>
        <p:nvSpPr>
          <p:cNvPr id="4" name="Slide Number Placeholder 3"/>
          <p:cNvSpPr>
            <a:spLocks noGrp="1"/>
          </p:cNvSpPr>
          <p:nvPr>
            <p:ph type="sldNum" sz="quarter" idx="10"/>
          </p:nvPr>
        </p:nvSpPr>
        <p:spPr/>
        <p:txBody>
          <a:bodyPr/>
          <a:lstStyle/>
          <a:p>
            <a:fld id="{171243D0-63DD-40EB-AB6C-AA3C59669095}" type="slidenum">
              <a:rPr lang="en-US" smtClean="0"/>
              <a:t>4</a:t>
            </a:fld>
            <a:endParaRPr lang="en-US"/>
          </a:p>
        </p:txBody>
      </p:sp>
    </p:spTree>
    <p:extLst>
      <p:ext uri="{BB962C8B-B14F-4D97-AF65-F5344CB8AC3E}">
        <p14:creationId xmlns:p14="http://schemas.microsoft.com/office/powerpoint/2010/main" val="271567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Apraxia is a</a:t>
            </a:r>
            <a:r>
              <a:rPr lang="en-US" baseline="0" dirty="0"/>
              <a:t> speech disorder  People with Apraxia have damage to the parts of the brain that control how muscles move causing Apraxia of the speech.  Causes can include stroke, traumatic brain injury, dementia, brain tumors, and brain disease that worsens over time.</a:t>
            </a:r>
          </a:p>
          <a:p>
            <a:r>
              <a:rPr lang="en-US" baseline="0" dirty="0"/>
              <a:t>Dysarthria is a speech disorder that can happen at birth, or after an illness or injury.  Other causes are stroke, brain injury, tumors, </a:t>
            </a:r>
            <a:r>
              <a:rPr lang="en-US" baseline="0" dirty="0" err="1"/>
              <a:t>Parkinsons</a:t>
            </a:r>
            <a:r>
              <a:rPr lang="en-US" baseline="0" dirty="0"/>
              <a:t> disease, ALS, Huntington’s disease, Multiple Sclerosis, Cerebral Palsy, Muscular Dystrophy.  </a:t>
            </a:r>
          </a:p>
          <a:p>
            <a:r>
              <a:rPr lang="en-US" baseline="0" dirty="0"/>
              <a:t>Stuttering  usually starts at a young age and often there are small brain differences or minute differences in the </a:t>
            </a:r>
            <a:r>
              <a:rPr lang="en-US" baseline="0" dirty="0" err="1"/>
              <a:t>brainthat</a:t>
            </a:r>
            <a:r>
              <a:rPr lang="en-US" baseline="0" dirty="0"/>
              <a:t> works their speech. </a:t>
            </a:r>
          </a:p>
          <a:p>
            <a:endParaRPr lang="en-US" baseline="0" dirty="0"/>
          </a:p>
          <a:p>
            <a:r>
              <a:rPr lang="en-US" sz="1200" b="0" i="1" kern="1200" dirty="0">
                <a:solidFill>
                  <a:schemeClr val="tx1"/>
                </a:solidFill>
                <a:effectLst/>
                <a:latin typeface="+mn-lt"/>
                <a:ea typeface="+mn-ea"/>
                <a:cs typeface="+mn-cs"/>
              </a:rPr>
              <a:t>The speech fluency disability causes the student: to become reluctant to enter conversation; to have difficulty expressing ideas and asking questions; and to be misunderstood by teachers and peers at times. The student’s reaction or attitude toward the disorder limits his/her oral interaction in the classroom or at home. Listener discomfort with the disorder limits interactions with the student at times. The disorder calls attention to the manner of speaking rather than to the content of the student’s communication.</a:t>
            </a:r>
            <a:endParaRPr lang="en-US" baseline="0" dirty="0"/>
          </a:p>
          <a:p>
            <a:endParaRPr lang="en-US" dirty="0"/>
          </a:p>
        </p:txBody>
      </p:sp>
      <p:sp>
        <p:nvSpPr>
          <p:cNvPr id="4" name="Slide Number Placeholder 3"/>
          <p:cNvSpPr>
            <a:spLocks noGrp="1"/>
          </p:cNvSpPr>
          <p:nvPr>
            <p:ph type="sldNum" sz="quarter" idx="10"/>
          </p:nvPr>
        </p:nvSpPr>
        <p:spPr/>
        <p:txBody>
          <a:bodyPr/>
          <a:lstStyle/>
          <a:p>
            <a:fld id="{171243D0-63DD-40EB-AB6C-AA3C59669095}" type="slidenum">
              <a:rPr lang="en-US" smtClean="0"/>
              <a:t>6</a:t>
            </a:fld>
            <a:endParaRPr lang="en-US"/>
          </a:p>
        </p:txBody>
      </p:sp>
    </p:spTree>
    <p:extLst>
      <p:ext uri="{BB962C8B-B14F-4D97-AF65-F5344CB8AC3E}">
        <p14:creationId xmlns:p14="http://schemas.microsoft.com/office/powerpoint/2010/main" val="383035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Dementia</a:t>
            </a:r>
            <a:r>
              <a:rPr lang="en-US" baseline="0" dirty="0"/>
              <a:t> is a symptom of other diseases such as Alzheimer’s, strokes, Lewy body dementia, Parkinson’s disease and Huntington’s disease.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71243D0-63DD-40EB-AB6C-AA3C59669095}" type="slidenum">
              <a:rPr lang="en-US" smtClean="0"/>
              <a:t>7</a:t>
            </a:fld>
            <a:endParaRPr lang="en-US"/>
          </a:p>
        </p:txBody>
      </p:sp>
    </p:spTree>
    <p:extLst>
      <p:ext uri="{BB962C8B-B14F-4D97-AF65-F5344CB8AC3E}">
        <p14:creationId xmlns:p14="http://schemas.microsoft.com/office/powerpoint/2010/main" val="221338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Language refers to the exchange, expression, and comprehension of information. Language can be conveyed through a variety of means, such as speech, writing, and signing.</a:t>
            </a:r>
          </a:p>
          <a:p>
            <a:endParaRPr lang="en-US" dirty="0"/>
          </a:p>
        </p:txBody>
      </p:sp>
      <p:sp>
        <p:nvSpPr>
          <p:cNvPr id="4" name="Slide Number Placeholder 3"/>
          <p:cNvSpPr>
            <a:spLocks noGrp="1"/>
          </p:cNvSpPr>
          <p:nvPr>
            <p:ph type="sldNum" sz="quarter" idx="10"/>
          </p:nvPr>
        </p:nvSpPr>
        <p:spPr/>
        <p:txBody>
          <a:bodyPr/>
          <a:lstStyle/>
          <a:p>
            <a:fld id="{171243D0-63DD-40EB-AB6C-AA3C59669095}" type="slidenum">
              <a:rPr lang="en-US" smtClean="0"/>
              <a:t>9</a:t>
            </a:fld>
            <a:endParaRPr lang="en-US"/>
          </a:p>
        </p:txBody>
      </p:sp>
    </p:spTree>
    <p:extLst>
      <p:ext uri="{BB962C8B-B14F-4D97-AF65-F5344CB8AC3E}">
        <p14:creationId xmlns:p14="http://schemas.microsoft.com/office/powerpoint/2010/main" val="1355911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LBSD is an umbrella term for language disabilities, such as difficulty understanding spoken or written language, that prevents or disrupts effective learning.</a:t>
            </a:r>
          </a:p>
          <a:p>
            <a:r>
              <a:rPr lang="en-US" sz="1200" b="0" i="1" kern="1200" dirty="0">
                <a:solidFill>
                  <a:schemeClr val="tx1"/>
                </a:solidFill>
                <a:effectLst/>
                <a:latin typeface="+mn-lt"/>
                <a:ea typeface="+mn-ea"/>
                <a:cs typeface="+mn-cs"/>
              </a:rPr>
              <a:t>The expressive language disability causes the student to appear inappropriate in conversations, to have difficulty expressing ideas or asking questions, and makes it difficult for teachers and peers to understand. The student is be unable to adequately communicate his/her intent or needs which inhibits him/her from requesting help or information The student’s inability to adequately express him/herself inhibits conversation with others. Inappropriate or illogical use of vocabulary, syntax or grammar sometimes causes listener confusion.</a:t>
            </a:r>
          </a:p>
          <a:p>
            <a:r>
              <a:rPr lang="en-US" sz="1200" b="0" i="1" kern="1200" dirty="0">
                <a:solidFill>
                  <a:schemeClr val="tx1"/>
                </a:solidFill>
                <a:effectLst/>
                <a:latin typeface="+mn-lt"/>
                <a:ea typeface="+mn-ea"/>
                <a:cs typeface="+mn-cs"/>
              </a:rPr>
              <a:t>The receptive language disability causes difficulty with the student’s understanding of subject content; with their ability to follow directions; and with the learning of new concepts. Limited vocabulary affects comprehension in the academic content areas. </a:t>
            </a:r>
            <a:endParaRPr lang="en-US" dirty="0"/>
          </a:p>
        </p:txBody>
      </p:sp>
      <p:sp>
        <p:nvSpPr>
          <p:cNvPr id="4" name="Slide Number Placeholder 3"/>
          <p:cNvSpPr>
            <a:spLocks noGrp="1"/>
          </p:cNvSpPr>
          <p:nvPr>
            <p:ph type="sldNum" sz="quarter" idx="10"/>
          </p:nvPr>
        </p:nvSpPr>
        <p:spPr/>
        <p:txBody>
          <a:bodyPr/>
          <a:lstStyle/>
          <a:p>
            <a:fld id="{171243D0-63DD-40EB-AB6C-AA3C59669095}" type="slidenum">
              <a:rPr lang="en-US" smtClean="0"/>
              <a:t>10</a:t>
            </a:fld>
            <a:endParaRPr lang="en-US"/>
          </a:p>
        </p:txBody>
      </p:sp>
    </p:spTree>
    <p:extLst>
      <p:ext uri="{BB962C8B-B14F-4D97-AF65-F5344CB8AC3E}">
        <p14:creationId xmlns:p14="http://schemas.microsoft.com/office/powerpoint/2010/main" val="255558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It is not uncommon for students who have speech or language impairments to struggle with new vocabulary. The student should be provided with additional help in vocabulary retention. The student can make flashcards or use other vocabulary building strategies, such as chunking, to learn new material.</a:t>
            </a:r>
            <a:endParaRPr lang="en-US" dirty="0"/>
          </a:p>
        </p:txBody>
      </p:sp>
      <p:sp>
        <p:nvSpPr>
          <p:cNvPr id="4" name="Slide Number Placeholder 3"/>
          <p:cNvSpPr>
            <a:spLocks noGrp="1"/>
          </p:cNvSpPr>
          <p:nvPr>
            <p:ph type="sldNum" sz="quarter" idx="10"/>
          </p:nvPr>
        </p:nvSpPr>
        <p:spPr/>
        <p:txBody>
          <a:bodyPr/>
          <a:lstStyle/>
          <a:p>
            <a:fld id="{171243D0-63DD-40EB-AB6C-AA3C59669095}" type="slidenum">
              <a:rPr lang="en-US" smtClean="0"/>
              <a:t>11</a:t>
            </a:fld>
            <a:endParaRPr lang="en-US"/>
          </a:p>
        </p:txBody>
      </p:sp>
    </p:spTree>
    <p:extLst>
      <p:ext uri="{BB962C8B-B14F-4D97-AF65-F5344CB8AC3E}">
        <p14:creationId xmlns:p14="http://schemas.microsoft.com/office/powerpoint/2010/main" val="1783308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students who choose to participate orally, faculty and class members should be patient, offering encouragement and an opportunity to develop self-confidence in a challenging situation.</a:t>
            </a:r>
          </a:p>
          <a:p>
            <a:endParaRPr lang="en-US" dirty="0"/>
          </a:p>
        </p:txBody>
      </p:sp>
      <p:sp>
        <p:nvSpPr>
          <p:cNvPr id="4" name="Slide Number Placeholder 3"/>
          <p:cNvSpPr>
            <a:spLocks noGrp="1"/>
          </p:cNvSpPr>
          <p:nvPr>
            <p:ph type="sldNum" sz="quarter" idx="10"/>
          </p:nvPr>
        </p:nvSpPr>
        <p:spPr/>
        <p:txBody>
          <a:bodyPr/>
          <a:lstStyle/>
          <a:p>
            <a:fld id="{171243D0-63DD-40EB-AB6C-AA3C59669095}" type="slidenum">
              <a:rPr lang="en-US" smtClean="0"/>
              <a:t>12</a:t>
            </a:fld>
            <a:endParaRPr lang="en-US"/>
          </a:p>
        </p:txBody>
      </p:sp>
    </p:spTree>
    <p:extLst>
      <p:ext uri="{BB962C8B-B14F-4D97-AF65-F5344CB8AC3E}">
        <p14:creationId xmlns:p14="http://schemas.microsoft.com/office/powerpoint/2010/main" val="103314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simplest AAC device is a picture board or touch screen that uses pictures or symbols of typical items and activities that make up a person’s daily life. For example, a person might touch the image of a glass to ask for a drink. Many picture boards can be customized and expanded based on a person’s age, education, occupation, and interests.</a:t>
            </a:r>
          </a:p>
          <a:p>
            <a:r>
              <a:rPr lang="en-US" sz="1200" b="0" i="0" kern="1200" dirty="0">
                <a:solidFill>
                  <a:schemeClr val="tx1"/>
                </a:solidFill>
                <a:effectLst/>
                <a:latin typeface="+mn-lt"/>
                <a:ea typeface="+mn-ea"/>
                <a:cs typeface="+mn-cs"/>
              </a:rPr>
              <a:t>Keyboards, touch screens, and sometimes a person’s limited speech may be used to communicate desired words. Some devices employ a text display. The display panel typically faces outward so that two people can exchange information while facing each other. Spelling and word prediction software can make it faster and easier to enter information.</a:t>
            </a:r>
          </a:p>
          <a:p>
            <a:r>
              <a:rPr lang="en-US" sz="1200" b="0" i="0" kern="1200" dirty="0">
                <a:solidFill>
                  <a:schemeClr val="tx1"/>
                </a:solidFill>
                <a:effectLst/>
                <a:latin typeface="+mn-lt"/>
                <a:ea typeface="+mn-ea"/>
                <a:cs typeface="+mn-cs"/>
              </a:rPr>
              <a:t>Speech-generating devices go one step further by translating words or pictures into speech. Some models allow users to choose from several different voices, such as male or female, child or adult, and even some regional accents. Some devices employ a vocabulary of prerecorded words while others have an unlimited vocabulary, synthesizing speech as words are typed in. Software programs that convert personal computers into speaking devices are also available.</a:t>
            </a:r>
          </a:p>
          <a:p>
            <a:endParaRPr lang="en-US" dirty="0"/>
          </a:p>
        </p:txBody>
      </p:sp>
      <p:sp>
        <p:nvSpPr>
          <p:cNvPr id="4" name="Slide Number Placeholder 3"/>
          <p:cNvSpPr>
            <a:spLocks noGrp="1"/>
          </p:cNvSpPr>
          <p:nvPr>
            <p:ph type="sldNum" sz="quarter" idx="10"/>
          </p:nvPr>
        </p:nvSpPr>
        <p:spPr/>
        <p:txBody>
          <a:bodyPr/>
          <a:lstStyle/>
          <a:p>
            <a:fld id="{171243D0-63DD-40EB-AB6C-AA3C59669095}" type="slidenum">
              <a:rPr lang="en-US" smtClean="0"/>
              <a:t>13</a:t>
            </a:fld>
            <a:endParaRPr lang="en-US"/>
          </a:p>
        </p:txBody>
      </p:sp>
    </p:spTree>
    <p:extLst>
      <p:ext uri="{BB962C8B-B14F-4D97-AF65-F5344CB8AC3E}">
        <p14:creationId xmlns:p14="http://schemas.microsoft.com/office/powerpoint/2010/main" val="4057685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10/31/2019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sha.org/" TargetMode="External"/><Relationship Id="rId2" Type="http://schemas.openxmlformats.org/officeDocument/2006/relationships/hyperlink" Target="https://thespeechroomnews.com/paperwork-shortcuts" TargetMode="External"/><Relationship Id="rId1" Type="http://schemas.openxmlformats.org/officeDocument/2006/relationships/slideLayout" Target="../slideLayouts/slideLayout2.xml"/><Relationship Id="rId5" Type="http://schemas.openxmlformats.org/officeDocument/2006/relationships/hyperlink" Target="https://www.nidcd.nih.gov/health/voice-speech-and-language" TargetMode="External"/><Relationship Id="rId4" Type="http://schemas.openxmlformats.org/officeDocument/2006/relationships/hyperlink" Target="https://www.affordablecollegesonline.org/college-resource-center/college-student-speech-language-disord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814" y="1122363"/>
            <a:ext cx="11795185" cy="1482814"/>
          </a:xfrm>
        </p:spPr>
        <p:txBody>
          <a:bodyPr>
            <a:normAutofit/>
          </a:bodyPr>
          <a:lstStyle/>
          <a:p>
            <a:r>
              <a:rPr lang="en-US" sz="4400" dirty="0">
                <a:latin typeface="Arial" panose="020B0604020202020204" pitchFamily="34" charset="0"/>
                <a:cs typeface="Arial" panose="020B0604020202020204" pitchFamily="34" charset="0"/>
              </a:rPr>
              <a:t>Speech and language disorders</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REASONABLE ACCOMMODATIONS</a:t>
            </a:r>
          </a:p>
          <a:p>
            <a:r>
              <a:rPr lang="en-US" dirty="0">
                <a:latin typeface="Arial" panose="020B0604020202020204" pitchFamily="34" charset="0"/>
                <a:cs typeface="Arial" panose="020B0604020202020204" pitchFamily="34" charset="0"/>
              </a:rPr>
              <a:t>By: Amanda Christian</a:t>
            </a:r>
          </a:p>
        </p:txBody>
      </p:sp>
    </p:spTree>
    <p:extLst>
      <p:ext uri="{BB962C8B-B14F-4D97-AF65-F5344CB8AC3E}">
        <p14:creationId xmlns:p14="http://schemas.microsoft.com/office/powerpoint/2010/main" val="96554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3" descr="Language based learning disabilit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3" name="Content Placeholder 2"/>
          <p:cNvSpPr>
            <a:spLocks noGrp="1"/>
          </p:cNvSpPr>
          <p:nvPr>
            <p:ph idx="1"/>
          </p:nvPr>
        </p:nvSpPr>
        <p:spPr>
          <a:xfrm>
            <a:off x="913795" y="1073939"/>
            <a:ext cx="10353762" cy="5176032"/>
          </a:xfrm>
        </p:spPr>
        <p:txBody>
          <a:bodyPr>
            <a:noAutofit/>
          </a:bodyPr>
          <a:lstStyle/>
          <a:p>
            <a:r>
              <a:rPr lang="en-US" b="1" dirty="0">
                <a:effectLst/>
                <a:latin typeface="Arial" panose="020B0604020202020204" pitchFamily="34" charset="0"/>
                <a:cs typeface="Arial" panose="020B0604020202020204" pitchFamily="34" charset="0"/>
              </a:rPr>
              <a:t>Expressive Language - </a:t>
            </a:r>
            <a:r>
              <a:rPr lang="en-US" dirty="0">
                <a:effectLst/>
                <a:latin typeface="Arial" panose="020B0604020202020204" pitchFamily="34" charset="0"/>
                <a:cs typeface="Arial" panose="020B0604020202020204" pitchFamily="34" charset="0"/>
              </a:rPr>
              <a:t>Expressive language refers to verbally conveying ideas, feelings, and emotions. Individuals may have expressive language disorder if they are unable to or have difficulty using expressive language. Expressive language disorder itself does not indicate intellectual capabilities.</a:t>
            </a:r>
          </a:p>
          <a:p>
            <a:r>
              <a:rPr lang="en-US" b="1" dirty="0">
                <a:effectLst/>
                <a:latin typeface="Arial" panose="020B0604020202020204" pitchFamily="34" charset="0"/>
                <a:cs typeface="Arial" panose="020B0604020202020204" pitchFamily="34" charset="0"/>
              </a:rPr>
              <a:t>Receptive Language - </a:t>
            </a:r>
            <a:r>
              <a:rPr lang="en-US" dirty="0">
                <a:effectLst/>
                <a:latin typeface="Arial" panose="020B0604020202020204" pitchFamily="34" charset="0"/>
                <a:cs typeface="Arial" panose="020B0604020202020204" pitchFamily="34" charset="0"/>
              </a:rPr>
              <a:t>Receptive language refers to understanding verbal, spoken language. Individuals with receptive language disorder have difficulty absorbing or learning from verbally-expressed information. Receptive language disorder does not necessarily indicate an intellectual disability.</a:t>
            </a:r>
          </a:p>
          <a:p>
            <a:r>
              <a:rPr lang="en-US" b="1" dirty="0">
                <a:effectLst/>
                <a:latin typeface="Arial" panose="020B0604020202020204" pitchFamily="34" charset="0"/>
                <a:cs typeface="Arial" panose="020B0604020202020204" pitchFamily="34" charset="0"/>
              </a:rPr>
              <a:t>Specific Language Impairment - </a:t>
            </a:r>
            <a:r>
              <a:rPr lang="en-US" dirty="0">
                <a:effectLst/>
                <a:latin typeface="Arial" panose="020B0604020202020204" pitchFamily="34" charset="0"/>
                <a:cs typeface="Arial" panose="020B0604020202020204" pitchFamily="34" charset="0"/>
              </a:rPr>
              <a:t>SLI, typically diagnosed in children, refers to difficulty gaining language skills despite having no auditory/visual disorder or other impairment. SLI is also known as language delay.</a:t>
            </a:r>
          </a:p>
          <a:p>
            <a:pPr marL="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13794" y="142121"/>
            <a:ext cx="10353761" cy="931817"/>
          </a:xfrm>
        </p:spPr>
        <p:txBody>
          <a:bodyPr/>
          <a:lstStyle/>
          <a:p>
            <a:r>
              <a:rPr lang="en-US" dirty="0">
                <a:latin typeface="Arial" panose="020B0604020202020204" pitchFamily="34" charset="0"/>
                <a:cs typeface="Arial" panose="020B0604020202020204" pitchFamily="34" charset="0"/>
              </a:rPr>
              <a:t>Language based learning disability</a:t>
            </a:r>
          </a:p>
        </p:txBody>
      </p:sp>
    </p:spTree>
    <p:extLst>
      <p:ext uri="{BB962C8B-B14F-4D97-AF65-F5344CB8AC3E}">
        <p14:creationId xmlns:p14="http://schemas.microsoft.com/office/powerpoint/2010/main" val="4109272820"/>
      </p:ext>
    </p:extLst>
  </p:cSld>
  <p:clrMapOvr>
    <a:masterClrMapping/>
  </p:clrMapOvr>
  <mc:AlternateContent xmlns:mc="http://schemas.openxmlformats.org/markup-compatibility/2006" xmlns:p14="http://schemas.microsoft.com/office/powerpoint/2010/main">
    <mc:Choice Requires="p14">
      <p:transition spd="slow" p14:dur="2000" advTm="16246"/>
    </mc:Choice>
    <mc:Fallback xmlns="">
      <p:transition spd="slow" advTm="16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3" descr="Effects of speech and language on learn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3" name="Content Placeholder 2"/>
          <p:cNvSpPr>
            <a:spLocks noGrp="1"/>
          </p:cNvSpPr>
          <p:nvPr>
            <p:ph idx="1"/>
          </p:nvPr>
        </p:nvSpPr>
        <p:spPr>
          <a:xfrm>
            <a:off x="913795" y="1254034"/>
            <a:ext cx="10353762" cy="4958230"/>
          </a:xfrm>
        </p:spPr>
        <p:txBody>
          <a:bodyPr>
            <a:normAutofit fontScale="85000" lnSpcReduction="10000"/>
          </a:bodyPr>
          <a:lstStyle/>
          <a:p>
            <a:r>
              <a:rPr lang="en-US" sz="2600" b="1" dirty="0">
                <a:effectLst/>
                <a:latin typeface="Arial" panose="020B0604020202020204" pitchFamily="34" charset="0"/>
                <a:cs typeface="Arial" panose="020B0604020202020204" pitchFamily="34" charset="0"/>
              </a:rPr>
              <a:t>Difficulty Taking Notes - </a:t>
            </a:r>
            <a:r>
              <a:rPr lang="en-US" sz="2600" dirty="0">
                <a:effectLst/>
                <a:latin typeface="Arial" panose="020B0604020202020204" pitchFamily="34" charset="0"/>
                <a:cs typeface="Arial" panose="020B0604020202020204" pitchFamily="34" charset="0"/>
              </a:rPr>
              <a:t>Students whose language disorders prevent them from fully comprehending spoken word or from writing it down may not be able to take as helpful of notes as their peers.</a:t>
            </a:r>
          </a:p>
          <a:p>
            <a:r>
              <a:rPr lang="en-US" sz="2600" b="1" dirty="0">
                <a:effectLst/>
                <a:latin typeface="Arial" panose="020B0604020202020204" pitchFamily="34" charset="0"/>
                <a:cs typeface="Arial" panose="020B0604020202020204" pitchFamily="34" charset="0"/>
              </a:rPr>
              <a:t>Classroom Isolation - </a:t>
            </a:r>
            <a:r>
              <a:rPr lang="en-US" sz="2600" dirty="0">
                <a:effectLst/>
                <a:latin typeface="Arial" panose="020B0604020202020204" pitchFamily="34" charset="0"/>
                <a:cs typeface="Arial" panose="020B0604020202020204" pitchFamily="34" charset="0"/>
              </a:rPr>
              <a:t>Students with speech disorders may feel uncomfortable or unable to speak up in class, meaning they could ask fewer questions and not receive the valuable answers.</a:t>
            </a:r>
          </a:p>
          <a:p>
            <a:r>
              <a:rPr lang="en-US" sz="2600" b="1" dirty="0">
                <a:effectLst/>
                <a:latin typeface="Arial" panose="020B0604020202020204" pitchFamily="34" charset="0"/>
                <a:cs typeface="Arial" panose="020B0604020202020204" pitchFamily="34" charset="0"/>
              </a:rPr>
              <a:t>Low Test Scores - </a:t>
            </a:r>
            <a:r>
              <a:rPr lang="en-US" sz="2600" dirty="0">
                <a:effectLst/>
                <a:latin typeface="Arial" panose="020B0604020202020204" pitchFamily="34" charset="0"/>
                <a:cs typeface="Arial" panose="020B0604020202020204" pitchFamily="34" charset="0"/>
              </a:rPr>
              <a:t>Students who have difficulty comprehending written word may struggle to understand exams, which will negatively impact their grades.</a:t>
            </a:r>
          </a:p>
          <a:p>
            <a:r>
              <a:rPr lang="en-US" sz="2600" b="1" dirty="0">
                <a:effectLst/>
                <a:latin typeface="Arial" panose="020B0604020202020204" pitchFamily="34" charset="0"/>
                <a:cs typeface="Arial" panose="020B0604020202020204" pitchFamily="34" charset="0"/>
              </a:rPr>
              <a:t>Stress - </a:t>
            </a:r>
            <a:r>
              <a:rPr lang="en-US" sz="2600" dirty="0">
                <a:effectLst/>
                <a:latin typeface="Arial" panose="020B0604020202020204" pitchFamily="34" charset="0"/>
                <a:cs typeface="Arial" panose="020B0604020202020204" pitchFamily="34" charset="0"/>
              </a:rPr>
              <a:t>Students who have speech or language disabilities may have to work harder in their classes than their peers and may also have to participate in ways they are not comfortable with (such as verbal presentations).</a:t>
            </a:r>
          </a:p>
          <a:p>
            <a:endParaRPr lang="en-US" dirty="0"/>
          </a:p>
        </p:txBody>
      </p:sp>
      <p:sp>
        <p:nvSpPr>
          <p:cNvPr id="2" name="Title 1"/>
          <p:cNvSpPr>
            <a:spLocks noGrp="1"/>
          </p:cNvSpPr>
          <p:nvPr>
            <p:ph type="title"/>
          </p:nvPr>
        </p:nvSpPr>
        <p:spPr>
          <a:xfrm>
            <a:off x="-121920" y="171119"/>
            <a:ext cx="12096206" cy="1326321"/>
          </a:xfrm>
        </p:spPr>
        <p:txBody>
          <a:bodyPr>
            <a:normAutofit/>
          </a:bodyPr>
          <a:lstStyle/>
          <a:p>
            <a:r>
              <a:rPr lang="en-US" sz="3200" dirty="0">
                <a:latin typeface="Arial" panose="020B0604020202020204" pitchFamily="34" charset="0"/>
                <a:cs typeface="Arial" panose="020B0604020202020204" pitchFamily="34" charset="0"/>
              </a:rPr>
              <a:t>Effects of speech and language on learning</a:t>
            </a:r>
          </a:p>
        </p:txBody>
      </p:sp>
    </p:spTree>
    <p:extLst>
      <p:ext uri="{BB962C8B-B14F-4D97-AF65-F5344CB8AC3E}">
        <p14:creationId xmlns:p14="http://schemas.microsoft.com/office/powerpoint/2010/main" val="85788969"/>
      </p:ext>
    </p:extLst>
  </p:cSld>
  <p:clrMapOvr>
    <a:masterClrMapping/>
  </p:clrMapOvr>
  <mc:AlternateContent xmlns:mc="http://schemas.openxmlformats.org/markup-compatibility/2006" xmlns:p14="http://schemas.microsoft.com/office/powerpoint/2010/main">
    <mc:Choice Requires="p14">
      <p:transition spd="slow" p14:dur="2000" advTm="20807"/>
    </mc:Choice>
    <mc:Fallback xmlns="">
      <p:transition spd="slow" advTm="208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3" descr="Reasonable accommodations for speech related issu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3" name="Content Placeholder 2"/>
          <p:cNvSpPr>
            <a:spLocks noGrp="1"/>
          </p:cNvSpPr>
          <p:nvPr>
            <p:ph idx="1"/>
          </p:nvPr>
        </p:nvSpPr>
        <p:spPr>
          <a:xfrm>
            <a:off x="913795" y="1254034"/>
            <a:ext cx="10353762" cy="5451566"/>
          </a:xfrm>
        </p:spPr>
        <p:txBody>
          <a:bodyPr>
            <a:normAutofit/>
          </a:bodyPr>
          <a:lstStyle/>
          <a:p>
            <a:r>
              <a:rPr lang="en-US" sz="2400" dirty="0">
                <a:latin typeface="Arial" panose="020B0604020202020204" pitchFamily="34" charset="0"/>
                <a:cs typeface="Arial" panose="020B0604020202020204" pitchFamily="34" charset="0"/>
              </a:rPr>
              <a:t>Augmentative and alternative communication</a:t>
            </a:r>
          </a:p>
          <a:p>
            <a:pPr lvl="1" fontAlgn="base"/>
            <a:r>
              <a:rPr lang="en-US" sz="2400" dirty="0">
                <a:effectLst/>
                <a:latin typeface="Arial" panose="020B0604020202020204" pitchFamily="34" charset="0"/>
                <a:cs typeface="Arial" panose="020B0604020202020204" pitchFamily="34" charset="0"/>
              </a:rPr>
              <a:t>laptop computer with LED display and printer,</a:t>
            </a:r>
          </a:p>
          <a:p>
            <a:pPr lvl="1" fontAlgn="base"/>
            <a:r>
              <a:rPr lang="en-US" sz="2400" dirty="0">
                <a:effectLst/>
                <a:latin typeface="Arial" panose="020B0604020202020204" pitchFamily="34" charset="0"/>
                <a:cs typeface="Arial" panose="020B0604020202020204" pitchFamily="34" charset="0"/>
              </a:rPr>
              <a:t>laptop voice synthesized computer</a:t>
            </a:r>
          </a:p>
          <a:p>
            <a:pPr lvl="1"/>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Use of laptop in classroom for written responses in class</a:t>
            </a:r>
          </a:p>
          <a:p>
            <a:r>
              <a:rPr lang="en-US" sz="2400" dirty="0">
                <a:latin typeface="Arial" panose="020B0604020202020204" pitchFamily="34" charset="0"/>
                <a:cs typeface="Arial" panose="020B0604020202020204" pitchFamily="34" charset="0"/>
              </a:rPr>
              <a:t>Modifications of assignments such as one to one presentation or use of a computer</a:t>
            </a:r>
          </a:p>
          <a:p>
            <a:r>
              <a:rPr lang="en-US" sz="2400" dirty="0">
                <a:latin typeface="Arial" panose="020B0604020202020204" pitchFamily="34" charset="0"/>
                <a:cs typeface="Arial" panose="020B0604020202020204" pitchFamily="34" charset="0"/>
              </a:rPr>
              <a:t>Alternative assignments for oral class presentations/reports</a:t>
            </a:r>
          </a:p>
          <a:p>
            <a:r>
              <a:rPr lang="en-US" sz="2400" dirty="0">
                <a:latin typeface="Arial" panose="020B0604020202020204" pitchFamily="34" charset="0"/>
                <a:cs typeface="Arial" panose="020B0604020202020204" pitchFamily="34" charset="0"/>
              </a:rPr>
              <a:t>Course substitutions</a:t>
            </a:r>
          </a:p>
          <a:p>
            <a:r>
              <a:rPr lang="en-US" sz="2400" dirty="0">
                <a:latin typeface="Arial" panose="020B0604020202020204" pitchFamily="34" charset="0"/>
                <a:cs typeface="Arial" panose="020B0604020202020204" pitchFamily="34" charset="0"/>
              </a:rPr>
              <a:t>Preferential seating near instructor</a:t>
            </a:r>
          </a:p>
          <a:p>
            <a:endParaRPr lang="en-US" dirty="0"/>
          </a:p>
        </p:txBody>
      </p:sp>
      <p:sp>
        <p:nvSpPr>
          <p:cNvPr id="2" name="Title 1"/>
          <p:cNvSpPr>
            <a:spLocks noGrp="1"/>
          </p:cNvSpPr>
          <p:nvPr>
            <p:ph type="title"/>
          </p:nvPr>
        </p:nvSpPr>
        <p:spPr>
          <a:xfrm>
            <a:off x="182881" y="152400"/>
            <a:ext cx="11856719" cy="1326321"/>
          </a:xfrm>
        </p:spPr>
        <p:txBody>
          <a:bodyPr>
            <a:normAutofit/>
          </a:bodyPr>
          <a:lstStyle/>
          <a:p>
            <a:r>
              <a:rPr lang="en-US" sz="2800" dirty="0">
                <a:latin typeface="Arial" panose="020B0604020202020204" pitchFamily="34" charset="0"/>
                <a:cs typeface="Arial" panose="020B0604020202020204" pitchFamily="34" charset="0"/>
              </a:rPr>
              <a:t>Reasonable accommodations for speech related issues</a:t>
            </a:r>
          </a:p>
        </p:txBody>
      </p:sp>
    </p:spTree>
    <p:extLst>
      <p:ext uri="{BB962C8B-B14F-4D97-AF65-F5344CB8AC3E}">
        <p14:creationId xmlns:p14="http://schemas.microsoft.com/office/powerpoint/2010/main" val="3308926085"/>
      </p:ext>
    </p:extLst>
  </p:cSld>
  <p:clrMapOvr>
    <a:masterClrMapping/>
  </p:clrMapOvr>
  <mc:AlternateContent xmlns:mc="http://schemas.openxmlformats.org/markup-compatibility/2006" xmlns:p14="http://schemas.microsoft.com/office/powerpoint/2010/main">
    <mc:Choice Requires="p14">
      <p:transition spd="slow" p14:dur="2000" advTm="13735"/>
    </mc:Choice>
    <mc:Fallback xmlns="">
      <p:transition spd="slow" advTm="137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91" y="290348"/>
            <a:ext cx="11756570" cy="1326321"/>
          </a:xfrm>
        </p:spPr>
        <p:txBody>
          <a:bodyPr>
            <a:normAutofit/>
          </a:bodyPr>
          <a:lstStyle/>
          <a:p>
            <a:r>
              <a:rPr lang="en-US" sz="2800" dirty="0">
                <a:latin typeface="Arial" panose="020B0604020202020204" pitchFamily="34" charset="0"/>
                <a:cs typeface="Arial" panose="020B0604020202020204" pitchFamily="34" charset="0"/>
              </a:rPr>
              <a:t>Reasonable accommodations for language disorders</a:t>
            </a:r>
          </a:p>
        </p:txBody>
      </p:sp>
      <p:sp>
        <p:nvSpPr>
          <p:cNvPr id="3" name="Content Placeholder 2"/>
          <p:cNvSpPr>
            <a:spLocks noGrp="1"/>
          </p:cNvSpPr>
          <p:nvPr>
            <p:ph idx="1"/>
          </p:nvPr>
        </p:nvSpPr>
        <p:spPr>
          <a:xfrm>
            <a:off x="913795" y="1175657"/>
            <a:ext cx="10353762" cy="5682343"/>
          </a:xfrm>
        </p:spPr>
        <p:txBody>
          <a:bodyPr>
            <a:normAutofit lnSpcReduction="10000"/>
          </a:bodyPr>
          <a:lstStyle/>
          <a:p>
            <a:r>
              <a:rPr lang="en-US" sz="2200" b="1" dirty="0">
                <a:effectLst/>
                <a:latin typeface="Arial" panose="020B0604020202020204" pitchFamily="34" charset="0"/>
                <a:cs typeface="Arial" panose="020B0604020202020204" pitchFamily="34" charset="0"/>
              </a:rPr>
              <a:t>Altered Tests or Assignments. - </a:t>
            </a:r>
            <a:r>
              <a:rPr lang="en-US" sz="2200" dirty="0">
                <a:effectLst/>
                <a:latin typeface="Arial" panose="020B0604020202020204" pitchFamily="34" charset="0"/>
                <a:cs typeface="Arial" panose="020B0604020202020204" pitchFamily="34" charset="0"/>
              </a:rPr>
              <a:t>To assure that the student’s knowledge and abilities are being fully assessed, students may be given testing instructions or assignments different from their peers.</a:t>
            </a:r>
          </a:p>
          <a:p>
            <a:r>
              <a:rPr lang="en-US" sz="2200" b="1" dirty="0">
                <a:effectLst/>
                <a:latin typeface="Arial" panose="020B0604020202020204" pitchFamily="34" charset="0"/>
                <a:cs typeface="Arial" panose="020B0604020202020204" pitchFamily="34" charset="0"/>
              </a:rPr>
              <a:t>Augmentative and Alternative Communication (AAC) Technology - </a:t>
            </a:r>
            <a:r>
              <a:rPr lang="en-US" sz="2200" dirty="0">
                <a:effectLst/>
                <a:latin typeface="Arial" panose="020B0604020202020204" pitchFamily="34" charset="0"/>
                <a:cs typeface="Arial" panose="020B0604020202020204" pitchFamily="34" charset="0"/>
              </a:rPr>
              <a:t>AAC refers to tools which help individuals with communication disorders express themselves more fully. AAC can include low-tech options like a whiteboard, high-tech tech-to-speech predictive word processors, and more.</a:t>
            </a:r>
          </a:p>
          <a:p>
            <a:r>
              <a:rPr lang="en-US" sz="2200" b="1" dirty="0">
                <a:effectLst/>
                <a:latin typeface="Arial" panose="020B0604020202020204" pitchFamily="34" charset="0"/>
                <a:cs typeface="Arial" panose="020B0604020202020204" pitchFamily="34" charset="0"/>
              </a:rPr>
              <a:t>Speech-to-Text -  </a:t>
            </a:r>
            <a:r>
              <a:rPr lang="en-US" sz="2200" dirty="0">
                <a:effectLst/>
                <a:latin typeface="Arial" panose="020B0604020202020204" pitchFamily="34" charset="0"/>
                <a:cs typeface="Arial" panose="020B0604020202020204" pitchFamily="34" charset="0"/>
              </a:rPr>
              <a:t>Speech-to-text technology often uses dictation software and other similar tools to convert the spoken word into readable text. This technology is especially useful for individuals who express themselves better when speaking than when writing.</a:t>
            </a:r>
          </a:p>
          <a:p>
            <a:r>
              <a:rPr lang="en-US" sz="2200" b="1" dirty="0">
                <a:effectLst/>
                <a:latin typeface="Arial" panose="020B0604020202020204" pitchFamily="34" charset="0"/>
                <a:cs typeface="Arial" panose="020B0604020202020204" pitchFamily="34" charset="0"/>
              </a:rPr>
              <a:t>Text-to-Speech - </a:t>
            </a:r>
            <a:r>
              <a:rPr lang="en-US" sz="2200" dirty="0">
                <a:effectLst/>
                <a:latin typeface="Arial" panose="020B0604020202020204" pitchFamily="34" charset="0"/>
                <a:cs typeface="Arial" panose="020B0604020202020204" pitchFamily="34" charset="0"/>
              </a:rPr>
              <a:t>TTS technology includes apps, devices, and software that can convert text to audio. TTS can be used to have written word read aloud or to even facilitate a conversation.</a:t>
            </a:r>
          </a:p>
          <a:p>
            <a:endParaRPr lang="en-US" dirty="0"/>
          </a:p>
        </p:txBody>
      </p:sp>
    </p:spTree>
    <p:extLst>
      <p:ext uri="{BB962C8B-B14F-4D97-AF65-F5344CB8AC3E}">
        <p14:creationId xmlns:p14="http://schemas.microsoft.com/office/powerpoint/2010/main" val="2309339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6586-36B6-438F-8FF6-BA402F098A68}"/>
              </a:ext>
            </a:extLst>
          </p:cNvPr>
          <p:cNvSpPr>
            <a:spLocks noGrp="1"/>
          </p:cNvSpPr>
          <p:nvPr>
            <p:ph type="title"/>
          </p:nvPr>
        </p:nvSpPr>
        <p:spPr>
          <a:xfrm>
            <a:off x="913795" y="403639"/>
            <a:ext cx="10353761" cy="1326321"/>
          </a:xfrm>
        </p:spPr>
        <p:txBody>
          <a:bodyPr/>
          <a:lstStyle/>
          <a:p>
            <a:r>
              <a:rPr lang="en-US" dirty="0">
                <a:latin typeface="Arial" panose="020B0604020202020204" pitchFamily="34" charset="0"/>
                <a:cs typeface="Arial" panose="020B0604020202020204" pitchFamily="34" charset="0"/>
              </a:rPr>
              <a:t>Accommodations Cont. </a:t>
            </a:r>
          </a:p>
        </p:txBody>
      </p:sp>
      <p:sp>
        <p:nvSpPr>
          <p:cNvPr id="3" name="Content Placeholder 2">
            <a:extLst>
              <a:ext uri="{FF2B5EF4-FFF2-40B4-BE49-F238E27FC236}">
                <a16:creationId xmlns:a16="http://schemas.microsoft.com/office/drawing/2014/main" id="{F1EA6D9E-4BE5-4600-8068-55190E0281AF}"/>
              </a:ext>
            </a:extLst>
          </p:cNvPr>
          <p:cNvSpPr>
            <a:spLocks noGrp="1"/>
          </p:cNvSpPr>
          <p:nvPr>
            <p:ph idx="1"/>
          </p:nvPr>
        </p:nvSpPr>
        <p:spPr>
          <a:xfrm>
            <a:off x="913795" y="1358537"/>
            <a:ext cx="10353762" cy="5095823"/>
          </a:xfrm>
        </p:spPr>
        <p:txBody>
          <a:bodyPr>
            <a:normAutofit/>
          </a:bodyPr>
          <a:lstStyle/>
          <a:p>
            <a:r>
              <a:rPr lang="en-US" sz="2400" b="1" dirty="0">
                <a:effectLst/>
                <a:latin typeface="Arial" panose="020B0604020202020204" pitchFamily="34" charset="0"/>
                <a:cs typeface="Arial" panose="020B0604020202020204" pitchFamily="34" charset="0"/>
              </a:rPr>
              <a:t>Extended Scheduling - </a:t>
            </a:r>
            <a:r>
              <a:rPr lang="en-US" sz="2400" dirty="0">
                <a:effectLst/>
                <a:latin typeface="Arial" panose="020B0604020202020204" pitchFamily="34" charset="0"/>
                <a:cs typeface="Arial" panose="020B0604020202020204" pitchFamily="34" charset="0"/>
              </a:rPr>
              <a:t>Students may be given extra time for tests and assignments or be permitted breaks during exams.</a:t>
            </a:r>
          </a:p>
          <a:p>
            <a:r>
              <a:rPr lang="en-US" sz="2400" b="1" dirty="0">
                <a:effectLst/>
                <a:latin typeface="Arial" panose="020B0604020202020204" pitchFamily="34" charset="0"/>
                <a:cs typeface="Arial" panose="020B0604020202020204" pitchFamily="34" charset="0"/>
              </a:rPr>
              <a:t>Note Takers - </a:t>
            </a:r>
            <a:r>
              <a:rPr lang="en-US" sz="2400" dirty="0">
                <a:effectLst/>
                <a:latin typeface="Arial" panose="020B0604020202020204" pitchFamily="34" charset="0"/>
                <a:cs typeface="Arial" panose="020B0604020202020204" pitchFamily="34" charset="0"/>
              </a:rPr>
              <a:t>Students can possibly receive copies of the notes classmates take in their courses.</a:t>
            </a:r>
          </a:p>
          <a:p>
            <a:r>
              <a:rPr lang="en-US" sz="2400" b="1" dirty="0">
                <a:effectLst/>
                <a:latin typeface="Arial" panose="020B0604020202020204" pitchFamily="34" charset="0"/>
                <a:cs typeface="Arial" panose="020B0604020202020204" pitchFamily="34" charset="0"/>
              </a:rPr>
              <a:t>Proofreaders - </a:t>
            </a:r>
            <a:r>
              <a:rPr lang="en-US" sz="2400" dirty="0">
                <a:effectLst/>
                <a:latin typeface="Arial" panose="020B0604020202020204" pitchFamily="34" charset="0"/>
                <a:cs typeface="Arial" panose="020B0604020202020204" pitchFamily="34" charset="0"/>
              </a:rPr>
              <a:t>Students may be offered software or the services of a proofreader to help them express their written ideas more clearly.</a:t>
            </a:r>
          </a:p>
          <a:p>
            <a:r>
              <a:rPr lang="en-US" sz="2400" b="1" dirty="0">
                <a:effectLst/>
                <a:latin typeface="Arial" panose="020B0604020202020204" pitchFamily="34" charset="0"/>
                <a:cs typeface="Arial" panose="020B0604020202020204" pitchFamily="34" charset="0"/>
              </a:rPr>
              <a:t>Verbal Tests - </a:t>
            </a:r>
            <a:r>
              <a:rPr lang="en-US" sz="2400" dirty="0">
                <a:effectLst/>
                <a:latin typeface="Arial" panose="020B0604020202020204" pitchFamily="34" charset="0"/>
                <a:cs typeface="Arial" panose="020B0604020202020204" pitchFamily="34" charset="0"/>
              </a:rPr>
              <a:t>Students may be given the opportunity to have tests or exams read aloud to them.</a:t>
            </a:r>
          </a:p>
          <a:p>
            <a:endParaRPr lang="en-US" dirty="0"/>
          </a:p>
        </p:txBody>
      </p:sp>
    </p:spTree>
    <p:extLst>
      <p:ext uri="{BB962C8B-B14F-4D97-AF65-F5344CB8AC3E}">
        <p14:creationId xmlns:p14="http://schemas.microsoft.com/office/powerpoint/2010/main" val="82316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RESOURCES</a:t>
            </a:r>
          </a:p>
        </p:txBody>
      </p:sp>
      <p:sp>
        <p:nvSpPr>
          <p:cNvPr id="3" name="Content Placeholder 2"/>
          <p:cNvSpPr>
            <a:spLocks noGrp="1"/>
          </p:cNvSpPr>
          <p:nvPr>
            <p:ph idx="1"/>
          </p:nvPr>
        </p:nvSpPr>
        <p:spPr/>
        <p:txBody>
          <a:bodyPr/>
          <a:lstStyle/>
          <a:p>
            <a:pPr marL="0" indent="0">
              <a:buNone/>
            </a:pPr>
            <a:endParaRPr lang="en-US" dirty="0">
              <a:hlinkClick r:id="rId2"/>
            </a:endParaRPr>
          </a:p>
          <a:p>
            <a:r>
              <a:rPr lang="en-US" dirty="0">
                <a:hlinkClick r:id="rId2"/>
              </a:rPr>
              <a:t>S</a:t>
            </a:r>
            <a:r>
              <a:rPr lang="en-US" dirty="0">
                <a:latin typeface="Arial" panose="020B0604020202020204" pitchFamily="34" charset="0"/>
                <a:cs typeface="Arial" panose="020B0604020202020204" pitchFamily="34" charset="0"/>
                <a:hlinkClick r:id="rId2"/>
              </a:rPr>
              <a:t>peech Room News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3"/>
              </a:rPr>
              <a:t>American Speech – Language – Hearing Association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4"/>
              </a:rPr>
              <a:t>Affordable Colleges Online – Speech and Language Disorders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5"/>
              </a:rPr>
              <a:t>National Institute on Deafness and other Communication Disorders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69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445" y="249810"/>
            <a:ext cx="10353761" cy="905691"/>
          </a:xfrm>
        </p:spPr>
        <p:txBody>
          <a:bodyPr/>
          <a:lstStyle/>
          <a:p>
            <a:r>
              <a:rPr lang="en-US" dirty="0">
                <a:latin typeface="Arial" panose="020B0604020202020204" pitchFamily="34" charset="0"/>
                <a:cs typeface="Arial" panose="020B0604020202020204" pitchFamily="34" charset="0"/>
              </a:rPr>
              <a:t>Some stats you should know</a:t>
            </a:r>
          </a:p>
        </p:txBody>
      </p:sp>
      <p:sp>
        <p:nvSpPr>
          <p:cNvPr id="3" name="Content Placeholder 2"/>
          <p:cNvSpPr>
            <a:spLocks noGrp="1"/>
          </p:cNvSpPr>
          <p:nvPr>
            <p:ph idx="1"/>
          </p:nvPr>
        </p:nvSpPr>
        <p:spPr>
          <a:xfrm>
            <a:off x="913795" y="1743959"/>
            <a:ext cx="10353762" cy="4864231"/>
          </a:xfrm>
        </p:spPr>
        <p:txBody>
          <a:bodyPr>
            <a:normAutofit/>
          </a:bodyPr>
          <a:lstStyle/>
          <a:p>
            <a:r>
              <a:rPr lang="en-US" sz="2800" dirty="0">
                <a:latin typeface="Arial" panose="020B0604020202020204" pitchFamily="34" charset="0"/>
                <a:cs typeface="Arial" panose="020B0604020202020204" pitchFamily="34" charset="0"/>
              </a:rPr>
              <a:t>7.5 million people in the US have trouble using their voices</a:t>
            </a:r>
          </a:p>
          <a:p>
            <a:r>
              <a:rPr lang="en-US" sz="2800" dirty="0">
                <a:latin typeface="Arial" panose="020B0604020202020204" pitchFamily="34" charset="0"/>
                <a:cs typeface="Arial" panose="020B0604020202020204" pitchFamily="34" charset="0"/>
              </a:rPr>
              <a:t>3 million people in the US stutter</a:t>
            </a:r>
          </a:p>
          <a:p>
            <a:r>
              <a:rPr lang="en-US" sz="2800" dirty="0">
                <a:latin typeface="Arial" panose="020B0604020202020204" pitchFamily="34" charset="0"/>
                <a:cs typeface="Arial" panose="020B0604020202020204" pitchFamily="34" charset="0"/>
              </a:rPr>
              <a:t>5% of children have noticeable speech disorders by 1</a:t>
            </a:r>
            <a:r>
              <a:rPr lang="en-US" sz="2800" baseline="30000" dirty="0">
                <a:latin typeface="Arial" panose="020B0604020202020204" pitchFamily="34" charset="0"/>
                <a:cs typeface="Arial" panose="020B0604020202020204" pitchFamily="34" charset="0"/>
              </a:rPr>
              <a:t>st</a:t>
            </a:r>
            <a:r>
              <a:rPr lang="en-US" sz="2800" dirty="0">
                <a:latin typeface="Arial" panose="020B0604020202020204" pitchFamily="34" charset="0"/>
                <a:cs typeface="Arial" panose="020B0604020202020204" pitchFamily="34" charset="0"/>
              </a:rPr>
              <a:t> grade</a:t>
            </a:r>
          </a:p>
          <a:p>
            <a:r>
              <a:rPr lang="en-US" sz="2800" dirty="0">
                <a:latin typeface="Arial" panose="020B0604020202020204" pitchFamily="34" charset="0"/>
                <a:cs typeface="Arial" panose="020B0604020202020204" pitchFamily="34" charset="0"/>
              </a:rPr>
              <a:t>6 to 8 million people in the US have some form of language impairment</a:t>
            </a:r>
          </a:p>
          <a:p>
            <a:endParaRPr lang="en-US" dirty="0">
              <a:latin typeface="Arial" panose="020B0604020202020204" pitchFamily="34" charset="0"/>
              <a:cs typeface="Arial" panose="020B0604020202020204" pitchFamily="34" charset="0"/>
            </a:endParaRPr>
          </a:p>
          <a:p>
            <a:pPr marL="0" indent="0" algn="ctr">
              <a:buNone/>
            </a:pPr>
            <a:r>
              <a:rPr lang="en-US" sz="2400" i="1" dirty="0">
                <a:latin typeface="Arial" panose="020B0604020202020204" pitchFamily="34" charset="0"/>
                <a:cs typeface="Arial" panose="020B0604020202020204" pitchFamily="34" charset="0"/>
              </a:rPr>
              <a:t>These cover areas relevant to Voice, Speech and Language all having a specific area of concern</a:t>
            </a:r>
          </a:p>
        </p:txBody>
      </p:sp>
    </p:spTree>
    <p:extLst>
      <p:ext uri="{BB962C8B-B14F-4D97-AF65-F5344CB8AC3E}">
        <p14:creationId xmlns:p14="http://schemas.microsoft.com/office/powerpoint/2010/main" val="43080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Voice, speech, language</a:t>
            </a:r>
          </a:p>
        </p:txBody>
      </p:sp>
      <p:sp>
        <p:nvSpPr>
          <p:cNvPr id="3" name="Content Placeholder 2"/>
          <p:cNvSpPr>
            <a:spLocks noGrp="1"/>
          </p:cNvSpPr>
          <p:nvPr>
            <p:ph idx="1"/>
          </p:nvPr>
        </p:nvSpPr>
        <p:spPr/>
        <p:txBody>
          <a:bodyPr>
            <a:noAutofit/>
          </a:bodyPr>
          <a:lstStyle/>
          <a:p>
            <a:r>
              <a:rPr lang="en-US" sz="3200" dirty="0">
                <a:latin typeface="Arial" panose="020B0604020202020204" pitchFamily="34" charset="0"/>
                <a:cs typeface="Arial" panose="020B0604020202020204" pitchFamily="34" charset="0"/>
              </a:rPr>
              <a:t>“The functions, skills and abilities of voice, speech and language are related.  Some dictionaries and textbooks use the terms almost interchangeably.  But for scientists and medical professionals, it is important to distinguish among them.” </a:t>
            </a:r>
          </a:p>
          <a:p>
            <a:pPr marL="0" indent="0" algn="ctr">
              <a:buNone/>
            </a:pPr>
            <a:r>
              <a:rPr lang="en-US" sz="3200" dirty="0">
                <a:latin typeface="Arial" panose="020B0604020202020204" pitchFamily="34" charset="0"/>
                <a:cs typeface="Arial" panose="020B0604020202020204" pitchFamily="34" charset="0"/>
              </a:rPr>
              <a:t>-  National Institute on Deafness and Other Communication Disorders</a:t>
            </a:r>
          </a:p>
        </p:txBody>
      </p:sp>
    </p:spTree>
    <p:extLst>
      <p:ext uri="{BB962C8B-B14F-4D97-AF65-F5344CB8AC3E}">
        <p14:creationId xmlns:p14="http://schemas.microsoft.com/office/powerpoint/2010/main" val="345201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3" descr="voice disorder 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3" name="Content Placeholder 2"/>
          <p:cNvSpPr>
            <a:spLocks noGrp="1"/>
          </p:cNvSpPr>
          <p:nvPr>
            <p:ph idx="1"/>
          </p:nvPr>
        </p:nvSpPr>
        <p:spPr>
          <a:xfrm>
            <a:off x="919119" y="1166949"/>
            <a:ext cx="10353762" cy="5233851"/>
          </a:xfrm>
        </p:spPr>
        <p:txBody>
          <a:bodyPr>
            <a:noAutofit/>
          </a:bodyPr>
          <a:lstStyle/>
          <a:p>
            <a:r>
              <a:rPr lang="en-US" sz="2400" dirty="0">
                <a:latin typeface="Arial" panose="020B0604020202020204" pitchFamily="34" charset="0"/>
                <a:cs typeface="Arial" panose="020B0604020202020204" pitchFamily="34" charset="0"/>
              </a:rPr>
              <a:t>Vocal Fold Nodules and Polyps - </a:t>
            </a:r>
            <a:r>
              <a:rPr lang="en-US" sz="2400" dirty="0">
                <a:effectLst/>
                <a:latin typeface="Arial" panose="020B0604020202020204" pitchFamily="34" charset="0"/>
                <a:cs typeface="Arial" panose="020B0604020202020204" pitchFamily="34" charset="0"/>
              </a:rPr>
              <a:t>Hoarseness, the most common RRP symptom, is caused when </a:t>
            </a:r>
            <a:r>
              <a:rPr lang="en-US" sz="2400" dirty="0" err="1">
                <a:effectLst/>
                <a:latin typeface="Arial" panose="020B0604020202020204" pitchFamily="34" charset="0"/>
                <a:cs typeface="Arial" panose="020B0604020202020204" pitchFamily="34" charset="0"/>
              </a:rPr>
              <a:t>papillomas</a:t>
            </a:r>
            <a:r>
              <a:rPr lang="en-US" sz="2400" dirty="0">
                <a:effectLst/>
                <a:latin typeface="Arial" panose="020B0604020202020204" pitchFamily="34" charset="0"/>
                <a:cs typeface="Arial" panose="020B0604020202020204" pitchFamily="34" charset="0"/>
              </a:rPr>
              <a:t> interfere with the normal vibrations of the vocal folds. Eventually,  tumors may block the airway passage and cause difficulty breathing. </a:t>
            </a:r>
          </a:p>
          <a:p>
            <a:r>
              <a:rPr lang="en-US" sz="2400" dirty="0">
                <a:latin typeface="Arial" panose="020B0604020202020204" pitchFamily="34" charset="0"/>
                <a:cs typeface="Arial" panose="020B0604020202020204" pitchFamily="34" charset="0"/>
              </a:rPr>
              <a:t>Vocal Fold Paralysis - </a:t>
            </a:r>
            <a:r>
              <a:rPr lang="en-US" sz="2400" dirty="0">
                <a:effectLst/>
                <a:latin typeface="Arial" panose="020B0604020202020204" pitchFamily="34" charset="0"/>
                <a:cs typeface="Arial" panose="020B0604020202020204" pitchFamily="34" charset="0"/>
              </a:rPr>
              <a:t>changes in the voice, such as hoarseness or a breathy voice; difficulties with breathing, such as shortness of breath or noisy breathing; and swallowing problems, such as choking or coughing. Occurs when one or both of the vocal folds don't open or close properly. Single vocal fold paralysis is a common disorder. </a:t>
            </a:r>
            <a:endParaRPr 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19119" y="344078"/>
            <a:ext cx="10353761" cy="748937"/>
          </a:xfrm>
        </p:spPr>
        <p:txBody>
          <a:bodyPr/>
          <a:lstStyle/>
          <a:p>
            <a:r>
              <a:rPr lang="en-US" dirty="0">
                <a:latin typeface="Arial" panose="020B0604020202020204" pitchFamily="34" charset="0"/>
                <a:cs typeface="Arial" panose="020B0604020202020204" pitchFamily="34" charset="0"/>
              </a:rPr>
              <a:t>Voice disorders</a:t>
            </a:r>
          </a:p>
        </p:txBody>
      </p:sp>
    </p:spTree>
    <p:extLst>
      <p:ext uri="{BB962C8B-B14F-4D97-AF65-F5344CB8AC3E}">
        <p14:creationId xmlns:p14="http://schemas.microsoft.com/office/powerpoint/2010/main" val="1770567881"/>
      </p:ext>
    </p:extLst>
  </p:cSld>
  <p:clrMapOvr>
    <a:masterClrMapping/>
  </p:clrMapOvr>
  <mc:AlternateContent xmlns:mc="http://schemas.openxmlformats.org/markup-compatibility/2006" xmlns:p14="http://schemas.microsoft.com/office/powerpoint/2010/main">
    <mc:Choice Requires="p14">
      <p:transition spd="slow" p14:dur="2000" advTm="24811"/>
    </mc:Choice>
    <mc:Fallback xmlns="">
      <p:transition spd="slow" advTm="24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C88F-D5A6-4D2D-835D-28148CFBD53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Voice disorders Cont.</a:t>
            </a:r>
          </a:p>
        </p:txBody>
      </p:sp>
      <p:sp>
        <p:nvSpPr>
          <p:cNvPr id="3" name="Content Placeholder 2">
            <a:extLst>
              <a:ext uri="{FF2B5EF4-FFF2-40B4-BE49-F238E27FC236}">
                <a16:creationId xmlns:a16="http://schemas.microsoft.com/office/drawing/2014/main" id="{BE255B91-4710-4EF8-952A-A812157952E2}"/>
              </a:ext>
            </a:extLst>
          </p:cNvPr>
          <p:cNvSpPr>
            <a:spLocks noGrp="1"/>
          </p:cNvSpPr>
          <p:nvPr>
            <p:ph idx="1"/>
          </p:nvPr>
        </p:nvSpPr>
        <p:spPr>
          <a:xfrm>
            <a:off x="913795" y="1567543"/>
            <a:ext cx="10353762" cy="4223657"/>
          </a:xfrm>
        </p:spPr>
        <p:txBody>
          <a:bodyPr>
            <a:normAutofit fontScale="85000" lnSpcReduction="20000"/>
          </a:bodyPr>
          <a:lstStyle/>
          <a:p>
            <a:r>
              <a:rPr lang="en-US" sz="3300" dirty="0">
                <a:latin typeface="Arial" panose="020B0604020202020204" pitchFamily="34" charset="0"/>
                <a:cs typeface="Arial" panose="020B0604020202020204" pitchFamily="34" charset="0"/>
              </a:rPr>
              <a:t>Paradoxical Vocal Fold Movement - </a:t>
            </a:r>
            <a:r>
              <a:rPr lang="en-US" sz="3300" dirty="0">
                <a:effectLst/>
                <a:latin typeface="Arial" panose="020B0604020202020204" pitchFamily="34" charset="0"/>
                <a:cs typeface="Arial" panose="020B0604020202020204" pitchFamily="34" charset="0"/>
              </a:rPr>
              <a:t>causes wheezing and breathing problems. Paradoxical vocal fold movement, or PVFM, happens when your vocal folds close when they should open. For example, when you take a breath, your vocal folds should open to let air through to your lungs. </a:t>
            </a:r>
            <a:endParaRPr lang="en-US" sz="3300" dirty="0">
              <a:latin typeface="Arial" panose="020B0604020202020204" pitchFamily="34" charset="0"/>
              <a:cs typeface="Arial" panose="020B0604020202020204" pitchFamily="34" charset="0"/>
            </a:endParaRPr>
          </a:p>
          <a:p>
            <a:r>
              <a:rPr lang="en-US" sz="3300" dirty="0">
                <a:latin typeface="Arial" panose="020B0604020202020204" pitchFamily="34" charset="0"/>
                <a:cs typeface="Arial" panose="020B0604020202020204" pitchFamily="34" charset="0"/>
              </a:rPr>
              <a:t>Spasmodic Dysphonia - </a:t>
            </a:r>
            <a:r>
              <a:rPr lang="en-US" sz="3300" dirty="0">
                <a:effectLst/>
                <a:latin typeface="Arial" panose="020B0604020202020204" pitchFamily="34" charset="0"/>
                <a:cs typeface="Arial" panose="020B0604020202020204" pitchFamily="34" charset="0"/>
              </a:rPr>
              <a:t>causes voice breaks and can give the voice a tight, strained quality. People with spasmodic dysphonia may have occasional breaks in their voice that occur once every few sentences.</a:t>
            </a:r>
            <a:endParaRPr lang="en-US" sz="33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6231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3" descr="speech disorders 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3" name="Content Placeholder 2"/>
          <p:cNvSpPr>
            <a:spLocks noGrp="1"/>
          </p:cNvSpPr>
          <p:nvPr>
            <p:ph idx="1"/>
          </p:nvPr>
        </p:nvSpPr>
        <p:spPr>
          <a:xfrm>
            <a:off x="913795" y="1187777"/>
            <a:ext cx="10353762" cy="5419499"/>
          </a:xfrm>
        </p:spPr>
        <p:txBody>
          <a:bodyPr>
            <a:normAutofit lnSpcReduction="10000"/>
          </a:bodyPr>
          <a:lstStyle/>
          <a:p>
            <a:r>
              <a:rPr lang="en-US" sz="2800" dirty="0">
                <a:latin typeface="Arial" panose="020B0604020202020204" pitchFamily="34" charset="0"/>
                <a:cs typeface="Arial" panose="020B0604020202020204" pitchFamily="34" charset="0"/>
              </a:rPr>
              <a:t>Apraxia – Having difficulty imitating or saying sounds on their own.  They may add new sounds, leave sounds out or say sounds the wrong way.   </a:t>
            </a:r>
          </a:p>
          <a:p>
            <a:r>
              <a:rPr lang="en-US" sz="2800" dirty="0">
                <a:latin typeface="Arial" panose="020B0604020202020204" pitchFamily="34" charset="0"/>
                <a:cs typeface="Arial" panose="020B0604020202020204" pitchFamily="34" charset="0"/>
              </a:rPr>
              <a:t>Dysarthria – Displays difficulty with speaking too slowly or too fast.  Has slurred or mumbled speech that can be hard to understand.  </a:t>
            </a:r>
          </a:p>
          <a:p>
            <a:r>
              <a:rPr lang="en-US" sz="2800" dirty="0">
                <a:latin typeface="Arial" panose="020B0604020202020204" pitchFamily="34" charset="0"/>
                <a:cs typeface="Arial" panose="020B0604020202020204" pitchFamily="34" charset="0"/>
              </a:rPr>
              <a:t>Stuttering – Displays difficulty with speech called disfluencies in speech to include blocks (having a hard time getting a word out), prolongations (stretching a sound out), repetitions ( repeating part of a word). </a:t>
            </a:r>
          </a:p>
          <a:p>
            <a:endParaRPr lang="en-US" sz="2000" dirty="0"/>
          </a:p>
          <a:p>
            <a:endParaRPr lang="en-US" dirty="0"/>
          </a:p>
          <a:p>
            <a:endParaRPr lang="en-US" dirty="0"/>
          </a:p>
          <a:p>
            <a:endParaRPr lang="en-US" dirty="0"/>
          </a:p>
        </p:txBody>
      </p:sp>
      <p:sp>
        <p:nvSpPr>
          <p:cNvPr id="2" name="Title 1"/>
          <p:cNvSpPr>
            <a:spLocks noGrp="1"/>
          </p:cNvSpPr>
          <p:nvPr>
            <p:ph type="title"/>
          </p:nvPr>
        </p:nvSpPr>
        <p:spPr>
          <a:xfrm>
            <a:off x="913795" y="147688"/>
            <a:ext cx="10353761" cy="1040090"/>
          </a:xfrm>
        </p:spPr>
        <p:txBody>
          <a:bodyPr/>
          <a:lstStyle/>
          <a:p>
            <a:r>
              <a:rPr lang="en-US" dirty="0">
                <a:latin typeface="Arial" panose="020B0604020202020204" pitchFamily="34" charset="0"/>
                <a:cs typeface="Arial" panose="020B0604020202020204" pitchFamily="34" charset="0"/>
              </a:rPr>
              <a:t>Speech disorders</a:t>
            </a:r>
          </a:p>
        </p:txBody>
      </p:sp>
    </p:spTree>
    <p:extLst>
      <p:ext uri="{BB962C8B-B14F-4D97-AF65-F5344CB8AC3E}">
        <p14:creationId xmlns:p14="http://schemas.microsoft.com/office/powerpoint/2010/main" val="862641312"/>
      </p:ext>
    </p:extLst>
  </p:cSld>
  <p:clrMapOvr>
    <a:masterClrMapping/>
  </p:clrMapOvr>
  <mc:AlternateContent xmlns:mc="http://schemas.openxmlformats.org/markup-compatibility/2006" xmlns:p14="http://schemas.microsoft.com/office/powerpoint/2010/main">
    <mc:Choice Requires="p14">
      <p:transition spd="slow" p14:dur="2000" advTm="4077"/>
    </mc:Choice>
    <mc:Fallback xmlns="">
      <p:transition spd="slow" advTm="40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435839" cy="1326321"/>
          </a:xfrm>
        </p:spPr>
        <p:txBody>
          <a:bodyPr>
            <a:normAutofit/>
          </a:bodyPr>
          <a:lstStyle/>
          <a:p>
            <a:r>
              <a:rPr lang="en-US" sz="3200" dirty="0">
                <a:latin typeface="Arial" panose="020B0604020202020204" pitchFamily="34" charset="0"/>
                <a:cs typeface="Arial" panose="020B0604020202020204" pitchFamily="34" charset="0"/>
              </a:rPr>
              <a:t>Speech disorders related to medical conditions</a:t>
            </a:r>
          </a:p>
        </p:txBody>
      </p:sp>
      <p:sp>
        <p:nvSpPr>
          <p:cNvPr id="3" name="Content Placeholder 2"/>
          <p:cNvSpPr>
            <a:spLocks noGrp="1"/>
          </p:cNvSpPr>
          <p:nvPr>
            <p:ph idx="1"/>
          </p:nvPr>
        </p:nvSpPr>
        <p:spPr>
          <a:xfrm>
            <a:off x="919119" y="1781785"/>
            <a:ext cx="10353762" cy="4257602"/>
          </a:xfrm>
        </p:spPr>
        <p:txBody>
          <a:bodyPr>
            <a:noAutofit/>
          </a:bodyPr>
          <a:lstStyle/>
          <a:p>
            <a:r>
              <a:rPr lang="en-US" dirty="0">
                <a:latin typeface="Arial" panose="020B0604020202020204" pitchFamily="34" charset="0"/>
                <a:cs typeface="Arial" panose="020B0604020202020204" pitchFamily="34" charset="0"/>
              </a:rPr>
              <a:t>Dementia – This causes memory loss and other thinking problems. Difficulty telling people what they need or want, confused, distracted.</a:t>
            </a:r>
          </a:p>
          <a:p>
            <a:r>
              <a:rPr lang="en-US" dirty="0">
                <a:latin typeface="Arial" panose="020B0604020202020204" pitchFamily="34" charset="0"/>
                <a:cs typeface="Arial" panose="020B0604020202020204" pitchFamily="34" charset="0"/>
              </a:rPr>
              <a:t>Laryngeal Cancer – This impacts the vocal folds within your voice box.  The vocal folds vibrate to provide sound.  It can cause hoarseness, voice changes, and shortness of breath. </a:t>
            </a:r>
          </a:p>
          <a:p>
            <a:r>
              <a:rPr lang="en-US" dirty="0">
                <a:latin typeface="Arial" panose="020B0604020202020204" pitchFamily="34" charset="0"/>
                <a:cs typeface="Arial" panose="020B0604020202020204" pitchFamily="34" charset="0"/>
              </a:rPr>
              <a:t>Oral Cancer – This can impact lips, upper or lower jaw, tongue, gums, cheeks or throat.  Can lead to difficulty in speech as talking out nose sounds and hoarseness. </a:t>
            </a:r>
          </a:p>
          <a:p>
            <a:r>
              <a:rPr lang="en-US" dirty="0">
                <a:latin typeface="Arial" panose="020B0604020202020204" pitchFamily="34" charset="0"/>
                <a:cs typeface="Arial" panose="020B0604020202020204" pitchFamily="34" charset="0"/>
              </a:rPr>
              <a:t>Right Hemisphere Brain Injury – This can impact attention, memory, reasoning and problem solving, leading to trouble communicating with others. </a:t>
            </a:r>
          </a:p>
          <a:p>
            <a:r>
              <a:rPr lang="en-US" dirty="0">
                <a:latin typeface="Arial" panose="020B0604020202020204" pitchFamily="34" charset="0"/>
                <a:cs typeface="Arial" panose="020B0604020202020204" pitchFamily="34" charset="0"/>
              </a:rPr>
              <a:t>Traumatic Brain Injury – This can impact speech in various ways, most display dysarthria and/or apraxia. (see previous slide)</a:t>
            </a:r>
          </a:p>
        </p:txBody>
      </p:sp>
    </p:spTree>
    <p:extLst>
      <p:ext uri="{BB962C8B-B14F-4D97-AF65-F5344CB8AC3E}">
        <p14:creationId xmlns:p14="http://schemas.microsoft.com/office/powerpoint/2010/main" val="1921500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96091"/>
            <a:ext cx="10353761" cy="1326321"/>
          </a:xfrm>
        </p:spPr>
        <p:txBody>
          <a:bodyPr/>
          <a:lstStyle/>
          <a:p>
            <a:r>
              <a:rPr lang="en-US" dirty="0">
                <a:latin typeface="Arial" panose="020B0604020202020204" pitchFamily="34" charset="0"/>
                <a:cs typeface="Arial" panose="020B0604020202020204" pitchFamily="34" charset="0"/>
              </a:rPr>
              <a:t>5 Categories of language disorders</a:t>
            </a:r>
          </a:p>
        </p:txBody>
      </p:sp>
      <p:sp>
        <p:nvSpPr>
          <p:cNvPr id="3" name="Content Placeholder 2"/>
          <p:cNvSpPr>
            <a:spLocks noGrp="1"/>
          </p:cNvSpPr>
          <p:nvPr>
            <p:ph idx="1"/>
          </p:nvPr>
        </p:nvSpPr>
        <p:spPr>
          <a:xfrm>
            <a:off x="913795" y="1622412"/>
            <a:ext cx="10353762" cy="4726137"/>
          </a:xfrm>
        </p:spPr>
        <p:txBody>
          <a:bodyPr>
            <a:normAutofit lnSpcReduction="10000"/>
          </a:bodyPr>
          <a:lstStyle/>
          <a:p>
            <a:r>
              <a:rPr lang="en-US" sz="2600" dirty="0">
                <a:effectLst/>
                <a:latin typeface="Arial" panose="020B0604020202020204" pitchFamily="34" charset="0"/>
                <a:cs typeface="Arial" panose="020B0604020202020204" pitchFamily="34" charset="0"/>
              </a:rPr>
              <a:t>Morphological—difficulties in understanding structural changes in words, such as word tense,</a:t>
            </a:r>
          </a:p>
          <a:p>
            <a:r>
              <a:rPr lang="en-US" sz="2600" dirty="0">
                <a:effectLst/>
                <a:latin typeface="Arial" panose="020B0604020202020204" pitchFamily="34" charset="0"/>
                <a:cs typeface="Arial" panose="020B0604020202020204" pitchFamily="34" charset="0"/>
              </a:rPr>
              <a:t>Phonological—difficulties in organizing speech patterns and sound contrast,</a:t>
            </a:r>
          </a:p>
          <a:p>
            <a:r>
              <a:rPr lang="en-US" sz="2600" dirty="0">
                <a:effectLst/>
                <a:latin typeface="Arial" panose="020B0604020202020204" pitchFamily="34" charset="0"/>
                <a:cs typeface="Arial" panose="020B0604020202020204" pitchFamily="34" charset="0"/>
              </a:rPr>
              <a:t>Pragmatic—difficulties understanding the meaning of words and using proper language in social contexts,</a:t>
            </a:r>
          </a:p>
          <a:p>
            <a:r>
              <a:rPr lang="en-US" sz="2600" dirty="0">
                <a:effectLst/>
                <a:latin typeface="Arial" panose="020B0604020202020204" pitchFamily="34" charset="0"/>
                <a:cs typeface="Arial" panose="020B0604020202020204" pitchFamily="34" charset="0"/>
              </a:rPr>
              <a:t>Syntactic—difficulties in understanding and using correct grammar,</a:t>
            </a:r>
          </a:p>
          <a:p>
            <a:r>
              <a:rPr lang="en-US" sz="2600" dirty="0">
                <a:effectLst/>
                <a:latin typeface="Arial" panose="020B0604020202020204" pitchFamily="34" charset="0"/>
                <a:cs typeface="Arial" panose="020B0604020202020204" pitchFamily="34" charset="0"/>
              </a:rPr>
              <a:t>Semantic—difficulties understanding word meaning and vocabulary development.</a:t>
            </a:r>
          </a:p>
          <a:p>
            <a:endParaRPr lang="en-US" dirty="0"/>
          </a:p>
        </p:txBody>
      </p:sp>
    </p:spTree>
    <p:extLst>
      <p:ext uri="{BB962C8B-B14F-4D97-AF65-F5344CB8AC3E}">
        <p14:creationId xmlns:p14="http://schemas.microsoft.com/office/powerpoint/2010/main" val="128703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3" descr="Language disorders 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3" name="Content Placeholder 2"/>
          <p:cNvSpPr>
            <a:spLocks noGrp="1"/>
          </p:cNvSpPr>
          <p:nvPr>
            <p:ph idx="1"/>
          </p:nvPr>
        </p:nvSpPr>
        <p:spPr>
          <a:xfrm>
            <a:off x="913795" y="1619795"/>
            <a:ext cx="10353762" cy="4752725"/>
          </a:xfrm>
        </p:spPr>
        <p:txBody>
          <a:bodyPr>
            <a:noAutofit/>
          </a:bodyPr>
          <a:lstStyle/>
          <a:p>
            <a:r>
              <a:rPr lang="en-US" b="1" dirty="0">
                <a:effectLst/>
                <a:latin typeface="Arial" panose="020B0604020202020204" pitchFamily="34" charset="0"/>
                <a:cs typeface="Arial" panose="020B0604020202020204" pitchFamily="34" charset="0"/>
              </a:rPr>
              <a:t>Auditory Processing Disorder -  </a:t>
            </a:r>
            <a:r>
              <a:rPr lang="en-US" dirty="0">
                <a:effectLst/>
                <a:latin typeface="Arial" panose="020B0604020202020204" pitchFamily="34" charset="0"/>
                <a:cs typeface="Arial" panose="020B0604020202020204" pitchFamily="34" charset="0"/>
              </a:rPr>
              <a:t>APD is a disorder that prevents individuals from fully understanding sounds, such as spoken language.</a:t>
            </a:r>
          </a:p>
          <a:p>
            <a:r>
              <a:rPr lang="en-US" b="1" dirty="0">
                <a:effectLst/>
                <a:latin typeface="Arial" panose="020B0604020202020204" pitchFamily="34" charset="0"/>
                <a:cs typeface="Arial" panose="020B0604020202020204" pitchFamily="34" charset="0"/>
              </a:rPr>
              <a:t>Dyscalculia - </a:t>
            </a:r>
            <a:r>
              <a:rPr lang="en-US" dirty="0">
                <a:effectLst/>
                <a:latin typeface="Arial" panose="020B0604020202020204" pitchFamily="34" charset="0"/>
                <a:cs typeface="Arial" panose="020B0604020202020204" pitchFamily="34" charset="0"/>
              </a:rPr>
              <a:t>Related to the more commonly known dyslexia, dyscalculia is a difficulty understanding, using, or processing math. Dyscalculia can affect a wide range of mathematical concepts, so individuals with dyscalculia have different strengths and weaknesses.</a:t>
            </a:r>
          </a:p>
          <a:p>
            <a:r>
              <a:rPr lang="en-US" b="1" dirty="0">
                <a:effectLst/>
                <a:latin typeface="Arial" panose="020B0604020202020204" pitchFamily="34" charset="0"/>
                <a:cs typeface="Arial" panose="020B0604020202020204" pitchFamily="34" charset="0"/>
              </a:rPr>
              <a:t>Dysgraphia - </a:t>
            </a:r>
            <a:r>
              <a:rPr lang="en-US" dirty="0">
                <a:effectLst/>
                <a:latin typeface="Arial" panose="020B0604020202020204" pitchFamily="34" charset="0"/>
                <a:cs typeface="Arial" panose="020B0604020202020204" pitchFamily="34" charset="0"/>
              </a:rPr>
              <a:t>Dysgraphia is a language disability that means individuals may struggle to express themselves through writing. Dysgraphia can take many forms, including messy handwriting and difficulty putting ideas on paper.</a:t>
            </a:r>
          </a:p>
          <a:p>
            <a:r>
              <a:rPr lang="en-US" b="1" dirty="0">
                <a:effectLst/>
                <a:latin typeface="Arial" panose="020B0604020202020204" pitchFamily="34" charset="0"/>
                <a:cs typeface="Arial" panose="020B0604020202020204" pitchFamily="34" charset="0"/>
              </a:rPr>
              <a:t>Dyslexia - </a:t>
            </a:r>
            <a:r>
              <a:rPr lang="en-US" dirty="0">
                <a:effectLst/>
                <a:latin typeface="Arial" panose="020B0604020202020204" pitchFamily="34" charset="0"/>
                <a:cs typeface="Arial" panose="020B0604020202020204" pitchFamily="34" charset="0"/>
              </a:rPr>
              <a:t>Dyslexia is a learning and language disability in which individuals may have difficulty deciphering the written word, potentially because they have trouble recognizing words or understanding their order.</a:t>
            </a:r>
          </a:p>
          <a:p>
            <a:endParaRPr lang="en-US" dirty="0"/>
          </a:p>
        </p:txBody>
      </p:sp>
      <p:sp>
        <p:nvSpPr>
          <p:cNvPr id="2" name="Title 1"/>
          <p:cNvSpPr>
            <a:spLocks noGrp="1"/>
          </p:cNvSpPr>
          <p:nvPr>
            <p:ph type="title"/>
          </p:nvPr>
        </p:nvSpPr>
        <p:spPr>
          <a:xfrm>
            <a:off x="913795" y="609601"/>
            <a:ext cx="10353761" cy="1010194"/>
          </a:xfrm>
        </p:spPr>
        <p:txBody>
          <a:bodyPr/>
          <a:lstStyle/>
          <a:p>
            <a:r>
              <a:rPr lang="en-US" dirty="0">
                <a:latin typeface="Arial" panose="020B0604020202020204" pitchFamily="34" charset="0"/>
                <a:cs typeface="Arial" panose="020B0604020202020204" pitchFamily="34" charset="0"/>
              </a:rPr>
              <a:t>Language Disorders</a:t>
            </a:r>
          </a:p>
        </p:txBody>
      </p:sp>
    </p:spTree>
    <p:extLst>
      <p:ext uri="{BB962C8B-B14F-4D97-AF65-F5344CB8AC3E}">
        <p14:creationId xmlns:p14="http://schemas.microsoft.com/office/powerpoint/2010/main" val="1976770486"/>
      </p:ext>
    </p:extLst>
  </p:cSld>
  <p:clrMapOvr>
    <a:masterClrMapping/>
  </p:clrMapOvr>
  <mc:AlternateContent xmlns:mc="http://schemas.openxmlformats.org/markup-compatibility/2006" xmlns:p14="http://schemas.microsoft.com/office/powerpoint/2010/main">
    <mc:Choice Requires="p14">
      <p:transition spd="slow" p14:dur="2000" advTm="12686"/>
    </mc:Choice>
    <mc:Fallback xmlns="">
      <p:transition spd="slow" advTm="12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453</TotalTime>
  <Words>1796</Words>
  <Application>Microsoft Office PowerPoint</Application>
  <PresentationFormat>Widescreen</PresentationFormat>
  <Paragraphs>110</Paragraphs>
  <Slides>15</Slides>
  <Notes>8</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Bookman Old Style</vt:lpstr>
      <vt:lpstr>Calibri</vt:lpstr>
      <vt:lpstr>Rockwell</vt:lpstr>
      <vt:lpstr>Damask</vt:lpstr>
      <vt:lpstr>Speech and language disorders</vt:lpstr>
      <vt:lpstr>Some stats you should know</vt:lpstr>
      <vt:lpstr>Voice, speech, language</vt:lpstr>
      <vt:lpstr>Voice disorders</vt:lpstr>
      <vt:lpstr>Voice disorders Cont.</vt:lpstr>
      <vt:lpstr>Speech disorders</vt:lpstr>
      <vt:lpstr>Speech disorders related to medical conditions</vt:lpstr>
      <vt:lpstr>5 Categories of language disorders</vt:lpstr>
      <vt:lpstr>Language Disorders</vt:lpstr>
      <vt:lpstr>Language based learning disability</vt:lpstr>
      <vt:lpstr>Effects of speech and language on learning</vt:lpstr>
      <vt:lpstr>Reasonable accommodations for speech related issues</vt:lpstr>
      <vt:lpstr>Reasonable accommodations for language disorders</vt:lpstr>
      <vt:lpstr>Accommodations Cont. </vt:lpstr>
      <vt:lpstr>RESOURCES</vt:lpstr>
    </vt:vector>
  </TitlesOfParts>
  <Company>DCCC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and language disorders</dc:title>
  <dc:creator>Amanda J. Christian</dc:creator>
  <cp:lastModifiedBy>Trudie Hughes</cp:lastModifiedBy>
  <cp:revision>20</cp:revision>
  <dcterms:created xsi:type="dcterms:W3CDTF">2019-04-04T17:27:16Z</dcterms:created>
  <dcterms:modified xsi:type="dcterms:W3CDTF">2019-10-31T15:23:34Z</dcterms:modified>
</cp:coreProperties>
</file>