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handoutMasterIdLst>
    <p:handoutMasterId r:id="rId44"/>
  </p:handoutMasterIdLst>
  <p:sldIdLst>
    <p:sldId id="257" r:id="rId2"/>
    <p:sldId id="258" r:id="rId3"/>
    <p:sldId id="259" r:id="rId4"/>
    <p:sldId id="260" r:id="rId5"/>
    <p:sldId id="261"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86" r:id="rId19"/>
    <p:sldId id="289" r:id="rId20"/>
    <p:sldId id="298" r:id="rId21"/>
    <p:sldId id="290" r:id="rId22"/>
    <p:sldId id="291" r:id="rId23"/>
    <p:sldId id="311" r:id="rId24"/>
    <p:sldId id="293" r:id="rId25"/>
    <p:sldId id="297" r:id="rId26"/>
    <p:sldId id="312" r:id="rId27"/>
    <p:sldId id="300" r:id="rId28"/>
    <p:sldId id="301" r:id="rId29"/>
    <p:sldId id="303" r:id="rId30"/>
    <p:sldId id="313" r:id="rId31"/>
    <p:sldId id="288" r:id="rId32"/>
    <p:sldId id="320" r:id="rId33"/>
    <p:sldId id="321" r:id="rId34"/>
    <p:sldId id="319" r:id="rId35"/>
    <p:sldId id="285" r:id="rId36"/>
    <p:sldId id="318" r:id="rId37"/>
    <p:sldId id="322" r:id="rId38"/>
    <p:sldId id="314" r:id="rId39"/>
    <p:sldId id="323" r:id="rId40"/>
    <p:sldId id="284" r:id="rId41"/>
    <p:sldId id="283" r:id="rId4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54" d="100"/>
          <a:sy n="54" d="100"/>
        </p:scale>
        <p:origin x="108" y="5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udie Hughes" userId="0253f165-71f1-49b6-adfa-5c86101c5e0e" providerId="ADAL" clId="{F0DAFF58-728F-4ED2-A9B1-9207D96D6DB5}"/>
    <pc:docChg chg="custSel modSld">
      <pc:chgData name="Trudie Hughes" userId="0253f165-71f1-49b6-adfa-5c86101c5e0e" providerId="ADAL" clId="{F0DAFF58-728F-4ED2-A9B1-9207D96D6DB5}" dt="2019-10-31T14:56:52.440" v="26" actId="1076"/>
      <pc:docMkLst>
        <pc:docMk/>
      </pc:docMkLst>
      <pc:sldChg chg="modSp">
        <pc:chgData name="Trudie Hughes" userId="0253f165-71f1-49b6-adfa-5c86101c5e0e" providerId="ADAL" clId="{F0DAFF58-728F-4ED2-A9B1-9207D96D6DB5}" dt="2019-10-31T14:53:46.860" v="1" actId="114"/>
        <pc:sldMkLst>
          <pc:docMk/>
          <pc:sldMk cId="3481408069" sldId="260"/>
        </pc:sldMkLst>
        <pc:spChg chg="mod">
          <ac:chgData name="Trudie Hughes" userId="0253f165-71f1-49b6-adfa-5c86101c5e0e" providerId="ADAL" clId="{F0DAFF58-728F-4ED2-A9B1-9207D96D6DB5}" dt="2019-10-31T14:53:46.860" v="1" actId="114"/>
          <ac:spMkLst>
            <pc:docMk/>
            <pc:sldMk cId="3481408069" sldId="260"/>
            <ac:spMk id="3" creationId="{7FBF8960-A94C-4502-9E45-B647E05CD048}"/>
          </ac:spMkLst>
        </pc:spChg>
      </pc:sldChg>
      <pc:sldChg chg="modSp">
        <pc:chgData name="Trudie Hughes" userId="0253f165-71f1-49b6-adfa-5c86101c5e0e" providerId="ADAL" clId="{F0DAFF58-728F-4ED2-A9B1-9207D96D6DB5}" dt="2019-10-31T14:53:59.658" v="2" actId="114"/>
        <pc:sldMkLst>
          <pc:docMk/>
          <pc:sldMk cId="1270597789" sldId="263"/>
        </pc:sldMkLst>
        <pc:spChg chg="mod">
          <ac:chgData name="Trudie Hughes" userId="0253f165-71f1-49b6-adfa-5c86101c5e0e" providerId="ADAL" clId="{F0DAFF58-728F-4ED2-A9B1-9207D96D6DB5}" dt="2019-10-31T14:53:59.658" v="2" actId="114"/>
          <ac:spMkLst>
            <pc:docMk/>
            <pc:sldMk cId="1270597789" sldId="263"/>
            <ac:spMk id="3" creationId="{E1D5C8ED-D8F0-4936-96F3-89DBECFC6000}"/>
          </ac:spMkLst>
        </pc:spChg>
      </pc:sldChg>
      <pc:sldChg chg="modSp">
        <pc:chgData name="Trudie Hughes" userId="0253f165-71f1-49b6-adfa-5c86101c5e0e" providerId="ADAL" clId="{F0DAFF58-728F-4ED2-A9B1-9207D96D6DB5}" dt="2019-10-31T14:54:23.208" v="3" actId="255"/>
        <pc:sldMkLst>
          <pc:docMk/>
          <pc:sldMk cId="255792713" sldId="269"/>
        </pc:sldMkLst>
        <pc:spChg chg="mod">
          <ac:chgData name="Trudie Hughes" userId="0253f165-71f1-49b6-adfa-5c86101c5e0e" providerId="ADAL" clId="{F0DAFF58-728F-4ED2-A9B1-9207D96D6DB5}" dt="2019-10-31T14:54:23.208" v="3" actId="255"/>
          <ac:spMkLst>
            <pc:docMk/>
            <pc:sldMk cId="255792713" sldId="269"/>
            <ac:spMk id="2" creationId="{00000000-0000-0000-0000-000000000000}"/>
          </ac:spMkLst>
        </pc:spChg>
      </pc:sldChg>
      <pc:sldChg chg="modSp">
        <pc:chgData name="Trudie Hughes" userId="0253f165-71f1-49b6-adfa-5c86101c5e0e" providerId="ADAL" clId="{F0DAFF58-728F-4ED2-A9B1-9207D96D6DB5}" dt="2019-10-31T14:54:34.646" v="4" actId="114"/>
        <pc:sldMkLst>
          <pc:docMk/>
          <pc:sldMk cId="1070670426" sldId="272"/>
        </pc:sldMkLst>
        <pc:spChg chg="mod">
          <ac:chgData name="Trudie Hughes" userId="0253f165-71f1-49b6-adfa-5c86101c5e0e" providerId="ADAL" clId="{F0DAFF58-728F-4ED2-A9B1-9207D96D6DB5}" dt="2019-10-31T14:54:34.646" v="4" actId="114"/>
          <ac:spMkLst>
            <pc:docMk/>
            <pc:sldMk cId="1070670426" sldId="272"/>
            <ac:spMk id="3" creationId="{F4F17E3F-2308-46C7-953A-933C3F1AB282}"/>
          </ac:spMkLst>
        </pc:spChg>
      </pc:sldChg>
      <pc:sldChg chg="modSp">
        <pc:chgData name="Trudie Hughes" userId="0253f165-71f1-49b6-adfa-5c86101c5e0e" providerId="ADAL" clId="{F0DAFF58-728F-4ED2-A9B1-9207D96D6DB5}" dt="2019-10-31T14:54:42.709" v="5" actId="114"/>
        <pc:sldMkLst>
          <pc:docMk/>
          <pc:sldMk cId="2589451164" sldId="273"/>
        </pc:sldMkLst>
        <pc:spChg chg="mod">
          <ac:chgData name="Trudie Hughes" userId="0253f165-71f1-49b6-adfa-5c86101c5e0e" providerId="ADAL" clId="{F0DAFF58-728F-4ED2-A9B1-9207D96D6DB5}" dt="2019-10-31T14:54:42.709" v="5" actId="114"/>
          <ac:spMkLst>
            <pc:docMk/>
            <pc:sldMk cId="2589451164" sldId="273"/>
            <ac:spMk id="3" creationId="{B19C6331-B516-4DA7-BFD2-802EC832C062}"/>
          </ac:spMkLst>
        </pc:spChg>
      </pc:sldChg>
      <pc:sldChg chg="modSp">
        <pc:chgData name="Trudie Hughes" userId="0253f165-71f1-49b6-adfa-5c86101c5e0e" providerId="ADAL" clId="{F0DAFF58-728F-4ED2-A9B1-9207D96D6DB5}" dt="2019-10-31T14:56:28.610" v="22" actId="1076"/>
        <pc:sldMkLst>
          <pc:docMk/>
          <pc:sldMk cId="2645694856" sldId="288"/>
        </pc:sldMkLst>
        <pc:spChg chg="mod">
          <ac:chgData name="Trudie Hughes" userId="0253f165-71f1-49b6-adfa-5c86101c5e0e" providerId="ADAL" clId="{F0DAFF58-728F-4ED2-A9B1-9207D96D6DB5}" dt="2019-10-31T14:56:28.610" v="22" actId="1076"/>
          <ac:spMkLst>
            <pc:docMk/>
            <pc:sldMk cId="2645694856" sldId="288"/>
            <ac:spMk id="2" creationId="{4CB74258-A2C9-4C66-9E1F-246491497CF0}"/>
          </ac:spMkLst>
        </pc:spChg>
      </pc:sldChg>
      <pc:sldChg chg="modSp">
        <pc:chgData name="Trudie Hughes" userId="0253f165-71f1-49b6-adfa-5c86101c5e0e" providerId="ADAL" clId="{F0DAFF58-728F-4ED2-A9B1-9207D96D6DB5}" dt="2019-10-31T14:55:14.291" v="9" actId="255"/>
        <pc:sldMkLst>
          <pc:docMk/>
          <pc:sldMk cId="2841304378" sldId="291"/>
        </pc:sldMkLst>
        <pc:spChg chg="mod">
          <ac:chgData name="Trudie Hughes" userId="0253f165-71f1-49b6-adfa-5c86101c5e0e" providerId="ADAL" clId="{F0DAFF58-728F-4ED2-A9B1-9207D96D6DB5}" dt="2019-10-31T14:55:14.291" v="9" actId="255"/>
          <ac:spMkLst>
            <pc:docMk/>
            <pc:sldMk cId="2841304378" sldId="291"/>
            <ac:spMk id="2" creationId="{29EAE36A-4D8D-4C43-87B7-1F4F975468A3}"/>
          </ac:spMkLst>
        </pc:spChg>
      </pc:sldChg>
      <pc:sldChg chg="modSp">
        <pc:chgData name="Trudie Hughes" userId="0253f165-71f1-49b6-adfa-5c86101c5e0e" providerId="ADAL" clId="{F0DAFF58-728F-4ED2-A9B1-9207D96D6DB5}" dt="2019-10-31T14:55:31.058" v="11" actId="255"/>
        <pc:sldMkLst>
          <pc:docMk/>
          <pc:sldMk cId="3817473827" sldId="293"/>
        </pc:sldMkLst>
        <pc:spChg chg="mod">
          <ac:chgData name="Trudie Hughes" userId="0253f165-71f1-49b6-adfa-5c86101c5e0e" providerId="ADAL" clId="{F0DAFF58-728F-4ED2-A9B1-9207D96D6DB5}" dt="2019-10-31T14:55:31.058" v="11" actId="255"/>
          <ac:spMkLst>
            <pc:docMk/>
            <pc:sldMk cId="3817473827" sldId="293"/>
            <ac:spMk id="2" creationId="{6E64861A-3415-4279-87E3-CD3081AF271B}"/>
          </ac:spMkLst>
        </pc:spChg>
      </pc:sldChg>
      <pc:sldChg chg="modSp">
        <pc:chgData name="Trudie Hughes" userId="0253f165-71f1-49b6-adfa-5c86101c5e0e" providerId="ADAL" clId="{F0DAFF58-728F-4ED2-A9B1-9207D96D6DB5}" dt="2019-10-31T14:55:51.138" v="15" actId="255"/>
        <pc:sldMkLst>
          <pc:docMk/>
          <pc:sldMk cId="882027603" sldId="297"/>
        </pc:sldMkLst>
        <pc:spChg chg="mod">
          <ac:chgData name="Trudie Hughes" userId="0253f165-71f1-49b6-adfa-5c86101c5e0e" providerId="ADAL" clId="{F0DAFF58-728F-4ED2-A9B1-9207D96D6DB5}" dt="2019-10-31T14:55:51.138" v="15" actId="255"/>
          <ac:spMkLst>
            <pc:docMk/>
            <pc:sldMk cId="882027603" sldId="297"/>
            <ac:spMk id="2" creationId="{FB0A8C27-8802-4B83-8E1D-6C4DBDD8E567}"/>
          </ac:spMkLst>
        </pc:spChg>
      </pc:sldChg>
      <pc:sldChg chg="modSp">
        <pc:chgData name="Trudie Hughes" userId="0253f165-71f1-49b6-adfa-5c86101c5e0e" providerId="ADAL" clId="{F0DAFF58-728F-4ED2-A9B1-9207D96D6DB5}" dt="2019-10-31T14:55:02.149" v="8" actId="255"/>
        <pc:sldMkLst>
          <pc:docMk/>
          <pc:sldMk cId="3616490712" sldId="298"/>
        </pc:sldMkLst>
        <pc:spChg chg="mod">
          <ac:chgData name="Trudie Hughes" userId="0253f165-71f1-49b6-adfa-5c86101c5e0e" providerId="ADAL" clId="{F0DAFF58-728F-4ED2-A9B1-9207D96D6DB5}" dt="2019-10-31T14:55:02.149" v="8" actId="255"/>
          <ac:spMkLst>
            <pc:docMk/>
            <pc:sldMk cId="3616490712" sldId="298"/>
            <ac:spMk id="2" creationId="{4CB74258-A2C9-4C66-9E1F-246491497CF0}"/>
          </ac:spMkLst>
        </pc:spChg>
      </pc:sldChg>
      <pc:sldChg chg="modSp">
        <pc:chgData name="Trudie Hughes" userId="0253f165-71f1-49b6-adfa-5c86101c5e0e" providerId="ADAL" clId="{F0DAFF58-728F-4ED2-A9B1-9207D96D6DB5}" dt="2019-10-31T14:55:22.682" v="10" actId="255"/>
        <pc:sldMkLst>
          <pc:docMk/>
          <pc:sldMk cId="3431849584" sldId="311"/>
        </pc:sldMkLst>
        <pc:spChg chg="mod">
          <ac:chgData name="Trudie Hughes" userId="0253f165-71f1-49b6-adfa-5c86101c5e0e" providerId="ADAL" clId="{F0DAFF58-728F-4ED2-A9B1-9207D96D6DB5}" dt="2019-10-31T14:55:22.682" v="10" actId="255"/>
          <ac:spMkLst>
            <pc:docMk/>
            <pc:sldMk cId="3431849584" sldId="311"/>
            <ac:spMk id="2" creationId="{00000000-0000-0000-0000-000000000000}"/>
          </ac:spMkLst>
        </pc:spChg>
      </pc:sldChg>
      <pc:sldChg chg="modSp">
        <pc:chgData name="Trudie Hughes" userId="0253f165-71f1-49b6-adfa-5c86101c5e0e" providerId="ADAL" clId="{F0DAFF58-728F-4ED2-A9B1-9207D96D6DB5}" dt="2019-10-31T14:55:58.732" v="16" actId="255"/>
        <pc:sldMkLst>
          <pc:docMk/>
          <pc:sldMk cId="332750161" sldId="312"/>
        </pc:sldMkLst>
        <pc:spChg chg="mod">
          <ac:chgData name="Trudie Hughes" userId="0253f165-71f1-49b6-adfa-5c86101c5e0e" providerId="ADAL" clId="{F0DAFF58-728F-4ED2-A9B1-9207D96D6DB5}" dt="2019-10-31T14:55:58.732" v="16" actId="255"/>
          <ac:spMkLst>
            <pc:docMk/>
            <pc:sldMk cId="332750161" sldId="312"/>
            <ac:spMk id="2" creationId="{00000000-0000-0000-0000-000000000000}"/>
          </ac:spMkLst>
        </pc:spChg>
      </pc:sldChg>
      <pc:sldChg chg="modSp">
        <pc:chgData name="Trudie Hughes" userId="0253f165-71f1-49b6-adfa-5c86101c5e0e" providerId="ADAL" clId="{F0DAFF58-728F-4ED2-A9B1-9207D96D6DB5}" dt="2019-10-31T14:56:18.797" v="20" actId="255"/>
        <pc:sldMkLst>
          <pc:docMk/>
          <pc:sldMk cId="1993220777" sldId="313"/>
        </pc:sldMkLst>
        <pc:spChg chg="mod">
          <ac:chgData name="Trudie Hughes" userId="0253f165-71f1-49b6-adfa-5c86101c5e0e" providerId="ADAL" clId="{F0DAFF58-728F-4ED2-A9B1-9207D96D6DB5}" dt="2019-10-31T14:56:18.797" v="20" actId="255"/>
          <ac:spMkLst>
            <pc:docMk/>
            <pc:sldMk cId="1993220777" sldId="313"/>
            <ac:spMk id="2" creationId="{00000000-0000-0000-0000-000000000000}"/>
          </ac:spMkLst>
        </pc:spChg>
      </pc:sldChg>
      <pc:sldChg chg="modSp">
        <pc:chgData name="Trudie Hughes" userId="0253f165-71f1-49b6-adfa-5c86101c5e0e" providerId="ADAL" clId="{F0DAFF58-728F-4ED2-A9B1-9207D96D6DB5}" dt="2019-10-31T14:56:52.440" v="26" actId="1076"/>
        <pc:sldMkLst>
          <pc:docMk/>
          <pc:sldMk cId="2461982311" sldId="314"/>
        </pc:sldMkLst>
        <pc:spChg chg="mod">
          <ac:chgData name="Trudie Hughes" userId="0253f165-71f1-49b6-adfa-5c86101c5e0e" providerId="ADAL" clId="{F0DAFF58-728F-4ED2-A9B1-9207D96D6DB5}" dt="2019-10-31T14:56:52.440" v="26" actId="1076"/>
          <ac:spMkLst>
            <pc:docMk/>
            <pc:sldMk cId="2461982311" sldId="314"/>
            <ac:spMk id="2" creationId="{00000000-0000-0000-0000-000000000000}"/>
          </ac:spMkLst>
        </pc:spChg>
      </pc:sldChg>
      <pc:sldChg chg="modSp">
        <pc:chgData name="Trudie Hughes" userId="0253f165-71f1-49b6-adfa-5c86101c5e0e" providerId="ADAL" clId="{F0DAFF58-728F-4ED2-A9B1-9207D96D6DB5}" dt="2019-10-31T14:56:44.830" v="24" actId="14100"/>
        <pc:sldMkLst>
          <pc:docMk/>
          <pc:sldMk cId="2202287891" sldId="318"/>
        </pc:sldMkLst>
        <pc:spChg chg="mod">
          <ac:chgData name="Trudie Hughes" userId="0253f165-71f1-49b6-adfa-5c86101c5e0e" providerId="ADAL" clId="{F0DAFF58-728F-4ED2-A9B1-9207D96D6DB5}" dt="2019-10-31T14:56:44.830" v="24" actId="14100"/>
          <ac:spMkLst>
            <pc:docMk/>
            <pc:sldMk cId="2202287891" sldId="318"/>
            <ac:spMk id="2" creationId="{4CB74258-A2C9-4C66-9E1F-246491497CF0}"/>
          </ac:spMkLst>
        </pc:spChg>
      </pc:sldChg>
      <pc:sldChg chg="modSp">
        <pc:chgData name="Trudie Hughes" userId="0253f165-71f1-49b6-adfa-5c86101c5e0e" providerId="ADAL" clId="{F0DAFF58-728F-4ED2-A9B1-9207D96D6DB5}" dt="2019-10-31T14:56:38.252" v="23" actId="14100"/>
        <pc:sldMkLst>
          <pc:docMk/>
          <pc:sldMk cId="2364927277" sldId="321"/>
        </pc:sldMkLst>
        <pc:spChg chg="mod">
          <ac:chgData name="Trudie Hughes" userId="0253f165-71f1-49b6-adfa-5c86101c5e0e" providerId="ADAL" clId="{F0DAFF58-728F-4ED2-A9B1-9207D96D6DB5}" dt="2019-10-31T14:56:38.252" v="23" actId="14100"/>
          <ac:spMkLst>
            <pc:docMk/>
            <pc:sldMk cId="2364927277" sldId="321"/>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576D653-2878-4358-A07C-8E08D927DC5E}" type="datetimeFigureOut">
              <a:rPr lang="en-US" smtClean="0"/>
              <a:t>10/31/2019</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D3F0750E-506C-4DD1-AEA7-E73BFE2DC16A}" type="slidenum">
              <a:rPr lang="en-US" smtClean="0"/>
              <a:t>‹#›</a:t>
            </a:fld>
            <a:endParaRPr lang="en-US" dirty="0"/>
          </a:p>
        </p:txBody>
      </p:sp>
    </p:spTree>
    <p:extLst>
      <p:ext uri="{BB962C8B-B14F-4D97-AF65-F5344CB8AC3E}">
        <p14:creationId xmlns:p14="http://schemas.microsoft.com/office/powerpoint/2010/main" val="42476592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33F093A-7104-48E0-A661-0F47A35E36F1}" type="datetimeFigureOut">
              <a:rPr lang="en-US" smtClean="0"/>
              <a:t>10/31/2019</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2BC2B9E-C85E-4170-9241-94B901442BDD}" type="slidenum">
              <a:rPr lang="en-US" smtClean="0"/>
              <a:t>‹#›</a:t>
            </a:fld>
            <a:endParaRPr lang="en-US" dirty="0"/>
          </a:p>
        </p:txBody>
      </p:sp>
    </p:spTree>
    <p:extLst>
      <p:ext uri="{BB962C8B-B14F-4D97-AF65-F5344CB8AC3E}">
        <p14:creationId xmlns:p14="http://schemas.microsoft.com/office/powerpoint/2010/main" val="3402674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CF4FB-39FD-491D-9204-7B61BDD400F5}" type="slidenum">
              <a:rPr lang="en-US" smtClean="0"/>
              <a:t>9</a:t>
            </a:fld>
            <a:endParaRPr lang="en-US" dirty="0"/>
          </a:p>
        </p:txBody>
      </p:sp>
    </p:spTree>
    <p:extLst>
      <p:ext uri="{BB962C8B-B14F-4D97-AF65-F5344CB8AC3E}">
        <p14:creationId xmlns:p14="http://schemas.microsoft.com/office/powerpoint/2010/main" val="4164861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D5CF4FB-39FD-491D-9204-7B61BDD400F5}" type="slidenum">
              <a:rPr lang="en-US" smtClean="0"/>
              <a:t>21</a:t>
            </a:fld>
            <a:endParaRPr lang="en-US" dirty="0"/>
          </a:p>
        </p:txBody>
      </p:sp>
    </p:spTree>
    <p:extLst>
      <p:ext uri="{BB962C8B-B14F-4D97-AF65-F5344CB8AC3E}">
        <p14:creationId xmlns:p14="http://schemas.microsoft.com/office/powerpoint/2010/main" val="2480890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92694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9456BE2-824A-48A7-A4E1-8CB567BE3531}" type="datetimeFigureOut">
              <a:rPr lang="en-US" smtClean="0"/>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A84475-AA41-454E-BB52-51FE58BADB09}" type="slidenum">
              <a:rPr lang="en-US" smtClean="0"/>
              <a:t>‹#›</a:t>
            </a:fld>
            <a:endParaRPr lang="en-US" dirty="0"/>
          </a:p>
        </p:txBody>
      </p:sp>
    </p:spTree>
    <p:extLst>
      <p:ext uri="{BB962C8B-B14F-4D97-AF65-F5344CB8AC3E}">
        <p14:creationId xmlns:p14="http://schemas.microsoft.com/office/powerpoint/2010/main" val="3924904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9456BE2-824A-48A7-A4E1-8CB567BE3531}" type="datetimeFigureOut">
              <a:rPr lang="en-US" smtClean="0"/>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A84475-AA41-454E-BB52-51FE58BADB09}" type="slidenum">
              <a:rPr lang="en-US" smtClean="0"/>
              <a:t>‹#›</a:t>
            </a:fld>
            <a:endParaRPr lang="en-US" dirty="0"/>
          </a:p>
        </p:txBody>
      </p:sp>
    </p:spTree>
    <p:extLst>
      <p:ext uri="{BB962C8B-B14F-4D97-AF65-F5344CB8AC3E}">
        <p14:creationId xmlns:p14="http://schemas.microsoft.com/office/powerpoint/2010/main" val="3139068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9456BE2-824A-48A7-A4E1-8CB567BE3531}" type="datetimeFigureOut">
              <a:rPr lang="en-US" smtClean="0"/>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A84475-AA41-454E-BB52-51FE58BADB09}" type="slidenum">
              <a:rPr lang="en-US" smtClean="0"/>
              <a:t>‹#›</a:t>
            </a:fld>
            <a:endParaRPr lang="en-US" dirty="0"/>
          </a:p>
        </p:txBody>
      </p:sp>
    </p:spTree>
    <p:extLst>
      <p:ext uri="{BB962C8B-B14F-4D97-AF65-F5344CB8AC3E}">
        <p14:creationId xmlns:p14="http://schemas.microsoft.com/office/powerpoint/2010/main" val="2117862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9456BE2-824A-48A7-A4E1-8CB567BE3531}" type="datetimeFigureOut">
              <a:rPr lang="en-US" smtClean="0"/>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A84475-AA41-454E-BB52-51FE58BADB09}" type="slidenum">
              <a:rPr lang="en-US" smtClean="0"/>
              <a:t>‹#›</a:t>
            </a:fld>
            <a:endParaRPr lang="en-US" dirty="0"/>
          </a:p>
        </p:txBody>
      </p:sp>
    </p:spTree>
    <p:extLst>
      <p:ext uri="{BB962C8B-B14F-4D97-AF65-F5344CB8AC3E}">
        <p14:creationId xmlns:p14="http://schemas.microsoft.com/office/powerpoint/2010/main" val="2737154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9456BE2-824A-48A7-A4E1-8CB567BE3531}" type="datetimeFigureOut">
              <a:rPr lang="en-US" smtClean="0"/>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A84475-AA41-454E-BB52-51FE58BADB09}" type="slidenum">
              <a:rPr lang="en-US" smtClean="0"/>
              <a:t>‹#›</a:t>
            </a:fld>
            <a:endParaRPr lang="en-US" dirty="0"/>
          </a:p>
        </p:txBody>
      </p:sp>
    </p:spTree>
    <p:extLst>
      <p:ext uri="{BB962C8B-B14F-4D97-AF65-F5344CB8AC3E}">
        <p14:creationId xmlns:p14="http://schemas.microsoft.com/office/powerpoint/2010/main" val="3152387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9456BE2-824A-48A7-A4E1-8CB567BE3531}" type="datetimeFigureOut">
              <a:rPr lang="en-US" smtClean="0"/>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A84475-AA41-454E-BB52-51FE58BADB09}" type="slidenum">
              <a:rPr lang="en-US" smtClean="0"/>
              <a:t>‹#›</a:t>
            </a:fld>
            <a:endParaRPr lang="en-US" dirty="0"/>
          </a:p>
        </p:txBody>
      </p:sp>
    </p:spTree>
    <p:extLst>
      <p:ext uri="{BB962C8B-B14F-4D97-AF65-F5344CB8AC3E}">
        <p14:creationId xmlns:p14="http://schemas.microsoft.com/office/powerpoint/2010/main" val="1374731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9456BE2-824A-48A7-A4E1-8CB567BE3531}" type="datetimeFigureOut">
              <a:rPr lang="en-US" smtClean="0"/>
              <a:t>10/31/2019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A84475-AA41-454E-BB52-51FE58BADB09}" type="slidenum">
              <a:rPr lang="en-US" smtClean="0"/>
              <a:t>‹#›</a:t>
            </a:fld>
            <a:endParaRPr lang="en-US" dirty="0"/>
          </a:p>
        </p:txBody>
      </p:sp>
    </p:spTree>
    <p:extLst>
      <p:ext uri="{BB962C8B-B14F-4D97-AF65-F5344CB8AC3E}">
        <p14:creationId xmlns:p14="http://schemas.microsoft.com/office/powerpoint/2010/main" val="2670244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9456BE2-824A-48A7-A4E1-8CB567BE3531}" type="datetimeFigureOut">
              <a:rPr lang="en-US" smtClean="0"/>
              <a:t>10/31/2019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A84475-AA41-454E-BB52-51FE58BADB09}" type="slidenum">
              <a:rPr lang="en-US" smtClean="0"/>
              <a:t>‹#›</a:t>
            </a:fld>
            <a:endParaRPr lang="en-US" dirty="0"/>
          </a:p>
        </p:txBody>
      </p:sp>
    </p:spTree>
    <p:extLst>
      <p:ext uri="{BB962C8B-B14F-4D97-AF65-F5344CB8AC3E}">
        <p14:creationId xmlns:p14="http://schemas.microsoft.com/office/powerpoint/2010/main" val="4154416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456BE2-824A-48A7-A4E1-8CB567BE3531}" type="datetimeFigureOut">
              <a:rPr lang="en-US" smtClean="0"/>
              <a:t>10/31/2019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A84475-AA41-454E-BB52-51FE58BADB09}" type="slidenum">
              <a:rPr lang="en-US" smtClean="0"/>
              <a:t>‹#›</a:t>
            </a:fld>
            <a:endParaRPr lang="en-US" dirty="0"/>
          </a:p>
        </p:txBody>
      </p:sp>
    </p:spTree>
    <p:extLst>
      <p:ext uri="{BB962C8B-B14F-4D97-AF65-F5344CB8AC3E}">
        <p14:creationId xmlns:p14="http://schemas.microsoft.com/office/powerpoint/2010/main" val="3726640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9456BE2-824A-48A7-A4E1-8CB567BE3531}" type="datetimeFigureOut">
              <a:rPr lang="en-US" smtClean="0"/>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A84475-AA41-454E-BB52-51FE58BADB09}" type="slidenum">
              <a:rPr lang="en-US" smtClean="0"/>
              <a:t>‹#›</a:t>
            </a:fld>
            <a:endParaRPr lang="en-US" dirty="0"/>
          </a:p>
        </p:txBody>
      </p:sp>
    </p:spTree>
    <p:extLst>
      <p:ext uri="{BB962C8B-B14F-4D97-AF65-F5344CB8AC3E}">
        <p14:creationId xmlns:p14="http://schemas.microsoft.com/office/powerpoint/2010/main" val="536658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9456BE2-824A-48A7-A4E1-8CB567BE3531}" type="datetimeFigureOut">
              <a:rPr lang="en-US" smtClean="0"/>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A84475-AA41-454E-BB52-51FE58BADB09}" type="slidenum">
              <a:rPr lang="en-US" smtClean="0"/>
              <a:t>‹#›</a:t>
            </a:fld>
            <a:endParaRPr lang="en-US" dirty="0"/>
          </a:p>
        </p:txBody>
      </p:sp>
    </p:spTree>
    <p:extLst>
      <p:ext uri="{BB962C8B-B14F-4D97-AF65-F5344CB8AC3E}">
        <p14:creationId xmlns:p14="http://schemas.microsoft.com/office/powerpoint/2010/main" val="3422919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456BE2-824A-48A7-A4E1-8CB567BE3531}" type="datetimeFigureOut">
              <a:rPr lang="en-US" smtClean="0"/>
              <a:t>10/31/2019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A84475-AA41-454E-BB52-51FE58BADB09}" type="slidenum">
              <a:rPr lang="en-US" smtClean="0"/>
              <a:t>‹#›</a:t>
            </a:fld>
            <a:endParaRPr lang="en-US" dirty="0"/>
          </a:p>
        </p:txBody>
      </p:sp>
    </p:spTree>
    <p:extLst>
      <p:ext uri="{BB962C8B-B14F-4D97-AF65-F5344CB8AC3E}">
        <p14:creationId xmlns:p14="http://schemas.microsoft.com/office/powerpoint/2010/main" val="301871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autismspeaks.org/dsm-5-criteria"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autismspeaks.org/dsm-5-criteria"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autismpdc.fpg.unc.edu/sites/autismpdc.fpg.unc.edu/files/imce/documents/2014-EBP-Report.pdf" TargetMode="External"/><Relationship Id="rId2" Type="http://schemas.openxmlformats.org/officeDocument/2006/relationships/hyperlink" Target="https://autismpdc.fpg.unc.edu/sites/autismpdc.fpg.unc.edu/files/imce/documents/table7_working_definition_ebp.pdf"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cdc.gov/ncbddd/autism/facts.html" TargetMode="External"/><Relationship Id="rId2" Type="http://schemas.openxmlformats.org/officeDocument/2006/relationships/hyperlink" Target="http://www.autism-society.org/what-is/"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www.nimh.nih.gov/health/topics/autism-spectrum-disorders-asd/index.shtml#part_145436" TargetMode="External"/><Relationship Id="rId2" Type="http://schemas.openxmlformats.org/officeDocument/2006/relationships/hyperlink" Target="file:///C:\Users\Admin\Downloads\APA_DSM-5-Autism-Spectrum-Disorder.pdf" TargetMode="External"/><Relationship Id="rId1" Type="http://schemas.openxmlformats.org/officeDocument/2006/relationships/slideLayout" Target="../slideLayouts/slideLayout2.xml"/><Relationship Id="rId6" Type="http://schemas.openxmlformats.org/officeDocument/2006/relationships/hyperlink" Target="https://www.autismspeaks.org/dsm-5-criteria" TargetMode="External"/><Relationship Id="rId5" Type="http://schemas.openxmlformats.org/officeDocument/2006/relationships/hyperlink" Target="https://www.higheredtoday.org/2018/05/09/college-autism-spectrum/" TargetMode="External"/><Relationship Id="rId4" Type="http://schemas.openxmlformats.org/officeDocument/2006/relationships/hyperlink" Target="https://www.asha.org/practice-portal/clinical-topics/autism/"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www.cdc.gov/ncbddd/autism/facts.html" TargetMode="External"/><Relationship Id="rId3" Type="http://schemas.openxmlformats.org/officeDocument/2006/relationships/hyperlink" Target="https://autismpdc.fpg.unc.edu/evidence-based-practices" TargetMode="External"/><Relationship Id="rId7" Type="http://schemas.openxmlformats.org/officeDocument/2006/relationships/hyperlink" Target="http://www.autism-society.org/what-is/" TargetMode="External"/><Relationship Id="rId2" Type="http://schemas.openxmlformats.org/officeDocument/2006/relationships/hyperlink" Target="https://nationalautismassociation.org/pdf/MedicalComorbiditiesinASD2013.pdf" TargetMode="External"/><Relationship Id="rId1" Type="http://schemas.openxmlformats.org/officeDocument/2006/relationships/slideLayout" Target="../slideLayouts/slideLayout2.xml"/><Relationship Id="rId6" Type="http://schemas.openxmlformats.org/officeDocument/2006/relationships/hyperlink" Target="https://www.nationalautismcenter.org/autism/what-does-autism-look-like/" TargetMode="External"/><Relationship Id="rId5" Type="http://schemas.openxmlformats.org/officeDocument/2006/relationships/hyperlink" Target="https://ncaep.fpg.unc.edu/" TargetMode="External"/><Relationship Id="rId4" Type="http://schemas.openxmlformats.org/officeDocument/2006/relationships/hyperlink" Target="https://www.ted.com/talks/steve_silberman_the_forgotten_history_of_autism?language=en#t-816601"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ted.com/talks/steve_silberman_the_forgotten_history_of_autism?language=en#t-816601"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2D86B-AD61-45CA-B576-4575A7DD3122}"/>
              </a:ext>
            </a:extLst>
          </p:cNvPr>
          <p:cNvSpPr>
            <a:spLocks noGrp="1"/>
          </p:cNvSpPr>
          <p:nvPr>
            <p:ph type="ctrTitle"/>
          </p:nvPr>
        </p:nvSpPr>
        <p:spPr/>
        <p:txBody>
          <a:bodyPr>
            <a:normAutofit/>
          </a:bodyPr>
          <a:lstStyle/>
          <a:p>
            <a:r>
              <a:rPr lang="en-US" dirty="0">
                <a:latin typeface="Arial" panose="020B0604020202020204" pitchFamily="34" charset="0"/>
                <a:cs typeface="Arial" panose="020B0604020202020204" pitchFamily="34" charset="0"/>
              </a:rPr>
              <a:t>Autism Spectrum Disorder</a:t>
            </a:r>
          </a:p>
        </p:txBody>
      </p:sp>
    </p:spTree>
    <p:extLst>
      <p:ext uri="{BB962C8B-B14F-4D97-AF65-F5344CB8AC3E}">
        <p14:creationId xmlns:p14="http://schemas.microsoft.com/office/powerpoint/2010/main" val="38521901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2090C-7F1D-4B65-A787-D25C216EBFA4}"/>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Criteria for Diagnosis</a:t>
            </a:r>
          </a:p>
        </p:txBody>
      </p:sp>
      <p:sp>
        <p:nvSpPr>
          <p:cNvPr id="3" name="Content Placeholder 2">
            <a:extLst>
              <a:ext uri="{FF2B5EF4-FFF2-40B4-BE49-F238E27FC236}">
                <a16:creationId xmlns:a16="http://schemas.microsoft.com/office/drawing/2014/main" id="{3B0DACDE-CE3C-4A2A-81D8-CC56F2068C5E}"/>
              </a:ext>
            </a:extLst>
          </p:cNvPr>
          <p:cNvSpPr>
            <a:spLocks noGrp="1"/>
          </p:cNvSpPr>
          <p:nvPr>
            <p:ph idx="1"/>
          </p:nvPr>
        </p:nvSpPr>
        <p:spPr/>
        <p:txBody>
          <a:bodyPr>
            <a:normAutofit/>
          </a:bodyPr>
          <a:lstStyle/>
          <a:p>
            <a:r>
              <a:rPr lang="en-US" sz="2400" dirty="0">
                <a:latin typeface="Arial" panose="020B0604020202020204" pitchFamily="34" charset="0"/>
                <a:cs typeface="Arial" panose="020B0604020202020204" pitchFamily="34" charset="0"/>
              </a:rPr>
              <a:t>Diagnostic criteria is based on</a:t>
            </a:r>
          </a:p>
          <a:p>
            <a:pPr lvl="2"/>
            <a:r>
              <a:rPr lang="en-US" sz="2400" dirty="0">
                <a:latin typeface="Arial" panose="020B0604020202020204" pitchFamily="34" charset="0"/>
                <a:cs typeface="Arial" panose="020B0604020202020204" pitchFamily="34" charset="0"/>
              </a:rPr>
              <a:t>Persistent deficits in social communication &amp; social interaction</a:t>
            </a:r>
          </a:p>
          <a:p>
            <a:pPr lvl="2"/>
            <a:r>
              <a:rPr lang="en-US" sz="2400" dirty="0">
                <a:latin typeface="Arial" panose="020B0604020202020204" pitchFamily="34" charset="0"/>
                <a:cs typeface="Arial" panose="020B0604020202020204" pitchFamily="34" charset="0"/>
              </a:rPr>
              <a:t>Restricted, repetitive patterns of behavior,  interests, or activities (RRBs):  speech, behavior, adherence to routines, special interests, sensory challenges</a:t>
            </a:r>
          </a:p>
          <a:p>
            <a:pPr lvl="2"/>
            <a:r>
              <a:rPr lang="en-US" sz="2400" dirty="0">
                <a:latin typeface="Arial" panose="020B0604020202020204" pitchFamily="34" charset="0"/>
                <a:cs typeface="Arial" panose="020B0604020202020204" pitchFamily="34" charset="0"/>
              </a:rPr>
              <a:t>Symptoms must be present in early childhood</a:t>
            </a:r>
          </a:p>
          <a:p>
            <a:pPr lvl="2"/>
            <a:r>
              <a:rPr lang="en-US" sz="2400" dirty="0">
                <a:latin typeface="Arial" panose="020B0604020202020204" pitchFamily="34" charset="0"/>
                <a:cs typeface="Arial" panose="020B0604020202020204" pitchFamily="34" charset="0"/>
              </a:rPr>
              <a:t>Symptoms limit and impair everyday functioning</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ASD diagnosis is given as a </a:t>
            </a:r>
            <a:r>
              <a:rPr lang="en-US" sz="2400" b="1" dirty="0">
                <a:latin typeface="Arial" panose="020B0604020202020204" pitchFamily="34" charset="0"/>
                <a:cs typeface="Arial" panose="020B0604020202020204" pitchFamily="34" charset="0"/>
              </a:rPr>
              <a:t>level</a:t>
            </a:r>
            <a:r>
              <a:rPr lang="en-US" sz="2400" dirty="0">
                <a:latin typeface="Arial" panose="020B0604020202020204" pitchFamily="34" charset="0"/>
                <a:cs typeface="Arial" panose="020B0604020202020204" pitchFamily="34" charset="0"/>
              </a:rPr>
              <a:t> of severity: 1,2,3</a:t>
            </a:r>
          </a:p>
          <a:p>
            <a:pPr marL="0" indent="0">
              <a:buNone/>
            </a:pPr>
            <a:endParaRPr lang="en-US" sz="2400" dirty="0"/>
          </a:p>
        </p:txBody>
      </p:sp>
    </p:spTree>
    <p:extLst>
      <p:ext uri="{BB962C8B-B14F-4D97-AF65-F5344CB8AC3E}">
        <p14:creationId xmlns:p14="http://schemas.microsoft.com/office/powerpoint/2010/main" val="1246934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DEFB4-D837-41AA-8370-BDC399CC5CB9}"/>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Severity Levels of ASD</a:t>
            </a:r>
          </a:p>
        </p:txBody>
      </p:sp>
      <p:sp>
        <p:nvSpPr>
          <p:cNvPr id="3" name="Content Placeholder 2">
            <a:extLst>
              <a:ext uri="{FF2B5EF4-FFF2-40B4-BE49-F238E27FC236}">
                <a16:creationId xmlns:a16="http://schemas.microsoft.com/office/drawing/2014/main" id="{B5257B2A-6319-4EF8-9642-716689671155}"/>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Severity levels are categorized by the level of support required by an individual.  </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Level 3: Requiring  Very Substantial Support</a:t>
            </a:r>
          </a:p>
          <a:p>
            <a:r>
              <a:rPr lang="en-US" dirty="0">
                <a:latin typeface="Arial" panose="020B0604020202020204" pitchFamily="34" charset="0"/>
                <a:cs typeface="Arial" panose="020B0604020202020204" pitchFamily="34" charset="0"/>
              </a:rPr>
              <a:t>Level 2:  Requiring Substantial Support</a:t>
            </a:r>
          </a:p>
          <a:p>
            <a:r>
              <a:rPr lang="en-US" dirty="0">
                <a:latin typeface="Arial" panose="020B0604020202020204" pitchFamily="34" charset="0"/>
                <a:cs typeface="Arial" panose="020B0604020202020204" pitchFamily="34" charset="0"/>
              </a:rPr>
              <a:t>Level 1:  Requiring Support</a:t>
            </a:r>
          </a:p>
          <a:p>
            <a:pPr marL="0" indent="0">
              <a:buNone/>
            </a:pPr>
            <a:endParaRPr lang="en-US" dirty="0"/>
          </a:p>
        </p:txBody>
      </p:sp>
    </p:spTree>
    <p:extLst>
      <p:ext uri="{BB962C8B-B14F-4D97-AF65-F5344CB8AC3E}">
        <p14:creationId xmlns:p14="http://schemas.microsoft.com/office/powerpoint/2010/main" val="1725406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latin typeface="Arial" panose="020B0604020202020204" pitchFamily="34" charset="0"/>
                <a:cs typeface="Arial" panose="020B0604020202020204" pitchFamily="34" charset="0"/>
              </a:rPr>
              <a:t>Level 3: Requiring Very Substantial Support</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latin typeface="Arial" panose="020B0604020202020204" pitchFamily="34" charset="0"/>
                <a:cs typeface="Arial" panose="020B0604020202020204" pitchFamily="34" charset="0"/>
              </a:rPr>
              <a:t>As described in the DSM-5…</a:t>
            </a:r>
          </a:p>
          <a:p>
            <a:pPr marL="0" indent="0">
              <a:buNone/>
            </a:pPr>
            <a:endParaRPr lang="en-US" dirty="0">
              <a:latin typeface="Arial" panose="020B0604020202020204" pitchFamily="34" charset="0"/>
              <a:cs typeface="Arial" panose="020B0604020202020204" pitchFamily="34" charset="0"/>
            </a:endParaRPr>
          </a:p>
          <a:p>
            <a:pPr marL="0" indent="0">
              <a:buNone/>
            </a:pPr>
            <a:r>
              <a:rPr lang="en-US" u="sng" dirty="0">
                <a:latin typeface="Arial" panose="020B0604020202020204" pitchFamily="34" charset="0"/>
                <a:cs typeface="Arial" panose="020B0604020202020204" pitchFamily="34" charset="0"/>
              </a:rPr>
              <a:t>Social Communication:</a:t>
            </a:r>
            <a:r>
              <a:rPr lang="en-US" dirty="0">
                <a:latin typeface="Arial" panose="020B0604020202020204" pitchFamily="34" charset="0"/>
                <a:cs typeface="Arial" panose="020B0604020202020204" pitchFamily="34" charset="0"/>
              </a:rPr>
              <a:t>  Severe deficits in verbal and nonverbal social communication skills cause severe impairments in functioning, very limited initiation of social interactions, and minimal response to social overtures from others. For example, a person with few words of intelligible speech who rarely initiates interaction and, when he or she does, makes unusual approaches to meet needs only and responds to only very direct social approaches.</a:t>
            </a:r>
          </a:p>
          <a:p>
            <a:pPr marL="0" indent="0">
              <a:buNone/>
            </a:pPr>
            <a:endParaRPr lang="en-US" u="sng"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r>
              <a:rPr lang="en-US" u="sng" dirty="0">
                <a:latin typeface="Arial" panose="020B0604020202020204" pitchFamily="34" charset="0"/>
                <a:cs typeface="Arial" panose="020B0604020202020204" pitchFamily="34" charset="0"/>
              </a:rPr>
              <a:t>Restricted Repetitive Behaviors:</a:t>
            </a:r>
            <a:r>
              <a:rPr lang="en-US" dirty="0">
                <a:latin typeface="Arial" panose="020B0604020202020204" pitchFamily="34" charset="0"/>
                <a:cs typeface="Arial" panose="020B0604020202020204" pitchFamily="34" charset="0"/>
              </a:rPr>
              <a:t>  Inflexibility of behavior, extreme difficulty coping with change, or other restricted/repetitive behaviors markedly interfere with functioning in all spheres. Great distress/difficulty changing focus or action.</a:t>
            </a:r>
          </a:p>
          <a:p>
            <a:pPr marL="0" indent="0">
              <a:buNone/>
            </a:pPr>
            <a:endParaRPr lang="en-US" u="sng" dirty="0"/>
          </a:p>
        </p:txBody>
      </p:sp>
    </p:spTree>
    <p:extLst>
      <p:ext uri="{BB962C8B-B14F-4D97-AF65-F5344CB8AC3E}">
        <p14:creationId xmlns:p14="http://schemas.microsoft.com/office/powerpoint/2010/main" val="255792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Level 2:  Requiring Substantial Support</a:t>
            </a:r>
          </a:p>
        </p:txBody>
      </p:sp>
      <p:sp>
        <p:nvSpPr>
          <p:cNvPr id="3" name="Content Placeholder 2"/>
          <p:cNvSpPr>
            <a:spLocks noGrp="1"/>
          </p:cNvSpPr>
          <p:nvPr>
            <p:ph idx="1"/>
          </p:nvPr>
        </p:nvSpPr>
        <p:spPr/>
        <p:txBody>
          <a:bodyPr>
            <a:normAutofit fontScale="85000" lnSpcReduction="10000"/>
          </a:bodyPr>
          <a:lstStyle/>
          <a:p>
            <a:pPr marL="0" indent="0">
              <a:buNone/>
            </a:pPr>
            <a:r>
              <a:rPr lang="en-US" dirty="0">
                <a:latin typeface="Arial" panose="020B0604020202020204" pitchFamily="34" charset="0"/>
                <a:cs typeface="Arial" panose="020B0604020202020204" pitchFamily="34" charset="0"/>
              </a:rPr>
              <a:t>As Described in the DSM-5…</a:t>
            </a:r>
          </a:p>
          <a:p>
            <a:pPr marL="0" indent="0">
              <a:buNone/>
            </a:pPr>
            <a:br>
              <a:rPr lang="en-US" u="sng" dirty="0">
                <a:latin typeface="Arial" panose="020B0604020202020204" pitchFamily="34" charset="0"/>
                <a:cs typeface="Arial" panose="020B0604020202020204" pitchFamily="34" charset="0"/>
              </a:rPr>
            </a:br>
            <a:r>
              <a:rPr lang="en-US" u="sng" dirty="0">
                <a:latin typeface="Arial" panose="020B0604020202020204" pitchFamily="34" charset="0"/>
                <a:cs typeface="Arial" panose="020B0604020202020204" pitchFamily="34" charset="0"/>
              </a:rPr>
              <a:t>Social Communication:</a:t>
            </a:r>
            <a:r>
              <a:rPr lang="en-US" dirty="0">
                <a:latin typeface="Arial" panose="020B0604020202020204" pitchFamily="34" charset="0"/>
                <a:cs typeface="Arial" panose="020B0604020202020204" pitchFamily="34" charset="0"/>
              </a:rPr>
              <a:t>  Marked deficits in verbal and nonverbal social communication skills; social impairments apparent even with supports in place; limited initiation of social interactions; and reduced or abnormal responses to social overtures from others. For example, a person who speaks in simple sentences, whose interaction is limited to narrow special interests, and who has markedly odd nonverbal communication.</a:t>
            </a:r>
          </a:p>
          <a:p>
            <a:pPr marL="0" indent="0">
              <a:buNone/>
            </a:pPr>
            <a:endParaRPr lang="en-US" u="sng" dirty="0">
              <a:latin typeface="Arial" panose="020B0604020202020204" pitchFamily="34" charset="0"/>
              <a:cs typeface="Arial" panose="020B0604020202020204" pitchFamily="34" charset="0"/>
            </a:endParaRPr>
          </a:p>
          <a:p>
            <a:pPr marL="0" indent="0">
              <a:buNone/>
            </a:pPr>
            <a:r>
              <a:rPr lang="en-US" u="sng" dirty="0">
                <a:latin typeface="Arial" panose="020B0604020202020204" pitchFamily="34" charset="0"/>
                <a:cs typeface="Arial" panose="020B0604020202020204" pitchFamily="34" charset="0"/>
              </a:rPr>
              <a:t>Restricted Repetitive Behaviors:  </a:t>
            </a:r>
            <a:r>
              <a:rPr lang="en-US" dirty="0">
                <a:latin typeface="Arial" panose="020B0604020202020204" pitchFamily="34" charset="0"/>
                <a:cs typeface="Arial" panose="020B0604020202020204" pitchFamily="34" charset="0"/>
              </a:rPr>
              <a:t>Inflexibility of behavior, difficulty coping with change, or other restricted/repetitive behaviors appear frequently enough to be obvious to the casual observer and interfere with functioning in a variety of contexts. Distress and/or difficulty changing focus or action.</a:t>
            </a:r>
          </a:p>
          <a:p>
            <a:pPr marL="0" indent="0">
              <a:buNone/>
            </a:pPr>
            <a:endParaRPr lang="en-US" u="sng" dirty="0"/>
          </a:p>
        </p:txBody>
      </p:sp>
    </p:spTree>
    <p:extLst>
      <p:ext uri="{BB962C8B-B14F-4D97-AF65-F5344CB8AC3E}">
        <p14:creationId xmlns:p14="http://schemas.microsoft.com/office/powerpoint/2010/main" val="3040897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Level 1:  Requiring Support</a:t>
            </a:r>
          </a:p>
        </p:txBody>
      </p:sp>
      <p:sp>
        <p:nvSpPr>
          <p:cNvPr id="3" name="Content Placeholder 2"/>
          <p:cNvSpPr>
            <a:spLocks noGrp="1"/>
          </p:cNvSpPr>
          <p:nvPr>
            <p:ph idx="1"/>
          </p:nvPr>
        </p:nvSpPr>
        <p:spPr/>
        <p:txBody>
          <a:bodyPr>
            <a:normAutofit fontScale="62500" lnSpcReduction="20000"/>
          </a:bodyPr>
          <a:lstStyle/>
          <a:p>
            <a:pPr marL="0" indent="0">
              <a:buNone/>
            </a:pPr>
            <a:r>
              <a:rPr lang="en-US" sz="3400" dirty="0">
                <a:latin typeface="Arial" panose="020B0604020202020204" pitchFamily="34" charset="0"/>
                <a:cs typeface="Arial" panose="020B0604020202020204" pitchFamily="34" charset="0"/>
              </a:rPr>
              <a:t>As described in the DSM-5…</a:t>
            </a:r>
          </a:p>
          <a:p>
            <a:pPr marL="0" indent="0">
              <a:buNone/>
            </a:pPr>
            <a:endParaRPr lang="en-US" sz="3400" dirty="0">
              <a:latin typeface="Arial" panose="020B0604020202020204" pitchFamily="34" charset="0"/>
              <a:cs typeface="Arial" panose="020B0604020202020204" pitchFamily="34" charset="0"/>
            </a:endParaRPr>
          </a:p>
          <a:p>
            <a:pPr marL="0" indent="0">
              <a:buNone/>
            </a:pPr>
            <a:r>
              <a:rPr lang="en-US" sz="3400" u="sng" dirty="0">
                <a:latin typeface="Arial" panose="020B0604020202020204" pitchFamily="34" charset="0"/>
                <a:cs typeface="Arial" panose="020B0604020202020204" pitchFamily="34" charset="0"/>
              </a:rPr>
              <a:t>Social Communication:</a:t>
            </a:r>
            <a:r>
              <a:rPr lang="en-US" sz="3400" dirty="0">
                <a:latin typeface="Arial" panose="020B0604020202020204" pitchFamily="34" charset="0"/>
                <a:cs typeface="Arial" panose="020B0604020202020204" pitchFamily="34" charset="0"/>
              </a:rPr>
              <a:t>  Without supports in place, deficits in social communication cause noticeable impairments. Difficulty initiating social interactions and clear examples of atypical or unsuccessful responses to social overtures of others. May appear to have decreased interest in social interactions. For example, a person who is able to speak in full sentences and engages in communication but whose to-and-fro conversation with others fails, and whose attempts to make friends are odd and typically unsuccessful.</a:t>
            </a:r>
          </a:p>
          <a:p>
            <a:pPr marL="0" indent="0">
              <a:buNone/>
            </a:pPr>
            <a:endParaRPr lang="en-US" sz="3400" dirty="0">
              <a:latin typeface="Arial" panose="020B0604020202020204" pitchFamily="34" charset="0"/>
              <a:cs typeface="Arial" panose="020B0604020202020204" pitchFamily="34" charset="0"/>
            </a:endParaRPr>
          </a:p>
          <a:p>
            <a:pPr marL="0" indent="0">
              <a:buNone/>
            </a:pPr>
            <a:r>
              <a:rPr lang="en-US" sz="3400" u="sng" dirty="0">
                <a:latin typeface="Arial" panose="020B0604020202020204" pitchFamily="34" charset="0"/>
                <a:cs typeface="Arial" panose="020B0604020202020204" pitchFamily="34" charset="0"/>
              </a:rPr>
              <a:t>Restricted Repetitive Behaviors:</a:t>
            </a:r>
            <a:r>
              <a:rPr lang="en-US" sz="3400" dirty="0">
                <a:latin typeface="Arial" panose="020B0604020202020204" pitchFamily="34" charset="0"/>
                <a:cs typeface="Arial" panose="020B0604020202020204" pitchFamily="34" charset="0"/>
              </a:rPr>
              <a:t>  Inflexibility of behavior causes significant interference with functioning in one or more contexts. Difficulty switching between activities. Problems of organization and planning hamper independence.</a:t>
            </a:r>
          </a:p>
          <a:p>
            <a:pPr marL="0" indent="0">
              <a:buNone/>
            </a:pPr>
            <a:endParaRPr lang="en-US" u="sng"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268921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FEBCC-339B-4CCF-B27A-A93097DC6524}"/>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Criteria for Diagnosis Activity</a:t>
            </a:r>
          </a:p>
        </p:txBody>
      </p:sp>
      <p:sp>
        <p:nvSpPr>
          <p:cNvPr id="3" name="Content Placeholder 2">
            <a:extLst>
              <a:ext uri="{FF2B5EF4-FFF2-40B4-BE49-F238E27FC236}">
                <a16:creationId xmlns:a16="http://schemas.microsoft.com/office/drawing/2014/main" id="{F4F17E3F-2308-46C7-953A-933C3F1AB282}"/>
              </a:ext>
            </a:extLst>
          </p:cNvPr>
          <p:cNvSpPr>
            <a:spLocks noGrp="1"/>
          </p:cNvSpPr>
          <p:nvPr>
            <p:ph idx="1"/>
          </p:nvPr>
        </p:nvSpPr>
        <p:spPr/>
        <p:txBody>
          <a:bodyPr>
            <a:normAutofit fontScale="85000" lnSpcReduction="20000"/>
          </a:bodyPr>
          <a:lstStyle/>
          <a:p>
            <a:pPr marL="0" indent="0">
              <a:buNone/>
            </a:pPr>
            <a:r>
              <a:rPr lang="en-US" u="sng" dirty="0">
                <a:latin typeface="Arial" panose="020B0604020202020204" pitchFamily="34" charset="0"/>
                <a:cs typeface="Arial" panose="020B0604020202020204" pitchFamily="34" charset="0"/>
              </a:rPr>
              <a:t>Activity Directions</a:t>
            </a:r>
            <a:r>
              <a:rPr lang="en-US" dirty="0">
                <a:latin typeface="Arial" panose="020B0604020202020204" pitchFamily="34" charset="0"/>
                <a:cs typeface="Arial" panose="020B0604020202020204" pitchFamily="34" charset="0"/>
              </a:rPr>
              <a:t>:</a:t>
            </a:r>
          </a:p>
          <a:p>
            <a:pPr marL="0" indent="0">
              <a:buNone/>
            </a:pPr>
            <a:endParaRPr lang="en-US" dirty="0">
              <a:latin typeface="Arial" panose="020B0604020202020204" pitchFamily="34" charset="0"/>
              <a:cs typeface="Arial" panose="020B0604020202020204" pitchFamily="34" charset="0"/>
            </a:endParaRPr>
          </a:p>
          <a:p>
            <a:pPr marL="457200" indent="-457200">
              <a:buFont typeface="+mj-lt"/>
              <a:buAutoNum type="arabicPeriod"/>
            </a:pPr>
            <a:r>
              <a:rPr lang="en-US" dirty="0">
                <a:latin typeface="Arial" panose="020B0604020202020204" pitchFamily="34" charset="0"/>
                <a:cs typeface="Arial" panose="020B0604020202020204" pitchFamily="34" charset="0"/>
              </a:rPr>
              <a:t>Visit the Autism Speaks website </a:t>
            </a:r>
            <a:r>
              <a:rPr lang="en-US" i="1" dirty="0">
                <a:latin typeface="Arial" panose="020B0604020202020204" pitchFamily="34" charset="0"/>
                <a:cs typeface="Arial" panose="020B0604020202020204" pitchFamily="34" charset="0"/>
                <a:hlinkClick r:id="rId2"/>
              </a:rPr>
              <a:t>DSM-5 Criteria</a:t>
            </a:r>
            <a:r>
              <a:rPr lang="en-US" i="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t>
            </a:r>
          </a:p>
          <a:p>
            <a:pPr marL="457200" indent="-457200">
              <a:buFont typeface="+mj-lt"/>
              <a:buAutoNum type="arabicPeriod"/>
            </a:pPr>
            <a:r>
              <a:rPr lang="en-US" dirty="0">
                <a:latin typeface="Arial" panose="020B0604020202020204" pitchFamily="34" charset="0"/>
                <a:cs typeface="Arial" panose="020B0604020202020204" pitchFamily="34" charset="0"/>
              </a:rPr>
              <a:t>Review the DSM – 5 criteria for diagnosis of ASD.  </a:t>
            </a:r>
          </a:p>
          <a:p>
            <a:pPr marL="457200" indent="-457200">
              <a:buFont typeface="+mj-lt"/>
              <a:buAutoNum type="arabicPeriod"/>
            </a:pPr>
            <a:r>
              <a:rPr lang="en-US" dirty="0">
                <a:latin typeface="Arial" panose="020B0604020202020204" pitchFamily="34" charset="0"/>
                <a:cs typeface="Arial" panose="020B0604020202020204" pitchFamily="34" charset="0"/>
              </a:rPr>
              <a:t>Review the “Severity Levels of ASD” slides.</a:t>
            </a:r>
          </a:p>
          <a:p>
            <a:pPr marL="457200" indent="-457200">
              <a:buFont typeface="+mj-lt"/>
              <a:buAutoNum type="arabicPeriod"/>
            </a:pPr>
            <a:r>
              <a:rPr lang="en-US" dirty="0">
                <a:latin typeface="Arial" panose="020B0604020202020204" pitchFamily="34" charset="0"/>
                <a:cs typeface="Arial" panose="020B0604020202020204" pitchFamily="34" charset="0"/>
              </a:rPr>
              <a:t>Answer the following questions:</a:t>
            </a:r>
          </a:p>
          <a:p>
            <a:pPr marL="891540" lvl="2" indent="-342900">
              <a:buFont typeface="+mj-lt"/>
              <a:buAutoNum type="alphaLcParenR"/>
            </a:pPr>
            <a:r>
              <a:rPr lang="en-US" sz="2100" dirty="0">
                <a:latin typeface="Arial" panose="020B0604020202020204" pitchFamily="34" charset="0"/>
                <a:cs typeface="Arial" panose="020B0604020202020204" pitchFamily="34" charset="0"/>
              </a:rPr>
              <a:t>Which severity level of ASD would most students enrolled in general curriculum college courses be classified? </a:t>
            </a:r>
          </a:p>
          <a:p>
            <a:pPr marL="891540" lvl="2" indent="-342900">
              <a:buFont typeface="+mj-lt"/>
              <a:buAutoNum type="alphaLcParenR"/>
            </a:pPr>
            <a:r>
              <a:rPr lang="en-US" sz="2100" dirty="0">
                <a:latin typeface="Arial" panose="020B0604020202020204" pitchFamily="34" charset="0"/>
                <a:cs typeface="Arial" panose="020B0604020202020204" pitchFamily="34" charset="0"/>
              </a:rPr>
              <a:t>What severity level of ASD do you think an individual with a diagnosis of Asperger’s disorder (DSM-IV) would receive under the DSM-5 criteria? </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Note:  Some professionals still use the terminology: Asperger’s, autistic disorder, and pervasive developmental disorder.</a:t>
            </a:r>
          </a:p>
        </p:txBody>
      </p:sp>
    </p:spTree>
    <p:extLst>
      <p:ext uri="{BB962C8B-B14F-4D97-AF65-F5344CB8AC3E}">
        <p14:creationId xmlns:p14="http://schemas.microsoft.com/office/powerpoint/2010/main" val="10706704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54769-80D0-4A3F-9BF2-DB346CF09016}"/>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What is Social Communication Disorder?</a:t>
            </a:r>
          </a:p>
        </p:txBody>
      </p:sp>
      <p:sp>
        <p:nvSpPr>
          <p:cNvPr id="3" name="Content Placeholder 2">
            <a:extLst>
              <a:ext uri="{FF2B5EF4-FFF2-40B4-BE49-F238E27FC236}">
                <a16:creationId xmlns:a16="http://schemas.microsoft.com/office/drawing/2014/main" id="{B19C6331-B516-4DA7-BFD2-802EC832C062}"/>
              </a:ext>
            </a:extLst>
          </p:cNvPr>
          <p:cNvSpPr>
            <a:spLocks noGrp="1"/>
          </p:cNvSpPr>
          <p:nvPr>
            <p:ph idx="1"/>
          </p:nvPr>
        </p:nvSpPr>
        <p:spPr/>
        <p:txBody>
          <a:bodyPr>
            <a:normAutofit fontScale="85000" lnSpcReduction="20000"/>
          </a:bodyPr>
          <a:lstStyle/>
          <a:p>
            <a:pPr marL="68580" indent="0">
              <a:buNone/>
            </a:pPr>
            <a:r>
              <a:rPr lang="en-US" dirty="0">
                <a:latin typeface="Arial" panose="020B0604020202020204" pitchFamily="34" charset="0"/>
                <a:cs typeface="Arial" panose="020B0604020202020204" pitchFamily="34" charset="0"/>
              </a:rPr>
              <a:t>In order to receive a diagnosis of ASD, both…</a:t>
            </a:r>
          </a:p>
          <a:p>
            <a:pPr marL="68580" indent="0">
              <a:buNone/>
            </a:pPr>
            <a:endParaRPr lang="en-US" dirty="0">
              <a:latin typeface="Arial" panose="020B0604020202020204" pitchFamily="34" charset="0"/>
              <a:cs typeface="Arial" panose="020B0604020202020204" pitchFamily="34" charset="0"/>
            </a:endParaRPr>
          </a:p>
          <a:p>
            <a:pPr marL="525780" indent="-457200">
              <a:buAutoNum type="alphaLcParenR"/>
            </a:pPr>
            <a:r>
              <a:rPr lang="en-US" dirty="0">
                <a:latin typeface="Arial" panose="020B0604020202020204" pitchFamily="34" charset="0"/>
                <a:cs typeface="Arial" panose="020B0604020202020204" pitchFamily="34" charset="0"/>
              </a:rPr>
              <a:t>Deficits in social communication and social interaction and</a:t>
            </a:r>
          </a:p>
          <a:p>
            <a:pPr marL="525780" indent="-457200">
              <a:buAutoNum type="alphaLcParenR"/>
            </a:pPr>
            <a:r>
              <a:rPr lang="en-US" dirty="0">
                <a:latin typeface="Arial" panose="020B0604020202020204" pitchFamily="34" charset="0"/>
                <a:cs typeface="Arial" panose="020B0604020202020204" pitchFamily="34" charset="0"/>
              </a:rPr>
              <a:t>Restricted repetitive behaviors, interests and activities (RRBs)</a:t>
            </a:r>
          </a:p>
          <a:p>
            <a:pPr marL="68580" indent="0">
              <a:buNone/>
            </a:pPr>
            <a:endParaRPr lang="en-US" dirty="0">
              <a:latin typeface="Arial" panose="020B0604020202020204" pitchFamily="34" charset="0"/>
              <a:cs typeface="Arial" panose="020B0604020202020204" pitchFamily="34" charset="0"/>
            </a:endParaRPr>
          </a:p>
          <a:p>
            <a:pPr marL="68580" indent="0">
              <a:buNone/>
            </a:pPr>
            <a:r>
              <a:rPr lang="en-US" dirty="0">
                <a:latin typeface="Arial" panose="020B0604020202020204" pitchFamily="34" charset="0"/>
                <a:cs typeface="Arial" panose="020B0604020202020204" pitchFamily="34" charset="0"/>
              </a:rPr>
              <a:t>…must be present.</a:t>
            </a:r>
          </a:p>
          <a:p>
            <a:pPr marL="68580" indent="0">
              <a:buNone/>
            </a:pPr>
            <a:endParaRPr lang="en-US" dirty="0">
              <a:latin typeface="Arial" panose="020B0604020202020204" pitchFamily="34" charset="0"/>
              <a:cs typeface="Arial" panose="020B0604020202020204" pitchFamily="34" charset="0"/>
            </a:endParaRPr>
          </a:p>
          <a:p>
            <a:pPr marL="68580" indent="0">
              <a:buNone/>
            </a:pPr>
            <a:r>
              <a:rPr lang="en-US" dirty="0">
                <a:latin typeface="Arial" panose="020B0604020202020204" pitchFamily="34" charset="0"/>
                <a:cs typeface="Arial" panose="020B0604020202020204" pitchFamily="34" charset="0"/>
              </a:rPr>
              <a:t>If RRBs are not present, an individual can be given a diagnosis of </a:t>
            </a:r>
            <a:r>
              <a:rPr lang="en-US" b="1" dirty="0">
                <a:latin typeface="Arial" panose="020B0604020202020204" pitchFamily="34" charset="0"/>
                <a:cs typeface="Arial" panose="020B0604020202020204" pitchFamily="34" charset="0"/>
              </a:rPr>
              <a:t>social communication disorder.</a:t>
            </a:r>
          </a:p>
          <a:p>
            <a:pPr marL="68580" indent="0">
              <a:buNone/>
            </a:pPr>
            <a:endParaRPr lang="en-US" b="1" dirty="0">
              <a:latin typeface="Arial" panose="020B0604020202020204" pitchFamily="34" charset="0"/>
              <a:cs typeface="Arial" panose="020B0604020202020204" pitchFamily="34" charset="0"/>
            </a:endParaRPr>
          </a:p>
          <a:p>
            <a:pPr marL="68580" indent="0">
              <a:buNone/>
            </a:pPr>
            <a:r>
              <a:rPr lang="en-US" dirty="0">
                <a:latin typeface="Arial" panose="020B0604020202020204" pitchFamily="34" charset="0"/>
                <a:cs typeface="Arial" panose="020B0604020202020204" pitchFamily="34" charset="0"/>
              </a:rPr>
              <a:t>*See DSM-5 Diagnostic Criteria </a:t>
            </a:r>
            <a:r>
              <a:rPr lang="en-US" i="1" dirty="0">
                <a:latin typeface="Arial" panose="020B0604020202020204" pitchFamily="34" charset="0"/>
                <a:cs typeface="Arial" panose="020B0604020202020204" pitchFamily="34" charset="0"/>
                <a:hlinkClick r:id="rId2"/>
              </a:rPr>
              <a:t>DSM-5 Diagnostic Criteria</a:t>
            </a:r>
            <a:r>
              <a:rPr lang="en-US" i="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for social communication </a:t>
            </a:r>
            <a:r>
              <a:rPr lang="en-US" dirty="0"/>
              <a:t>disorder.</a:t>
            </a:r>
          </a:p>
        </p:txBody>
      </p:sp>
    </p:spTree>
    <p:extLst>
      <p:ext uri="{BB962C8B-B14F-4D97-AF65-F5344CB8AC3E}">
        <p14:creationId xmlns:p14="http://schemas.microsoft.com/office/powerpoint/2010/main" val="25894511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C0BDE-FE5A-4F15-90EE-B88DF6ABFA85}"/>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Individuality</a:t>
            </a:r>
          </a:p>
        </p:txBody>
      </p:sp>
      <p:sp>
        <p:nvSpPr>
          <p:cNvPr id="3" name="Content Placeholder 2">
            <a:extLst>
              <a:ext uri="{FF2B5EF4-FFF2-40B4-BE49-F238E27FC236}">
                <a16:creationId xmlns:a16="http://schemas.microsoft.com/office/drawing/2014/main" id="{C9D04B5A-24EA-4452-8F30-EEEF3DA8FFEB}"/>
              </a:ext>
            </a:extLst>
          </p:cNvPr>
          <p:cNvSpPr>
            <a:spLocks noGrp="1"/>
          </p:cNvSpPr>
          <p:nvPr>
            <p:ph idx="1"/>
          </p:nvPr>
        </p:nvSpPr>
        <p:spPr/>
        <p:txBody>
          <a:bodyPr>
            <a:normAutofit fontScale="92500" lnSpcReduction="10000"/>
          </a:bodyPr>
          <a:lstStyle/>
          <a:p>
            <a:pPr marL="411480" indent="-342900"/>
            <a:r>
              <a:rPr lang="en-US" dirty="0">
                <a:latin typeface="Arial" panose="020B0604020202020204" pitchFamily="34" charset="0"/>
                <a:cs typeface="Arial" panose="020B0604020202020204" pitchFamily="34" charset="0"/>
              </a:rPr>
              <a:t>Remember,  if you have met one person with autism spectrum disorder, you have only met one person with autism spectrum disorder.</a:t>
            </a:r>
          </a:p>
          <a:p>
            <a:pPr marL="68580" indent="0">
              <a:buNone/>
            </a:pPr>
            <a:endParaRPr lang="en-US" dirty="0">
              <a:latin typeface="Arial" panose="020B0604020202020204" pitchFamily="34" charset="0"/>
              <a:cs typeface="Arial" panose="020B0604020202020204" pitchFamily="34" charset="0"/>
            </a:endParaRPr>
          </a:p>
          <a:p>
            <a:pPr marL="411480" indent="-342900"/>
            <a:r>
              <a:rPr lang="en-US" dirty="0">
                <a:latin typeface="Arial" panose="020B0604020202020204" pitchFamily="34" charset="0"/>
                <a:cs typeface="Arial" panose="020B0604020202020204" pitchFamily="34" charset="0"/>
              </a:rPr>
              <a:t>Autism spectrum disorder manifests in each individual in different ways. </a:t>
            </a:r>
          </a:p>
          <a:p>
            <a:pPr marL="68580" indent="0">
              <a:buNone/>
            </a:pPr>
            <a:r>
              <a:rPr lang="en-US" dirty="0">
                <a:latin typeface="Arial" panose="020B0604020202020204" pitchFamily="34" charset="0"/>
                <a:cs typeface="Arial" panose="020B0604020202020204" pitchFamily="34" charset="0"/>
              </a:rPr>
              <a:t>  </a:t>
            </a:r>
          </a:p>
          <a:p>
            <a:pPr marL="411480" indent="-342900"/>
            <a:r>
              <a:rPr lang="en-US" dirty="0">
                <a:latin typeface="Arial" panose="020B0604020202020204" pitchFamily="34" charset="0"/>
                <a:cs typeface="Arial" panose="020B0604020202020204" pitchFamily="34" charset="0"/>
              </a:rPr>
              <a:t>Each person has individual strengths and challenges.</a:t>
            </a:r>
          </a:p>
          <a:p>
            <a:pPr marL="68580" indent="0">
              <a:buNone/>
            </a:pPr>
            <a:endParaRPr lang="en-US" dirty="0">
              <a:latin typeface="Arial" panose="020B0604020202020204" pitchFamily="34" charset="0"/>
              <a:cs typeface="Arial" panose="020B0604020202020204" pitchFamily="34" charset="0"/>
            </a:endParaRPr>
          </a:p>
          <a:p>
            <a:pPr marL="411480" indent="-342900"/>
            <a:r>
              <a:rPr lang="en-US" dirty="0">
                <a:latin typeface="Arial" panose="020B0604020202020204" pitchFamily="34" charset="0"/>
                <a:cs typeface="Arial" panose="020B0604020202020204" pitchFamily="34" charset="0"/>
              </a:rPr>
              <a:t>Comorbidity:  an individual may be diagnosed with two or more conditions. </a:t>
            </a:r>
          </a:p>
        </p:txBody>
      </p:sp>
    </p:spTree>
    <p:extLst>
      <p:ext uri="{BB962C8B-B14F-4D97-AF65-F5344CB8AC3E}">
        <p14:creationId xmlns:p14="http://schemas.microsoft.com/office/powerpoint/2010/main" val="4412997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4258-A2C9-4C66-9E1F-246491497CF0}"/>
              </a:ext>
            </a:extLst>
          </p:cNvPr>
          <p:cNvSpPr>
            <a:spLocks noGrp="1"/>
          </p:cNvSpPr>
          <p:nvPr>
            <p:ph type="ctrTitle"/>
          </p:nvPr>
        </p:nvSpPr>
        <p:spPr>
          <a:xfrm>
            <a:off x="1172308" y="1632317"/>
            <a:ext cx="9144000" cy="2387600"/>
          </a:xfrm>
        </p:spPr>
        <p:txBody>
          <a:bodyPr>
            <a:normAutofit/>
          </a:bodyPr>
          <a:lstStyle/>
          <a:p>
            <a:r>
              <a:rPr lang="en-US" sz="5400" dirty="0">
                <a:latin typeface="Arial" panose="020B0604020202020204" pitchFamily="34" charset="0"/>
                <a:cs typeface="Arial" panose="020B0604020202020204" pitchFamily="34" charset="0"/>
              </a:rPr>
              <a:t>How ASD Impacts Learning</a:t>
            </a:r>
          </a:p>
        </p:txBody>
      </p:sp>
    </p:spTree>
    <p:extLst>
      <p:ext uri="{BB962C8B-B14F-4D97-AF65-F5344CB8AC3E}">
        <p14:creationId xmlns:p14="http://schemas.microsoft.com/office/powerpoint/2010/main" val="26563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ASD in the College Setting</a:t>
            </a:r>
          </a:p>
        </p:txBody>
      </p:sp>
      <p:sp>
        <p:nvSpPr>
          <p:cNvPr id="3" name="Content Placeholder 2"/>
          <p:cNvSpPr>
            <a:spLocks noGrp="1"/>
          </p:cNvSpPr>
          <p:nvPr>
            <p:ph idx="1"/>
          </p:nvPr>
        </p:nvSpPr>
        <p:spPr/>
        <p:txBody>
          <a:bodyPr>
            <a:normAutofit fontScale="70000" lnSpcReduction="20000"/>
          </a:bodyPr>
          <a:lstStyle/>
          <a:p>
            <a:r>
              <a:rPr lang="en-US" dirty="0">
                <a:latin typeface="Arial" panose="020B0604020202020204" pitchFamily="34" charset="0"/>
                <a:cs typeface="Arial" panose="020B0604020202020204" pitchFamily="34" charset="0"/>
              </a:rPr>
              <a:t>Social communication &amp; interaction </a:t>
            </a:r>
          </a:p>
          <a:p>
            <a:pPr lvl="1"/>
            <a:r>
              <a:rPr lang="en-US" dirty="0">
                <a:latin typeface="Arial" panose="020B0604020202020204" pitchFamily="34" charset="0"/>
                <a:cs typeface="Arial" panose="020B0604020202020204" pitchFamily="34" charset="0"/>
              </a:rPr>
              <a:t>Difficulty reading and responding to communication &amp; social cues </a:t>
            </a:r>
          </a:p>
          <a:p>
            <a:pPr lvl="1"/>
            <a:r>
              <a:rPr lang="en-US" dirty="0">
                <a:latin typeface="Arial" panose="020B0604020202020204" pitchFamily="34" charset="0"/>
                <a:cs typeface="Arial" panose="020B0604020202020204" pitchFamily="34" charset="0"/>
              </a:rPr>
              <a:t>Black &amp; white thinking</a:t>
            </a:r>
          </a:p>
          <a:p>
            <a:pPr lvl="1"/>
            <a:r>
              <a:rPr lang="en-US" dirty="0">
                <a:latin typeface="Arial" panose="020B0604020202020204" pitchFamily="34" charset="0"/>
                <a:cs typeface="Arial" panose="020B0604020202020204" pitchFamily="34" charset="0"/>
              </a:rPr>
              <a:t>Literal interpretation</a:t>
            </a:r>
          </a:p>
          <a:p>
            <a:pPr lvl="1"/>
            <a:r>
              <a:rPr lang="en-US" dirty="0">
                <a:solidFill>
                  <a:srgbClr val="000000"/>
                </a:solidFill>
                <a:latin typeface="Arial" panose="020B0604020202020204" pitchFamily="34" charset="0"/>
                <a:cs typeface="Arial" panose="020B0604020202020204" pitchFamily="34" charset="0"/>
              </a:rPr>
              <a:t>Preoccupation with a special interest</a:t>
            </a:r>
          </a:p>
          <a:p>
            <a:r>
              <a:rPr lang="en-US" dirty="0">
                <a:latin typeface="Arial" panose="020B0604020202020204" pitchFamily="34" charset="0"/>
                <a:cs typeface="Arial" panose="020B0604020202020204" pitchFamily="34" charset="0"/>
              </a:rPr>
              <a:t>Structure, routine, &amp; predictability </a:t>
            </a:r>
          </a:p>
          <a:p>
            <a:pPr lvl="1"/>
            <a:r>
              <a:rPr lang="en-US" dirty="0">
                <a:latin typeface="Arial" panose="020B0604020202020204" pitchFamily="34" charset="0"/>
                <a:cs typeface="Arial" panose="020B0604020202020204" pitchFamily="34" charset="0"/>
              </a:rPr>
              <a:t>Difficulty dealing with change </a:t>
            </a:r>
          </a:p>
          <a:p>
            <a:r>
              <a:rPr lang="en-US" dirty="0">
                <a:latin typeface="Arial" panose="020B0604020202020204" pitchFamily="34" charset="0"/>
                <a:cs typeface="Arial" panose="020B0604020202020204" pitchFamily="34" charset="0"/>
              </a:rPr>
              <a:t>Executive function  </a:t>
            </a:r>
          </a:p>
          <a:p>
            <a:pPr lvl="1"/>
            <a:r>
              <a:rPr lang="en-US" dirty="0">
                <a:latin typeface="Arial" panose="020B0604020202020204" pitchFamily="34" charset="0"/>
                <a:cs typeface="Arial" panose="020B0604020202020204" pitchFamily="34" charset="0"/>
              </a:rPr>
              <a:t>Poor prioritizing, planning, and organizational skills</a:t>
            </a:r>
          </a:p>
          <a:p>
            <a:r>
              <a:rPr lang="en-US" dirty="0">
                <a:latin typeface="Arial" panose="020B0604020202020204" pitchFamily="34" charset="0"/>
                <a:cs typeface="Arial" panose="020B0604020202020204" pitchFamily="34" charset="0"/>
              </a:rPr>
              <a:t>Comorbidities &amp; additional challenges</a:t>
            </a:r>
          </a:p>
          <a:p>
            <a:pPr lvl="1"/>
            <a:r>
              <a:rPr lang="en-US" dirty="0">
                <a:latin typeface="Arial" panose="020B0604020202020204" pitchFamily="34" charset="0"/>
                <a:cs typeface="Arial" panose="020B0604020202020204" pitchFamily="34" charset="0"/>
              </a:rPr>
              <a:t>Medical conditions: gastrointestinal disorders, sleep disturbance, allergies, etc.</a:t>
            </a:r>
          </a:p>
          <a:p>
            <a:pPr lvl="1"/>
            <a:r>
              <a:rPr lang="en-US" dirty="0">
                <a:latin typeface="Arial" panose="020B0604020202020204" pitchFamily="34" charset="0"/>
                <a:cs typeface="Arial" panose="020B0604020202020204" pitchFamily="34" charset="0"/>
              </a:rPr>
              <a:t>Mental health issues: anxiety, depression, and/or some other mental health concern</a:t>
            </a:r>
          </a:p>
          <a:p>
            <a:pPr lvl="1"/>
            <a:r>
              <a:rPr lang="en-US" dirty="0">
                <a:latin typeface="Arial" panose="020B0604020202020204" pitchFamily="34" charset="0"/>
                <a:cs typeface="Arial" panose="020B0604020202020204" pitchFamily="34" charset="0"/>
              </a:rPr>
              <a:t>Difficulty with self-awareness and emotional regulation; limited coping strategies for frustration, anger, or anxiety</a:t>
            </a:r>
          </a:p>
          <a:p>
            <a:pPr lvl="1"/>
            <a:r>
              <a:rPr lang="en-US" dirty="0">
                <a:latin typeface="Arial" panose="020B0604020202020204" pitchFamily="34" charset="0"/>
                <a:cs typeface="Arial" panose="020B0604020202020204" pitchFamily="34" charset="0"/>
              </a:rPr>
              <a:t>Possible delays in life skills (e.g., hygiene, medication regulation)</a:t>
            </a:r>
            <a:br>
              <a:rPr lang="en-US" dirty="0"/>
            </a:br>
            <a:endParaRPr lang="en-US" dirty="0"/>
          </a:p>
          <a:p>
            <a:pPr marL="0" indent="0">
              <a:buNone/>
            </a:pPr>
            <a:endParaRPr lang="en-US" dirty="0"/>
          </a:p>
        </p:txBody>
      </p:sp>
    </p:spTree>
    <p:extLst>
      <p:ext uri="{BB962C8B-B14F-4D97-AF65-F5344CB8AC3E}">
        <p14:creationId xmlns:p14="http://schemas.microsoft.com/office/powerpoint/2010/main" val="4144515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2C38F-F089-476C-9DFA-95EFCB46155B}"/>
              </a:ext>
            </a:extLst>
          </p:cNvPr>
          <p:cNvSpPr>
            <a:spLocks noGrp="1"/>
          </p:cNvSpPr>
          <p:nvPr>
            <p:ph type="title"/>
          </p:nvPr>
        </p:nvSpPr>
        <p:spPr>
          <a:xfrm>
            <a:off x="838200" y="365126"/>
            <a:ext cx="10515600" cy="753670"/>
          </a:xfrm>
        </p:spPr>
        <p:txBody>
          <a:bodyPr/>
          <a:lstStyle/>
          <a:p>
            <a:pPr algn="ctr"/>
            <a:r>
              <a:rPr lang="en-US" dirty="0">
                <a:latin typeface="Arial" panose="020B0604020202020204" pitchFamily="34" charset="0"/>
                <a:cs typeface="Arial" panose="020B0604020202020204" pitchFamily="34" charset="0"/>
              </a:rPr>
              <a:t>Outline of Module</a:t>
            </a:r>
          </a:p>
        </p:txBody>
      </p:sp>
      <p:sp>
        <p:nvSpPr>
          <p:cNvPr id="3" name="Content Placeholder 2">
            <a:extLst>
              <a:ext uri="{FF2B5EF4-FFF2-40B4-BE49-F238E27FC236}">
                <a16:creationId xmlns:a16="http://schemas.microsoft.com/office/drawing/2014/main" id="{F9A647EE-385A-43CA-9D8C-99E80A1262CD}"/>
              </a:ext>
            </a:extLst>
          </p:cNvPr>
          <p:cNvSpPr>
            <a:spLocks noGrp="1"/>
          </p:cNvSpPr>
          <p:nvPr>
            <p:ph idx="1"/>
          </p:nvPr>
        </p:nvSpPr>
        <p:spPr>
          <a:xfrm>
            <a:off x="838200" y="1280160"/>
            <a:ext cx="10515600" cy="5325035"/>
          </a:xfrm>
        </p:spPr>
        <p:txBody>
          <a:bodyPr>
            <a:normAutofit fontScale="25000" lnSpcReduction="20000"/>
          </a:bodyPr>
          <a:lstStyle/>
          <a:p>
            <a:pPr marL="0" indent="0">
              <a:buNone/>
            </a:pPr>
            <a:r>
              <a:rPr lang="en-US" sz="6400" dirty="0">
                <a:latin typeface="Arial" panose="020B0604020202020204" pitchFamily="34" charset="0"/>
                <a:cs typeface="Arial" panose="020B0604020202020204" pitchFamily="34" charset="0"/>
              </a:rPr>
              <a:t>I. Overview of Autism Spectrum Disorder (ASD)</a:t>
            </a:r>
          </a:p>
          <a:p>
            <a:pPr lvl="1"/>
            <a:r>
              <a:rPr lang="en-US" sz="6400" i="1" dirty="0">
                <a:latin typeface="Arial" panose="020B0604020202020204" pitchFamily="34" charset="0"/>
                <a:cs typeface="Arial" panose="020B0604020202020204" pitchFamily="34" charset="0"/>
              </a:rPr>
              <a:t>Activity</a:t>
            </a:r>
          </a:p>
          <a:p>
            <a:pPr marL="0" indent="0">
              <a:buNone/>
            </a:pPr>
            <a:r>
              <a:rPr lang="en-US" sz="6400" dirty="0">
                <a:latin typeface="Arial" panose="020B0604020202020204" pitchFamily="34" charset="0"/>
                <a:cs typeface="Arial" panose="020B0604020202020204" pitchFamily="34" charset="0"/>
              </a:rPr>
              <a:t>II. History of Autism Spectrum Disorder</a:t>
            </a:r>
          </a:p>
          <a:p>
            <a:pPr lvl="1"/>
            <a:r>
              <a:rPr lang="en-US" sz="6400" i="1" dirty="0">
                <a:latin typeface="Arial" panose="020B0604020202020204" pitchFamily="34" charset="0"/>
                <a:cs typeface="Arial" panose="020B0604020202020204" pitchFamily="34" charset="0"/>
              </a:rPr>
              <a:t>Video</a:t>
            </a:r>
          </a:p>
          <a:p>
            <a:pPr marL="0" indent="0">
              <a:buNone/>
            </a:pPr>
            <a:r>
              <a:rPr lang="en-US" sz="6400" dirty="0">
                <a:latin typeface="Arial" panose="020B0604020202020204" pitchFamily="34" charset="0"/>
                <a:cs typeface="Arial" panose="020B0604020202020204" pitchFamily="34" charset="0"/>
              </a:rPr>
              <a:t>III. Diagnosis of ASD</a:t>
            </a:r>
          </a:p>
          <a:p>
            <a:pPr lvl="1"/>
            <a:r>
              <a:rPr lang="en-US" sz="6400" dirty="0">
                <a:latin typeface="Arial" panose="020B0604020202020204" pitchFamily="34" charset="0"/>
                <a:cs typeface="Arial" panose="020B0604020202020204" pitchFamily="34" charset="0"/>
              </a:rPr>
              <a:t>Criteria for Diagnosis</a:t>
            </a:r>
          </a:p>
          <a:p>
            <a:pPr lvl="1"/>
            <a:r>
              <a:rPr lang="en-US" sz="6400" dirty="0">
                <a:latin typeface="Arial" panose="020B0604020202020204" pitchFamily="34" charset="0"/>
                <a:cs typeface="Arial" panose="020B0604020202020204" pitchFamily="34" charset="0"/>
              </a:rPr>
              <a:t>Severity Levels of ASD</a:t>
            </a:r>
          </a:p>
          <a:p>
            <a:pPr lvl="1"/>
            <a:r>
              <a:rPr lang="en-US" sz="6400" dirty="0">
                <a:latin typeface="Arial" panose="020B0604020202020204" pitchFamily="34" charset="0"/>
                <a:cs typeface="Arial" panose="020B0604020202020204" pitchFamily="34" charset="0"/>
              </a:rPr>
              <a:t>Criteria for Diagnosis Activity</a:t>
            </a:r>
          </a:p>
          <a:p>
            <a:pPr marL="0" indent="0">
              <a:buNone/>
            </a:pPr>
            <a:r>
              <a:rPr lang="en-US" sz="6400" dirty="0">
                <a:latin typeface="Arial" panose="020B0604020202020204" pitchFamily="34" charset="0"/>
                <a:cs typeface="Arial" panose="020B0604020202020204" pitchFamily="34" charset="0"/>
              </a:rPr>
              <a:t>IV. How ASD Impacts Learning</a:t>
            </a:r>
          </a:p>
          <a:p>
            <a:pPr lvl="1"/>
            <a:r>
              <a:rPr lang="en-US" sz="6400" dirty="0">
                <a:latin typeface="Arial" panose="020B0604020202020204" pitchFamily="34" charset="0"/>
                <a:cs typeface="Arial" panose="020B0604020202020204" pitchFamily="34" charset="0"/>
              </a:rPr>
              <a:t>ASD in the College Setting</a:t>
            </a:r>
          </a:p>
          <a:p>
            <a:pPr lvl="2">
              <a:buFont typeface="Calibri" panose="020F0502020204030204" pitchFamily="34" charset="0"/>
              <a:buChar char="·"/>
            </a:pPr>
            <a:r>
              <a:rPr lang="en-US" sz="6400" dirty="0">
                <a:latin typeface="Arial" panose="020B0604020202020204" pitchFamily="34" charset="0"/>
                <a:cs typeface="Arial" panose="020B0604020202020204" pitchFamily="34" charset="0"/>
              </a:rPr>
              <a:t>Social Communication &amp; Interaction</a:t>
            </a:r>
          </a:p>
          <a:p>
            <a:pPr lvl="2">
              <a:buFont typeface="Calibri" panose="020F0502020204030204" pitchFamily="34" charset="0"/>
              <a:buChar char="·"/>
            </a:pPr>
            <a:r>
              <a:rPr lang="en-US" sz="6400" dirty="0">
                <a:latin typeface="Arial" panose="020B0604020202020204" pitchFamily="34" charset="0"/>
                <a:cs typeface="Arial" panose="020B0604020202020204" pitchFamily="34" charset="0"/>
              </a:rPr>
              <a:t>Structure, Routine, &amp; Predictability</a:t>
            </a:r>
          </a:p>
          <a:p>
            <a:pPr lvl="2">
              <a:buFont typeface="Calibri" panose="020F0502020204030204" pitchFamily="34" charset="0"/>
              <a:buChar char="·"/>
            </a:pPr>
            <a:r>
              <a:rPr lang="en-US" sz="6400" dirty="0">
                <a:latin typeface="Arial" panose="020B0604020202020204" pitchFamily="34" charset="0"/>
                <a:cs typeface="Arial" panose="020B0604020202020204" pitchFamily="34" charset="0"/>
              </a:rPr>
              <a:t>Executive Function</a:t>
            </a:r>
          </a:p>
          <a:p>
            <a:pPr lvl="2">
              <a:buFont typeface="Calibri" panose="020F0502020204030204" pitchFamily="34" charset="0"/>
              <a:buChar char="·"/>
            </a:pPr>
            <a:r>
              <a:rPr lang="en-US" sz="6400" dirty="0">
                <a:latin typeface="Arial" panose="020B0604020202020204" pitchFamily="34" charset="0"/>
                <a:cs typeface="Arial" panose="020B0604020202020204" pitchFamily="34" charset="0"/>
              </a:rPr>
              <a:t>Comorbidities &amp; Additional Challenges</a:t>
            </a:r>
          </a:p>
          <a:p>
            <a:pPr marL="0" indent="0">
              <a:buNone/>
            </a:pPr>
            <a:r>
              <a:rPr lang="en-US" sz="6400" dirty="0">
                <a:latin typeface="Arial" panose="020B0604020202020204" pitchFamily="34" charset="0"/>
                <a:cs typeface="Arial" panose="020B0604020202020204" pitchFamily="34" charset="0"/>
              </a:rPr>
              <a:t>V. Appropriate Accommodations</a:t>
            </a:r>
          </a:p>
          <a:p>
            <a:pPr marL="0" indent="0">
              <a:buNone/>
            </a:pPr>
            <a:r>
              <a:rPr lang="en-US" sz="6400" dirty="0">
                <a:latin typeface="Arial" panose="020B0604020202020204" pitchFamily="34" charset="0"/>
                <a:cs typeface="Arial" panose="020B0604020202020204" pitchFamily="34" charset="0"/>
              </a:rPr>
              <a:t>VI. Digging Deeper:  Evidenced-Based Practices</a:t>
            </a:r>
          </a:p>
          <a:p>
            <a:pPr lvl="1"/>
            <a:r>
              <a:rPr lang="en-US" sz="6400" i="1" dirty="0">
                <a:latin typeface="Arial" panose="020B0604020202020204" pitchFamily="34" charset="0"/>
                <a:cs typeface="Arial" panose="020B0604020202020204" pitchFamily="34" charset="0"/>
              </a:rPr>
              <a:t>Activity</a:t>
            </a:r>
          </a:p>
          <a:p>
            <a:pPr marL="0" indent="0">
              <a:buNone/>
            </a:pPr>
            <a:r>
              <a:rPr lang="en-US" sz="6800" dirty="0">
                <a:latin typeface="Arial" panose="020B0604020202020204" pitchFamily="34" charset="0"/>
                <a:cs typeface="Arial" panose="020B0604020202020204" pitchFamily="34" charset="0"/>
              </a:rPr>
              <a:t>VII. Summary of ASD  </a:t>
            </a:r>
          </a:p>
          <a:p>
            <a:pPr marL="0" indent="0">
              <a:buNone/>
            </a:pPr>
            <a:r>
              <a:rPr lang="en-US" sz="6800" dirty="0">
                <a:latin typeface="Arial" panose="020B0604020202020204" pitchFamily="34" charset="0"/>
                <a:cs typeface="Arial" panose="020B0604020202020204" pitchFamily="34" charset="0"/>
              </a:rPr>
              <a:t>VIII. References</a:t>
            </a:r>
          </a:p>
          <a:p>
            <a:pPr marL="0" indent="0">
              <a:buNone/>
            </a:pPr>
            <a:r>
              <a:rPr lang="en-US" sz="4000" dirty="0"/>
              <a:t>            </a:t>
            </a:r>
          </a:p>
        </p:txBody>
      </p:sp>
    </p:spTree>
    <p:extLst>
      <p:ext uri="{BB962C8B-B14F-4D97-AF65-F5344CB8AC3E}">
        <p14:creationId xmlns:p14="http://schemas.microsoft.com/office/powerpoint/2010/main" val="42083218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4258-A2C9-4C66-9E1F-246491497CF0}"/>
              </a:ext>
            </a:extLst>
          </p:cNvPr>
          <p:cNvSpPr>
            <a:spLocks noGrp="1"/>
          </p:cNvSpPr>
          <p:nvPr>
            <p:ph type="ctrTitle"/>
          </p:nvPr>
        </p:nvSpPr>
        <p:spPr>
          <a:xfrm>
            <a:off x="0" y="1632317"/>
            <a:ext cx="12066494" cy="2387600"/>
          </a:xfrm>
        </p:spPr>
        <p:txBody>
          <a:bodyPr>
            <a:normAutofit/>
          </a:bodyPr>
          <a:lstStyle/>
          <a:p>
            <a:r>
              <a:rPr lang="en-US" sz="4400" dirty="0">
                <a:latin typeface="Arial" panose="020B0604020202020204" pitchFamily="34" charset="0"/>
                <a:cs typeface="Arial" panose="020B0604020202020204" pitchFamily="34" charset="0"/>
              </a:rPr>
              <a:t>Social Communication &amp; Interaction Challenges </a:t>
            </a:r>
          </a:p>
        </p:txBody>
      </p:sp>
    </p:spTree>
    <p:extLst>
      <p:ext uri="{BB962C8B-B14F-4D97-AF65-F5344CB8AC3E}">
        <p14:creationId xmlns:p14="http://schemas.microsoft.com/office/powerpoint/2010/main" val="36164907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D7A08-B0AB-4B22-A17A-C004E5A8EA24}"/>
              </a:ext>
            </a:extLst>
          </p:cNvPr>
          <p:cNvSpPr>
            <a:spLocks noGrp="1"/>
          </p:cNvSpPr>
          <p:nvPr>
            <p:ph type="title"/>
          </p:nvPr>
        </p:nvSpPr>
        <p:spPr/>
        <p:txBody>
          <a:bodyPr>
            <a:normAutofit/>
          </a:bodyPr>
          <a:lstStyle/>
          <a:p>
            <a:pPr algn="ctr"/>
            <a:r>
              <a:rPr lang="en-US" sz="4000" dirty="0">
                <a:latin typeface="Arial" panose="020B0604020202020204" pitchFamily="34" charset="0"/>
                <a:cs typeface="Arial" panose="020B0604020202020204" pitchFamily="34" charset="0"/>
              </a:rPr>
              <a:t>Communication</a:t>
            </a:r>
            <a:r>
              <a:rPr lang="en-US" sz="3600" dirty="0">
                <a:latin typeface="Arial" panose="020B0604020202020204" pitchFamily="34" charset="0"/>
                <a:cs typeface="Arial" panose="020B0604020202020204" pitchFamily="34" charset="0"/>
              </a:rPr>
              <a:t> Challenges with ASD</a:t>
            </a:r>
          </a:p>
        </p:txBody>
      </p:sp>
      <p:sp>
        <p:nvSpPr>
          <p:cNvPr id="3" name="Content Placeholder 2">
            <a:extLst>
              <a:ext uri="{FF2B5EF4-FFF2-40B4-BE49-F238E27FC236}">
                <a16:creationId xmlns:a16="http://schemas.microsoft.com/office/drawing/2014/main" id="{418D55C6-B6A9-47F5-91D2-1C01AB1C7D2F}"/>
              </a:ext>
            </a:extLst>
          </p:cNvPr>
          <p:cNvSpPr>
            <a:spLocks noGrp="1"/>
          </p:cNvSpPr>
          <p:nvPr>
            <p:ph idx="1"/>
          </p:nvPr>
        </p:nvSpPr>
        <p:spPr>
          <a:xfrm>
            <a:off x="838200" y="1850315"/>
            <a:ext cx="10515600" cy="4326648"/>
          </a:xfrm>
        </p:spPr>
        <p:txBody>
          <a:bodyPr>
            <a:normAutofit/>
          </a:bodyPr>
          <a:lstStyle/>
          <a:p>
            <a:pPr marL="0" indent="0">
              <a:buNone/>
            </a:pPr>
            <a:r>
              <a:rPr lang="en-US" sz="2600" dirty="0"/>
              <a:t>1) </a:t>
            </a:r>
            <a:r>
              <a:rPr lang="en-US" sz="2600" b="1" dirty="0">
                <a:latin typeface="Arial" panose="020B0604020202020204" pitchFamily="34" charset="0"/>
                <a:cs typeface="Arial" panose="020B0604020202020204" pitchFamily="34" charset="0"/>
              </a:rPr>
              <a:t>Pragmatics</a:t>
            </a:r>
            <a:r>
              <a:rPr lang="en-US" sz="2600" dirty="0">
                <a:latin typeface="Arial" panose="020B0604020202020204" pitchFamily="34" charset="0"/>
                <a:cs typeface="Arial" panose="020B0604020202020204" pitchFamily="34" charset="0"/>
              </a:rPr>
              <a:t>:  the social use of language (give and take of communication)</a:t>
            </a:r>
          </a:p>
          <a:p>
            <a:pPr marL="1371600" lvl="2" indent="-457200">
              <a:buAutoNum type="alphaLcPeriod"/>
            </a:pPr>
            <a:r>
              <a:rPr lang="en-US" sz="2400" dirty="0">
                <a:latin typeface="Arial" panose="020B0604020202020204" pitchFamily="34" charset="0"/>
                <a:cs typeface="Arial" panose="020B0604020202020204" pitchFamily="34" charset="0"/>
              </a:rPr>
              <a:t>using language for different purposes</a:t>
            </a:r>
          </a:p>
          <a:p>
            <a:pPr marL="1371600" lvl="2" indent="-457200">
              <a:buAutoNum type="alphaLcPeriod"/>
            </a:pPr>
            <a:r>
              <a:rPr lang="en-US" sz="2400" dirty="0">
                <a:latin typeface="Arial" panose="020B0604020202020204" pitchFamily="34" charset="0"/>
                <a:cs typeface="Arial" panose="020B0604020202020204" pitchFamily="34" charset="0"/>
              </a:rPr>
              <a:t>changing language according to the needs of the listener </a:t>
            </a:r>
          </a:p>
          <a:p>
            <a:pPr marL="1371600" lvl="2" indent="-457200">
              <a:buAutoNum type="alphaLcPeriod"/>
            </a:pPr>
            <a:r>
              <a:rPr lang="en-US" sz="2400" dirty="0">
                <a:latin typeface="Arial" panose="020B0604020202020204" pitchFamily="34" charset="0"/>
                <a:cs typeface="Arial" panose="020B0604020202020204" pitchFamily="34" charset="0"/>
              </a:rPr>
              <a:t>following rules for conversations and storytelling</a:t>
            </a: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2) </a:t>
            </a:r>
            <a:r>
              <a:rPr lang="en-US" b="1" dirty="0">
                <a:latin typeface="Arial" panose="020B0604020202020204" pitchFamily="34" charset="0"/>
                <a:cs typeface="Arial" panose="020B0604020202020204" pitchFamily="34" charset="0"/>
              </a:rPr>
              <a:t>Semantics</a:t>
            </a:r>
            <a:r>
              <a:rPr lang="en-US" dirty="0">
                <a:latin typeface="Arial" panose="020B0604020202020204" pitchFamily="34" charset="0"/>
                <a:cs typeface="Arial" panose="020B0604020202020204" pitchFamily="34" charset="0"/>
              </a:rPr>
              <a:t>:  meaning of words, phrases, clauses, and sentences</a:t>
            </a:r>
          </a:p>
          <a:p>
            <a:pPr marL="0" indent="0">
              <a:buNone/>
            </a:pPr>
            <a:r>
              <a:rPr lang="en-US" dirty="0">
                <a:latin typeface="Arial" panose="020B0604020202020204" pitchFamily="34" charset="0"/>
                <a:cs typeface="Arial" panose="020B0604020202020204" pitchFamily="34" charset="0"/>
              </a:rPr>
              <a:t>3) </a:t>
            </a:r>
            <a:r>
              <a:rPr lang="en-US" b="1" dirty="0">
                <a:latin typeface="Arial" panose="020B0604020202020204" pitchFamily="34" charset="0"/>
                <a:cs typeface="Arial" panose="020B0604020202020204" pitchFamily="34" charset="0"/>
              </a:rPr>
              <a:t>Prosody: </a:t>
            </a:r>
            <a:r>
              <a:rPr lang="en-US" dirty="0">
                <a:latin typeface="Arial" panose="020B0604020202020204" pitchFamily="34" charset="0"/>
                <a:cs typeface="Arial" panose="020B0604020202020204" pitchFamily="34" charset="0"/>
              </a:rPr>
              <a:t> involves rhythm, rate, intonation, and volume</a:t>
            </a:r>
            <a:endParaRPr lang="en-US" b="1"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4) </a:t>
            </a:r>
            <a:r>
              <a:rPr lang="en-US" b="1" dirty="0">
                <a:latin typeface="Arial" panose="020B0604020202020204" pitchFamily="34" charset="0"/>
                <a:cs typeface="Arial" panose="020B0604020202020204" pitchFamily="34" charset="0"/>
              </a:rPr>
              <a:t>Nonverbal communication:</a:t>
            </a:r>
            <a:r>
              <a:rPr lang="en-US" dirty="0">
                <a:latin typeface="Arial" panose="020B0604020202020204" pitchFamily="34" charset="0"/>
                <a:cs typeface="Arial" panose="020B0604020202020204" pitchFamily="34" charset="0"/>
              </a:rPr>
              <a:t>  communication other than the spoken or written word</a:t>
            </a:r>
            <a:endParaRPr lang="en-US" b="1"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2914845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AE36A-4D8D-4C43-87B7-1F4F975468A3}"/>
              </a:ext>
            </a:extLst>
          </p:cNvPr>
          <p:cNvSpPr>
            <a:spLocks noGrp="1"/>
          </p:cNvSpPr>
          <p:nvPr>
            <p:ph type="title"/>
          </p:nvPr>
        </p:nvSpPr>
        <p:spPr/>
        <p:txBody>
          <a:bodyPr>
            <a:normAutofit/>
          </a:bodyPr>
          <a:lstStyle/>
          <a:p>
            <a:pPr algn="ctr"/>
            <a:r>
              <a:rPr lang="en-US" sz="3200" dirty="0">
                <a:latin typeface="Arial" panose="020B0604020202020204" pitchFamily="34" charset="0"/>
                <a:cs typeface="Arial" panose="020B0604020202020204" pitchFamily="34" charset="0"/>
              </a:rPr>
              <a:t>Social Communication &amp; Interaction Characteristics </a:t>
            </a:r>
          </a:p>
        </p:txBody>
      </p:sp>
      <p:sp>
        <p:nvSpPr>
          <p:cNvPr id="3" name="Content Placeholder 2">
            <a:extLst>
              <a:ext uri="{FF2B5EF4-FFF2-40B4-BE49-F238E27FC236}">
                <a16:creationId xmlns:a16="http://schemas.microsoft.com/office/drawing/2014/main" id="{5C3B6DE0-642D-4A4F-9260-5CE241EB9AAA}"/>
              </a:ext>
            </a:extLst>
          </p:cNvPr>
          <p:cNvSpPr>
            <a:spLocks noGrp="1"/>
          </p:cNvSpPr>
          <p:nvPr>
            <p:ph idx="1"/>
          </p:nvPr>
        </p:nvSpPr>
        <p:spPr/>
        <p:txBody>
          <a:bodyPr>
            <a:normAutofit fontScale="92500" lnSpcReduction="20000"/>
          </a:bodyPr>
          <a:lstStyle/>
          <a:p>
            <a:pPr lvl="1"/>
            <a:r>
              <a:rPr lang="en-US" dirty="0">
                <a:latin typeface="Arial" panose="020B0604020202020204" pitchFamily="34" charset="0"/>
                <a:cs typeface="Arial" panose="020B0604020202020204" pitchFamily="34" charset="0"/>
              </a:rPr>
              <a:t>May talk about the same topic and continually redirect the conversation towards the topic even when it does not fit into the conversation</a:t>
            </a:r>
          </a:p>
          <a:p>
            <a:pPr lvl="1"/>
            <a:r>
              <a:rPr lang="en-US" dirty="0">
                <a:latin typeface="Arial" panose="020B0604020202020204" pitchFamily="34" charset="0"/>
                <a:cs typeface="Arial" panose="020B0604020202020204" pitchFamily="34" charset="0"/>
              </a:rPr>
              <a:t>May speak in a monologue without the give and take of a normal conversation</a:t>
            </a:r>
          </a:p>
          <a:p>
            <a:pPr lvl="1"/>
            <a:r>
              <a:rPr lang="en-US" dirty="0">
                <a:latin typeface="Arial" panose="020B0604020202020204" pitchFamily="34" charset="0"/>
                <a:cs typeface="Arial" panose="020B0604020202020204" pitchFamily="34" charset="0"/>
              </a:rPr>
              <a:t>May speak with an unusual tone or volume</a:t>
            </a:r>
          </a:p>
          <a:p>
            <a:pPr lvl="1"/>
            <a:r>
              <a:rPr lang="en-US" dirty="0">
                <a:latin typeface="Arial" panose="020B0604020202020204" pitchFamily="34" charset="0"/>
                <a:cs typeface="Arial" panose="020B0604020202020204" pitchFamily="34" charset="0"/>
              </a:rPr>
              <a:t>May use a very advanced vocabulary</a:t>
            </a:r>
          </a:p>
          <a:p>
            <a:pPr lvl="1"/>
            <a:r>
              <a:rPr lang="en-US" dirty="0">
                <a:latin typeface="Arial" panose="020B0604020202020204" pitchFamily="34" charset="0"/>
                <a:cs typeface="Arial" panose="020B0604020202020204" pitchFamily="34" charset="0"/>
              </a:rPr>
              <a:t>May not pay attention to conversational cues – boredom</a:t>
            </a:r>
          </a:p>
          <a:p>
            <a:pPr lvl="1"/>
            <a:r>
              <a:rPr lang="en-US" dirty="0">
                <a:latin typeface="Arial" panose="020B0604020202020204" pitchFamily="34" charset="0"/>
                <a:cs typeface="Arial" panose="020B0604020202020204" pitchFamily="34" charset="0"/>
              </a:rPr>
              <a:t>May be oblivious to social feedback </a:t>
            </a:r>
          </a:p>
          <a:p>
            <a:pPr lvl="1"/>
            <a:r>
              <a:rPr lang="en-US" dirty="0">
                <a:latin typeface="Arial" panose="020B0604020202020204" pitchFamily="34" charset="0"/>
                <a:cs typeface="Arial" panose="020B0604020202020204" pitchFamily="34" charset="0"/>
              </a:rPr>
              <a:t>May or may not make eye contact</a:t>
            </a:r>
          </a:p>
          <a:p>
            <a:pPr lvl="1"/>
            <a:r>
              <a:rPr lang="en-US" dirty="0">
                <a:latin typeface="Arial" panose="020B0604020202020204" pitchFamily="34" charset="0"/>
                <a:cs typeface="Arial" panose="020B0604020202020204" pitchFamily="34" charset="0"/>
              </a:rPr>
              <a:t>May literally interpret conversations</a:t>
            </a:r>
          </a:p>
          <a:p>
            <a:pPr lvl="1"/>
            <a:r>
              <a:rPr lang="en-US" dirty="0">
                <a:latin typeface="Arial" panose="020B0604020202020204" pitchFamily="34" charset="0"/>
                <a:cs typeface="Arial" panose="020B0604020202020204" pitchFamily="34" charset="0"/>
              </a:rPr>
              <a:t>May speak out of turn</a:t>
            </a:r>
          </a:p>
          <a:p>
            <a:pPr lvl="1"/>
            <a:r>
              <a:rPr lang="en-US" dirty="0">
                <a:latin typeface="Arial" panose="020B0604020202020204" pitchFamily="34" charset="0"/>
                <a:cs typeface="Arial" panose="020B0604020202020204" pitchFamily="34" charset="0"/>
              </a:rPr>
              <a:t>May “correct” a professor’s instruction</a:t>
            </a:r>
          </a:p>
          <a:p>
            <a:pPr lvl="1"/>
            <a:r>
              <a:rPr lang="en-US" dirty="0">
                <a:latin typeface="Arial" panose="020B0604020202020204" pitchFamily="34" charset="0"/>
                <a:cs typeface="Arial" panose="020B0604020202020204" pitchFamily="34" charset="0"/>
              </a:rPr>
              <a:t>May communicate using direct, blunt speech and appear rude</a:t>
            </a:r>
          </a:p>
          <a:p>
            <a:pPr lvl="1"/>
            <a:r>
              <a:rPr lang="en-US" dirty="0">
                <a:latin typeface="Arial" panose="020B0604020202020204" pitchFamily="34" charset="0"/>
                <a:cs typeface="Arial" panose="020B0604020202020204" pitchFamily="34" charset="0"/>
              </a:rPr>
              <a:t>May have difficulty with group work and social interactions</a:t>
            </a:r>
          </a:p>
          <a:p>
            <a:pPr lvl="2"/>
            <a:endParaRPr lang="en-US" dirty="0"/>
          </a:p>
        </p:txBody>
      </p:sp>
    </p:spTree>
    <p:extLst>
      <p:ext uri="{BB962C8B-B14F-4D97-AF65-F5344CB8AC3E}">
        <p14:creationId xmlns:p14="http://schemas.microsoft.com/office/powerpoint/2010/main" val="28413043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solidFill>
                  <a:schemeClr val="tx1"/>
                </a:solidFill>
                <a:latin typeface="Arial" panose="020B0604020202020204" pitchFamily="34" charset="0"/>
                <a:cs typeface="Arial" panose="020B0604020202020204" pitchFamily="34" charset="0"/>
              </a:rPr>
              <a:t>Social Communication &amp; Interaction Strategies</a:t>
            </a:r>
          </a:p>
        </p:txBody>
      </p:sp>
      <p:sp>
        <p:nvSpPr>
          <p:cNvPr id="3" name="Content Placeholder 2"/>
          <p:cNvSpPr>
            <a:spLocks noGrp="1"/>
          </p:cNvSpPr>
          <p:nvPr>
            <p:ph idx="1"/>
          </p:nvPr>
        </p:nvSpPr>
        <p:spPr/>
        <p:txBody>
          <a:bodyPr>
            <a:normAutofit fontScale="70000" lnSpcReduction="20000"/>
          </a:bodyPr>
          <a:lstStyle/>
          <a:p>
            <a:pPr marL="0" indent="0">
              <a:lnSpc>
                <a:spcPct val="150000"/>
              </a:lnSpc>
              <a:buNone/>
            </a:pPr>
            <a:r>
              <a:rPr lang="en-US" dirty="0"/>
              <a:t>1</a:t>
            </a:r>
            <a:r>
              <a:rPr lang="en-US" dirty="0">
                <a:latin typeface="Arial" panose="020B0604020202020204" pitchFamily="34" charset="0"/>
                <a:cs typeface="Arial" panose="020B0604020202020204" pitchFamily="34" charset="0"/>
              </a:rPr>
              <a:t>. Use specific, direct communication.</a:t>
            </a:r>
          </a:p>
          <a:p>
            <a:pPr marL="0" indent="0">
              <a:lnSpc>
                <a:spcPct val="150000"/>
              </a:lnSpc>
              <a:buNone/>
            </a:pPr>
            <a:r>
              <a:rPr lang="en-US" dirty="0">
                <a:latin typeface="Arial" panose="020B0604020202020204" pitchFamily="34" charset="0"/>
                <a:cs typeface="Arial" panose="020B0604020202020204" pitchFamily="34" charset="0"/>
              </a:rPr>
              <a:t>2. Present clear, detailed, concise instructions and expectations.</a:t>
            </a:r>
          </a:p>
          <a:p>
            <a:pPr lvl="1">
              <a:lnSpc>
                <a:spcPct val="150000"/>
              </a:lnSpc>
            </a:pPr>
            <a:r>
              <a:rPr lang="en-US" dirty="0">
                <a:latin typeface="Arial" panose="020B0604020202020204" pitchFamily="34" charset="0"/>
                <a:cs typeface="Arial" panose="020B0604020202020204" pitchFamily="34" charset="0"/>
              </a:rPr>
              <a:t>Visually display and provide written instructions and expectations.</a:t>
            </a:r>
          </a:p>
          <a:p>
            <a:pPr lvl="1">
              <a:lnSpc>
                <a:spcPct val="150000"/>
              </a:lnSpc>
            </a:pPr>
            <a:r>
              <a:rPr lang="en-US" dirty="0">
                <a:latin typeface="Arial" panose="020B0604020202020204" pitchFamily="34" charset="0"/>
                <a:cs typeface="Arial" panose="020B0604020202020204" pitchFamily="34" charset="0"/>
              </a:rPr>
              <a:t>Provide step-by-step instructions. </a:t>
            </a:r>
          </a:p>
          <a:p>
            <a:pPr lvl="1">
              <a:lnSpc>
                <a:spcPct val="150000"/>
              </a:lnSpc>
            </a:pPr>
            <a:r>
              <a:rPr lang="en-US" dirty="0">
                <a:latin typeface="Arial" panose="020B0604020202020204" pitchFamily="34" charset="0"/>
                <a:cs typeface="Arial" panose="020B0604020202020204" pitchFamily="34" charset="0"/>
              </a:rPr>
              <a:t>Provide multiple examples of work samples.</a:t>
            </a:r>
          </a:p>
          <a:p>
            <a:pPr lvl="1">
              <a:lnSpc>
                <a:spcPct val="150000"/>
              </a:lnSpc>
            </a:pPr>
            <a:r>
              <a:rPr lang="en-US" dirty="0">
                <a:latin typeface="Arial" panose="020B0604020202020204" pitchFamily="34" charset="0"/>
                <a:cs typeface="Arial" panose="020B0604020202020204" pitchFamily="34" charset="0"/>
              </a:rPr>
              <a:t>Present instructions and expectations in more than one way. </a:t>
            </a:r>
          </a:p>
          <a:p>
            <a:pPr lvl="1">
              <a:lnSpc>
                <a:spcPct val="150000"/>
              </a:lnSpc>
            </a:pPr>
            <a:r>
              <a:rPr lang="en-US" dirty="0">
                <a:latin typeface="Arial" panose="020B0604020202020204" pitchFamily="34" charset="0"/>
                <a:cs typeface="Arial" panose="020B0604020202020204" pitchFamily="34" charset="0"/>
              </a:rPr>
              <a:t>Repeat and clarify instructions and expectations, as needed.</a:t>
            </a:r>
          </a:p>
          <a:p>
            <a:pPr marL="0" indent="0">
              <a:lnSpc>
                <a:spcPct val="150000"/>
              </a:lnSpc>
              <a:buNone/>
            </a:pPr>
            <a:r>
              <a:rPr lang="en-US" dirty="0">
                <a:latin typeface="Arial" panose="020B0604020202020204" pitchFamily="34" charset="0"/>
                <a:cs typeface="Arial" panose="020B0604020202020204" pitchFamily="34" charset="0"/>
              </a:rPr>
              <a:t>3. Use “if: then” and “first: then” statements.</a:t>
            </a:r>
          </a:p>
          <a:p>
            <a:pPr marL="0" indent="0">
              <a:lnSpc>
                <a:spcPct val="150000"/>
              </a:lnSpc>
              <a:buNone/>
            </a:pPr>
            <a:r>
              <a:rPr lang="en-US" dirty="0">
                <a:latin typeface="Arial" panose="020B0604020202020204" pitchFamily="34" charset="0"/>
                <a:cs typeface="Arial" panose="020B0604020202020204" pitchFamily="34" charset="0"/>
              </a:rPr>
              <a:t>4. Utilize antecedent-based intervention strategies. </a:t>
            </a:r>
          </a:p>
        </p:txBody>
      </p:sp>
    </p:spTree>
    <p:extLst>
      <p:ext uri="{BB962C8B-B14F-4D97-AF65-F5344CB8AC3E}">
        <p14:creationId xmlns:p14="http://schemas.microsoft.com/office/powerpoint/2010/main" val="34318495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4861A-3415-4279-87E3-CD3081AF271B}"/>
              </a:ext>
            </a:extLst>
          </p:cNvPr>
          <p:cNvSpPr>
            <a:spLocks noGrp="1"/>
          </p:cNvSpPr>
          <p:nvPr>
            <p:ph type="title"/>
          </p:nvPr>
        </p:nvSpPr>
        <p:spPr/>
        <p:txBody>
          <a:bodyPr>
            <a:normAutofit/>
          </a:bodyPr>
          <a:lstStyle/>
          <a:p>
            <a:pPr algn="ctr"/>
            <a:r>
              <a:rPr lang="en-US" sz="4000" dirty="0">
                <a:latin typeface="Arial" panose="020B0604020202020204" pitchFamily="34" charset="0"/>
                <a:cs typeface="Arial" panose="020B0604020202020204" pitchFamily="34" charset="0"/>
              </a:rPr>
              <a:t>Antecedent-Based Intervention Strategies</a:t>
            </a:r>
          </a:p>
        </p:txBody>
      </p:sp>
      <p:sp>
        <p:nvSpPr>
          <p:cNvPr id="3" name="Content Placeholder 2">
            <a:extLst>
              <a:ext uri="{FF2B5EF4-FFF2-40B4-BE49-F238E27FC236}">
                <a16:creationId xmlns:a16="http://schemas.microsoft.com/office/drawing/2014/main" id="{59AA7AE8-6F35-436E-A85E-D901B2889EEF}"/>
              </a:ext>
            </a:extLst>
          </p:cNvPr>
          <p:cNvSpPr>
            <a:spLocks noGrp="1"/>
          </p:cNvSpPr>
          <p:nvPr>
            <p:ph idx="1"/>
          </p:nvPr>
        </p:nvSpPr>
        <p:spPr/>
        <p:txBody>
          <a:bodyPr>
            <a:normAutofit fontScale="92500" lnSpcReduction="20000"/>
          </a:bodyPr>
          <a:lstStyle/>
          <a:p>
            <a:pPr marL="68580" indent="0">
              <a:buNone/>
            </a:pPr>
            <a:r>
              <a:rPr lang="en-US" dirty="0">
                <a:latin typeface="Arial" panose="020B0604020202020204" pitchFamily="34" charset="0"/>
                <a:cs typeface="Arial" panose="020B0604020202020204" pitchFamily="34" charset="0"/>
              </a:rPr>
              <a:t>Strategies that can prevent problem behavior and correct an environment that may be contributing to the behavior </a:t>
            </a:r>
            <a:r>
              <a:rPr lang="en-US" b="1" dirty="0">
                <a:latin typeface="Arial" panose="020B0604020202020204" pitchFamily="34" charset="0"/>
                <a:cs typeface="Arial" panose="020B0604020202020204" pitchFamily="34" charset="0"/>
              </a:rPr>
              <a:t>before</a:t>
            </a:r>
            <a:r>
              <a:rPr lang="en-US" dirty="0">
                <a:latin typeface="Arial" panose="020B0604020202020204" pitchFamily="34" charset="0"/>
                <a:cs typeface="Arial" panose="020B0604020202020204" pitchFamily="34" charset="0"/>
              </a:rPr>
              <a:t> it happens </a:t>
            </a:r>
          </a:p>
          <a:p>
            <a:pPr marL="68580" indent="0">
              <a:buNone/>
            </a:pPr>
            <a:r>
              <a:rPr lang="en-US" dirty="0">
                <a:latin typeface="Arial" panose="020B0604020202020204" pitchFamily="34" charset="0"/>
                <a:cs typeface="Arial" panose="020B0604020202020204" pitchFamily="34" charset="0"/>
              </a:rPr>
              <a:t> </a:t>
            </a:r>
          </a:p>
          <a:p>
            <a:r>
              <a:rPr lang="en-US" dirty="0">
                <a:latin typeface="Arial" panose="020B0604020202020204" pitchFamily="34" charset="0"/>
                <a:cs typeface="Arial" panose="020B0604020202020204" pitchFamily="34" charset="0"/>
              </a:rPr>
              <a:t>Examples</a:t>
            </a:r>
          </a:p>
          <a:p>
            <a:pPr lvl="1"/>
            <a:r>
              <a:rPr lang="en-US" dirty="0">
                <a:latin typeface="Arial" panose="020B0604020202020204" pitchFamily="34" charset="0"/>
                <a:cs typeface="Arial" panose="020B0604020202020204" pitchFamily="34" charset="0"/>
              </a:rPr>
              <a:t>Communicate and visually display clear classroom rules, expectations, and daily agenda. </a:t>
            </a:r>
          </a:p>
          <a:p>
            <a:pPr lvl="1"/>
            <a:r>
              <a:rPr lang="en-US" dirty="0">
                <a:latin typeface="Arial" panose="020B0604020202020204" pitchFamily="34" charset="0"/>
                <a:cs typeface="Arial" panose="020B0604020202020204" pitchFamily="34" charset="0"/>
              </a:rPr>
              <a:t>Provide effective instruction.</a:t>
            </a:r>
          </a:p>
          <a:p>
            <a:pPr lvl="1"/>
            <a:r>
              <a:rPr lang="en-US" dirty="0">
                <a:latin typeface="Arial" panose="020B0604020202020204" pitchFamily="34" charset="0"/>
                <a:cs typeface="Arial" panose="020B0604020202020204" pitchFamily="34" charset="0"/>
              </a:rPr>
              <a:t>Incorporate student choice into activities and assignments.</a:t>
            </a:r>
          </a:p>
          <a:p>
            <a:pPr lvl="1"/>
            <a:r>
              <a:rPr lang="en-US" dirty="0">
                <a:latin typeface="Arial" panose="020B0604020202020204" pitchFamily="34" charset="0"/>
                <a:cs typeface="Arial" panose="020B0604020202020204" pitchFamily="34" charset="0"/>
              </a:rPr>
              <a:t>Intersperse brief and easy tasks among more difficult ones. </a:t>
            </a:r>
          </a:p>
          <a:p>
            <a:pPr lvl="1"/>
            <a:r>
              <a:rPr lang="en-US" dirty="0">
                <a:latin typeface="Arial" panose="020B0604020202020204" pitchFamily="34" charset="0"/>
                <a:cs typeface="Arial" panose="020B0604020202020204" pitchFamily="34" charset="0"/>
              </a:rPr>
              <a:t>Increase praise for expected behavior and behavior-specific praise. </a:t>
            </a:r>
          </a:p>
          <a:p>
            <a:pPr lvl="1"/>
            <a:r>
              <a:rPr lang="en-US" dirty="0">
                <a:latin typeface="Arial" panose="020B0604020202020204" pitchFamily="34" charset="0"/>
                <a:cs typeface="Arial" panose="020B0604020202020204" pitchFamily="34" charset="0"/>
              </a:rPr>
              <a:t>Provide scheduled attention and small talk to reduce the need for students to engage in attention-seeking behaviors and talking out of turn.</a:t>
            </a:r>
          </a:p>
          <a:p>
            <a:pPr lvl="2"/>
            <a:r>
              <a:rPr lang="en-US" dirty="0">
                <a:latin typeface="Arial" panose="020B0604020202020204" pitchFamily="34" charset="0"/>
                <a:cs typeface="Arial" panose="020B0604020202020204" pitchFamily="34" charset="0"/>
              </a:rPr>
              <a:t>For example, communicate with student before or after class meeting times.</a:t>
            </a:r>
          </a:p>
          <a:p>
            <a:pPr marL="0" indent="0">
              <a:buNone/>
            </a:pPr>
            <a:endParaRPr lang="en-US" dirty="0"/>
          </a:p>
        </p:txBody>
      </p:sp>
    </p:spTree>
    <p:extLst>
      <p:ext uri="{BB962C8B-B14F-4D97-AF65-F5344CB8AC3E}">
        <p14:creationId xmlns:p14="http://schemas.microsoft.com/office/powerpoint/2010/main" val="38174738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A8C27-8802-4B83-8E1D-6C4DBDD8E567}"/>
              </a:ext>
            </a:extLst>
          </p:cNvPr>
          <p:cNvSpPr>
            <a:spLocks noGrp="1"/>
          </p:cNvSpPr>
          <p:nvPr>
            <p:ph type="ctrTitle"/>
          </p:nvPr>
        </p:nvSpPr>
        <p:spPr>
          <a:xfrm>
            <a:off x="251012" y="1860916"/>
            <a:ext cx="11940988" cy="2387600"/>
          </a:xfrm>
        </p:spPr>
        <p:txBody>
          <a:bodyPr>
            <a:normAutofit/>
          </a:bodyPr>
          <a:lstStyle/>
          <a:p>
            <a:r>
              <a:rPr lang="en-US" sz="3600" dirty="0">
                <a:latin typeface="Arial" panose="020B0604020202020204" pitchFamily="34" charset="0"/>
                <a:cs typeface="Arial" panose="020B0604020202020204" pitchFamily="34" charset="0"/>
              </a:rPr>
              <a:t>Structure, Routine,  Predictability, &amp; Executive Function</a:t>
            </a:r>
          </a:p>
        </p:txBody>
      </p:sp>
    </p:spTree>
    <p:extLst>
      <p:ext uri="{BB962C8B-B14F-4D97-AF65-F5344CB8AC3E}">
        <p14:creationId xmlns:p14="http://schemas.microsoft.com/office/powerpoint/2010/main" val="8820276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latin typeface="Arial" panose="020B0604020202020204" pitchFamily="34" charset="0"/>
                <a:cs typeface="Arial" panose="020B0604020202020204" pitchFamily="34" charset="0"/>
              </a:rPr>
              <a:t>Structure, Routine, &amp; Predictability Characteristics</a:t>
            </a:r>
          </a:p>
        </p:txBody>
      </p:sp>
      <p:sp>
        <p:nvSpPr>
          <p:cNvPr id="3" name="Content Placeholder 2"/>
          <p:cNvSpPr>
            <a:spLocks noGrp="1"/>
          </p:cNvSpPr>
          <p:nvPr>
            <p:ph idx="1"/>
          </p:nvPr>
        </p:nvSpPr>
        <p:spPr/>
        <p:txBody>
          <a:bodyPr>
            <a:normAutofit lnSpcReduction="10000"/>
          </a:bodyPr>
          <a:lstStyle/>
          <a:p>
            <a:pPr lvl="1"/>
            <a:r>
              <a:rPr lang="en-US" dirty="0">
                <a:latin typeface="Arial" panose="020B0604020202020204" pitchFamily="34" charset="0"/>
                <a:cs typeface="Arial" panose="020B0604020202020204" pitchFamily="34" charset="0"/>
              </a:rPr>
              <a:t>May want to follow routines &amp; do things in a specific manner.</a:t>
            </a:r>
          </a:p>
          <a:p>
            <a:pPr lvl="1"/>
            <a:r>
              <a:rPr lang="en-US" dirty="0">
                <a:latin typeface="Arial" panose="020B0604020202020204" pitchFamily="34" charset="0"/>
                <a:cs typeface="Arial" panose="020B0604020202020204" pitchFamily="34" charset="0"/>
              </a:rPr>
              <a:t>May check the schedule everyday to ensure that the schedule and/or any changes are posted.</a:t>
            </a:r>
          </a:p>
          <a:p>
            <a:pPr lvl="1"/>
            <a:r>
              <a:rPr lang="en-US" dirty="0">
                <a:latin typeface="Arial" panose="020B0604020202020204" pitchFamily="34" charset="0"/>
                <a:cs typeface="Arial" panose="020B0604020202020204" pitchFamily="34" charset="0"/>
              </a:rPr>
              <a:t>May insist on walking in the same pathways in the classroom and between classes; may sit in the same seat.</a:t>
            </a:r>
          </a:p>
          <a:p>
            <a:pPr lvl="1"/>
            <a:r>
              <a:rPr lang="en-US" dirty="0">
                <a:latin typeface="Arial" panose="020B0604020202020204" pitchFamily="34" charset="0"/>
                <a:cs typeface="Arial" panose="020B0604020202020204" pitchFamily="34" charset="0"/>
              </a:rPr>
              <a:t>Strict and concrete interpretation of rules</a:t>
            </a:r>
          </a:p>
          <a:p>
            <a:pPr lvl="1"/>
            <a:r>
              <a:rPr lang="en-US" dirty="0">
                <a:latin typeface="Arial" panose="020B0604020202020204" pitchFamily="34" charset="0"/>
                <a:cs typeface="Arial" panose="020B0604020202020204" pitchFamily="34" charset="0"/>
              </a:rPr>
              <a:t>Strict adherence to rules</a:t>
            </a:r>
          </a:p>
          <a:p>
            <a:pPr lvl="1"/>
            <a:r>
              <a:rPr lang="en-US" dirty="0">
                <a:latin typeface="Arial" panose="020B0604020202020204" pitchFamily="34" charset="0"/>
                <a:cs typeface="Arial" panose="020B0604020202020204" pitchFamily="34" charset="0"/>
              </a:rPr>
              <a:t>Difficulty with transitioning between activities, especially without warning or before a task is completed</a:t>
            </a:r>
          </a:p>
          <a:p>
            <a:pPr lvl="1"/>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*Unexpected events &amp; changes or chaotic environments may cause an immediate or delayed response in a person with ASD.</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327501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E05E1-34C5-4586-9647-47F3B117BB03}"/>
              </a:ext>
            </a:extLst>
          </p:cNvPr>
          <p:cNvSpPr>
            <a:spLocks noGrp="1"/>
          </p:cNvSpPr>
          <p:nvPr>
            <p:ph type="ctrTitle"/>
          </p:nvPr>
        </p:nvSpPr>
        <p:spPr/>
        <p:txBody>
          <a:bodyPr/>
          <a:lstStyle/>
          <a:p>
            <a:r>
              <a:rPr lang="en-US" dirty="0">
                <a:latin typeface="Arial" panose="020B0604020202020204" pitchFamily="34" charset="0"/>
                <a:cs typeface="Arial" panose="020B0604020202020204" pitchFamily="34" charset="0"/>
              </a:rPr>
              <a:t>Executive Function</a:t>
            </a:r>
          </a:p>
        </p:txBody>
      </p:sp>
    </p:spTree>
    <p:extLst>
      <p:ext uri="{BB962C8B-B14F-4D97-AF65-F5344CB8AC3E}">
        <p14:creationId xmlns:p14="http://schemas.microsoft.com/office/powerpoint/2010/main" val="11658009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43164-0FBF-4415-85DB-4BB9FCBD96CB}"/>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What is Executive Function? </a:t>
            </a:r>
          </a:p>
        </p:txBody>
      </p:sp>
      <p:sp>
        <p:nvSpPr>
          <p:cNvPr id="3" name="Content Placeholder 2">
            <a:extLst>
              <a:ext uri="{FF2B5EF4-FFF2-40B4-BE49-F238E27FC236}">
                <a16:creationId xmlns:a16="http://schemas.microsoft.com/office/drawing/2014/main" id="{CE395344-5B9D-4192-95AE-047EDD97804E}"/>
              </a:ext>
            </a:extLst>
          </p:cNvPr>
          <p:cNvSpPr>
            <a:spLocks noGrp="1"/>
          </p:cNvSpPr>
          <p:nvPr>
            <p:ph idx="1"/>
          </p:nvPr>
        </p:nvSpPr>
        <p:spPr/>
        <p:txBody>
          <a:bodyPr>
            <a:normAutofit fontScale="92500"/>
          </a:bodyPr>
          <a:lstStyle/>
          <a:p>
            <a:r>
              <a:rPr lang="en-US" dirty="0">
                <a:latin typeface="Arial" panose="020B0604020202020204" pitchFamily="34" charset="0"/>
                <a:cs typeface="Arial" panose="020B0604020202020204" pitchFamily="34" charset="0"/>
              </a:rPr>
              <a:t>Brain activities needed to set goals, organize, and complete tasks. </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Knowing how to do things</a:t>
            </a:r>
          </a:p>
          <a:p>
            <a:pPr lvl="2"/>
            <a:r>
              <a:rPr lang="en-US" dirty="0">
                <a:latin typeface="Arial" panose="020B0604020202020204" pitchFamily="34" charset="0"/>
                <a:cs typeface="Arial" panose="020B0604020202020204" pitchFamily="34" charset="0"/>
              </a:rPr>
              <a:t>How to manage your schoolwork</a:t>
            </a:r>
          </a:p>
          <a:p>
            <a:pPr lvl="2"/>
            <a:r>
              <a:rPr lang="en-US" dirty="0">
                <a:latin typeface="Arial" panose="020B0604020202020204" pitchFamily="34" charset="0"/>
                <a:cs typeface="Arial" panose="020B0604020202020204" pitchFamily="34" charset="0"/>
              </a:rPr>
              <a:t>How to organize your room</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Involves the skills needed to visualize, anticipate, and plan ahead</a:t>
            </a:r>
          </a:p>
          <a:p>
            <a:pPr marL="0" indent="0">
              <a:buNone/>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Required for any action or task </a:t>
            </a:r>
          </a:p>
        </p:txBody>
      </p:sp>
    </p:spTree>
    <p:extLst>
      <p:ext uri="{BB962C8B-B14F-4D97-AF65-F5344CB8AC3E}">
        <p14:creationId xmlns:p14="http://schemas.microsoft.com/office/powerpoint/2010/main" val="3764012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582AB-5AF0-48D8-AFB5-0A09AF4C52AB}"/>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Challenges with Executive Function</a:t>
            </a:r>
          </a:p>
        </p:txBody>
      </p:sp>
      <p:sp>
        <p:nvSpPr>
          <p:cNvPr id="3" name="Content Placeholder 2">
            <a:extLst>
              <a:ext uri="{FF2B5EF4-FFF2-40B4-BE49-F238E27FC236}">
                <a16:creationId xmlns:a16="http://schemas.microsoft.com/office/drawing/2014/main" id="{495FF54B-9BC9-4A2E-ABD0-7A4A04BF0E3F}"/>
              </a:ext>
            </a:extLst>
          </p:cNvPr>
          <p:cNvSpPr>
            <a:spLocks noGrp="1"/>
          </p:cNvSpPr>
          <p:nvPr>
            <p:ph idx="1"/>
          </p:nvPr>
        </p:nvSpPr>
        <p:spPr/>
        <p:txBody>
          <a:bodyPr>
            <a:normAutofit fontScale="92500"/>
          </a:bodyPr>
          <a:lstStyle/>
          <a:p>
            <a:pPr>
              <a:lnSpc>
                <a:spcPct val="170000"/>
              </a:lnSpc>
            </a:pPr>
            <a:r>
              <a:rPr lang="en-US" sz="2300" dirty="0">
                <a:latin typeface="Arial" panose="020B0604020202020204" pitchFamily="34" charset="0"/>
                <a:cs typeface="Arial" panose="020B0604020202020204" pitchFamily="34" charset="0"/>
              </a:rPr>
              <a:t>Poor planning &amp; organizational skills </a:t>
            </a:r>
          </a:p>
          <a:p>
            <a:r>
              <a:rPr lang="en-US" sz="2300" dirty="0">
                <a:latin typeface="Arial" panose="020B0604020202020204" pitchFamily="34" charset="0"/>
                <a:cs typeface="Arial" panose="020B0604020202020204" pitchFamily="34" charset="0"/>
              </a:rPr>
              <a:t>Difficulty prioritizing &amp; organizing steps</a:t>
            </a:r>
          </a:p>
          <a:p>
            <a:pPr lvl="2"/>
            <a:r>
              <a:rPr lang="en-US" dirty="0">
                <a:latin typeface="Arial" panose="020B0604020202020204" pitchFamily="34" charset="0"/>
                <a:cs typeface="Arial" panose="020B0604020202020204" pitchFamily="34" charset="0"/>
              </a:rPr>
              <a:t>e.g., organizing their calendars</a:t>
            </a:r>
          </a:p>
          <a:p>
            <a:r>
              <a:rPr lang="en-US" sz="2300" dirty="0">
                <a:latin typeface="Arial" panose="020B0604020202020204" pitchFamily="34" charset="0"/>
                <a:cs typeface="Arial" panose="020B0604020202020204" pitchFamily="34" charset="0"/>
              </a:rPr>
              <a:t>Difficulty transitioning </a:t>
            </a:r>
          </a:p>
          <a:p>
            <a:pPr lvl="2"/>
            <a:r>
              <a:rPr lang="en-US" dirty="0">
                <a:latin typeface="Arial" panose="020B0604020202020204" pitchFamily="34" charset="0"/>
                <a:cs typeface="Arial" panose="020B0604020202020204" pitchFamily="34" charset="0"/>
              </a:rPr>
              <a:t>e.g., switching from one activity to another or from one academic subject to another</a:t>
            </a:r>
          </a:p>
          <a:p>
            <a:r>
              <a:rPr lang="en-US" sz="2300" dirty="0">
                <a:latin typeface="Arial" panose="020B0604020202020204" pitchFamily="34" charset="0"/>
                <a:cs typeface="Arial" panose="020B0604020202020204" pitchFamily="34" charset="0"/>
              </a:rPr>
              <a:t>Overly focused on details &amp; struggle to see the bigger picture</a:t>
            </a:r>
          </a:p>
          <a:p>
            <a:r>
              <a:rPr lang="en-US" sz="2300" dirty="0">
                <a:latin typeface="Arial" panose="020B0604020202020204" pitchFamily="34" charset="0"/>
                <a:cs typeface="Arial" panose="020B0604020202020204" pitchFamily="34" charset="0"/>
              </a:rPr>
              <a:t>Struggles with note-taking because they lose track of the main ideas</a:t>
            </a:r>
          </a:p>
          <a:p>
            <a:r>
              <a:rPr lang="en-US" sz="2300" dirty="0">
                <a:latin typeface="Arial" panose="020B0604020202020204" pitchFamily="34" charset="0"/>
                <a:cs typeface="Arial" panose="020B0604020202020204" pitchFamily="34" charset="0"/>
              </a:rPr>
              <a:t>Need structure &amp; guidance to check their work</a:t>
            </a:r>
          </a:p>
          <a:p>
            <a:r>
              <a:rPr lang="en-US" sz="2300" dirty="0">
                <a:latin typeface="Arial" panose="020B0604020202020204" pitchFamily="34" charset="0"/>
                <a:cs typeface="Arial" panose="020B0604020202020204" pitchFamily="34" charset="0"/>
              </a:rPr>
              <a:t>Forget to hand in completed work</a:t>
            </a:r>
          </a:p>
          <a:p>
            <a:r>
              <a:rPr lang="en-US" sz="2300" dirty="0">
                <a:latin typeface="Arial" panose="020B0604020202020204" pitchFamily="34" charset="0"/>
                <a:cs typeface="Arial" panose="020B0604020202020204" pitchFamily="34" charset="0"/>
              </a:rPr>
              <a:t>Appear rigid &amp; inflexible</a:t>
            </a:r>
          </a:p>
        </p:txBody>
      </p:sp>
    </p:spTree>
    <p:extLst>
      <p:ext uri="{BB962C8B-B14F-4D97-AF65-F5344CB8AC3E}">
        <p14:creationId xmlns:p14="http://schemas.microsoft.com/office/powerpoint/2010/main" val="2461464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E1C82-205A-4FF8-9B7D-7762E4C0F727}"/>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Overview of Autism Spectrum Disorder</a:t>
            </a:r>
          </a:p>
        </p:txBody>
      </p:sp>
      <p:sp>
        <p:nvSpPr>
          <p:cNvPr id="3" name="Content Placeholder 2">
            <a:extLst>
              <a:ext uri="{FF2B5EF4-FFF2-40B4-BE49-F238E27FC236}">
                <a16:creationId xmlns:a16="http://schemas.microsoft.com/office/drawing/2014/main" id="{7BA1D05D-5A87-4716-837A-23163DB1BF33}"/>
              </a:ext>
            </a:extLst>
          </p:cNvPr>
          <p:cNvSpPr>
            <a:spLocks noGrp="1"/>
          </p:cNvSpPr>
          <p:nvPr>
            <p:ph idx="1"/>
          </p:nvPr>
        </p:nvSpPr>
        <p:spPr/>
        <p:txBody>
          <a:bodyPr>
            <a:normAutofit fontScale="70000" lnSpcReduction="20000"/>
          </a:bodyPr>
          <a:lstStyle/>
          <a:p>
            <a:r>
              <a:rPr lang="en-US" sz="2900" dirty="0">
                <a:latin typeface="Arial" panose="020B0604020202020204" pitchFamily="34" charset="0"/>
                <a:cs typeface="Arial" panose="020B0604020202020204" pitchFamily="34" charset="0"/>
              </a:rPr>
              <a:t>Lifelong complex developmental disability</a:t>
            </a:r>
          </a:p>
          <a:p>
            <a:pPr marL="0" indent="0">
              <a:buNone/>
            </a:pPr>
            <a:endParaRPr lang="en-US" sz="2900" dirty="0">
              <a:latin typeface="Arial" panose="020B0604020202020204" pitchFamily="34" charset="0"/>
              <a:cs typeface="Arial" panose="020B0604020202020204" pitchFamily="34" charset="0"/>
            </a:endParaRPr>
          </a:p>
          <a:p>
            <a:r>
              <a:rPr lang="en-US" sz="2900" dirty="0">
                <a:latin typeface="Arial" panose="020B0604020202020204" pitchFamily="34" charset="0"/>
                <a:cs typeface="Arial" panose="020B0604020202020204" pitchFamily="34" charset="0"/>
              </a:rPr>
              <a:t>Spectrum condition</a:t>
            </a:r>
          </a:p>
          <a:p>
            <a:pPr lvl="1"/>
            <a:r>
              <a:rPr lang="en-US" sz="2900" dirty="0">
                <a:latin typeface="Arial" panose="020B0604020202020204" pitchFamily="34" charset="0"/>
                <a:cs typeface="Arial" panose="020B0604020202020204" pitchFamily="34" charset="0"/>
              </a:rPr>
              <a:t>Symptoms</a:t>
            </a:r>
          </a:p>
          <a:p>
            <a:pPr lvl="1"/>
            <a:r>
              <a:rPr lang="en-US" sz="2900" dirty="0">
                <a:latin typeface="Arial" panose="020B0604020202020204" pitchFamily="34" charset="0"/>
                <a:cs typeface="Arial" panose="020B0604020202020204" pitchFamily="34" charset="0"/>
              </a:rPr>
              <a:t>Skills</a:t>
            </a:r>
          </a:p>
          <a:p>
            <a:pPr lvl="1"/>
            <a:r>
              <a:rPr lang="en-US" sz="2900" dirty="0">
                <a:latin typeface="Arial" panose="020B0604020202020204" pitchFamily="34" charset="0"/>
                <a:cs typeface="Arial" panose="020B0604020202020204" pitchFamily="34" charset="0"/>
              </a:rPr>
              <a:t>Levels of Severity</a:t>
            </a:r>
          </a:p>
          <a:p>
            <a:pPr marL="274320" lvl="1" indent="0">
              <a:buNone/>
            </a:pPr>
            <a:endParaRPr lang="en-US" sz="2900" dirty="0">
              <a:latin typeface="Arial" panose="020B0604020202020204" pitchFamily="34" charset="0"/>
              <a:cs typeface="Arial" panose="020B0604020202020204" pitchFamily="34" charset="0"/>
            </a:endParaRPr>
          </a:p>
          <a:p>
            <a:r>
              <a:rPr lang="en-US" sz="2900" dirty="0">
                <a:latin typeface="Arial" panose="020B0604020202020204" pitchFamily="34" charset="0"/>
                <a:cs typeface="Arial" panose="020B0604020202020204" pitchFamily="34" charset="0"/>
              </a:rPr>
              <a:t>Challenges with social communication and interaction; restricted interests and repetitive behaviors</a:t>
            </a:r>
          </a:p>
          <a:p>
            <a:endParaRPr lang="en-US" sz="2900" dirty="0">
              <a:latin typeface="Arial" panose="020B0604020202020204" pitchFamily="34" charset="0"/>
              <a:cs typeface="Arial" panose="020B0604020202020204" pitchFamily="34" charset="0"/>
            </a:endParaRPr>
          </a:p>
          <a:p>
            <a:r>
              <a:rPr lang="en-US" sz="2900" dirty="0">
                <a:latin typeface="Arial" panose="020B0604020202020204" pitchFamily="34" charset="0"/>
                <a:cs typeface="Arial" panose="020B0604020202020204" pitchFamily="34" charset="0"/>
              </a:rPr>
              <a:t>Centers for Disease Control and Prevention estimates the prevalence of autism spectrum disorder is 1 in 59 children.</a:t>
            </a:r>
          </a:p>
          <a:p>
            <a:pPr marL="0" indent="0">
              <a:buNone/>
            </a:pPr>
            <a:endParaRPr lang="en-US" sz="2900" dirty="0">
              <a:latin typeface="Arial" panose="020B0604020202020204" pitchFamily="34" charset="0"/>
              <a:cs typeface="Arial" panose="020B0604020202020204" pitchFamily="34" charset="0"/>
            </a:endParaRPr>
          </a:p>
          <a:p>
            <a:r>
              <a:rPr lang="en-US" sz="2900" dirty="0">
                <a:latin typeface="Arial" panose="020B0604020202020204" pitchFamily="34" charset="0"/>
                <a:cs typeface="Arial" panose="020B0604020202020204" pitchFamily="34" charset="0"/>
              </a:rPr>
              <a:t>More common in males</a:t>
            </a:r>
          </a:p>
          <a:p>
            <a:pPr marL="0" indent="0">
              <a:buNone/>
            </a:pPr>
            <a:endParaRPr lang="en-US" dirty="0"/>
          </a:p>
        </p:txBody>
      </p:sp>
    </p:spTree>
    <p:extLst>
      <p:ext uri="{BB962C8B-B14F-4D97-AF65-F5344CB8AC3E}">
        <p14:creationId xmlns:p14="http://schemas.microsoft.com/office/powerpoint/2010/main" val="21603182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185" y="573741"/>
            <a:ext cx="11737729" cy="1026459"/>
          </a:xfrm>
        </p:spPr>
        <p:txBody>
          <a:bodyPr>
            <a:noAutofit/>
          </a:bodyPr>
          <a:lstStyle/>
          <a:p>
            <a:pPr algn="ctr"/>
            <a:r>
              <a:rPr lang="en-US" sz="2800" dirty="0">
                <a:latin typeface="Arial" panose="020B0604020202020204" pitchFamily="34" charset="0"/>
                <a:cs typeface="Arial" panose="020B0604020202020204" pitchFamily="34" charset="0"/>
              </a:rPr>
              <a:t>Structure, Routine, Predictability, &amp; Executive Function Strategies  </a:t>
            </a:r>
          </a:p>
        </p:txBody>
      </p:sp>
      <p:sp>
        <p:nvSpPr>
          <p:cNvPr id="3" name="Content Placeholder 2"/>
          <p:cNvSpPr>
            <a:spLocks noGrp="1"/>
          </p:cNvSpPr>
          <p:nvPr>
            <p:ph idx="1"/>
          </p:nvPr>
        </p:nvSpPr>
        <p:spPr>
          <a:xfrm>
            <a:off x="246185" y="1981200"/>
            <a:ext cx="10656277" cy="4495800"/>
          </a:xfrm>
        </p:spPr>
        <p:txBody>
          <a:bodyPr>
            <a:normAutofit fontScale="92500" lnSpcReduction="20000"/>
          </a:bodyPr>
          <a:lstStyle/>
          <a:p>
            <a:pPr marL="342900" indent="-342900">
              <a:buAutoNum type="arabicPeriod"/>
            </a:pPr>
            <a:r>
              <a:rPr lang="en-US" sz="1900" dirty="0">
                <a:latin typeface="Arial" panose="020B0604020202020204" pitchFamily="34" charset="0"/>
                <a:cs typeface="Arial" panose="020B0604020202020204" pitchFamily="34" charset="0"/>
              </a:rPr>
              <a:t>Use structured routines and predictability to help students with disabilities manage their challenges. </a:t>
            </a:r>
          </a:p>
          <a:p>
            <a:pPr marL="342900" indent="-342900">
              <a:buAutoNum type="arabicPeriod"/>
            </a:pPr>
            <a:r>
              <a:rPr lang="en-US" sz="1900" dirty="0">
                <a:latin typeface="Arial" panose="020B0604020202020204" pitchFamily="34" charset="0"/>
                <a:cs typeface="Arial" panose="020B0604020202020204" pitchFamily="34" charset="0"/>
              </a:rPr>
              <a:t>Provide visual daily schedule/agenda.</a:t>
            </a:r>
          </a:p>
          <a:p>
            <a:pPr marL="342900" indent="-342900">
              <a:buAutoNum type="arabicPeriod"/>
            </a:pPr>
            <a:r>
              <a:rPr lang="en-US" sz="1900" dirty="0">
                <a:latin typeface="Arial" panose="020B0604020202020204" pitchFamily="34" charset="0"/>
                <a:cs typeface="Arial" panose="020B0604020202020204" pitchFamily="34" charset="0"/>
              </a:rPr>
              <a:t>Teach students the classroom schedule and expectations.  </a:t>
            </a:r>
            <a:r>
              <a:rPr lang="en-US" sz="1900" b="1" dirty="0">
                <a:latin typeface="Arial" panose="020B0604020202020204" pitchFamily="34" charset="0"/>
                <a:cs typeface="Arial" panose="020B0604020202020204" pitchFamily="34" charset="0"/>
              </a:rPr>
              <a:t>Use simple, explicit language. </a:t>
            </a:r>
          </a:p>
          <a:p>
            <a:pPr marL="342900" indent="-342900">
              <a:buAutoNum type="arabicPeriod" startAt="4"/>
            </a:pPr>
            <a:r>
              <a:rPr lang="en-US" sz="1900" dirty="0">
                <a:latin typeface="Arial" panose="020B0604020202020204" pitchFamily="34" charset="0"/>
                <a:cs typeface="Arial" panose="020B0604020202020204" pitchFamily="34" charset="0"/>
              </a:rPr>
              <a:t>Keep the student informed of changes with as much advance notice as possible.</a:t>
            </a:r>
          </a:p>
          <a:p>
            <a:pPr marL="342900" indent="-342900">
              <a:buAutoNum type="arabicPeriod" startAt="4"/>
            </a:pPr>
            <a:r>
              <a:rPr lang="en-US" sz="1900" dirty="0">
                <a:latin typeface="Arial" panose="020B0604020202020204" pitchFamily="34" charset="0"/>
                <a:cs typeface="Arial" panose="020B0604020202020204" pitchFamily="34" charset="0"/>
              </a:rPr>
              <a:t>Provide a structured, yet </a:t>
            </a:r>
            <a:r>
              <a:rPr lang="en-US" sz="1900" b="1" dirty="0">
                <a:latin typeface="Arial" panose="020B0604020202020204" pitchFamily="34" charset="0"/>
                <a:cs typeface="Arial" panose="020B0604020202020204" pitchFamily="34" charset="0"/>
              </a:rPr>
              <a:t>flexible</a:t>
            </a:r>
            <a:r>
              <a:rPr lang="en-US" sz="1900" dirty="0">
                <a:latin typeface="Arial" panose="020B0604020202020204" pitchFamily="34" charset="0"/>
                <a:cs typeface="Arial" panose="020B0604020202020204" pitchFamily="34" charset="0"/>
              </a:rPr>
              <a:t> environment. </a:t>
            </a:r>
          </a:p>
          <a:p>
            <a:pPr marL="342900" indent="-342900">
              <a:buAutoNum type="arabicPeriod" startAt="4"/>
            </a:pPr>
            <a:r>
              <a:rPr lang="en-US" sz="1900" dirty="0">
                <a:latin typeface="Arial" panose="020B0604020202020204" pitchFamily="34" charset="0"/>
                <a:cs typeface="Arial" panose="020B0604020202020204" pitchFamily="34" charset="0"/>
              </a:rPr>
              <a:t>Help students to increase flexibility by gradually introducing changes. </a:t>
            </a:r>
          </a:p>
          <a:p>
            <a:pPr marL="342900" indent="-342900">
              <a:buAutoNum type="arabicPeriod" startAt="4"/>
            </a:pPr>
            <a:r>
              <a:rPr lang="en-US" sz="1900" dirty="0">
                <a:latin typeface="Arial" panose="020B0604020202020204" pitchFamily="34" charset="0"/>
                <a:cs typeface="Arial" panose="020B0604020202020204" pitchFamily="34" charset="0"/>
              </a:rPr>
              <a:t>Divide large tasks into smaller parts.  Assign the parts individually. </a:t>
            </a:r>
          </a:p>
          <a:p>
            <a:pPr marL="342900" indent="-342900">
              <a:buAutoNum type="arabicPeriod" startAt="4"/>
            </a:pPr>
            <a:r>
              <a:rPr lang="en-US" sz="1900" dirty="0">
                <a:latin typeface="Arial" panose="020B0604020202020204" pitchFamily="34" charset="0"/>
                <a:cs typeface="Arial" panose="020B0604020202020204" pitchFamily="34" charset="0"/>
              </a:rPr>
              <a:t>Use detailed schedules and planners to increase organization.  </a:t>
            </a:r>
          </a:p>
          <a:p>
            <a:pPr marL="342900" indent="-342900">
              <a:buAutoNum type="arabicPeriod" startAt="4"/>
            </a:pPr>
            <a:r>
              <a:rPr lang="en-US" sz="1900" dirty="0">
                <a:latin typeface="Arial" panose="020B0604020202020204" pitchFamily="34" charset="0"/>
                <a:cs typeface="Arial" panose="020B0604020202020204" pitchFamily="34" charset="0"/>
              </a:rPr>
              <a:t>Model and teach students how to use time management and organizational strategies. </a:t>
            </a:r>
          </a:p>
          <a:p>
            <a:pPr marL="342900" indent="-342900">
              <a:buAutoNum type="arabicPeriod" startAt="4"/>
            </a:pPr>
            <a:r>
              <a:rPr lang="en-US" sz="1900" dirty="0">
                <a:latin typeface="Arial" panose="020B0604020202020204" pitchFamily="34" charset="0"/>
                <a:cs typeface="Arial" panose="020B0604020202020204" pitchFamily="34" charset="0"/>
              </a:rPr>
              <a:t>Teach students how to self-assess and use self-management tools. </a:t>
            </a:r>
          </a:p>
          <a:p>
            <a:pPr marL="342900" indent="-342900">
              <a:buAutoNum type="arabicPeriod" startAt="4"/>
            </a:pPr>
            <a:r>
              <a:rPr lang="en-US" sz="1900" dirty="0">
                <a:latin typeface="Arial" panose="020B0604020202020204" pitchFamily="34" charset="0"/>
                <a:cs typeface="Arial" panose="020B0604020202020204" pitchFamily="34" charset="0"/>
              </a:rPr>
              <a:t>Provide preferential seating.</a:t>
            </a:r>
          </a:p>
          <a:p>
            <a:pPr marL="342900" indent="-342900">
              <a:buAutoNum type="arabicPeriod" startAt="4"/>
            </a:pPr>
            <a:r>
              <a:rPr lang="en-US" sz="1900" dirty="0">
                <a:latin typeface="Arial" panose="020B0604020202020204" pitchFamily="34" charset="0"/>
                <a:cs typeface="Arial" panose="020B0604020202020204" pitchFamily="34" charset="0"/>
              </a:rPr>
              <a:t>Be consistent.</a:t>
            </a:r>
          </a:p>
          <a:p>
            <a:pPr marL="795528" lvl="7" indent="0">
              <a:buNone/>
            </a:pPr>
            <a:endParaRPr lang="en-US" dirty="0">
              <a:latin typeface="Arial" panose="020B0604020202020204" pitchFamily="34" charset="0"/>
              <a:cs typeface="Arial" panose="020B0604020202020204" pitchFamily="34" charset="0"/>
            </a:endParaRPr>
          </a:p>
          <a:p>
            <a:pPr marL="0" indent="0">
              <a:buNone/>
            </a:pPr>
            <a:r>
              <a:rPr lang="en-US" sz="2000" dirty="0">
                <a:latin typeface="Arial" panose="020B0604020202020204" pitchFamily="34" charset="0"/>
                <a:cs typeface="Arial" panose="020B0604020202020204" pitchFamily="34" charset="0"/>
              </a:rPr>
              <a:t>		</a:t>
            </a:r>
          </a:p>
          <a:p>
            <a:pPr marL="0" indent="0">
              <a:buNone/>
            </a:pPr>
            <a:endParaRPr lang="en-US" sz="2000" dirty="0"/>
          </a:p>
        </p:txBody>
      </p:sp>
    </p:spTree>
    <p:extLst>
      <p:ext uri="{BB962C8B-B14F-4D97-AF65-F5344CB8AC3E}">
        <p14:creationId xmlns:p14="http://schemas.microsoft.com/office/powerpoint/2010/main" val="19932207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4258-A2C9-4C66-9E1F-246491497CF0}"/>
              </a:ext>
            </a:extLst>
          </p:cNvPr>
          <p:cNvSpPr>
            <a:spLocks noGrp="1"/>
          </p:cNvSpPr>
          <p:nvPr>
            <p:ph type="ctrTitle"/>
          </p:nvPr>
        </p:nvSpPr>
        <p:spPr>
          <a:xfrm>
            <a:off x="1018528" y="1632317"/>
            <a:ext cx="10154943" cy="2387600"/>
          </a:xfrm>
        </p:spPr>
        <p:txBody>
          <a:bodyPr>
            <a:normAutofit/>
          </a:bodyPr>
          <a:lstStyle/>
          <a:p>
            <a:r>
              <a:rPr lang="en-US" sz="4400" dirty="0">
                <a:latin typeface="Arial" panose="020B0604020202020204" pitchFamily="34" charset="0"/>
                <a:cs typeface="Arial" panose="020B0604020202020204" pitchFamily="34" charset="0"/>
              </a:rPr>
              <a:t>Comorbidities &amp; Additional Challenges </a:t>
            </a:r>
          </a:p>
        </p:txBody>
      </p:sp>
    </p:spTree>
    <p:extLst>
      <p:ext uri="{BB962C8B-B14F-4D97-AF65-F5344CB8AC3E}">
        <p14:creationId xmlns:p14="http://schemas.microsoft.com/office/powerpoint/2010/main" val="26456948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08673"/>
          </a:xfrm>
        </p:spPr>
        <p:txBody>
          <a:bodyPr>
            <a:normAutofit fontScale="90000"/>
          </a:bodyPr>
          <a:lstStyle/>
          <a:p>
            <a:pPr algn="ctr"/>
            <a:r>
              <a:rPr lang="en-US" dirty="0">
                <a:latin typeface="Arial" panose="020B0604020202020204" pitchFamily="34" charset="0"/>
                <a:cs typeface="Arial" panose="020B0604020202020204" pitchFamily="34" charset="0"/>
              </a:rPr>
              <a:t>Comorbidities &amp; Additional Challenges in ASD</a:t>
            </a:r>
          </a:p>
        </p:txBody>
      </p:sp>
      <p:sp>
        <p:nvSpPr>
          <p:cNvPr id="3" name="Content Placeholder 2"/>
          <p:cNvSpPr>
            <a:spLocks noGrp="1"/>
          </p:cNvSpPr>
          <p:nvPr>
            <p:ph idx="1"/>
          </p:nvPr>
        </p:nvSpPr>
        <p:spPr>
          <a:xfrm>
            <a:off x="838200" y="1473798"/>
            <a:ext cx="10515600" cy="4703165"/>
          </a:xfrm>
        </p:spPr>
        <p:txBody>
          <a:bodyPr>
            <a:normAutofit fontScale="92500" lnSpcReduction="20000"/>
          </a:bodyPr>
          <a:lstStyle/>
          <a:p>
            <a:r>
              <a:rPr lang="en-US" u="sng" dirty="0">
                <a:latin typeface="Arial" panose="020B0604020202020204" pitchFamily="34" charset="0"/>
                <a:cs typeface="Arial" panose="020B0604020202020204" pitchFamily="34" charset="0"/>
              </a:rPr>
              <a:t>Comorbidity</a:t>
            </a:r>
            <a:r>
              <a:rPr lang="en-US" dirty="0">
                <a:latin typeface="Arial" panose="020B0604020202020204" pitchFamily="34" charset="0"/>
                <a:cs typeface="Arial" panose="020B0604020202020204" pitchFamily="34" charset="0"/>
              </a:rPr>
              <a:t>:  the presence of two or more conditions in an individual</a:t>
            </a:r>
          </a:p>
          <a:p>
            <a:pPr lvl="1"/>
            <a:r>
              <a:rPr lang="en-US" dirty="0">
                <a:latin typeface="Arial" panose="020B0604020202020204" pitchFamily="34" charset="0"/>
                <a:cs typeface="Arial" panose="020B0604020202020204" pitchFamily="34" charset="0"/>
              </a:rPr>
              <a:t>Examples of co-occurring conditions:</a:t>
            </a:r>
          </a:p>
          <a:p>
            <a:pPr lvl="2"/>
            <a:r>
              <a:rPr lang="en-US" dirty="0">
                <a:latin typeface="Arial" panose="020B0604020202020204" pitchFamily="34" charset="0"/>
                <a:cs typeface="Arial" panose="020B0604020202020204" pitchFamily="34" charset="0"/>
              </a:rPr>
              <a:t>Medical conditions: gastrointestinal disorders, sleep disturbance, allergies, seizure disorders, migraines, etc.</a:t>
            </a:r>
          </a:p>
          <a:p>
            <a:pPr lvl="2"/>
            <a:r>
              <a:rPr lang="en-US" dirty="0">
                <a:latin typeface="Arial" panose="020B0604020202020204" pitchFamily="34" charset="0"/>
                <a:cs typeface="Arial" panose="020B0604020202020204" pitchFamily="34" charset="0"/>
              </a:rPr>
              <a:t>Mental health &amp; behavioral issues: anxiety, depression, and/or some other concern</a:t>
            </a:r>
          </a:p>
          <a:p>
            <a:pPr marL="914400" lvl="2" indent="0">
              <a:buNone/>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May struggle with sensory challenges (sounds, scents, visual, touch, taste, balance, body awareness) and fine motor skills</a:t>
            </a:r>
          </a:p>
          <a:p>
            <a:pPr marL="0" indent="0">
              <a:buNone/>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Difficulty with self-awareness and emotional regulation: limited strategies to cope with frustration, anger, or anxiety</a:t>
            </a:r>
          </a:p>
          <a:p>
            <a:pPr marL="0" indent="0">
              <a:buNone/>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Possible delays in life skills (e.g., hygiene, medication regulation)</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0103943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082" y="365126"/>
            <a:ext cx="11120718" cy="1076400"/>
          </a:xfrm>
        </p:spPr>
        <p:txBody>
          <a:bodyPr>
            <a:normAutofit/>
          </a:bodyPr>
          <a:lstStyle/>
          <a:p>
            <a:pPr algn="ctr"/>
            <a:r>
              <a:rPr lang="en-US" sz="3200" dirty="0">
                <a:latin typeface="Arial" panose="020B0604020202020204" pitchFamily="34" charset="0"/>
                <a:cs typeface="Arial" panose="020B0604020202020204" pitchFamily="34" charset="0"/>
              </a:rPr>
              <a:t>Strategies to Address Comorbidities &amp; Additional Challenges</a:t>
            </a:r>
          </a:p>
        </p:txBody>
      </p:sp>
      <p:sp>
        <p:nvSpPr>
          <p:cNvPr id="3" name="Content Placeholder 2"/>
          <p:cNvSpPr>
            <a:spLocks noGrp="1"/>
          </p:cNvSpPr>
          <p:nvPr>
            <p:ph idx="1"/>
          </p:nvPr>
        </p:nvSpPr>
        <p:spPr>
          <a:xfrm>
            <a:off x="838200" y="1581375"/>
            <a:ext cx="10515600" cy="4905486"/>
          </a:xfrm>
        </p:spPr>
        <p:txBody>
          <a:bodyPr>
            <a:noAutofit/>
          </a:bodyPr>
          <a:lstStyle/>
          <a:p>
            <a:pPr marL="514350" indent="-514350">
              <a:buAutoNum type="arabicPeriod"/>
            </a:pPr>
            <a:r>
              <a:rPr lang="en-US" sz="2000" dirty="0">
                <a:latin typeface="Arial" panose="020B0604020202020204" pitchFamily="34" charset="0"/>
                <a:cs typeface="Arial" panose="020B0604020202020204" pitchFamily="34" charset="0"/>
              </a:rPr>
              <a:t>Determine accommodations based on the individual’s needs, not disability classification(s).</a:t>
            </a:r>
          </a:p>
          <a:p>
            <a:pPr marL="514350" indent="-514350">
              <a:buFont typeface="Arial" panose="020B0604020202020204" pitchFamily="34" charset="0"/>
              <a:buAutoNum type="arabicPeriod"/>
            </a:pPr>
            <a:r>
              <a:rPr lang="en-US" sz="2000" dirty="0">
                <a:latin typeface="Arial" panose="020B0604020202020204" pitchFamily="34" charset="0"/>
                <a:cs typeface="Arial" panose="020B0604020202020204" pitchFamily="34" charset="0"/>
              </a:rPr>
              <a:t>Create a sensory-friendly office environment: low-distraction, light filters, fragrance-free, etc.</a:t>
            </a:r>
          </a:p>
          <a:p>
            <a:pPr marL="514350" indent="-514350">
              <a:buFont typeface="Arial" panose="020B0604020202020204" pitchFamily="34" charset="0"/>
              <a:buAutoNum type="arabicPeriod"/>
            </a:pPr>
            <a:r>
              <a:rPr lang="en-US" sz="2000" dirty="0">
                <a:latin typeface="Arial" panose="020B0604020202020204" pitchFamily="34" charset="0"/>
                <a:cs typeface="Arial" panose="020B0604020202020204" pitchFamily="34" charset="0"/>
              </a:rPr>
              <a:t>Allow student to wear earbuds or headphones.</a:t>
            </a:r>
          </a:p>
          <a:p>
            <a:pPr marL="514350" indent="-514350">
              <a:buFont typeface="Arial" panose="020B0604020202020204" pitchFamily="34" charset="0"/>
              <a:buAutoNum type="arabicPeriod"/>
            </a:pPr>
            <a:r>
              <a:rPr lang="en-US" sz="2000" dirty="0">
                <a:latin typeface="Arial" panose="020B0604020202020204" pitchFamily="34" charset="0"/>
                <a:cs typeface="Arial" panose="020B0604020202020204" pitchFamily="34" charset="0"/>
              </a:rPr>
              <a:t>Recognize that challenges due to comorbidities &amp; additional challenges may affect student attendance and require accommodations. </a:t>
            </a:r>
          </a:p>
          <a:p>
            <a:pPr marL="514350" indent="-514350">
              <a:buAutoNum type="arabicPeriod"/>
            </a:pPr>
            <a:r>
              <a:rPr lang="en-US" sz="2000" dirty="0">
                <a:latin typeface="Arial" panose="020B0604020202020204" pitchFamily="34" charset="0"/>
                <a:cs typeface="Arial" panose="020B0604020202020204" pitchFamily="34" charset="0"/>
              </a:rPr>
              <a:t>Develop a list of campus &amp; community resources and share the information with students.</a:t>
            </a:r>
          </a:p>
          <a:p>
            <a:pPr marL="514350" indent="-514350">
              <a:buAutoNum type="arabicPeriod"/>
            </a:pPr>
            <a:r>
              <a:rPr lang="en-US" sz="2000" dirty="0">
                <a:latin typeface="Arial" panose="020B0604020202020204" pitchFamily="34" charset="0"/>
                <a:cs typeface="Arial" panose="020B0604020202020204" pitchFamily="34" charset="0"/>
              </a:rPr>
              <a:t>Provide easily accessible contact information about campus &amp; community resources and referrals.</a:t>
            </a:r>
          </a:p>
          <a:p>
            <a:pPr marL="514350" indent="-514350">
              <a:buAutoNum type="arabicPeriod"/>
            </a:pPr>
            <a:r>
              <a:rPr lang="en-US" sz="2000" dirty="0">
                <a:latin typeface="Arial" panose="020B0604020202020204" pitchFamily="34" charset="0"/>
                <a:cs typeface="Arial" panose="020B0604020202020204" pitchFamily="34" charset="0"/>
              </a:rPr>
              <a:t>Schedule regular appointments &amp; communication to check-in with student.</a:t>
            </a:r>
          </a:p>
          <a:p>
            <a:pPr marL="514350" indent="-514350">
              <a:buAutoNum type="arabicPeriod"/>
            </a:pPr>
            <a:r>
              <a:rPr lang="en-US" sz="2000" dirty="0">
                <a:latin typeface="Arial" panose="020B0604020202020204" pitchFamily="34" charset="0"/>
                <a:cs typeface="Arial" panose="020B0604020202020204" pitchFamily="34" charset="0"/>
              </a:rPr>
              <a:t>Increase campus awareness about student mental health concerns and community supports.</a:t>
            </a:r>
          </a:p>
          <a:p>
            <a:pPr marL="0" indent="0">
              <a:buNone/>
            </a:pPr>
            <a:endParaRPr lang="en-US" sz="2000" dirty="0"/>
          </a:p>
        </p:txBody>
      </p:sp>
    </p:spTree>
    <p:extLst>
      <p:ext uri="{BB962C8B-B14F-4D97-AF65-F5344CB8AC3E}">
        <p14:creationId xmlns:p14="http://schemas.microsoft.com/office/powerpoint/2010/main" val="23649272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4258-A2C9-4C66-9E1F-246491497CF0}"/>
              </a:ext>
            </a:extLst>
          </p:cNvPr>
          <p:cNvSpPr>
            <a:spLocks noGrp="1"/>
          </p:cNvSpPr>
          <p:nvPr>
            <p:ph type="ctrTitle"/>
          </p:nvPr>
        </p:nvSpPr>
        <p:spPr>
          <a:xfrm>
            <a:off x="1172308" y="1632317"/>
            <a:ext cx="9144000" cy="2387600"/>
          </a:xfrm>
        </p:spPr>
        <p:txBody>
          <a:bodyPr>
            <a:normAutofit/>
          </a:bodyPr>
          <a:lstStyle/>
          <a:p>
            <a:r>
              <a:rPr lang="en-US" sz="5400" dirty="0">
                <a:latin typeface="Arial" panose="020B0604020202020204" pitchFamily="34" charset="0"/>
                <a:cs typeface="Arial" panose="020B0604020202020204" pitchFamily="34" charset="0"/>
              </a:rPr>
              <a:t>Appropriate Accommodations </a:t>
            </a:r>
          </a:p>
        </p:txBody>
      </p:sp>
    </p:spTree>
    <p:extLst>
      <p:ext uri="{BB962C8B-B14F-4D97-AF65-F5344CB8AC3E}">
        <p14:creationId xmlns:p14="http://schemas.microsoft.com/office/powerpoint/2010/main" val="30472754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Examples of Accommodations</a:t>
            </a:r>
          </a:p>
        </p:txBody>
      </p:sp>
      <p:sp>
        <p:nvSpPr>
          <p:cNvPr id="3" name="Content Placeholder 2"/>
          <p:cNvSpPr>
            <a:spLocks noGrp="1"/>
          </p:cNvSpPr>
          <p:nvPr>
            <p:ph idx="1"/>
          </p:nvPr>
        </p:nvSpPr>
        <p:spPr>
          <a:xfrm>
            <a:off x="838200" y="1825624"/>
            <a:ext cx="10515600" cy="4392295"/>
          </a:xfrm>
        </p:spPr>
        <p:txBody>
          <a:bodyPr>
            <a:normAutofit fontScale="70000" lnSpcReduction="20000"/>
          </a:bodyPr>
          <a:lstStyle/>
          <a:p>
            <a:r>
              <a:rPr lang="en-US" dirty="0">
                <a:latin typeface="Arial" panose="020B0604020202020204" pitchFamily="34" charset="0"/>
                <a:cs typeface="Arial" panose="020B0604020202020204" pitchFamily="34" charset="0"/>
              </a:rPr>
              <a:t>Note taker; copies of notes/PowerPoint </a:t>
            </a:r>
          </a:p>
          <a:p>
            <a:r>
              <a:rPr lang="en-US" dirty="0">
                <a:latin typeface="Arial" panose="020B0604020202020204" pitchFamily="34" charset="0"/>
                <a:cs typeface="Arial" panose="020B0604020202020204" pitchFamily="34" charset="0"/>
              </a:rPr>
              <a:t>Rubrics with clear concise instructions and grading expectations</a:t>
            </a:r>
          </a:p>
          <a:p>
            <a:r>
              <a:rPr lang="en-US" dirty="0">
                <a:latin typeface="Arial" panose="020B0604020202020204" pitchFamily="34" charset="0"/>
                <a:cs typeface="Arial" panose="020B0604020202020204" pitchFamily="34" charset="0"/>
              </a:rPr>
              <a:t>Course schedule with specific due dates</a:t>
            </a:r>
          </a:p>
          <a:p>
            <a:r>
              <a:rPr lang="en-US" dirty="0">
                <a:latin typeface="Arial" panose="020B0604020202020204" pitchFamily="34" charset="0"/>
                <a:cs typeface="Arial" panose="020B0604020202020204" pitchFamily="34" charset="0"/>
              </a:rPr>
              <a:t>Presentation of instruction and materials in more than one way</a:t>
            </a:r>
          </a:p>
          <a:p>
            <a:r>
              <a:rPr lang="en-US" dirty="0">
                <a:latin typeface="Arial" panose="020B0604020202020204" pitchFamily="34" charset="0"/>
                <a:cs typeface="Arial" panose="020B0604020202020204" pitchFamily="34" charset="0"/>
              </a:rPr>
              <a:t>Examples of work expectations</a:t>
            </a:r>
          </a:p>
          <a:p>
            <a:r>
              <a:rPr lang="en-US" dirty="0">
                <a:latin typeface="Arial" panose="020B0604020202020204" pitchFamily="34" charset="0"/>
                <a:cs typeface="Arial" panose="020B0604020202020204" pitchFamily="34" charset="0"/>
              </a:rPr>
              <a:t>Step-by-step instructions</a:t>
            </a:r>
          </a:p>
          <a:p>
            <a:r>
              <a:rPr lang="en-US" dirty="0">
                <a:latin typeface="Arial" panose="020B0604020202020204" pitchFamily="34" charset="0"/>
                <a:cs typeface="Arial" panose="020B0604020202020204" pitchFamily="34" charset="0"/>
              </a:rPr>
              <a:t>Advance notice of any course changes - schedule, due dates, etc.</a:t>
            </a:r>
          </a:p>
          <a:p>
            <a:r>
              <a:rPr lang="en-US" dirty="0">
                <a:latin typeface="Arial" panose="020B0604020202020204" pitchFamily="34" charset="0"/>
                <a:cs typeface="Arial" panose="020B0604020202020204" pitchFamily="34" charset="0"/>
              </a:rPr>
              <a:t>Low-distraction test environment</a:t>
            </a:r>
          </a:p>
          <a:p>
            <a:r>
              <a:rPr lang="en-US" dirty="0">
                <a:latin typeface="Arial" panose="020B0604020202020204" pitchFamily="34" charset="0"/>
                <a:cs typeface="Arial" panose="020B0604020202020204" pitchFamily="34" charset="0"/>
              </a:rPr>
              <a:t>Extended time for testing</a:t>
            </a:r>
          </a:p>
          <a:p>
            <a:r>
              <a:rPr lang="en-US" dirty="0">
                <a:latin typeface="Arial" panose="020B0604020202020204" pitchFamily="34" charset="0"/>
                <a:cs typeface="Arial" panose="020B0604020202020204" pitchFamily="34" charset="0"/>
              </a:rPr>
              <a:t>Use of computer for writing assignments</a:t>
            </a:r>
          </a:p>
          <a:p>
            <a:r>
              <a:rPr lang="en-US" dirty="0">
                <a:latin typeface="Arial" panose="020B0604020202020204" pitchFamily="34" charset="0"/>
                <a:cs typeface="Arial" panose="020B0604020202020204" pitchFamily="34" charset="0"/>
              </a:rPr>
              <a:t>Use of headphones or ear buds</a:t>
            </a:r>
          </a:p>
          <a:p>
            <a:r>
              <a:rPr lang="en-US" dirty="0">
                <a:latin typeface="Arial" panose="020B0604020202020204" pitchFamily="34" charset="0"/>
                <a:cs typeface="Arial" panose="020B0604020202020204" pitchFamily="34" charset="0"/>
              </a:rPr>
              <a:t>Flexibility with arrival time; attendance</a:t>
            </a:r>
          </a:p>
          <a:p>
            <a:r>
              <a:rPr lang="en-US" dirty="0">
                <a:latin typeface="Arial" panose="020B0604020202020204" pitchFamily="34" charset="0"/>
                <a:cs typeface="Arial" panose="020B0604020202020204" pitchFamily="34" charset="0"/>
              </a:rPr>
              <a:t>Breaks</a:t>
            </a:r>
          </a:p>
          <a:p>
            <a:endParaRPr lang="en-US" dirty="0"/>
          </a:p>
          <a:p>
            <a:pPr marL="0" indent="0">
              <a:buNone/>
            </a:pPr>
            <a:endParaRPr lang="en-US" dirty="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42826866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4258-A2C9-4C66-9E1F-246491497CF0}"/>
              </a:ext>
            </a:extLst>
          </p:cNvPr>
          <p:cNvSpPr>
            <a:spLocks noGrp="1"/>
          </p:cNvSpPr>
          <p:nvPr>
            <p:ph type="ctrTitle"/>
          </p:nvPr>
        </p:nvSpPr>
        <p:spPr>
          <a:xfrm>
            <a:off x="1172307" y="1893346"/>
            <a:ext cx="10445951" cy="1506070"/>
          </a:xfrm>
        </p:spPr>
        <p:txBody>
          <a:bodyPr>
            <a:normAutofit/>
          </a:bodyPr>
          <a:lstStyle/>
          <a:p>
            <a:r>
              <a:rPr lang="en-US" sz="4000" dirty="0">
                <a:latin typeface="Arial" panose="020B0604020202020204" pitchFamily="34" charset="0"/>
                <a:cs typeface="Arial" panose="020B0604020202020204" pitchFamily="34" charset="0"/>
              </a:rPr>
              <a:t>Digging Deeper:  Evidence-Based Practices </a:t>
            </a:r>
          </a:p>
        </p:txBody>
      </p:sp>
    </p:spTree>
    <p:extLst>
      <p:ext uri="{BB962C8B-B14F-4D97-AF65-F5344CB8AC3E}">
        <p14:creationId xmlns:p14="http://schemas.microsoft.com/office/powerpoint/2010/main" val="22022878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What is an Evidence-Based Practice?</a:t>
            </a:r>
          </a:p>
        </p:txBody>
      </p:sp>
      <p:sp>
        <p:nvSpPr>
          <p:cNvPr id="3" name="Content Placeholder 2"/>
          <p:cNvSpPr>
            <a:spLocks noGrp="1"/>
          </p:cNvSpPr>
          <p:nvPr>
            <p:ph idx="1"/>
          </p:nvPr>
        </p:nvSpPr>
        <p:spPr/>
        <p:txBody>
          <a:bodyPr>
            <a:normAutofit fontScale="70000" lnSpcReduction="20000"/>
          </a:bodyPr>
          <a:lstStyle/>
          <a:p>
            <a:r>
              <a:rPr lang="en-US" dirty="0">
                <a:latin typeface="Arial" panose="020B0604020202020204" pitchFamily="34" charset="0"/>
                <a:cs typeface="Arial" panose="020B0604020202020204" pitchFamily="34" charset="0"/>
              </a:rPr>
              <a:t>Instructional/intervention procedure(s) that has been shown through an acceptable level of scientific research to be effective for ASD. </a:t>
            </a:r>
          </a:p>
          <a:p>
            <a:pPr marL="0" indent="0">
              <a:buNone/>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The practice must meet rigorous criteria to be considered an evidence-based practice (EBP). </a:t>
            </a:r>
          </a:p>
          <a:p>
            <a:pPr marL="0" indent="0">
              <a:buNone/>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Of the multitude of interventions that exist for ASD, the National Professional Development Center (NPDC) on Autism Spectrum Disorders (2014) determined that 27 interventions have been identified as EBPs. </a:t>
            </a:r>
          </a:p>
          <a:p>
            <a:pPr marL="0" indent="0">
              <a:buNone/>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The use of EBPs can produce positive outcomes for children, youth, and/or adults with ASD.</a:t>
            </a:r>
          </a:p>
          <a:p>
            <a:pPr marL="0" indent="0">
              <a:buNone/>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Not every evidence-based practice will be appropriate or work with every person.</a:t>
            </a:r>
          </a:p>
          <a:p>
            <a:pPr marL="0" indent="0">
              <a:buNone/>
            </a:pPr>
            <a:endParaRPr lang="en-US" dirty="0"/>
          </a:p>
        </p:txBody>
      </p:sp>
    </p:spTree>
    <p:extLst>
      <p:ext uri="{BB962C8B-B14F-4D97-AF65-F5344CB8AC3E}">
        <p14:creationId xmlns:p14="http://schemas.microsoft.com/office/powerpoint/2010/main" val="16425280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311337"/>
            <a:ext cx="11353800" cy="1325563"/>
          </a:xfrm>
        </p:spPr>
        <p:txBody>
          <a:bodyPr/>
          <a:lstStyle/>
          <a:p>
            <a:pPr algn="ctr"/>
            <a:r>
              <a:rPr lang="en-US" dirty="0">
                <a:latin typeface="Arial" panose="020B0604020202020204" pitchFamily="34" charset="0"/>
                <a:cs typeface="Arial" panose="020B0604020202020204" pitchFamily="34" charset="0"/>
              </a:rPr>
              <a:t>Learn More about Evidence-Based Practices</a:t>
            </a:r>
          </a:p>
        </p:txBody>
      </p:sp>
      <p:sp>
        <p:nvSpPr>
          <p:cNvPr id="3" name="Content Placeholder 2"/>
          <p:cNvSpPr>
            <a:spLocks noGrp="1"/>
          </p:cNvSpPr>
          <p:nvPr>
            <p:ph idx="1"/>
          </p:nvPr>
        </p:nvSpPr>
        <p:spPr/>
        <p:txBody>
          <a:bodyPr/>
          <a:lstStyle/>
          <a:p>
            <a:pPr marL="0" indent="0">
              <a:buNone/>
            </a:pPr>
            <a:r>
              <a:rPr lang="en-US" u="sng" dirty="0">
                <a:latin typeface="Arial" panose="020B0604020202020204" pitchFamily="34" charset="0"/>
                <a:cs typeface="Arial" panose="020B0604020202020204" pitchFamily="34" charset="0"/>
              </a:rPr>
              <a:t>Activity</a:t>
            </a:r>
          </a:p>
          <a:p>
            <a:pPr marL="0" indent="0">
              <a:buNone/>
            </a:pPr>
            <a:endParaRPr lang="en-US" u="sng" dirty="0">
              <a:latin typeface="Arial" panose="020B0604020202020204" pitchFamily="34" charset="0"/>
              <a:cs typeface="Arial" panose="020B0604020202020204" pitchFamily="34" charset="0"/>
            </a:endParaRPr>
          </a:p>
          <a:p>
            <a:pPr marL="914400" lvl="1" indent="-457200">
              <a:buAutoNum type="arabicPeriod"/>
            </a:pPr>
            <a:r>
              <a:rPr lang="en-US" dirty="0">
                <a:latin typeface="Arial" panose="020B0604020202020204" pitchFamily="34" charset="0"/>
                <a:cs typeface="Arial" panose="020B0604020202020204" pitchFamily="34" charset="0"/>
              </a:rPr>
              <a:t>Visit the following website to see working definitions of each evidence-based practices: </a:t>
            </a:r>
            <a:r>
              <a:rPr lang="en-US" dirty="0">
                <a:latin typeface="Arial" panose="020B0604020202020204" pitchFamily="34" charset="0"/>
                <a:cs typeface="Arial" panose="020B0604020202020204" pitchFamily="34" charset="0"/>
                <a:hlinkClick r:id="rId2"/>
              </a:rPr>
              <a:t>Working Definitions for EBPs</a:t>
            </a:r>
            <a:r>
              <a:rPr lang="en-US" dirty="0">
                <a:latin typeface="Arial" panose="020B0604020202020204" pitchFamily="34" charset="0"/>
                <a:cs typeface="Arial" panose="020B0604020202020204" pitchFamily="34" charset="0"/>
              </a:rPr>
              <a:t> .</a:t>
            </a:r>
          </a:p>
          <a:p>
            <a:pPr marL="914400" lvl="1" indent="-457200">
              <a:buAutoNum type="arabicPeriod"/>
            </a:pPr>
            <a:endParaRPr lang="en-US" dirty="0">
              <a:latin typeface="Arial" panose="020B0604020202020204" pitchFamily="34" charset="0"/>
              <a:cs typeface="Arial" panose="020B0604020202020204" pitchFamily="34" charset="0"/>
            </a:endParaRPr>
          </a:p>
          <a:p>
            <a:pPr marL="914400" lvl="1" indent="-457200">
              <a:buAutoNum type="arabicPeriod"/>
            </a:pPr>
            <a:r>
              <a:rPr lang="en-US" dirty="0">
                <a:latin typeface="Arial" panose="020B0604020202020204" pitchFamily="34" charset="0"/>
                <a:cs typeface="Arial" panose="020B0604020202020204" pitchFamily="34" charset="0"/>
              </a:rPr>
              <a:t>Review the following report to learn more about EBPs: </a:t>
            </a:r>
            <a:r>
              <a:rPr lang="en-US" dirty="0">
                <a:latin typeface="Arial" panose="020B0604020202020204" pitchFamily="34" charset="0"/>
                <a:cs typeface="Arial" panose="020B0604020202020204" pitchFamily="34" charset="0"/>
                <a:hlinkClick r:id="rId3"/>
              </a:rPr>
              <a:t>Evidence-Based Practices for Children, Youth, and Young Adults with Autism Spectrum Disorder</a:t>
            </a:r>
            <a:r>
              <a:rPr lang="en-US" dirty="0">
                <a:latin typeface="Arial" panose="020B0604020202020204" pitchFamily="34" charset="0"/>
                <a:cs typeface="Arial" panose="020B0604020202020204" pitchFamily="34" charset="0"/>
              </a:rPr>
              <a:t>  </a:t>
            </a:r>
          </a:p>
          <a:p>
            <a:pPr marL="0" indent="0">
              <a:buNone/>
            </a:pPr>
            <a:endParaRPr lang="en-US" dirty="0"/>
          </a:p>
        </p:txBody>
      </p:sp>
    </p:spTree>
    <p:extLst>
      <p:ext uri="{BB962C8B-B14F-4D97-AF65-F5344CB8AC3E}">
        <p14:creationId xmlns:p14="http://schemas.microsoft.com/office/powerpoint/2010/main" val="24619823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E1C82-205A-4FF8-9B7D-7762E4C0F727}"/>
              </a:ext>
            </a:extLst>
          </p:cNvPr>
          <p:cNvSpPr>
            <a:spLocks noGrp="1"/>
          </p:cNvSpPr>
          <p:nvPr>
            <p:ph type="title"/>
          </p:nvPr>
        </p:nvSpPr>
        <p:spPr>
          <a:xfrm>
            <a:off x="838200" y="365126"/>
            <a:ext cx="10515600" cy="1076400"/>
          </a:xfrm>
        </p:spPr>
        <p:txBody>
          <a:bodyPr/>
          <a:lstStyle/>
          <a:p>
            <a:pPr algn="ctr"/>
            <a:r>
              <a:rPr lang="en-US" dirty="0">
                <a:latin typeface="Arial" panose="020B0604020202020204" pitchFamily="34" charset="0"/>
                <a:cs typeface="Arial" panose="020B0604020202020204" pitchFamily="34" charset="0"/>
              </a:rPr>
              <a:t>Summary of Autism Spectrum Disorder</a:t>
            </a:r>
          </a:p>
        </p:txBody>
      </p:sp>
      <p:sp>
        <p:nvSpPr>
          <p:cNvPr id="3" name="Content Placeholder 2">
            <a:extLst>
              <a:ext uri="{FF2B5EF4-FFF2-40B4-BE49-F238E27FC236}">
                <a16:creationId xmlns:a16="http://schemas.microsoft.com/office/drawing/2014/main" id="{7BA1D05D-5A87-4716-837A-23163DB1BF33}"/>
              </a:ext>
            </a:extLst>
          </p:cNvPr>
          <p:cNvSpPr>
            <a:spLocks noGrp="1"/>
          </p:cNvSpPr>
          <p:nvPr>
            <p:ph idx="1"/>
          </p:nvPr>
        </p:nvSpPr>
        <p:spPr>
          <a:xfrm>
            <a:off x="838200" y="1441526"/>
            <a:ext cx="10515600" cy="4735437"/>
          </a:xfrm>
        </p:spPr>
        <p:txBody>
          <a:bodyPr>
            <a:normAutofit fontScale="62500" lnSpcReduction="20000"/>
          </a:bodyPr>
          <a:lstStyle/>
          <a:p>
            <a:r>
              <a:rPr lang="en-US" sz="2900" dirty="0">
                <a:latin typeface="Arial" panose="020B0604020202020204" pitchFamily="34" charset="0"/>
                <a:cs typeface="Arial" panose="020B0604020202020204" pitchFamily="34" charset="0"/>
              </a:rPr>
              <a:t>Lifelong complex developmental disability</a:t>
            </a:r>
          </a:p>
          <a:p>
            <a:pPr marL="0" indent="0">
              <a:buNone/>
            </a:pPr>
            <a:endParaRPr lang="en-US" sz="2900" dirty="0">
              <a:latin typeface="Arial" panose="020B0604020202020204" pitchFamily="34" charset="0"/>
              <a:cs typeface="Arial" panose="020B0604020202020204" pitchFamily="34" charset="0"/>
            </a:endParaRPr>
          </a:p>
          <a:p>
            <a:r>
              <a:rPr lang="en-US" sz="2900" dirty="0">
                <a:latin typeface="Arial" panose="020B0604020202020204" pitchFamily="34" charset="0"/>
                <a:cs typeface="Arial" panose="020B0604020202020204" pitchFamily="34" charset="0"/>
              </a:rPr>
              <a:t>Spectrum condition: </a:t>
            </a:r>
            <a:r>
              <a:rPr lang="en-US" dirty="0">
                <a:latin typeface="Arial" panose="020B0604020202020204" pitchFamily="34" charset="0"/>
                <a:cs typeface="Arial" panose="020B0604020202020204" pitchFamily="34" charset="0"/>
              </a:rPr>
              <a:t>Autism spectrum disorder manifests in each individual in different ways. </a:t>
            </a:r>
            <a:endParaRPr lang="en-US" sz="2900" dirty="0">
              <a:latin typeface="Arial" panose="020B0604020202020204" pitchFamily="34" charset="0"/>
              <a:cs typeface="Arial" panose="020B0604020202020204" pitchFamily="34" charset="0"/>
            </a:endParaRPr>
          </a:p>
          <a:p>
            <a:pPr lvl="1"/>
            <a:r>
              <a:rPr lang="en-US" sz="2900" dirty="0">
                <a:latin typeface="Arial" panose="020B0604020202020204" pitchFamily="34" charset="0"/>
                <a:cs typeface="Arial" panose="020B0604020202020204" pitchFamily="34" charset="0"/>
              </a:rPr>
              <a:t>Symptoms</a:t>
            </a:r>
          </a:p>
          <a:p>
            <a:pPr lvl="1"/>
            <a:r>
              <a:rPr lang="en-US" sz="2900" dirty="0">
                <a:latin typeface="Arial" panose="020B0604020202020204" pitchFamily="34" charset="0"/>
                <a:cs typeface="Arial" panose="020B0604020202020204" pitchFamily="34" charset="0"/>
              </a:rPr>
              <a:t>Skills</a:t>
            </a:r>
          </a:p>
          <a:p>
            <a:pPr lvl="1"/>
            <a:r>
              <a:rPr lang="en-US" sz="2900" dirty="0">
                <a:latin typeface="Arial" panose="020B0604020202020204" pitchFamily="34" charset="0"/>
                <a:cs typeface="Arial" panose="020B0604020202020204" pitchFamily="34" charset="0"/>
              </a:rPr>
              <a:t>Levels of Severity: 1, 2, 3</a:t>
            </a:r>
          </a:p>
          <a:p>
            <a:pPr marL="274320" lvl="1" indent="0">
              <a:buNone/>
            </a:pPr>
            <a:endParaRPr lang="en-US" sz="2900" dirty="0">
              <a:latin typeface="Arial" panose="020B0604020202020204" pitchFamily="34" charset="0"/>
              <a:cs typeface="Arial" panose="020B0604020202020204" pitchFamily="34" charset="0"/>
            </a:endParaRPr>
          </a:p>
          <a:p>
            <a:r>
              <a:rPr lang="en-US" sz="2900" dirty="0">
                <a:latin typeface="Arial" panose="020B0604020202020204" pitchFamily="34" charset="0"/>
                <a:cs typeface="Arial" panose="020B0604020202020204" pitchFamily="34" charset="0"/>
              </a:rPr>
              <a:t>Challenges with social communication and social interaction; restricted interests and repetitive behaviors</a:t>
            </a:r>
          </a:p>
          <a:p>
            <a:pPr marL="0" indent="0">
              <a:buNone/>
            </a:pPr>
            <a:endParaRPr lang="en-US" sz="2900" dirty="0">
              <a:latin typeface="Arial" panose="020B0604020202020204" pitchFamily="34" charset="0"/>
              <a:cs typeface="Arial" panose="020B0604020202020204" pitchFamily="34" charset="0"/>
            </a:endParaRPr>
          </a:p>
          <a:p>
            <a:r>
              <a:rPr lang="en-US" sz="2900" dirty="0">
                <a:latin typeface="Arial" panose="020B0604020202020204" pitchFamily="34" charset="0"/>
                <a:cs typeface="Arial" panose="020B0604020202020204" pitchFamily="34" charset="0"/>
              </a:rPr>
              <a:t>If you have met one person with autism spectrum disorder, you have only met one person with autism spectrum disorder.</a:t>
            </a:r>
          </a:p>
          <a:p>
            <a:pPr marL="0" indent="0">
              <a:buNone/>
            </a:pPr>
            <a:endParaRPr lang="en-US" sz="2900" dirty="0">
              <a:latin typeface="Arial" panose="020B0604020202020204" pitchFamily="34" charset="0"/>
              <a:cs typeface="Arial" panose="020B0604020202020204" pitchFamily="34" charset="0"/>
            </a:endParaRPr>
          </a:p>
          <a:p>
            <a:r>
              <a:rPr lang="en-US" sz="2900" dirty="0">
                <a:latin typeface="Arial" panose="020B0604020202020204" pitchFamily="34" charset="0"/>
                <a:cs typeface="Arial" panose="020B0604020202020204" pitchFamily="34" charset="0"/>
              </a:rPr>
              <a:t>Each person has individual strengths and challenges.</a:t>
            </a:r>
          </a:p>
          <a:p>
            <a:pPr marL="0" indent="0">
              <a:buNone/>
            </a:pPr>
            <a:endParaRPr lang="en-US" sz="2900" dirty="0">
              <a:latin typeface="Arial" panose="020B0604020202020204" pitchFamily="34" charset="0"/>
              <a:cs typeface="Arial" panose="020B0604020202020204" pitchFamily="34" charset="0"/>
            </a:endParaRPr>
          </a:p>
          <a:p>
            <a:r>
              <a:rPr lang="en-US" sz="2900" dirty="0">
                <a:latin typeface="Arial" panose="020B0604020202020204" pitchFamily="34" charset="0"/>
                <a:cs typeface="Arial" panose="020B0604020202020204" pitchFamily="34" charset="0"/>
              </a:rPr>
              <a:t>Comorbidity:  an individual may be diagnosed with two or more conditions. </a:t>
            </a:r>
          </a:p>
          <a:p>
            <a:pPr marL="0" indent="0">
              <a:buNone/>
            </a:pPr>
            <a:endParaRPr lang="en-US" sz="2900" dirty="0"/>
          </a:p>
        </p:txBody>
      </p:sp>
    </p:spTree>
    <p:extLst>
      <p:ext uri="{BB962C8B-B14F-4D97-AF65-F5344CB8AC3E}">
        <p14:creationId xmlns:p14="http://schemas.microsoft.com/office/powerpoint/2010/main" val="1115695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C4EC5-ABA7-4AD8-9F81-36534F326196}"/>
              </a:ext>
            </a:extLst>
          </p:cNvPr>
          <p:cNvSpPr>
            <a:spLocks noGrp="1"/>
          </p:cNvSpPr>
          <p:nvPr>
            <p:ph type="title"/>
          </p:nvPr>
        </p:nvSpPr>
        <p:spPr/>
        <p:txBody>
          <a:bodyPr>
            <a:normAutofit/>
          </a:bodyPr>
          <a:lstStyle/>
          <a:p>
            <a:pPr algn="ctr"/>
            <a:r>
              <a:rPr lang="en-US" sz="4000" dirty="0">
                <a:latin typeface="Arial" panose="020B0604020202020204" pitchFamily="34" charset="0"/>
                <a:cs typeface="Arial" panose="020B0604020202020204" pitchFamily="34" charset="0"/>
              </a:rPr>
              <a:t>Overview of Autism Spectrum Disorder – Slide 2</a:t>
            </a:r>
          </a:p>
        </p:txBody>
      </p:sp>
      <p:sp>
        <p:nvSpPr>
          <p:cNvPr id="3" name="Content Placeholder 2">
            <a:extLst>
              <a:ext uri="{FF2B5EF4-FFF2-40B4-BE49-F238E27FC236}">
                <a16:creationId xmlns:a16="http://schemas.microsoft.com/office/drawing/2014/main" id="{7FBF8960-A94C-4502-9E45-B647E05CD048}"/>
              </a:ext>
            </a:extLst>
          </p:cNvPr>
          <p:cNvSpPr>
            <a:spLocks noGrp="1"/>
          </p:cNvSpPr>
          <p:nvPr>
            <p:ph idx="1"/>
          </p:nvPr>
        </p:nvSpPr>
        <p:spPr/>
        <p:txBody>
          <a:bodyPr/>
          <a:lstStyle/>
          <a:p>
            <a:pPr marL="0" indent="0">
              <a:buNone/>
            </a:pPr>
            <a:r>
              <a:rPr lang="en-US" u="sng" dirty="0">
                <a:latin typeface="Arial" panose="020B0604020202020204" pitchFamily="34" charset="0"/>
                <a:cs typeface="Arial" panose="020B0604020202020204" pitchFamily="34" charset="0"/>
              </a:rPr>
              <a:t>Activity Directions</a:t>
            </a:r>
            <a:r>
              <a:rPr lang="en-US" dirty="0">
                <a:latin typeface="Arial" panose="020B0604020202020204" pitchFamily="34" charset="0"/>
                <a:cs typeface="Arial" panose="020B0604020202020204" pitchFamily="34" charset="0"/>
              </a:rPr>
              <a:t>:  </a:t>
            </a:r>
          </a:p>
          <a:p>
            <a:pPr marL="0" indent="0">
              <a:buNone/>
            </a:pPr>
            <a:endParaRPr lang="en-US" dirty="0">
              <a:latin typeface="Arial" panose="020B0604020202020204" pitchFamily="34" charset="0"/>
              <a:cs typeface="Arial" panose="020B0604020202020204" pitchFamily="34" charset="0"/>
            </a:endParaRPr>
          </a:p>
          <a:p>
            <a:pPr marL="457200" indent="-457200">
              <a:buFont typeface="+mj-lt"/>
              <a:buAutoNum type="arabicPeriod"/>
            </a:pPr>
            <a:r>
              <a:rPr lang="en-US" dirty="0">
                <a:latin typeface="Arial" panose="020B0604020202020204" pitchFamily="34" charset="0"/>
                <a:cs typeface="Arial" panose="020B0604020202020204" pitchFamily="34" charset="0"/>
              </a:rPr>
              <a:t>Visit and explore the Autism Society website </a:t>
            </a:r>
            <a:r>
              <a:rPr lang="en-US" i="1" dirty="0">
                <a:latin typeface="Arial" panose="020B0604020202020204" pitchFamily="34" charset="0"/>
                <a:cs typeface="Arial" panose="020B0604020202020204" pitchFamily="34" charset="0"/>
                <a:hlinkClick r:id="rId2"/>
              </a:rPr>
              <a:t>What is Autism?</a:t>
            </a:r>
            <a:r>
              <a:rPr lang="en-US" i="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t>
            </a:r>
          </a:p>
          <a:p>
            <a:pPr marL="457200" indent="-457200">
              <a:buFont typeface="+mj-lt"/>
              <a:buAutoNum type="arabicPeriod"/>
            </a:pPr>
            <a:r>
              <a:rPr lang="en-US" dirty="0">
                <a:latin typeface="Arial" panose="020B0604020202020204" pitchFamily="34" charset="0"/>
                <a:cs typeface="Arial" panose="020B0604020202020204" pitchFamily="34" charset="0"/>
              </a:rPr>
              <a:t>Visit and explore the Centers for Disease Control and Prevention (CDC) website </a:t>
            </a:r>
            <a:r>
              <a:rPr lang="en-US" i="1" dirty="0">
                <a:latin typeface="Arial" panose="020B0604020202020204" pitchFamily="34" charset="0"/>
                <a:cs typeface="Arial" panose="020B0604020202020204" pitchFamily="34" charset="0"/>
                <a:hlinkClick r:id="rId3"/>
              </a:rPr>
              <a:t>Basics about ASD</a:t>
            </a:r>
            <a:r>
              <a:rPr lang="en-US" i="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t>
            </a:r>
          </a:p>
          <a:p>
            <a:pPr marL="457200" indent="-457200">
              <a:buFont typeface="+mj-lt"/>
              <a:buAutoNum type="arabicPeriod"/>
            </a:pPr>
            <a:r>
              <a:rPr lang="en-US" dirty="0">
                <a:latin typeface="Arial" panose="020B0604020202020204" pitchFamily="34" charset="0"/>
                <a:cs typeface="Arial" panose="020B0604020202020204" pitchFamily="34" charset="0"/>
              </a:rPr>
              <a:t>Based on the websites, create a definition of autism spectrum disorder (ASD).</a:t>
            </a:r>
          </a:p>
          <a:p>
            <a:pPr marL="457200" indent="-457200">
              <a:buFont typeface="+mj-lt"/>
              <a:buAutoNum type="arabicPeriod"/>
            </a:pPr>
            <a:r>
              <a:rPr lang="en-US" dirty="0">
                <a:latin typeface="Arial" panose="020B0604020202020204" pitchFamily="34" charset="0"/>
                <a:cs typeface="Arial" panose="020B0604020202020204" pitchFamily="34" charset="0"/>
              </a:rPr>
              <a:t>List and briefly describe the signs and symptoms that affect an individual with ASD.</a:t>
            </a:r>
          </a:p>
        </p:txBody>
      </p:sp>
    </p:spTree>
    <p:extLst>
      <p:ext uri="{BB962C8B-B14F-4D97-AF65-F5344CB8AC3E}">
        <p14:creationId xmlns:p14="http://schemas.microsoft.com/office/powerpoint/2010/main" val="34814080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B3BAC-0F01-4547-A30F-D0EF906A0036}"/>
              </a:ext>
            </a:extLst>
          </p:cNvPr>
          <p:cNvSpPr>
            <a:spLocks noGrp="1"/>
          </p:cNvSpPr>
          <p:nvPr>
            <p:ph type="title"/>
          </p:nvPr>
        </p:nvSpPr>
        <p:spPr>
          <a:xfrm>
            <a:off x="838200" y="365125"/>
            <a:ext cx="10515600" cy="699882"/>
          </a:xfrm>
        </p:spPr>
        <p:txBody>
          <a:bodyPr>
            <a:normAutofit/>
          </a:bodyPr>
          <a:lstStyle/>
          <a:p>
            <a:pPr algn="ctr"/>
            <a:r>
              <a:rPr lang="en-US" sz="4000" dirty="0"/>
              <a:t> </a:t>
            </a:r>
            <a:r>
              <a:rPr lang="en-US" sz="4000" dirty="0">
                <a:latin typeface="Arial" panose="020B0604020202020204" pitchFamily="34" charset="0"/>
                <a:cs typeface="Arial" panose="020B0604020202020204" pitchFamily="34" charset="0"/>
              </a:rPr>
              <a:t>References</a:t>
            </a:r>
          </a:p>
        </p:txBody>
      </p:sp>
      <p:sp>
        <p:nvSpPr>
          <p:cNvPr id="3" name="Content Placeholder 2">
            <a:extLst>
              <a:ext uri="{FF2B5EF4-FFF2-40B4-BE49-F238E27FC236}">
                <a16:creationId xmlns:a16="http://schemas.microsoft.com/office/drawing/2014/main" id="{47947BD1-CD19-4547-9DE0-B4603A5D6CFD}"/>
              </a:ext>
            </a:extLst>
          </p:cNvPr>
          <p:cNvSpPr>
            <a:spLocks noGrp="1"/>
          </p:cNvSpPr>
          <p:nvPr>
            <p:ph idx="1"/>
          </p:nvPr>
        </p:nvSpPr>
        <p:spPr>
          <a:xfrm>
            <a:off x="838200" y="1516828"/>
            <a:ext cx="10515600" cy="5142156"/>
          </a:xfrm>
        </p:spPr>
        <p:txBody>
          <a:bodyPr>
            <a:normAutofit fontScale="25000" lnSpcReduction="20000"/>
          </a:bodyPr>
          <a:lstStyle/>
          <a:p>
            <a:pPr marL="0" lvl="0" indent="0">
              <a:buNone/>
            </a:pPr>
            <a:r>
              <a:rPr lang="en-US" sz="6400" dirty="0">
                <a:solidFill>
                  <a:prstClr val="black"/>
                </a:solidFill>
                <a:latin typeface="Arial" panose="020B0604020202020204" pitchFamily="34" charset="0"/>
                <a:cs typeface="Arial" panose="020B0604020202020204" pitchFamily="34" charset="0"/>
              </a:rPr>
              <a:t>American Psychiatric Association. (2000). </a:t>
            </a:r>
            <a:r>
              <a:rPr lang="en-US" sz="6400" i="1" dirty="0">
                <a:solidFill>
                  <a:prstClr val="black"/>
                </a:solidFill>
                <a:latin typeface="Arial" panose="020B0604020202020204" pitchFamily="34" charset="0"/>
                <a:cs typeface="Arial" panose="020B0604020202020204" pitchFamily="34" charset="0"/>
              </a:rPr>
              <a:t>Diagnostic and statistical manual of mental disorders: DSM-IV-TR</a:t>
            </a:r>
            <a:r>
              <a:rPr lang="en-US" sz="6400" dirty="0">
                <a:solidFill>
                  <a:prstClr val="black"/>
                </a:solidFill>
                <a:latin typeface="Arial" panose="020B0604020202020204" pitchFamily="34" charset="0"/>
                <a:cs typeface="Arial" panose="020B0604020202020204" pitchFamily="34" charset="0"/>
              </a:rPr>
              <a:t>. Washington, DC: American Psychiatric Association.</a:t>
            </a:r>
          </a:p>
          <a:p>
            <a:pPr marL="0" lvl="0" indent="0">
              <a:buNone/>
            </a:pPr>
            <a:r>
              <a:rPr lang="en-US" sz="6400" dirty="0">
                <a:solidFill>
                  <a:prstClr val="black"/>
                </a:solidFill>
                <a:latin typeface="Arial" panose="020B0604020202020204" pitchFamily="34" charset="0"/>
                <a:cs typeface="Arial" panose="020B0604020202020204" pitchFamily="34" charset="0"/>
              </a:rPr>
              <a:t>American Psychiatric Association. (2013). </a:t>
            </a:r>
            <a:r>
              <a:rPr lang="en-US" sz="6400" i="1" dirty="0">
                <a:solidFill>
                  <a:prstClr val="black"/>
                </a:solidFill>
                <a:latin typeface="Arial" panose="020B0604020202020204" pitchFamily="34" charset="0"/>
                <a:cs typeface="Arial" panose="020B0604020202020204" pitchFamily="34" charset="0"/>
              </a:rPr>
              <a:t>Diagnostic and statistical manual of mental disorders </a:t>
            </a:r>
            <a:r>
              <a:rPr lang="en-US" sz="6400" dirty="0">
                <a:solidFill>
                  <a:prstClr val="black"/>
                </a:solidFill>
                <a:latin typeface="Arial" panose="020B0604020202020204" pitchFamily="34" charset="0"/>
                <a:cs typeface="Arial" panose="020B0604020202020204" pitchFamily="34" charset="0"/>
              </a:rPr>
              <a:t>(5th ed.). Arlington, VA: American Psychiatric Publishing.</a:t>
            </a:r>
          </a:p>
          <a:p>
            <a:pPr marL="0" lvl="0" indent="0">
              <a:buNone/>
            </a:pPr>
            <a:r>
              <a:rPr lang="en-US" sz="6400" dirty="0">
                <a:solidFill>
                  <a:prstClr val="black"/>
                </a:solidFill>
                <a:latin typeface="Arial" panose="020B0604020202020204" pitchFamily="34" charset="0"/>
                <a:cs typeface="Arial" panose="020B0604020202020204" pitchFamily="34" charset="0"/>
              </a:rPr>
              <a:t>American Psychiatric Association: DSM-5 Development. (2013). </a:t>
            </a:r>
            <a:r>
              <a:rPr lang="en-US" sz="6400" dirty="0">
                <a:solidFill>
                  <a:prstClr val="black"/>
                </a:solidFill>
                <a:latin typeface="Arial" panose="020B0604020202020204" pitchFamily="34" charset="0"/>
                <a:cs typeface="Arial" panose="020B0604020202020204" pitchFamily="34" charset="0"/>
                <a:hlinkClick r:id="rId2" action="ppaction://hlinkfile"/>
              </a:rPr>
              <a:t>DSM-5 Autism Spectrum Disorder Fact Sheet</a:t>
            </a:r>
            <a:r>
              <a:rPr lang="en-US" sz="6400" dirty="0">
                <a:solidFill>
                  <a:prstClr val="black"/>
                </a:solidFill>
                <a:latin typeface="Arial" panose="020B0604020202020204" pitchFamily="34" charset="0"/>
                <a:cs typeface="Arial" panose="020B0604020202020204" pitchFamily="34" charset="0"/>
              </a:rPr>
              <a:t>. Retrieved from:  https://www.psychiatry.org/psychiatrists/practice/dsm/educational-resources/dsm-5-fact-sheets </a:t>
            </a:r>
          </a:p>
          <a:p>
            <a:pPr marL="0" indent="0">
              <a:lnSpc>
                <a:spcPct val="120000"/>
              </a:lnSpc>
              <a:buNone/>
            </a:pPr>
            <a:r>
              <a:rPr lang="en-US" sz="6400" dirty="0">
                <a:latin typeface="Arial" panose="020B0604020202020204" pitchFamily="34" charset="0"/>
                <a:cs typeface="Arial" panose="020B0604020202020204" pitchFamily="34" charset="0"/>
              </a:rPr>
              <a:t>Autism Spectrum Disorder. </a:t>
            </a:r>
            <a:r>
              <a:rPr lang="en-US" sz="6400" dirty="0">
                <a:latin typeface="Arial" panose="020B0604020202020204" pitchFamily="34" charset="0"/>
                <a:cs typeface="Arial" panose="020B0604020202020204" pitchFamily="34" charset="0"/>
                <a:hlinkClick r:id="rId3"/>
              </a:rPr>
              <a:t>Overview of Autism Spectrum Disorders</a:t>
            </a:r>
            <a:r>
              <a:rPr lang="en-US" sz="6400" dirty="0">
                <a:latin typeface="Arial" panose="020B0604020202020204" pitchFamily="34" charset="0"/>
                <a:cs typeface="Arial" panose="020B0604020202020204" pitchFamily="34" charset="0"/>
              </a:rPr>
              <a:t>. Retrieved March 16, 2019, from https://www.nimh.nih.gov/health/topics/autism-spectrum-disorders-asd/index.shtml#part_145436 </a:t>
            </a:r>
          </a:p>
          <a:p>
            <a:pPr marL="0" lvl="0" indent="0">
              <a:lnSpc>
                <a:spcPct val="120000"/>
              </a:lnSpc>
              <a:buNone/>
            </a:pPr>
            <a:r>
              <a:rPr lang="en-US" sz="6400" dirty="0">
                <a:solidFill>
                  <a:srgbClr val="333333"/>
                </a:solidFill>
                <a:latin typeface="Arial" panose="020B0604020202020204" pitchFamily="34" charset="0"/>
                <a:cs typeface="Arial" panose="020B0604020202020204" pitchFamily="34" charset="0"/>
              </a:rPr>
              <a:t>Autism Spectrum Disorder: Overview. </a:t>
            </a:r>
            <a:r>
              <a:rPr lang="en-US" sz="6400" dirty="0">
                <a:solidFill>
                  <a:prstClr val="black"/>
                </a:solidFill>
                <a:latin typeface="Arial" panose="020B0604020202020204" pitchFamily="34" charset="0"/>
                <a:cs typeface="Arial" panose="020B0604020202020204" pitchFamily="34" charset="0"/>
                <a:hlinkClick r:id="rId4"/>
              </a:rPr>
              <a:t>American Speech-Language-Hearing Association Autism</a:t>
            </a:r>
            <a:r>
              <a:rPr lang="en-US" sz="6400" dirty="0">
                <a:solidFill>
                  <a:prstClr val="black"/>
                </a:solidFill>
                <a:latin typeface="Arial" panose="020B0604020202020204" pitchFamily="34" charset="0"/>
                <a:cs typeface="Arial" panose="020B0604020202020204" pitchFamily="34" charset="0"/>
              </a:rPr>
              <a:t>. </a:t>
            </a:r>
            <a:r>
              <a:rPr lang="en-US" sz="6400" dirty="0">
                <a:solidFill>
                  <a:srgbClr val="333333"/>
                </a:solidFill>
                <a:latin typeface="Arial" panose="020B0604020202020204" pitchFamily="34" charset="0"/>
                <a:cs typeface="Arial" panose="020B0604020202020204" pitchFamily="34" charset="0"/>
              </a:rPr>
              <a:t>Retrieved March 16,2019, from https://www.asha.org/practice-portal/clinical-topics/autism/</a:t>
            </a:r>
            <a:endParaRPr lang="en-US" sz="6400" dirty="0">
              <a:solidFill>
                <a:prstClr val="black"/>
              </a:solidFill>
              <a:latin typeface="Arial" panose="020B0604020202020204" pitchFamily="34" charset="0"/>
              <a:cs typeface="Arial" panose="020B0604020202020204" pitchFamily="34" charset="0"/>
            </a:endParaRPr>
          </a:p>
          <a:p>
            <a:pPr marL="0" lvl="0" indent="0">
              <a:lnSpc>
                <a:spcPct val="120000"/>
              </a:lnSpc>
              <a:buNone/>
            </a:pPr>
            <a:r>
              <a:rPr lang="en-US" sz="6400" dirty="0">
                <a:solidFill>
                  <a:prstClr val="black"/>
                </a:solidFill>
                <a:latin typeface="Arial" panose="020B0604020202020204" pitchFamily="34" charset="0"/>
                <a:cs typeface="Arial" panose="020B0604020202020204" pitchFamily="34" charset="0"/>
              </a:rPr>
              <a:t>Bashe, P. R., &amp; Kirby, B. L. (2005). </a:t>
            </a:r>
            <a:r>
              <a:rPr lang="en-US" sz="6400" i="1" dirty="0">
                <a:solidFill>
                  <a:prstClr val="black"/>
                </a:solidFill>
                <a:latin typeface="Arial" panose="020B0604020202020204" pitchFamily="34" charset="0"/>
                <a:cs typeface="Arial" panose="020B0604020202020204" pitchFamily="34" charset="0"/>
              </a:rPr>
              <a:t>The oasis guide to Asperger syndrome: Advice, support, insight, and inspiration</a:t>
            </a:r>
            <a:r>
              <a:rPr lang="en-US" sz="6400" dirty="0">
                <a:solidFill>
                  <a:prstClr val="black"/>
                </a:solidFill>
                <a:latin typeface="Arial" panose="020B0604020202020204" pitchFamily="34" charset="0"/>
                <a:cs typeface="Arial" panose="020B0604020202020204" pitchFamily="34" charset="0"/>
              </a:rPr>
              <a:t>. New York: Crown.</a:t>
            </a:r>
          </a:p>
          <a:p>
            <a:pPr marL="0" lvl="0" indent="0">
              <a:lnSpc>
                <a:spcPct val="120000"/>
              </a:lnSpc>
              <a:buNone/>
            </a:pPr>
            <a:r>
              <a:rPr lang="en-US" sz="6400" dirty="0">
                <a:latin typeface="Arial" panose="020B0604020202020204" pitchFamily="34" charset="0"/>
                <a:cs typeface="Arial" panose="020B0604020202020204" pitchFamily="34" charset="0"/>
              </a:rPr>
              <a:t>College on the Autism Spectrum. (2019, February 05). </a:t>
            </a:r>
            <a:r>
              <a:rPr lang="en-US" sz="6400" dirty="0">
                <a:latin typeface="Arial" panose="020B0604020202020204" pitchFamily="34" charset="0"/>
                <a:cs typeface="Arial" panose="020B0604020202020204" pitchFamily="34" charset="0"/>
                <a:hlinkClick r:id="rId5"/>
              </a:rPr>
              <a:t>College on the Autism Spectrum </a:t>
            </a:r>
            <a:r>
              <a:rPr lang="en-US" sz="6400" dirty="0">
                <a:latin typeface="Arial" panose="020B0604020202020204" pitchFamily="34" charset="0"/>
                <a:cs typeface="Arial" panose="020B0604020202020204" pitchFamily="34" charset="0"/>
              </a:rPr>
              <a:t>Retrieved from </a:t>
            </a:r>
            <a:r>
              <a:rPr lang="en-US" sz="6400" dirty="0">
                <a:latin typeface="Arial" panose="020B0604020202020204" pitchFamily="34" charset="0"/>
                <a:cs typeface="Arial" panose="020B0604020202020204" pitchFamily="34" charset="0"/>
                <a:hlinkClick r:id="rId5"/>
              </a:rPr>
              <a:t>https://www.higheredtoday.org/2018/05/09/college-autism-spectrum/</a:t>
            </a:r>
            <a:endParaRPr lang="en-US" sz="6400" dirty="0">
              <a:latin typeface="Arial" panose="020B0604020202020204" pitchFamily="34" charset="0"/>
              <a:cs typeface="Arial" panose="020B0604020202020204" pitchFamily="34" charset="0"/>
            </a:endParaRPr>
          </a:p>
          <a:p>
            <a:pPr marL="0" lvl="0" indent="0">
              <a:lnSpc>
                <a:spcPct val="120000"/>
              </a:lnSpc>
              <a:buNone/>
            </a:pPr>
            <a:r>
              <a:rPr lang="en-US" sz="6400" dirty="0">
                <a:latin typeface="Arial" panose="020B0604020202020204" pitchFamily="34" charset="0"/>
                <a:cs typeface="Arial" panose="020B0604020202020204" pitchFamily="34" charset="0"/>
              </a:rPr>
              <a:t>DSM-5 Criteria. </a:t>
            </a:r>
            <a:r>
              <a:rPr lang="en-US" sz="6400" dirty="0">
                <a:latin typeface="Arial" panose="020B0604020202020204" pitchFamily="34" charset="0"/>
                <a:cs typeface="Arial" panose="020B0604020202020204" pitchFamily="34" charset="0"/>
                <a:hlinkClick r:id="rId6"/>
              </a:rPr>
              <a:t>DSM-5 Criteria</a:t>
            </a:r>
            <a:r>
              <a:rPr lang="en-US" sz="6400" dirty="0">
                <a:latin typeface="Arial" panose="020B0604020202020204" pitchFamily="34" charset="0"/>
                <a:cs typeface="Arial" panose="020B0604020202020204" pitchFamily="34" charset="0"/>
              </a:rPr>
              <a:t>. March 16, 2019, from </a:t>
            </a:r>
            <a:r>
              <a:rPr lang="en-US" sz="6400" dirty="0">
                <a:latin typeface="Arial" panose="020B0604020202020204" pitchFamily="34" charset="0"/>
                <a:cs typeface="Arial" panose="020B0604020202020204" pitchFamily="34" charset="0"/>
                <a:hlinkClick r:id="rId6"/>
              </a:rPr>
              <a:t>https://www.autismspeaks.org/dsm-5-criteria</a:t>
            </a:r>
            <a:endParaRPr lang="en-US" sz="6400" dirty="0">
              <a:latin typeface="Arial" panose="020B0604020202020204" pitchFamily="34" charset="0"/>
              <a:cs typeface="Arial" panose="020B0604020202020204" pitchFamily="34" charset="0"/>
            </a:endParaRPr>
          </a:p>
          <a:p>
            <a:pPr marL="0" indent="0">
              <a:lnSpc>
                <a:spcPct val="120000"/>
              </a:lnSpc>
              <a:buNone/>
            </a:pPr>
            <a:r>
              <a:rPr lang="en-US" sz="6400" dirty="0">
                <a:solidFill>
                  <a:prstClr val="black"/>
                </a:solidFill>
                <a:latin typeface="Arial" panose="020B0604020202020204" pitchFamily="34" charset="0"/>
                <a:cs typeface="Arial" panose="020B0604020202020204" pitchFamily="34" charset="0"/>
              </a:rPr>
              <a:t>Kern, L., &amp; Clemens, N. H. (2006). Antecedent strategies to promote appropriate classroom behavior. </a:t>
            </a:r>
            <a:r>
              <a:rPr lang="en-US" sz="6400" i="1" dirty="0">
                <a:solidFill>
                  <a:prstClr val="black"/>
                </a:solidFill>
                <a:latin typeface="Arial" panose="020B0604020202020204" pitchFamily="34" charset="0"/>
                <a:cs typeface="Arial" panose="020B0604020202020204" pitchFamily="34" charset="0"/>
              </a:rPr>
              <a:t>Psychology in the Schools,</a:t>
            </a:r>
            <a:r>
              <a:rPr lang="en-US" sz="6400" dirty="0">
                <a:solidFill>
                  <a:prstClr val="black"/>
                </a:solidFill>
                <a:latin typeface="Arial" panose="020B0604020202020204" pitchFamily="34" charset="0"/>
                <a:cs typeface="Arial" panose="020B0604020202020204" pitchFamily="34" charset="0"/>
              </a:rPr>
              <a:t> </a:t>
            </a:r>
            <a:r>
              <a:rPr lang="en-US" sz="6400" i="1" dirty="0">
                <a:solidFill>
                  <a:prstClr val="black"/>
                </a:solidFill>
                <a:latin typeface="Arial" panose="020B0604020202020204" pitchFamily="34" charset="0"/>
                <a:cs typeface="Arial" panose="020B0604020202020204" pitchFamily="34" charset="0"/>
              </a:rPr>
              <a:t>44</a:t>
            </a:r>
            <a:r>
              <a:rPr lang="en-US" sz="6400" dirty="0">
                <a:solidFill>
                  <a:prstClr val="black"/>
                </a:solidFill>
                <a:latin typeface="Arial" panose="020B0604020202020204" pitchFamily="34" charset="0"/>
                <a:cs typeface="Arial" panose="020B0604020202020204" pitchFamily="34" charset="0"/>
              </a:rPr>
              <a:t>(1), 65-75. doi:10.1002/pits.20206</a:t>
            </a:r>
          </a:p>
          <a:p>
            <a:pPr marL="0" lvl="0" indent="0">
              <a:lnSpc>
                <a:spcPct val="120000"/>
              </a:lnSpc>
              <a:buNone/>
            </a:pPr>
            <a:r>
              <a:rPr lang="en-US" sz="5600" i="1" dirty="0">
                <a:latin typeface="Arial" panose="020B0604020202020204" pitchFamily="34" charset="0"/>
                <a:cs typeface="Arial" panose="020B0604020202020204" pitchFamily="34" charset="0"/>
              </a:rPr>
              <a:t>	</a:t>
            </a:r>
          </a:p>
          <a:p>
            <a:pPr marL="914400" lvl="0" indent="-914400">
              <a:buNone/>
            </a:pPr>
            <a:endParaRPr lang="en-US" sz="4000" dirty="0"/>
          </a:p>
          <a:p>
            <a:pPr marL="0" indent="0">
              <a:buNone/>
            </a:pPr>
            <a:endParaRPr lang="en-US" sz="4000" dirty="0"/>
          </a:p>
          <a:p>
            <a:pPr marL="0" lvl="0" indent="0">
              <a:buNone/>
            </a:pPr>
            <a:r>
              <a:rPr lang="en-US" sz="4000" dirty="0">
                <a:solidFill>
                  <a:prstClr val="black"/>
                </a:solidFill>
              </a:rPr>
              <a:t>	</a:t>
            </a:r>
          </a:p>
        </p:txBody>
      </p:sp>
    </p:spTree>
    <p:extLst>
      <p:ext uri="{BB962C8B-B14F-4D97-AF65-F5344CB8AC3E}">
        <p14:creationId xmlns:p14="http://schemas.microsoft.com/office/powerpoint/2010/main" val="23446400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3FEBF-CA8E-4C64-AF76-0AF3A48DB35D}"/>
              </a:ext>
            </a:extLst>
          </p:cNvPr>
          <p:cNvSpPr>
            <a:spLocks noGrp="1"/>
          </p:cNvSpPr>
          <p:nvPr>
            <p:ph type="title"/>
          </p:nvPr>
        </p:nvSpPr>
        <p:spPr>
          <a:xfrm>
            <a:off x="838200" y="365126"/>
            <a:ext cx="10515600" cy="710640"/>
          </a:xfrm>
        </p:spPr>
        <p:txBody>
          <a:bodyPr/>
          <a:lstStyle/>
          <a:p>
            <a:pPr algn="ctr"/>
            <a:r>
              <a:rPr lang="en-US" dirty="0">
                <a:latin typeface="Arial" panose="020B0604020202020204" pitchFamily="34" charset="0"/>
                <a:cs typeface="Arial" panose="020B0604020202020204" pitchFamily="34" charset="0"/>
              </a:rPr>
              <a:t>References – Slide 2</a:t>
            </a:r>
          </a:p>
        </p:txBody>
      </p:sp>
      <p:sp>
        <p:nvSpPr>
          <p:cNvPr id="3" name="Content Placeholder 2">
            <a:extLst>
              <a:ext uri="{FF2B5EF4-FFF2-40B4-BE49-F238E27FC236}">
                <a16:creationId xmlns:a16="http://schemas.microsoft.com/office/drawing/2014/main" id="{FF591B92-068A-42C6-950E-F9E2142D97C6}"/>
              </a:ext>
            </a:extLst>
          </p:cNvPr>
          <p:cNvSpPr>
            <a:spLocks noGrp="1"/>
          </p:cNvSpPr>
          <p:nvPr>
            <p:ph idx="1"/>
          </p:nvPr>
        </p:nvSpPr>
        <p:spPr>
          <a:xfrm>
            <a:off x="838200" y="968188"/>
            <a:ext cx="10515600" cy="5486400"/>
          </a:xfrm>
        </p:spPr>
        <p:txBody>
          <a:bodyPr>
            <a:normAutofit fontScale="25000" lnSpcReduction="20000"/>
          </a:bodyPr>
          <a:lstStyle/>
          <a:p>
            <a:pPr marL="0" indent="0">
              <a:lnSpc>
                <a:spcPct val="120000"/>
              </a:lnSpc>
              <a:buNone/>
            </a:pPr>
            <a:r>
              <a:rPr lang="en-US" sz="6600" dirty="0">
                <a:latin typeface="Arial" panose="020B0604020202020204" pitchFamily="34" charset="0"/>
                <a:cs typeface="Arial" panose="020B0604020202020204" pitchFamily="34" charset="0"/>
              </a:rPr>
              <a:t>Medical Comorbidities in Autism Spectrum Disorders. </a:t>
            </a:r>
            <a:r>
              <a:rPr lang="en-US" sz="6600" dirty="0">
                <a:latin typeface="Arial" panose="020B0604020202020204" pitchFamily="34" charset="0"/>
                <a:cs typeface="Arial" panose="020B0604020202020204" pitchFamily="34" charset="0"/>
                <a:hlinkClick r:id="rId2"/>
              </a:rPr>
              <a:t>Medical Comorbidities in ASD</a:t>
            </a:r>
            <a:r>
              <a:rPr lang="en-US" sz="6600" dirty="0">
                <a:latin typeface="Arial" panose="020B0604020202020204" pitchFamily="34" charset="0"/>
                <a:cs typeface="Arial" panose="020B0604020202020204" pitchFamily="34" charset="0"/>
              </a:rPr>
              <a:t>. Retrieved March 16, 2019, from http://nationalautismassociation.org/pdf/MedicalComorbiditiesinASD2013.pdf</a:t>
            </a:r>
          </a:p>
          <a:p>
            <a:pPr marL="0" indent="0">
              <a:lnSpc>
                <a:spcPct val="120000"/>
              </a:lnSpc>
              <a:buNone/>
            </a:pPr>
            <a:r>
              <a:rPr lang="en-US" sz="6600" dirty="0">
                <a:latin typeface="Arial" panose="020B0604020202020204" pitchFamily="34" charset="0"/>
                <a:cs typeface="Arial" panose="020B0604020202020204" pitchFamily="34" charset="0"/>
              </a:rPr>
              <a:t>National Professional Development Center on Autism Spectrum Disorders. </a:t>
            </a:r>
            <a:r>
              <a:rPr lang="en-US" sz="6600" dirty="0">
                <a:latin typeface="Arial" panose="020B0604020202020204" pitchFamily="34" charset="0"/>
                <a:cs typeface="Arial" panose="020B0604020202020204" pitchFamily="34" charset="0"/>
                <a:hlinkClick r:id="rId3"/>
              </a:rPr>
              <a:t>Evidence-Based Practices</a:t>
            </a:r>
            <a:r>
              <a:rPr lang="en-US" sz="6600" dirty="0">
                <a:latin typeface="Arial" panose="020B0604020202020204" pitchFamily="34" charset="0"/>
                <a:cs typeface="Arial" panose="020B0604020202020204" pitchFamily="34" charset="0"/>
              </a:rPr>
              <a:t>. Retrieved March 16, 2019, from </a:t>
            </a:r>
            <a:r>
              <a:rPr lang="en-US" sz="6600" dirty="0">
                <a:latin typeface="Arial" panose="020B0604020202020204" pitchFamily="34" charset="0"/>
                <a:cs typeface="Arial" panose="020B0604020202020204" pitchFamily="34" charset="0"/>
                <a:hlinkClick r:id="rId3"/>
              </a:rPr>
              <a:t>https://autismpdc.fpg.unc.edu/evidence-based-practices</a:t>
            </a:r>
            <a:r>
              <a:rPr lang="en-US" sz="6600" dirty="0">
                <a:latin typeface="Arial" panose="020B0604020202020204" pitchFamily="34" charset="0"/>
                <a:cs typeface="Arial" panose="020B0604020202020204" pitchFamily="34" charset="0"/>
              </a:rPr>
              <a:t> </a:t>
            </a:r>
          </a:p>
          <a:p>
            <a:pPr marL="0" indent="0">
              <a:lnSpc>
                <a:spcPct val="120000"/>
              </a:lnSpc>
              <a:buNone/>
            </a:pPr>
            <a:r>
              <a:rPr lang="en-US" sz="6400" dirty="0">
                <a:latin typeface="Arial" panose="020B0604020202020204" pitchFamily="34" charset="0"/>
                <a:cs typeface="Arial" panose="020B0604020202020204" pitchFamily="34" charset="0"/>
              </a:rPr>
              <a:t>Silberman, S. (2015). The forgotten history of autism. </a:t>
            </a:r>
            <a:r>
              <a:rPr lang="en-US" sz="6400" dirty="0">
                <a:latin typeface="Arial" panose="020B0604020202020204" pitchFamily="34" charset="0"/>
                <a:cs typeface="Arial" panose="020B0604020202020204" pitchFamily="34" charset="0"/>
                <a:hlinkClick r:id="rId4"/>
              </a:rPr>
              <a:t>The Forgotten History of Autism </a:t>
            </a:r>
            <a:r>
              <a:rPr lang="en-US" sz="6400" dirty="0">
                <a:latin typeface="Arial" panose="020B0604020202020204" pitchFamily="34" charset="0"/>
                <a:cs typeface="Arial" panose="020B0604020202020204" pitchFamily="34" charset="0"/>
              </a:rPr>
              <a:t>. Retrieved March 16, 2019, from </a:t>
            </a:r>
            <a:r>
              <a:rPr lang="en-US" sz="6400" dirty="0">
                <a:latin typeface="Arial" panose="020B0604020202020204" pitchFamily="34" charset="0"/>
                <a:cs typeface="Arial" panose="020B0604020202020204" pitchFamily="34" charset="0"/>
                <a:hlinkClick r:id="rId4"/>
              </a:rPr>
              <a:t>https://www.ted.com/talks/steve_silberman_the_forgotten_history_of_autism?language=en#t-816601</a:t>
            </a:r>
            <a:endParaRPr lang="en-US" sz="6400" dirty="0">
              <a:latin typeface="Arial" panose="020B0604020202020204" pitchFamily="34" charset="0"/>
              <a:cs typeface="Arial" panose="020B0604020202020204" pitchFamily="34" charset="0"/>
            </a:endParaRPr>
          </a:p>
          <a:p>
            <a:pPr marL="0" indent="0">
              <a:lnSpc>
                <a:spcPct val="120000"/>
              </a:lnSpc>
              <a:buNone/>
            </a:pPr>
            <a:r>
              <a:rPr lang="en-US" sz="6400" dirty="0">
                <a:latin typeface="Arial" panose="020B0604020202020204" pitchFamily="34" charset="0"/>
                <a:cs typeface="Arial" panose="020B0604020202020204" pitchFamily="34" charset="0"/>
              </a:rPr>
              <a:t>Simpson, R. L. (2005). Evidence-Based Practices and Students With Autism Spectrum Disorders. </a:t>
            </a:r>
            <a:r>
              <a:rPr lang="en-US" sz="6400" i="1" dirty="0">
                <a:latin typeface="Arial" panose="020B0604020202020204" pitchFamily="34" charset="0"/>
                <a:cs typeface="Arial" panose="020B0604020202020204" pitchFamily="34" charset="0"/>
              </a:rPr>
              <a:t>Focus on Autism and Other Developmental Disabilities,</a:t>
            </a:r>
            <a:r>
              <a:rPr lang="en-US" sz="6400" dirty="0">
                <a:latin typeface="Arial" panose="020B0604020202020204" pitchFamily="34" charset="0"/>
                <a:cs typeface="Arial" panose="020B0604020202020204" pitchFamily="34" charset="0"/>
              </a:rPr>
              <a:t> </a:t>
            </a:r>
            <a:r>
              <a:rPr lang="en-US" sz="6400" i="1" dirty="0">
                <a:latin typeface="Arial" panose="020B0604020202020204" pitchFamily="34" charset="0"/>
                <a:cs typeface="Arial" panose="020B0604020202020204" pitchFamily="34" charset="0"/>
              </a:rPr>
              <a:t>20</a:t>
            </a:r>
            <a:r>
              <a:rPr lang="en-US" sz="6400" dirty="0">
                <a:latin typeface="Arial" panose="020B0604020202020204" pitchFamily="34" charset="0"/>
                <a:cs typeface="Arial" panose="020B0604020202020204" pitchFamily="34" charset="0"/>
              </a:rPr>
              <a:t>(3), 140-149. doi:10.1177/10883576050200030201</a:t>
            </a:r>
          </a:p>
          <a:p>
            <a:pPr marL="0" indent="0">
              <a:lnSpc>
                <a:spcPct val="120000"/>
              </a:lnSpc>
              <a:buNone/>
            </a:pPr>
            <a:r>
              <a:rPr lang="en-US" sz="6400" dirty="0">
                <a:latin typeface="Arial" panose="020B0604020202020204" pitchFamily="34" charset="0"/>
                <a:cs typeface="Arial" panose="020B0604020202020204" pitchFamily="34" charset="0"/>
              </a:rPr>
              <a:t>The National Clearinghouse on Autism Evidence and Practice. </a:t>
            </a:r>
            <a:r>
              <a:rPr lang="en-US" sz="6400" dirty="0">
                <a:latin typeface="Arial" panose="020B0604020202020204" pitchFamily="34" charset="0"/>
                <a:cs typeface="Arial" panose="020B0604020202020204" pitchFamily="34" charset="0"/>
                <a:hlinkClick r:id="rId5"/>
              </a:rPr>
              <a:t>Identifying Evidenced-Based Practices </a:t>
            </a:r>
            <a:r>
              <a:rPr lang="en-US" sz="6400" dirty="0">
                <a:latin typeface="Arial" panose="020B0604020202020204" pitchFamily="34" charset="0"/>
                <a:cs typeface="Arial" panose="020B0604020202020204" pitchFamily="34" charset="0"/>
              </a:rPr>
              <a:t>. Retrieved March 16, 2019, from </a:t>
            </a:r>
            <a:r>
              <a:rPr lang="en-US" sz="6400" dirty="0">
                <a:latin typeface="Arial" panose="020B0604020202020204" pitchFamily="34" charset="0"/>
                <a:cs typeface="Arial" panose="020B0604020202020204" pitchFamily="34" charset="0"/>
                <a:hlinkClick r:id="rId5"/>
              </a:rPr>
              <a:t>https://ncaep.fpg.unc.edu/</a:t>
            </a:r>
            <a:endParaRPr lang="en-US" sz="6400" dirty="0">
              <a:latin typeface="Arial" panose="020B0604020202020204" pitchFamily="34" charset="0"/>
              <a:cs typeface="Arial" panose="020B0604020202020204" pitchFamily="34" charset="0"/>
            </a:endParaRPr>
          </a:p>
          <a:p>
            <a:pPr marL="0" indent="0">
              <a:lnSpc>
                <a:spcPct val="120000"/>
              </a:lnSpc>
              <a:buNone/>
            </a:pPr>
            <a:r>
              <a:rPr lang="en-US" sz="6400" dirty="0">
                <a:latin typeface="Arial" panose="020B0604020202020204" pitchFamily="34" charset="0"/>
                <a:cs typeface="Arial" panose="020B0604020202020204" pitchFamily="34" charset="0"/>
              </a:rPr>
              <a:t>What Does Autism Look Like? </a:t>
            </a:r>
            <a:r>
              <a:rPr lang="en-US" sz="6400" dirty="0">
                <a:latin typeface="Arial" panose="020B0604020202020204" pitchFamily="34" charset="0"/>
                <a:cs typeface="Arial" panose="020B0604020202020204" pitchFamily="34" charset="0"/>
                <a:hlinkClick r:id="rId6"/>
              </a:rPr>
              <a:t>What Does Autism Look Like?</a:t>
            </a:r>
            <a:r>
              <a:rPr lang="en-US" sz="6400" dirty="0">
                <a:latin typeface="Arial" panose="020B0604020202020204" pitchFamily="34" charset="0"/>
                <a:cs typeface="Arial" panose="020B0604020202020204" pitchFamily="34" charset="0"/>
              </a:rPr>
              <a:t>. Retrieved March 16, 2019, from https://www.nationalautismcenter.org/autism/what-does-autism-look-like/ </a:t>
            </a:r>
          </a:p>
          <a:p>
            <a:pPr marL="0" indent="0">
              <a:lnSpc>
                <a:spcPct val="120000"/>
              </a:lnSpc>
              <a:buNone/>
            </a:pPr>
            <a:r>
              <a:rPr lang="en-US" sz="6400" dirty="0">
                <a:solidFill>
                  <a:srgbClr val="333333"/>
                </a:solidFill>
                <a:latin typeface="Arial" panose="020B0604020202020204" pitchFamily="34" charset="0"/>
                <a:cs typeface="Arial" panose="020B0604020202020204" pitchFamily="34" charset="0"/>
              </a:rPr>
              <a:t>What is Autism? </a:t>
            </a:r>
            <a:r>
              <a:rPr lang="en-US" sz="6400" dirty="0">
                <a:latin typeface="Arial" panose="020B0604020202020204" pitchFamily="34" charset="0"/>
                <a:cs typeface="Arial" panose="020B0604020202020204" pitchFamily="34" charset="0"/>
                <a:hlinkClick r:id="rId7"/>
              </a:rPr>
              <a:t>What is Autism? </a:t>
            </a:r>
            <a:r>
              <a:rPr lang="en-US" sz="6400" dirty="0">
                <a:latin typeface="Arial" panose="020B0604020202020204" pitchFamily="34" charset="0"/>
                <a:cs typeface="Arial" panose="020B0604020202020204" pitchFamily="34" charset="0"/>
              </a:rPr>
              <a:t>.</a:t>
            </a:r>
            <a:r>
              <a:rPr lang="en-US" sz="6400" dirty="0">
                <a:solidFill>
                  <a:srgbClr val="333333"/>
                </a:solidFill>
                <a:latin typeface="Arial" panose="020B0604020202020204" pitchFamily="34" charset="0"/>
                <a:cs typeface="Arial" panose="020B0604020202020204" pitchFamily="34" charset="0"/>
              </a:rPr>
              <a:t>Retrieved March 16, 2019, from http://www.autism-society.org/what-is/ </a:t>
            </a:r>
            <a:r>
              <a:rPr lang="en-US" sz="6400" dirty="0">
                <a:latin typeface="Arial" panose="020B0604020202020204" pitchFamily="34" charset="0"/>
                <a:cs typeface="Arial" panose="020B0604020202020204" pitchFamily="34" charset="0"/>
              </a:rPr>
              <a:t>Centers for Disease Control and Prevention, </a:t>
            </a:r>
            <a:r>
              <a:rPr lang="en-US" sz="6400" dirty="0">
                <a:latin typeface="Arial" panose="020B0604020202020204" pitchFamily="34" charset="0"/>
                <a:cs typeface="Arial" panose="020B0604020202020204" pitchFamily="34" charset="0"/>
                <a:hlinkClick r:id="rId8"/>
              </a:rPr>
              <a:t>CDC Autism Facts</a:t>
            </a:r>
            <a:endParaRPr lang="en-US" sz="6400" dirty="0">
              <a:latin typeface="Arial" panose="020B0604020202020204" pitchFamily="34" charset="0"/>
              <a:cs typeface="Arial" panose="020B0604020202020204" pitchFamily="34" charset="0"/>
            </a:endParaRPr>
          </a:p>
          <a:p>
            <a:pPr marL="0" indent="0">
              <a:lnSpc>
                <a:spcPct val="120000"/>
              </a:lnSpc>
              <a:buNone/>
            </a:pPr>
            <a:r>
              <a:rPr lang="en-US" sz="6600" dirty="0">
                <a:latin typeface="Arial" panose="020B0604020202020204" pitchFamily="34" charset="0"/>
                <a:cs typeface="Arial" panose="020B0604020202020204" pitchFamily="34" charset="0"/>
              </a:rPr>
              <a:t>Wong, C., Odom, S. L., Hume, K. Cox, A. W., Fettig, A., Kucharczyk, S., … Schultz, T. R. (2014). </a:t>
            </a:r>
            <a:r>
              <a:rPr lang="en-US" sz="6600" i="1" dirty="0">
                <a:latin typeface="Arial" panose="020B0604020202020204" pitchFamily="34" charset="0"/>
                <a:cs typeface="Arial" panose="020B0604020202020204" pitchFamily="34" charset="0"/>
              </a:rPr>
              <a:t>Evidence-based practices for children, youth, and young adults with Autism Spectrum Disorder. </a:t>
            </a:r>
            <a:r>
              <a:rPr lang="en-US" sz="6600" dirty="0">
                <a:latin typeface="Arial" panose="020B0604020202020204" pitchFamily="34" charset="0"/>
                <a:cs typeface="Arial" panose="020B0604020202020204" pitchFamily="34" charset="0"/>
              </a:rPr>
              <a:t>Chapel Hill: The University of North Carolina, Frank Porter Graham Child Development Institute, Autism Evidence-Based Practice Review Group.  </a:t>
            </a:r>
            <a:endParaRPr lang="en-US" sz="6400" dirty="0">
              <a:latin typeface="Arial" panose="020B0604020202020204" pitchFamily="34" charset="0"/>
              <a:cs typeface="Arial" panose="020B0604020202020204" pitchFamily="34" charset="0"/>
            </a:endParaRPr>
          </a:p>
          <a:p>
            <a:pPr marL="0" indent="0">
              <a:lnSpc>
                <a:spcPct val="170000"/>
              </a:lnSpc>
              <a:buNone/>
            </a:pPr>
            <a:endParaRPr lang="en-US" sz="3600" dirty="0"/>
          </a:p>
        </p:txBody>
      </p:sp>
    </p:spTree>
    <p:extLst>
      <p:ext uri="{BB962C8B-B14F-4D97-AF65-F5344CB8AC3E}">
        <p14:creationId xmlns:p14="http://schemas.microsoft.com/office/powerpoint/2010/main" val="103174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History of Autism Spectrum Disorder</a:t>
            </a:r>
          </a:p>
        </p:txBody>
      </p:sp>
      <p:sp>
        <p:nvSpPr>
          <p:cNvPr id="3" name="Content Placeholder 2"/>
          <p:cNvSpPr>
            <a:spLocks noGrp="1"/>
          </p:cNvSpPr>
          <p:nvPr>
            <p:ph idx="1"/>
          </p:nvPr>
        </p:nvSpPr>
        <p:spPr/>
        <p:txBody>
          <a:bodyPr>
            <a:normAutofit fontScale="25000" lnSpcReduction="20000"/>
          </a:bodyPr>
          <a:lstStyle/>
          <a:p>
            <a:pPr marL="0" indent="0">
              <a:buNone/>
            </a:pPr>
            <a:r>
              <a:rPr lang="en-US" sz="6400" b="1" dirty="0">
                <a:latin typeface="Arial" panose="020B0604020202020204" pitchFamily="34" charset="0"/>
                <a:cs typeface="Arial" panose="020B0604020202020204" pitchFamily="34" charset="0"/>
              </a:rPr>
              <a:t>1943</a:t>
            </a:r>
            <a:r>
              <a:rPr lang="en-US" sz="6400" dirty="0">
                <a:latin typeface="Arial" panose="020B0604020202020204" pitchFamily="34" charset="0"/>
                <a:cs typeface="Arial" panose="020B0604020202020204" pitchFamily="34" charset="0"/>
              </a:rPr>
              <a:t>: </a:t>
            </a:r>
            <a:r>
              <a:rPr lang="en-US" sz="6400" dirty="0">
                <a:solidFill>
                  <a:sysClr val="windowText" lastClr="000000"/>
                </a:solidFill>
                <a:latin typeface="Arial" panose="020B0604020202020204" pitchFamily="34" charset="0"/>
                <a:cs typeface="Arial" panose="020B0604020202020204" pitchFamily="34" charset="0"/>
              </a:rPr>
              <a:t>Dr. Leo Kanner described a condition with significant communication and cognitive delays - autistic disorder or autism. </a:t>
            </a:r>
          </a:p>
          <a:p>
            <a:pPr marL="0" indent="0">
              <a:buNone/>
            </a:pPr>
            <a:endParaRPr lang="en-US" sz="6400" dirty="0">
              <a:solidFill>
                <a:sysClr val="windowText" lastClr="000000"/>
              </a:solidFill>
              <a:latin typeface="Arial" panose="020B0604020202020204" pitchFamily="34" charset="0"/>
              <a:cs typeface="Arial" panose="020B0604020202020204" pitchFamily="34" charset="0"/>
            </a:endParaRPr>
          </a:p>
          <a:p>
            <a:pPr marL="0" indent="0">
              <a:buNone/>
            </a:pPr>
            <a:r>
              <a:rPr lang="en-US" sz="6400" b="1" dirty="0">
                <a:solidFill>
                  <a:sysClr val="windowText" lastClr="000000"/>
                </a:solidFill>
                <a:latin typeface="Arial" panose="020B0604020202020204" pitchFamily="34" charset="0"/>
                <a:cs typeface="Arial" panose="020B0604020202020204" pitchFamily="34" charset="0"/>
              </a:rPr>
              <a:t>1944</a:t>
            </a:r>
            <a:r>
              <a:rPr lang="en-US" sz="6400" dirty="0">
                <a:solidFill>
                  <a:sysClr val="windowText" lastClr="000000"/>
                </a:solidFill>
                <a:latin typeface="Arial" panose="020B0604020202020204" pitchFamily="34" charset="0"/>
                <a:cs typeface="Arial" panose="020B0604020202020204" pitchFamily="34" charset="0"/>
              </a:rPr>
              <a:t>: Dr. Hans Asperger published the first paper  that describes “autistic psychopathy” which has become known as Asperger’s Syndrome.  The condition was similar to Kanner’s autism but without the communication and cognitive  impairments.</a:t>
            </a:r>
          </a:p>
          <a:p>
            <a:pPr marL="0" indent="0">
              <a:buNone/>
            </a:pPr>
            <a:endParaRPr lang="en-US" sz="6400" dirty="0">
              <a:solidFill>
                <a:sysClr val="windowText" lastClr="000000"/>
              </a:solidFill>
              <a:latin typeface="Arial" panose="020B0604020202020204" pitchFamily="34" charset="0"/>
              <a:cs typeface="Arial" panose="020B0604020202020204" pitchFamily="34" charset="0"/>
            </a:endParaRPr>
          </a:p>
          <a:p>
            <a:pPr marL="0" indent="0">
              <a:buNone/>
            </a:pPr>
            <a:r>
              <a:rPr lang="en-US" sz="6400" b="1" dirty="0">
                <a:solidFill>
                  <a:sysClr val="windowText" lastClr="000000"/>
                </a:solidFill>
                <a:latin typeface="Arial" panose="020B0604020202020204" pitchFamily="34" charset="0"/>
                <a:cs typeface="Arial" panose="020B0604020202020204" pitchFamily="34" charset="0"/>
              </a:rPr>
              <a:t>1950s &amp; 1960s:  </a:t>
            </a:r>
            <a:r>
              <a:rPr lang="en-US" sz="6400" dirty="0">
                <a:solidFill>
                  <a:sysClr val="windowText" lastClr="000000"/>
                </a:solidFill>
                <a:latin typeface="Arial" panose="020B0604020202020204" pitchFamily="34" charset="0"/>
                <a:cs typeface="Arial" panose="020B0604020202020204" pitchFamily="34" charset="0"/>
              </a:rPr>
              <a:t>Autism diagnoses increase; yet, Dr. Asperger’s research is largely overlooked.</a:t>
            </a:r>
          </a:p>
          <a:p>
            <a:pPr marL="0" indent="0">
              <a:buNone/>
            </a:pPr>
            <a:endParaRPr lang="en-US" sz="6400" dirty="0">
              <a:solidFill>
                <a:sysClr val="windowText" lastClr="000000"/>
              </a:solidFill>
              <a:latin typeface="Arial" panose="020B0604020202020204" pitchFamily="34" charset="0"/>
              <a:cs typeface="Arial" panose="020B0604020202020204" pitchFamily="34" charset="0"/>
            </a:endParaRPr>
          </a:p>
          <a:p>
            <a:pPr marL="0" indent="0">
              <a:buNone/>
            </a:pPr>
            <a:r>
              <a:rPr lang="en-US" sz="6400" b="1" dirty="0">
                <a:solidFill>
                  <a:sysClr val="windowText" lastClr="000000"/>
                </a:solidFill>
                <a:latin typeface="Arial" panose="020B0604020202020204" pitchFamily="34" charset="0"/>
                <a:cs typeface="Arial" panose="020B0604020202020204" pitchFamily="34" charset="0"/>
              </a:rPr>
              <a:t>1981</a:t>
            </a:r>
            <a:r>
              <a:rPr lang="en-US" sz="6400" dirty="0">
                <a:solidFill>
                  <a:sysClr val="windowText" lastClr="000000"/>
                </a:solidFill>
                <a:latin typeface="Arial" panose="020B0604020202020204" pitchFamily="34" charset="0"/>
                <a:cs typeface="Arial" panose="020B0604020202020204" pitchFamily="34" charset="0"/>
              </a:rPr>
              <a:t>: Dr. Lorna Wing revives Dr. Asperger’s paper and describes the disorder using the term “Asperger’s Syndrome.”</a:t>
            </a:r>
          </a:p>
          <a:p>
            <a:pPr marL="0" indent="0">
              <a:buNone/>
            </a:pPr>
            <a:endParaRPr lang="en-US" sz="6400" dirty="0">
              <a:solidFill>
                <a:sysClr val="windowText" lastClr="000000"/>
              </a:solidFill>
              <a:latin typeface="Arial" panose="020B0604020202020204" pitchFamily="34" charset="0"/>
              <a:cs typeface="Arial" panose="020B0604020202020204" pitchFamily="34" charset="0"/>
            </a:endParaRPr>
          </a:p>
          <a:p>
            <a:pPr marL="0" indent="0">
              <a:buNone/>
            </a:pPr>
            <a:r>
              <a:rPr lang="en-US" sz="6400" b="1" dirty="0">
                <a:solidFill>
                  <a:sysClr val="windowText" lastClr="000000"/>
                </a:solidFill>
                <a:latin typeface="Arial" panose="020B0604020202020204" pitchFamily="34" charset="0"/>
                <a:cs typeface="Arial" panose="020B0604020202020204" pitchFamily="34" charset="0"/>
              </a:rPr>
              <a:t>1994: </a:t>
            </a:r>
            <a:r>
              <a:rPr lang="en-US" sz="6400" dirty="0">
                <a:solidFill>
                  <a:sysClr val="windowText" lastClr="000000"/>
                </a:solidFill>
                <a:latin typeface="Arial" panose="020B0604020202020204" pitchFamily="34" charset="0"/>
                <a:cs typeface="Arial" panose="020B0604020202020204" pitchFamily="34" charset="0"/>
              </a:rPr>
              <a:t>Asperger’s disorder  is included as a diagnosis within the category of pervasive developmental disorders (PDD) in the DSM-IV.</a:t>
            </a:r>
          </a:p>
          <a:p>
            <a:pPr marL="0" indent="0">
              <a:buNone/>
            </a:pPr>
            <a:endParaRPr lang="en-US" sz="6400" dirty="0">
              <a:latin typeface="Arial" panose="020B0604020202020204" pitchFamily="34" charset="0"/>
              <a:cs typeface="Arial" panose="020B0604020202020204" pitchFamily="34" charset="0"/>
            </a:endParaRPr>
          </a:p>
          <a:p>
            <a:pPr marL="0" indent="0">
              <a:buNone/>
            </a:pPr>
            <a:r>
              <a:rPr lang="en-US" sz="6400" b="1" dirty="0">
                <a:solidFill>
                  <a:sysClr val="windowText" lastClr="000000"/>
                </a:solidFill>
                <a:latin typeface="Arial" panose="020B0604020202020204" pitchFamily="34" charset="0"/>
                <a:cs typeface="Arial" panose="020B0604020202020204" pitchFamily="34" charset="0"/>
              </a:rPr>
              <a:t>2013:  </a:t>
            </a:r>
            <a:r>
              <a:rPr lang="en-US" sz="6400" dirty="0">
                <a:solidFill>
                  <a:sysClr val="windowText" lastClr="000000"/>
                </a:solidFill>
                <a:latin typeface="Arial" panose="020B0604020202020204" pitchFamily="34" charset="0"/>
                <a:cs typeface="Arial" panose="020B0604020202020204" pitchFamily="34" charset="0"/>
              </a:rPr>
              <a:t>In the DSM – 5, pervasive developmental disorders are revised to autism spectrum disorder (ASD). Asperger’s disorder is no longer an official diagnosis. </a:t>
            </a:r>
          </a:p>
          <a:p>
            <a:pPr marL="0" indent="0">
              <a:buNone/>
            </a:pPr>
            <a:endParaRPr lang="en-US" b="1" dirty="0">
              <a:solidFill>
                <a:sysClr val="windowText" lastClr="000000"/>
              </a:solidFill>
            </a:endParaRPr>
          </a:p>
          <a:p>
            <a:pPr marL="0" indent="0">
              <a:buNone/>
            </a:pPr>
            <a:endParaRPr lang="en-US" dirty="0"/>
          </a:p>
          <a:p>
            <a:pPr marL="0" indent="0">
              <a:buNone/>
            </a:pPr>
            <a:endParaRPr lang="en-US" b="1" dirty="0">
              <a:solidFill>
                <a:sysClr val="windowText" lastClr="000000"/>
              </a:solidFill>
            </a:endParaRPr>
          </a:p>
          <a:p>
            <a:pPr marL="0" indent="0">
              <a:buNone/>
            </a:pPr>
            <a:r>
              <a:rPr lang="en-US" b="1" dirty="0">
                <a:solidFill>
                  <a:sysClr val="windowText" lastClr="000000"/>
                </a:solidFill>
              </a:rPr>
              <a:t>   </a:t>
            </a:r>
          </a:p>
          <a:p>
            <a:pPr marL="0" indent="0">
              <a:buNone/>
            </a:pPr>
            <a:r>
              <a:rPr lang="en-US" dirty="0"/>
              <a:t> </a:t>
            </a:r>
          </a:p>
        </p:txBody>
      </p:sp>
    </p:spTree>
    <p:extLst>
      <p:ext uri="{BB962C8B-B14F-4D97-AF65-F5344CB8AC3E}">
        <p14:creationId xmlns:p14="http://schemas.microsoft.com/office/powerpoint/2010/main" val="2629035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EF815-AECF-408F-BEA3-0DC61EA8E73B}"/>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Watch the Video</a:t>
            </a:r>
          </a:p>
        </p:txBody>
      </p:sp>
      <p:sp>
        <p:nvSpPr>
          <p:cNvPr id="3" name="Content Placeholder 2">
            <a:extLst>
              <a:ext uri="{FF2B5EF4-FFF2-40B4-BE49-F238E27FC236}">
                <a16:creationId xmlns:a16="http://schemas.microsoft.com/office/drawing/2014/main" id="{E1D5C8ED-D8F0-4936-96F3-89DBECFC6000}"/>
              </a:ext>
            </a:extLst>
          </p:cNvPr>
          <p:cNvSpPr>
            <a:spLocks noGrp="1"/>
          </p:cNvSpPr>
          <p:nvPr>
            <p:ph idx="1"/>
          </p:nvPr>
        </p:nvSpPr>
        <p:spPr/>
        <p:txBody>
          <a:bodyPr>
            <a:normAutofit fontScale="85000" lnSpcReduction="20000"/>
          </a:bodyPr>
          <a:lstStyle/>
          <a:p>
            <a:pPr marL="0" indent="0">
              <a:buNone/>
            </a:pPr>
            <a:r>
              <a:rPr lang="en-US" i="1" dirty="0">
                <a:latin typeface="Arial" panose="020B0604020202020204" pitchFamily="34" charset="0"/>
                <a:cs typeface="Arial" panose="020B0604020202020204" pitchFamily="34" charset="0"/>
                <a:hlinkClick r:id="rId2"/>
              </a:rPr>
              <a:t>The Forgotten History Of Autism</a:t>
            </a:r>
            <a:endParaRPr lang="en-US" i="1"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About the video</a:t>
            </a:r>
            <a:r>
              <a:rPr lang="en-US" dirty="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TED Talks, 2015</a:t>
            </a:r>
          </a:p>
          <a:p>
            <a:r>
              <a:rPr lang="en-US" dirty="0">
                <a:latin typeface="Arial" panose="020B0604020202020204" pitchFamily="34" charset="0"/>
                <a:cs typeface="Arial" panose="020B0604020202020204" pitchFamily="34" charset="0"/>
              </a:rPr>
              <a:t>Speaker:  Steve Silberman, writer</a:t>
            </a:r>
          </a:p>
          <a:p>
            <a:pPr marL="0" indent="0">
              <a:buNone/>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Things to keep in mind:</a:t>
            </a:r>
          </a:p>
          <a:p>
            <a:pPr marL="0" indent="0">
              <a:buNone/>
            </a:pPr>
            <a:endParaRPr lang="en-US" dirty="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As of 2019, the Centers for Disease Control and Prevention estimates that 1 in 59 children are affected by ASD.</a:t>
            </a:r>
          </a:p>
          <a:p>
            <a:pPr marL="274320" lvl="1" indent="0">
              <a:buNone/>
            </a:pPr>
            <a:endParaRPr lang="en-US" dirty="0">
              <a:latin typeface="Arial" panose="020B0604020202020204" pitchFamily="34" charset="0"/>
              <a:cs typeface="Arial" panose="020B0604020202020204" pitchFamily="34" charset="0"/>
            </a:endParaRPr>
          </a:p>
          <a:p>
            <a:pPr lvl="1">
              <a:buFont typeface="Courier New" panose="02070309020205020404" pitchFamily="49" charset="0"/>
              <a:buChar char="o"/>
            </a:pPr>
            <a:r>
              <a:rPr lang="en-US" dirty="0">
                <a:latin typeface="Arial" panose="020B0604020202020204" pitchFamily="34" charset="0"/>
                <a:cs typeface="Arial" panose="020B0604020202020204" pitchFamily="34" charset="0"/>
              </a:rPr>
              <a:t>The individual with autism portrayed in the movie “Rain Man” is not a representation of all individuals with ASD.</a:t>
            </a:r>
          </a:p>
        </p:txBody>
      </p:sp>
    </p:spTree>
    <p:extLst>
      <p:ext uri="{BB962C8B-B14F-4D97-AF65-F5344CB8AC3E}">
        <p14:creationId xmlns:p14="http://schemas.microsoft.com/office/powerpoint/2010/main" val="1270597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4093E-F08A-49A1-B308-96441DA97EE0}"/>
              </a:ext>
            </a:extLst>
          </p:cNvPr>
          <p:cNvSpPr>
            <a:spLocks noGrp="1"/>
          </p:cNvSpPr>
          <p:nvPr>
            <p:ph type="ctrTitle"/>
          </p:nvPr>
        </p:nvSpPr>
        <p:spPr/>
        <p:txBody>
          <a:bodyPr/>
          <a:lstStyle/>
          <a:p>
            <a:r>
              <a:rPr lang="en-US" dirty="0">
                <a:latin typeface="Arial" panose="020B0604020202020204" pitchFamily="34" charset="0"/>
                <a:cs typeface="Arial" panose="020B0604020202020204" pitchFamily="34" charset="0"/>
              </a:rPr>
              <a:t>Diagnosis of ASD</a:t>
            </a:r>
          </a:p>
        </p:txBody>
      </p:sp>
    </p:spTree>
    <p:extLst>
      <p:ext uri="{BB962C8B-B14F-4D97-AF65-F5344CB8AC3E}">
        <p14:creationId xmlns:p14="http://schemas.microsoft.com/office/powerpoint/2010/main" val="3018084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F6AFA-FE1D-4408-A3F2-603DB8AE1EB7}"/>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Diagnosis of Autism Spectrum Disorder</a:t>
            </a:r>
          </a:p>
        </p:txBody>
      </p:sp>
      <p:sp>
        <p:nvSpPr>
          <p:cNvPr id="3" name="Content Placeholder 2">
            <a:extLst>
              <a:ext uri="{FF2B5EF4-FFF2-40B4-BE49-F238E27FC236}">
                <a16:creationId xmlns:a16="http://schemas.microsoft.com/office/drawing/2014/main" id="{A5DEB625-32C9-4A56-9D5B-639E294F820F}"/>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Diagnostic and Statistical Manual of Mental Disorders – 5 (DSM-5):  299.0 </a:t>
            </a:r>
          </a:p>
          <a:p>
            <a:pPr marL="0" indent="0">
              <a:buNone/>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A current diagnosis of </a:t>
            </a:r>
            <a:r>
              <a:rPr lang="en-US" b="1" dirty="0">
                <a:latin typeface="Arial" panose="020B0604020202020204" pitchFamily="34" charset="0"/>
                <a:cs typeface="Arial" panose="020B0604020202020204" pitchFamily="34" charset="0"/>
              </a:rPr>
              <a:t>autism spectrum disorder </a:t>
            </a:r>
            <a:r>
              <a:rPr lang="en-US" dirty="0">
                <a:latin typeface="Arial" panose="020B0604020202020204" pitchFamily="34" charset="0"/>
                <a:cs typeface="Arial" panose="020B0604020202020204" pitchFamily="34" charset="0"/>
              </a:rPr>
              <a:t>(ASD) includes several conditions that used to be diagnosed separately (DSM-IV): </a:t>
            </a:r>
          </a:p>
          <a:p>
            <a:pPr lvl="2"/>
            <a:r>
              <a:rPr lang="en-US" sz="2400" dirty="0">
                <a:latin typeface="Arial" panose="020B0604020202020204" pitchFamily="34" charset="0"/>
                <a:cs typeface="Arial" panose="020B0604020202020204" pitchFamily="34" charset="0"/>
              </a:rPr>
              <a:t>Autistic Disorder</a:t>
            </a:r>
          </a:p>
          <a:p>
            <a:pPr lvl="2"/>
            <a:r>
              <a:rPr lang="en-US" sz="2400" dirty="0">
                <a:latin typeface="Arial" panose="020B0604020202020204" pitchFamily="34" charset="0"/>
                <a:cs typeface="Arial" panose="020B0604020202020204" pitchFamily="34" charset="0"/>
              </a:rPr>
              <a:t>Pervasive Developmental Disorder not otherwise specified (PDD-NOS)</a:t>
            </a:r>
          </a:p>
          <a:p>
            <a:pPr lvl="2"/>
            <a:r>
              <a:rPr lang="en-US" sz="2400" dirty="0">
                <a:latin typeface="Arial" panose="020B0604020202020204" pitchFamily="34" charset="0"/>
                <a:cs typeface="Arial" panose="020B0604020202020204" pitchFamily="34" charset="0"/>
              </a:rPr>
              <a:t>Asperger’s Disorder </a:t>
            </a:r>
          </a:p>
          <a:p>
            <a:pPr marL="0" indent="0">
              <a:buNone/>
            </a:pPr>
            <a:endParaRPr lang="en-US" dirty="0"/>
          </a:p>
        </p:txBody>
      </p:sp>
    </p:spTree>
    <p:extLst>
      <p:ext uri="{BB962C8B-B14F-4D97-AF65-F5344CB8AC3E}">
        <p14:creationId xmlns:p14="http://schemas.microsoft.com/office/powerpoint/2010/main" val="3598967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AE893-241A-4A86-AC50-6D2DDB93FB76}"/>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From DSM-IV to DSM-5</a:t>
            </a:r>
          </a:p>
        </p:txBody>
      </p:sp>
      <p:sp>
        <p:nvSpPr>
          <p:cNvPr id="3" name="Content Placeholder 2">
            <a:extLst>
              <a:ext uri="{FF2B5EF4-FFF2-40B4-BE49-F238E27FC236}">
                <a16:creationId xmlns:a16="http://schemas.microsoft.com/office/drawing/2014/main" id="{7C5314C7-F988-418D-AD8D-40BC4121DB69}"/>
              </a:ext>
            </a:extLst>
          </p:cNvPr>
          <p:cNvSpPr>
            <a:spLocks noGrp="1"/>
          </p:cNvSpPr>
          <p:nvPr>
            <p:ph idx="1"/>
          </p:nvPr>
        </p:nvSpPr>
        <p:spPr/>
        <p:txBody>
          <a:bodyPr/>
          <a:lstStyle/>
          <a:p>
            <a:r>
              <a:rPr lang="en-US" sz="2000" dirty="0">
                <a:latin typeface="Arial" panose="020B0604020202020204" pitchFamily="34" charset="0"/>
                <a:cs typeface="Arial" panose="020B0604020202020204" pitchFamily="34" charset="0"/>
              </a:rPr>
              <a:t>In the DSM-5 (2013), the diagnosis of pervasive developmental disorders changed to autism spectrum disorder. </a:t>
            </a:r>
          </a:p>
          <a:p>
            <a:pPr marL="0" indent="0">
              <a:buNone/>
            </a:pPr>
            <a:endParaRPr lang="en-US" sz="2000" dirty="0">
              <a:latin typeface="Arial" panose="020B0604020202020204" pitchFamily="34" charset="0"/>
              <a:cs typeface="Arial" panose="020B0604020202020204" pitchFamily="34" charset="0"/>
            </a:endParaRPr>
          </a:p>
          <a:p>
            <a:pPr marL="0" indent="0">
              <a:buNone/>
            </a:pPr>
            <a:r>
              <a:rPr lang="en-US" sz="2000" dirty="0">
                <a:latin typeface="Arial" panose="020B0604020202020204" pitchFamily="34" charset="0"/>
                <a:cs typeface="Arial" panose="020B0604020202020204" pitchFamily="34" charset="0"/>
              </a:rPr>
              <a:t>The following disorders are listed as “Pervasive Developmental Disorders” (PDDs) in the Diagnostic and Statistical Manual of Mental Disorders, Fourth Edition, Text Revision (DSM-IV-TR):</a:t>
            </a:r>
          </a:p>
          <a:p>
            <a:pPr marL="857250" lvl="1" indent="-457200">
              <a:buFont typeface="+mj-lt"/>
              <a:buAutoNum type="arabicParenR"/>
            </a:pPr>
            <a:r>
              <a:rPr lang="en-US" sz="1800" dirty="0">
                <a:latin typeface="Arial" panose="020B0604020202020204" pitchFamily="34" charset="0"/>
                <a:cs typeface="Arial" panose="020B0604020202020204" pitchFamily="34" charset="0"/>
              </a:rPr>
              <a:t>Autistic Disorder:  commonly referred to as autism</a:t>
            </a:r>
          </a:p>
          <a:p>
            <a:pPr marL="857250" lvl="1" indent="-457200">
              <a:buFont typeface="+mj-lt"/>
              <a:buAutoNum type="arabicParenR"/>
            </a:pPr>
            <a:r>
              <a:rPr lang="en-US" sz="1800" dirty="0">
                <a:latin typeface="Arial" panose="020B0604020202020204" pitchFamily="34" charset="0"/>
                <a:cs typeface="Arial" panose="020B0604020202020204" pitchFamily="34" charset="0"/>
              </a:rPr>
              <a:t>Asperger’s Disorder:  also known as Asperger’s Syndrome</a:t>
            </a:r>
          </a:p>
          <a:p>
            <a:pPr marL="857250" lvl="1" indent="-457200">
              <a:buFont typeface="+mj-lt"/>
              <a:buAutoNum type="arabicParenR"/>
            </a:pPr>
            <a:r>
              <a:rPr lang="en-US" sz="1800" dirty="0">
                <a:latin typeface="Arial" panose="020B0604020202020204" pitchFamily="34" charset="0"/>
                <a:cs typeface="Arial" panose="020B0604020202020204" pitchFamily="34" charset="0"/>
              </a:rPr>
              <a:t>Pervasive Developmental Disorder Not Otherwise Specified (PDD-NOS)</a:t>
            </a:r>
          </a:p>
          <a:p>
            <a:pPr marL="857250" lvl="1" indent="-457200">
              <a:buFont typeface="+mj-lt"/>
              <a:buAutoNum type="arabicParenR"/>
            </a:pPr>
            <a:r>
              <a:rPr lang="en-US" sz="1800" dirty="0">
                <a:latin typeface="Arial" panose="020B0604020202020204" pitchFamily="34" charset="0"/>
                <a:cs typeface="Arial" panose="020B0604020202020204" pitchFamily="34" charset="0"/>
              </a:rPr>
              <a:t>Childhood Disintegrative Disorder (CDD)</a:t>
            </a:r>
          </a:p>
          <a:p>
            <a:pPr marL="857250" lvl="1" indent="-457200">
              <a:buFont typeface="+mj-lt"/>
              <a:buAutoNum type="arabicParenR"/>
            </a:pPr>
            <a:r>
              <a:rPr lang="en-US" sz="1800" dirty="0">
                <a:latin typeface="Arial" panose="020B0604020202020204" pitchFamily="34" charset="0"/>
                <a:cs typeface="Arial" panose="020B0604020202020204" pitchFamily="34" charset="0"/>
              </a:rPr>
              <a:t>Rett’s Syndrome</a:t>
            </a:r>
          </a:p>
          <a:p>
            <a:pPr marL="0" indent="0">
              <a:buNone/>
            </a:pPr>
            <a:endParaRPr lang="en-US" dirty="0"/>
          </a:p>
        </p:txBody>
      </p:sp>
    </p:spTree>
    <p:extLst>
      <p:ext uri="{BB962C8B-B14F-4D97-AF65-F5344CB8AC3E}">
        <p14:creationId xmlns:p14="http://schemas.microsoft.com/office/powerpoint/2010/main" val="17051289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2601</TotalTime>
  <Words>2689</Words>
  <Application>Microsoft Office PowerPoint</Application>
  <PresentationFormat>Widescreen</PresentationFormat>
  <Paragraphs>352</Paragraphs>
  <Slides>41</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Arial</vt:lpstr>
      <vt:lpstr>Calibri</vt:lpstr>
      <vt:lpstr>Calibri Light</vt:lpstr>
      <vt:lpstr>Courier New</vt:lpstr>
      <vt:lpstr>Office Theme</vt:lpstr>
      <vt:lpstr>Autism Spectrum Disorder</vt:lpstr>
      <vt:lpstr>Outline of Module</vt:lpstr>
      <vt:lpstr>Overview of Autism Spectrum Disorder</vt:lpstr>
      <vt:lpstr>Overview of Autism Spectrum Disorder – Slide 2</vt:lpstr>
      <vt:lpstr>History of Autism Spectrum Disorder</vt:lpstr>
      <vt:lpstr>Watch the Video</vt:lpstr>
      <vt:lpstr>Diagnosis of ASD</vt:lpstr>
      <vt:lpstr>Diagnosis of Autism Spectrum Disorder</vt:lpstr>
      <vt:lpstr>From DSM-IV to DSM-5</vt:lpstr>
      <vt:lpstr>Criteria for Diagnosis</vt:lpstr>
      <vt:lpstr>Severity Levels of ASD</vt:lpstr>
      <vt:lpstr>Level 3: Requiring Very Substantial Support</vt:lpstr>
      <vt:lpstr>Level 2:  Requiring Substantial Support</vt:lpstr>
      <vt:lpstr>Level 1:  Requiring Support</vt:lpstr>
      <vt:lpstr>Criteria for Diagnosis Activity</vt:lpstr>
      <vt:lpstr>What is Social Communication Disorder?</vt:lpstr>
      <vt:lpstr>Individuality</vt:lpstr>
      <vt:lpstr>How ASD Impacts Learning</vt:lpstr>
      <vt:lpstr>ASD in the College Setting</vt:lpstr>
      <vt:lpstr>Social Communication &amp; Interaction Challenges </vt:lpstr>
      <vt:lpstr>Communication Challenges with ASD</vt:lpstr>
      <vt:lpstr>Social Communication &amp; Interaction Characteristics </vt:lpstr>
      <vt:lpstr>Social Communication &amp; Interaction Strategies</vt:lpstr>
      <vt:lpstr>Antecedent-Based Intervention Strategies</vt:lpstr>
      <vt:lpstr>Structure, Routine,  Predictability, &amp; Executive Function</vt:lpstr>
      <vt:lpstr>Structure, Routine, &amp; Predictability Characteristics</vt:lpstr>
      <vt:lpstr>Executive Function</vt:lpstr>
      <vt:lpstr>What is Executive Function? </vt:lpstr>
      <vt:lpstr>Challenges with Executive Function</vt:lpstr>
      <vt:lpstr>Structure, Routine, Predictability, &amp; Executive Function Strategies  </vt:lpstr>
      <vt:lpstr>Comorbidities &amp; Additional Challenges </vt:lpstr>
      <vt:lpstr>Comorbidities &amp; Additional Challenges in ASD</vt:lpstr>
      <vt:lpstr>Strategies to Address Comorbidities &amp; Additional Challenges</vt:lpstr>
      <vt:lpstr>Appropriate Accommodations </vt:lpstr>
      <vt:lpstr>Examples of Accommodations</vt:lpstr>
      <vt:lpstr>Digging Deeper:  Evidence-Based Practices </vt:lpstr>
      <vt:lpstr>What is an Evidence-Based Practice?</vt:lpstr>
      <vt:lpstr>Learn More about Evidence-Based Practices</vt:lpstr>
      <vt:lpstr>Summary of Autism Spectrum Disorder</vt:lpstr>
      <vt:lpstr> References</vt:lpstr>
      <vt:lpstr>References – Slide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Autism Spectrum Disorder in High Education</dc:title>
  <dc:creator>Heiland, Linda</dc:creator>
  <cp:lastModifiedBy>Trudie Hughes</cp:lastModifiedBy>
  <cp:revision>152</cp:revision>
  <cp:lastPrinted>2019-03-16T12:45:50Z</cp:lastPrinted>
  <dcterms:created xsi:type="dcterms:W3CDTF">2019-03-08T18:52:07Z</dcterms:created>
  <dcterms:modified xsi:type="dcterms:W3CDTF">2019-10-31T14:56:54Z</dcterms:modified>
</cp:coreProperties>
</file>