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1"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3" d="100"/>
          <a:sy n="73"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cleg.net/" TargetMode="External"/><Relationship Id="rId2" Type="http://schemas.openxmlformats.org/officeDocument/2006/relationships/hyperlink" Target="http://www.ada.gov/" TargetMode="External"/><Relationship Id="rId1" Type="http://schemas.openxmlformats.org/officeDocument/2006/relationships/slideLayout" Target="../slideLayouts/slideLayout2.xml"/><Relationship Id="rId4" Type="http://schemas.openxmlformats.org/officeDocument/2006/relationships/hyperlink" Target="http://www.anythingpawsabl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Service Animals</a:t>
            </a:r>
            <a:endParaRPr lang="en-US" dirty="0"/>
          </a:p>
        </p:txBody>
      </p:sp>
      <p:sp>
        <p:nvSpPr>
          <p:cNvPr id="3" name="Subtitle 2"/>
          <p:cNvSpPr>
            <a:spLocks noGrp="1"/>
          </p:cNvSpPr>
          <p:nvPr>
            <p:ph type="subTitle" idx="1"/>
          </p:nvPr>
        </p:nvSpPr>
        <p:spPr/>
        <p:txBody>
          <a:bodyPr>
            <a:normAutofit/>
          </a:bodyPr>
          <a:lstStyle/>
          <a:p>
            <a:r>
              <a:rPr lang="en-US" dirty="0" smtClean="0"/>
              <a:t>Disability Academy 2019</a:t>
            </a:r>
          </a:p>
          <a:p>
            <a:r>
              <a:rPr lang="en-US" dirty="0" smtClean="0"/>
              <a:t>Module 3 – </a:t>
            </a:r>
            <a:r>
              <a:rPr lang="en-US" smtClean="0"/>
              <a:t>Disability </a:t>
            </a:r>
            <a:r>
              <a:rPr lang="en-US" smtClean="0"/>
              <a:t>Etiquette</a:t>
            </a:r>
            <a:endParaRPr lang="en-US" dirty="0" smtClean="0"/>
          </a:p>
        </p:txBody>
      </p:sp>
    </p:spTree>
    <p:extLst>
      <p:ext uri="{BB962C8B-B14F-4D97-AF65-F5344CB8AC3E}">
        <p14:creationId xmlns:p14="http://schemas.microsoft.com/office/powerpoint/2010/main" val="3907309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idx="1"/>
          </p:nvPr>
        </p:nvSpPr>
        <p:spPr/>
        <p:txBody>
          <a:bodyPr/>
          <a:lstStyle/>
          <a:p>
            <a:r>
              <a:rPr lang="en-US" dirty="0" smtClean="0"/>
              <a:t>Keep your own animal a distance away from a working animal.</a:t>
            </a:r>
          </a:p>
          <a:p>
            <a:pPr lvl="1"/>
            <a:r>
              <a:rPr lang="en-US" dirty="0"/>
              <a:t>If you happen to have your </a:t>
            </a:r>
            <a:r>
              <a:rPr lang="en-US" dirty="0" smtClean="0"/>
              <a:t>animal </a:t>
            </a:r>
            <a:r>
              <a:rPr lang="en-US" dirty="0"/>
              <a:t>with you when you encounter a service </a:t>
            </a:r>
            <a:r>
              <a:rPr lang="en-US" dirty="0" smtClean="0"/>
              <a:t>animal team, do not </a:t>
            </a:r>
            <a:r>
              <a:rPr lang="en-US" dirty="0"/>
              <a:t>allow your pet to approach them without first talking with the handler to see if it's permissible.</a:t>
            </a:r>
          </a:p>
          <a:p>
            <a:pPr lvl="1"/>
            <a:r>
              <a:rPr lang="en-US" dirty="0"/>
              <a:t>Other animals are an obvious distraction to working </a:t>
            </a:r>
            <a:r>
              <a:rPr lang="en-US" dirty="0" smtClean="0"/>
              <a:t>animals, </a:t>
            </a:r>
            <a:r>
              <a:rPr lang="en-US" dirty="0"/>
              <a:t>and in a worst-case scenario, there could be an altercation between the two animals.</a:t>
            </a:r>
          </a:p>
          <a:p>
            <a:pPr lvl="1"/>
            <a:endParaRPr lang="en-US" dirty="0"/>
          </a:p>
        </p:txBody>
      </p:sp>
    </p:spTree>
    <p:extLst>
      <p:ext uri="{BB962C8B-B14F-4D97-AF65-F5344CB8AC3E}">
        <p14:creationId xmlns:p14="http://schemas.microsoft.com/office/powerpoint/2010/main" val="10142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a:t>
            </a:r>
            <a:endParaRPr lang="en-US" dirty="0"/>
          </a:p>
        </p:txBody>
      </p:sp>
      <p:sp>
        <p:nvSpPr>
          <p:cNvPr id="3" name="Content Placeholder 2"/>
          <p:cNvSpPr>
            <a:spLocks noGrp="1"/>
          </p:cNvSpPr>
          <p:nvPr>
            <p:ph idx="1"/>
          </p:nvPr>
        </p:nvSpPr>
        <p:spPr/>
        <p:txBody>
          <a:bodyPr/>
          <a:lstStyle/>
          <a:p>
            <a:r>
              <a:rPr lang="en-US" dirty="0" smtClean="0"/>
              <a:t>Offer food to a service animal.</a:t>
            </a:r>
          </a:p>
          <a:p>
            <a:pPr lvl="1"/>
            <a:r>
              <a:rPr lang="en-US" dirty="0"/>
              <a:t>According to Canine Companions for Independence, "Food is the ultimate distraction to the working dog and can jeopardize the working assistance dog team." Not only are food and treats a potential distraction, but many service </a:t>
            </a:r>
            <a:r>
              <a:rPr lang="en-US" dirty="0" smtClean="0"/>
              <a:t>animals </a:t>
            </a:r>
            <a:r>
              <a:rPr lang="en-US" dirty="0"/>
              <a:t>are fed a specific diet and often on a specific schedule.</a:t>
            </a:r>
          </a:p>
          <a:p>
            <a:pPr lvl="1"/>
            <a:endParaRPr lang="en-US" dirty="0"/>
          </a:p>
        </p:txBody>
      </p:sp>
    </p:spTree>
    <p:extLst>
      <p:ext uri="{BB962C8B-B14F-4D97-AF65-F5344CB8AC3E}">
        <p14:creationId xmlns:p14="http://schemas.microsoft.com/office/powerpoint/2010/main" val="3929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idx="1"/>
          </p:nvPr>
        </p:nvSpPr>
        <p:spPr/>
        <p:txBody>
          <a:bodyPr/>
          <a:lstStyle/>
          <a:p>
            <a:r>
              <a:rPr lang="en-US" dirty="0" smtClean="0"/>
              <a:t>Treat the owner/handler with sensitivity and respect.</a:t>
            </a:r>
          </a:p>
          <a:p>
            <a:pPr lvl="1"/>
            <a:r>
              <a:rPr lang="en-US" dirty="0"/>
              <a:t>Asking a service </a:t>
            </a:r>
            <a:r>
              <a:rPr lang="en-US" dirty="0" smtClean="0"/>
              <a:t>animals </a:t>
            </a:r>
            <a:r>
              <a:rPr lang="en-US" dirty="0"/>
              <a:t>handler personal questions about his or her disability is out of bounds; it is disrespectful and an intrusion of privacy. Assume the service </a:t>
            </a:r>
            <a:r>
              <a:rPr lang="en-US" dirty="0" smtClean="0"/>
              <a:t>animal </a:t>
            </a:r>
            <a:r>
              <a:rPr lang="en-US" dirty="0"/>
              <a:t>team can handle things themselves. If you sense they could use your help, ask first. Moreover, do not take it personally if your offer is rejected, as there is usually a good reason.</a:t>
            </a:r>
          </a:p>
          <a:p>
            <a:pPr lvl="1"/>
            <a:endParaRPr lang="en-US" dirty="0"/>
          </a:p>
        </p:txBody>
      </p:sp>
    </p:spTree>
    <p:extLst>
      <p:ext uri="{BB962C8B-B14F-4D97-AF65-F5344CB8AC3E}">
        <p14:creationId xmlns:p14="http://schemas.microsoft.com/office/powerpoint/2010/main" val="321435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a:t>
            </a:r>
            <a:endParaRPr lang="en-US" dirty="0"/>
          </a:p>
        </p:txBody>
      </p:sp>
      <p:sp>
        <p:nvSpPr>
          <p:cNvPr id="3" name="Content Placeholder 2"/>
          <p:cNvSpPr>
            <a:spLocks noGrp="1"/>
          </p:cNvSpPr>
          <p:nvPr>
            <p:ph idx="1"/>
          </p:nvPr>
        </p:nvSpPr>
        <p:spPr/>
        <p:txBody>
          <a:bodyPr/>
          <a:lstStyle/>
          <a:p>
            <a:r>
              <a:rPr lang="en-US" dirty="0" smtClean="0"/>
              <a:t>Assume a napping service animal is off duty.</a:t>
            </a:r>
          </a:p>
          <a:p>
            <a:pPr lvl="1"/>
            <a:r>
              <a:rPr lang="en-US" dirty="0"/>
              <a:t>All dogs nap, including working dogs. </a:t>
            </a:r>
          </a:p>
          <a:p>
            <a:pPr lvl="1"/>
            <a:r>
              <a:rPr lang="en-US" dirty="0"/>
              <a:t>When </a:t>
            </a:r>
            <a:r>
              <a:rPr lang="en-US" dirty="0" smtClean="0"/>
              <a:t>the handler </a:t>
            </a:r>
            <a:r>
              <a:rPr lang="en-US" dirty="0"/>
              <a:t>is sitting or standing for some length of time, it is perfectly natural and appropriate for a service </a:t>
            </a:r>
            <a:r>
              <a:rPr lang="en-US" dirty="0" smtClean="0"/>
              <a:t>animal </a:t>
            </a:r>
            <a:r>
              <a:rPr lang="en-US" dirty="0"/>
              <a:t>to catch a few winks. </a:t>
            </a:r>
            <a:r>
              <a:rPr lang="en-US" dirty="0" smtClean="0"/>
              <a:t>The animal is </a:t>
            </a:r>
            <a:r>
              <a:rPr lang="en-US" dirty="0"/>
              <a:t>still technically at work, so all do’s and don'ts remain in effect.</a:t>
            </a:r>
          </a:p>
          <a:p>
            <a:pPr lvl="1"/>
            <a:endParaRPr lang="en-US" dirty="0"/>
          </a:p>
        </p:txBody>
      </p:sp>
    </p:spTree>
    <p:extLst>
      <p:ext uri="{BB962C8B-B14F-4D97-AF65-F5344CB8AC3E}">
        <p14:creationId xmlns:p14="http://schemas.microsoft.com/office/powerpoint/2010/main" val="73807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idx="1"/>
          </p:nvPr>
        </p:nvSpPr>
        <p:spPr/>
        <p:txBody>
          <a:bodyPr/>
          <a:lstStyle/>
          <a:p>
            <a:r>
              <a:rPr lang="en-US" dirty="0" smtClean="0"/>
              <a:t>Inform an owner/handler if a service animal approaches you.</a:t>
            </a:r>
          </a:p>
          <a:p>
            <a:pPr lvl="1"/>
            <a:r>
              <a:rPr lang="en-US" dirty="0"/>
              <a:t>If a working </a:t>
            </a:r>
            <a:r>
              <a:rPr lang="en-US" dirty="0" smtClean="0"/>
              <a:t>animal </a:t>
            </a:r>
            <a:r>
              <a:rPr lang="en-US" dirty="0"/>
              <a:t>approaches you, sniffs or nudges you, etc., politely let the handler know. Resist the urge to respond to the dog - the handler will correct the dog.</a:t>
            </a:r>
          </a:p>
          <a:p>
            <a:endParaRPr lang="en-US" dirty="0"/>
          </a:p>
        </p:txBody>
      </p:sp>
    </p:spTree>
    <p:extLst>
      <p:ext uri="{BB962C8B-B14F-4D97-AF65-F5344CB8AC3E}">
        <p14:creationId xmlns:p14="http://schemas.microsoft.com/office/powerpoint/2010/main" val="187366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a:t>
            </a:r>
            <a:endParaRPr lang="en-US" dirty="0"/>
          </a:p>
        </p:txBody>
      </p:sp>
      <p:sp>
        <p:nvSpPr>
          <p:cNvPr id="3" name="Content Placeholder 2"/>
          <p:cNvSpPr>
            <a:spLocks noGrp="1"/>
          </p:cNvSpPr>
          <p:nvPr>
            <p:ph idx="1"/>
          </p:nvPr>
        </p:nvSpPr>
        <p:spPr/>
        <p:txBody>
          <a:bodyPr/>
          <a:lstStyle/>
          <a:p>
            <a:r>
              <a:rPr lang="en-US" dirty="0" smtClean="0"/>
              <a:t>Assume services animals never get to play.</a:t>
            </a:r>
          </a:p>
          <a:p>
            <a:pPr lvl="1"/>
            <a:r>
              <a:rPr lang="en-US" dirty="0" smtClean="0"/>
              <a:t>If you are truly interested in working with a service animal team, ask how you can!</a:t>
            </a:r>
            <a:endParaRPr lang="en-US" dirty="0"/>
          </a:p>
        </p:txBody>
      </p:sp>
    </p:spTree>
    <p:extLst>
      <p:ext uri="{BB962C8B-B14F-4D97-AF65-F5344CB8AC3E}">
        <p14:creationId xmlns:p14="http://schemas.microsoft.com/office/powerpoint/2010/main" val="2592577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2"/>
              </a:rPr>
              <a:t>www.ada.gov</a:t>
            </a:r>
            <a:endParaRPr lang="en-US" dirty="0" smtClean="0"/>
          </a:p>
          <a:p>
            <a:r>
              <a:rPr lang="en-US" dirty="0" smtClean="0">
                <a:hlinkClick r:id="rId3"/>
              </a:rPr>
              <a:t>NC Legislature</a:t>
            </a:r>
            <a:endParaRPr lang="en-US" dirty="0" smtClean="0"/>
          </a:p>
          <a:p>
            <a:r>
              <a:rPr lang="en-US" dirty="0" smtClean="0">
                <a:hlinkClick r:id="rId4"/>
              </a:rPr>
              <a:t>Anything </a:t>
            </a:r>
            <a:r>
              <a:rPr lang="en-US" dirty="0" err="1" smtClean="0">
                <a:hlinkClick r:id="rId4"/>
              </a:rPr>
              <a:t>Pawsable</a:t>
            </a:r>
            <a:endParaRPr lang="en-US" dirty="0" smtClean="0"/>
          </a:p>
        </p:txBody>
      </p:sp>
    </p:spTree>
    <p:extLst>
      <p:ext uri="{BB962C8B-B14F-4D97-AF65-F5344CB8AC3E}">
        <p14:creationId xmlns:p14="http://schemas.microsoft.com/office/powerpoint/2010/main" val="216893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Service Animal?</a:t>
            </a:r>
            <a:endParaRPr lang="en-US" dirty="0"/>
          </a:p>
        </p:txBody>
      </p:sp>
      <p:sp>
        <p:nvSpPr>
          <p:cNvPr id="3" name="Content Placeholder 2"/>
          <p:cNvSpPr>
            <a:spLocks noGrp="1"/>
          </p:cNvSpPr>
          <p:nvPr>
            <p:ph idx="1"/>
          </p:nvPr>
        </p:nvSpPr>
        <p:spPr/>
        <p:txBody>
          <a:bodyPr>
            <a:normAutofit lnSpcReduction="10000"/>
          </a:bodyPr>
          <a:lstStyle/>
          <a:p>
            <a:r>
              <a:rPr lang="en-US" sz="2000" b="1" dirty="0"/>
              <a:t>Service animals are defined as </a:t>
            </a:r>
            <a:r>
              <a:rPr lang="en-US" sz="2000" b="1" dirty="0" smtClean="0"/>
              <a:t>dogs (or miniature horses) </a:t>
            </a:r>
            <a:r>
              <a:rPr lang="en-US" sz="2000" b="1" dirty="0"/>
              <a:t>that are individually trained to do work or perform tasks for people with disabilities.</a:t>
            </a:r>
            <a:r>
              <a:rPr lang="en-US" sz="2000" dirty="0"/>
              <a:t> Examples of such work or tasks include guiding people who are blind, alerting people who are deaf, pulling a wheelchair, alerting and protecting a person who is having a seizure, reminding a person with mental illness to take prescribed medications, calming a person with Post Traumatic Stress Disorder (PTSD) during an anxiety attack, or performing other duties. Service animals are working animals, not pets. The work or task </a:t>
            </a:r>
            <a:r>
              <a:rPr lang="en-US" sz="2000" dirty="0" smtClean="0"/>
              <a:t>an animal has </a:t>
            </a:r>
            <a:r>
              <a:rPr lang="en-US" sz="2000" dirty="0"/>
              <a:t>been trained to provide must be directly related to the person’s disability. </a:t>
            </a:r>
            <a:r>
              <a:rPr lang="en-US" sz="2000" dirty="0" smtClean="0"/>
              <a:t>Animals whose </a:t>
            </a:r>
            <a:r>
              <a:rPr lang="en-US" sz="2000" dirty="0"/>
              <a:t>sole function is to provide comfort or emotional support do not qualify as service animals under the ADA</a:t>
            </a:r>
            <a:r>
              <a:rPr lang="en-US" sz="2000" dirty="0" smtClean="0"/>
              <a:t>.</a:t>
            </a:r>
          </a:p>
          <a:p>
            <a:r>
              <a:rPr lang="en-US" sz="2000" dirty="0" smtClean="0"/>
              <a:t>ADA Document on Service Animals (document included in folder)</a:t>
            </a:r>
          </a:p>
          <a:p>
            <a:endParaRPr lang="en-US" dirty="0"/>
          </a:p>
          <a:p>
            <a:endParaRPr lang="en-US" dirty="0"/>
          </a:p>
        </p:txBody>
      </p:sp>
    </p:spTree>
    <p:extLst>
      <p:ext uri="{BB962C8B-B14F-4D97-AF65-F5344CB8AC3E}">
        <p14:creationId xmlns:p14="http://schemas.microsoft.com/office/powerpoint/2010/main" val="3635053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Service Animals Allowed?</a:t>
            </a:r>
            <a:endParaRPr lang="en-US" dirty="0"/>
          </a:p>
        </p:txBody>
      </p:sp>
      <p:sp>
        <p:nvSpPr>
          <p:cNvPr id="3" name="Content Placeholder 2"/>
          <p:cNvSpPr>
            <a:spLocks noGrp="1"/>
          </p:cNvSpPr>
          <p:nvPr>
            <p:ph idx="1"/>
          </p:nvPr>
        </p:nvSpPr>
        <p:spPr/>
        <p:txBody>
          <a:bodyPr>
            <a:normAutofit lnSpcReduction="10000"/>
          </a:bodyPr>
          <a:lstStyle/>
          <a:p>
            <a:r>
              <a:rPr lang="en-US" b="1" dirty="0"/>
              <a:t>Under the ADA, State and local governments, businesses, and nonprofit organizations that serve the public generally must allow service animals to accompany people with disabilities in all areas of the facility where the public is normally allowed to go.</a:t>
            </a:r>
            <a:r>
              <a:rPr lang="en-US" dirty="0"/>
              <a:t> For example, in a hospital it would be inappropriate to exclude a service animal from areas such as patient rooms, clinics, cafeterias, or examination rooms. However, it may be appropriate to exclude a service animal from operating rooms or burn units where the animal’s presence may compromise a sterile environment.</a:t>
            </a:r>
          </a:p>
        </p:txBody>
      </p:sp>
    </p:spTree>
    <p:extLst>
      <p:ext uri="{BB962C8B-B14F-4D97-AF65-F5344CB8AC3E}">
        <p14:creationId xmlns:p14="http://schemas.microsoft.com/office/powerpoint/2010/main" val="1692927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Regulation on Service Animals</a:t>
            </a:r>
            <a:endParaRPr lang="en-US" dirty="0"/>
          </a:p>
        </p:txBody>
      </p:sp>
      <p:sp>
        <p:nvSpPr>
          <p:cNvPr id="3" name="Content Placeholder 2"/>
          <p:cNvSpPr>
            <a:spLocks noGrp="1"/>
          </p:cNvSpPr>
          <p:nvPr>
            <p:ph idx="1"/>
          </p:nvPr>
        </p:nvSpPr>
        <p:spPr/>
        <p:txBody>
          <a:bodyPr>
            <a:normAutofit lnSpcReduction="10000"/>
          </a:bodyPr>
          <a:lstStyle/>
          <a:p>
            <a:r>
              <a:rPr lang="en-US" dirty="0" smtClean="0"/>
              <a:t>NC General Statute Chapter 168 – 4.2 through 4.5</a:t>
            </a:r>
          </a:p>
          <a:p>
            <a:pPr lvl="1"/>
            <a:r>
              <a:rPr lang="en-US" dirty="0" smtClean="0"/>
              <a:t>A person with a disability has the right to be accompanied by a service animal </a:t>
            </a:r>
          </a:p>
          <a:p>
            <a:pPr lvl="1"/>
            <a:r>
              <a:rPr lang="en-US" dirty="0" smtClean="0"/>
              <a:t>A service animal in training may be allowed when accompanied by the trainer and is identified as a service animal in training</a:t>
            </a:r>
          </a:p>
          <a:p>
            <a:pPr lvl="1"/>
            <a:r>
              <a:rPr lang="en-US" dirty="0" smtClean="0"/>
              <a:t>Department of Health and Human Services has process for registering service animals</a:t>
            </a:r>
          </a:p>
          <a:p>
            <a:pPr lvl="1"/>
            <a:r>
              <a:rPr lang="en-US" dirty="0" smtClean="0"/>
              <a:t>A person accompanied by or training a service animal may be required to pay fees</a:t>
            </a:r>
          </a:p>
          <a:p>
            <a:pPr lvl="1"/>
            <a:r>
              <a:rPr lang="en-US" dirty="0" smtClean="0"/>
              <a:t>Disguising any animal as a service animal or service animal in training is a Class 3 misdemeanor</a:t>
            </a:r>
          </a:p>
          <a:p>
            <a:endParaRPr lang="en-US" dirty="0"/>
          </a:p>
        </p:txBody>
      </p:sp>
    </p:spTree>
    <p:extLst>
      <p:ext uri="{BB962C8B-B14F-4D97-AF65-F5344CB8AC3E}">
        <p14:creationId xmlns:p14="http://schemas.microsoft.com/office/powerpoint/2010/main" val="392553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 Service Animal</a:t>
            </a:r>
            <a:endParaRPr lang="en-US" dirty="0"/>
          </a:p>
        </p:txBody>
      </p:sp>
      <p:sp>
        <p:nvSpPr>
          <p:cNvPr id="3" name="Content Placeholder 2"/>
          <p:cNvSpPr>
            <a:spLocks noGrp="1"/>
          </p:cNvSpPr>
          <p:nvPr>
            <p:ph idx="1"/>
          </p:nvPr>
        </p:nvSpPr>
        <p:spPr/>
        <p:txBody>
          <a:bodyPr>
            <a:normAutofit/>
          </a:bodyPr>
          <a:lstStyle/>
          <a:p>
            <a:r>
              <a:rPr lang="en-US" dirty="0" smtClean="0"/>
              <a:t>Only two questions can be asked if it is unclear an animal is a service animal:</a:t>
            </a:r>
          </a:p>
          <a:p>
            <a:pPr lvl="1"/>
            <a:r>
              <a:rPr lang="en-US" dirty="0" smtClean="0"/>
              <a:t>(1</a:t>
            </a:r>
            <a:r>
              <a:rPr lang="en-US" dirty="0"/>
              <a:t>) is the </a:t>
            </a:r>
            <a:r>
              <a:rPr lang="en-US" dirty="0" smtClean="0"/>
              <a:t>dog (or miniature horse) </a:t>
            </a:r>
            <a:r>
              <a:rPr lang="en-US" dirty="0"/>
              <a:t>a service animal required because of a disability, and </a:t>
            </a:r>
            <a:endParaRPr lang="en-US" dirty="0" smtClean="0"/>
          </a:p>
          <a:p>
            <a:pPr lvl="1"/>
            <a:r>
              <a:rPr lang="en-US" dirty="0" smtClean="0"/>
              <a:t>(</a:t>
            </a:r>
            <a:r>
              <a:rPr lang="en-US" dirty="0"/>
              <a:t>2) what work or task has the </a:t>
            </a:r>
            <a:r>
              <a:rPr lang="en-US" dirty="0" smtClean="0"/>
              <a:t>animal </a:t>
            </a:r>
            <a:r>
              <a:rPr lang="en-US" dirty="0"/>
              <a:t>been trained to perform. </a:t>
            </a:r>
            <a:endParaRPr lang="en-US" dirty="0" smtClean="0"/>
          </a:p>
          <a:p>
            <a:r>
              <a:rPr lang="en-US" dirty="0" smtClean="0"/>
              <a:t>Staff </a:t>
            </a:r>
            <a:r>
              <a:rPr lang="en-US" dirty="0"/>
              <a:t>cannot ask about the person’s disability, require medical documentation, require a special identification card or training documentation for the </a:t>
            </a:r>
            <a:r>
              <a:rPr lang="en-US" dirty="0" smtClean="0"/>
              <a:t>service animal, </a:t>
            </a:r>
            <a:r>
              <a:rPr lang="en-US" dirty="0"/>
              <a:t>or ask that the </a:t>
            </a:r>
            <a:r>
              <a:rPr lang="en-US" dirty="0" smtClean="0"/>
              <a:t>animal </a:t>
            </a:r>
            <a:r>
              <a:rPr lang="en-US" dirty="0"/>
              <a:t>demonstrate its ability to perform the work or task.</a:t>
            </a:r>
          </a:p>
          <a:p>
            <a:endParaRPr lang="en-US" dirty="0"/>
          </a:p>
        </p:txBody>
      </p:sp>
    </p:spTree>
    <p:extLst>
      <p:ext uri="{BB962C8B-B14F-4D97-AF65-F5344CB8AC3E}">
        <p14:creationId xmlns:p14="http://schemas.microsoft.com/office/powerpoint/2010/main" val="196566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Do’s &amp; Don’ts</a:t>
            </a:r>
            <a:endParaRPr lang="en-US" dirty="0"/>
          </a:p>
        </p:txBody>
      </p:sp>
      <p:sp>
        <p:nvSpPr>
          <p:cNvPr id="3" name="Content Placeholder 2"/>
          <p:cNvSpPr>
            <a:spLocks noGrp="1"/>
          </p:cNvSpPr>
          <p:nvPr>
            <p:ph idx="1"/>
          </p:nvPr>
        </p:nvSpPr>
        <p:spPr/>
        <p:txBody>
          <a:bodyPr/>
          <a:lstStyle/>
          <a:p>
            <a:r>
              <a:rPr lang="en-US" dirty="0" smtClean="0"/>
              <a:t>Do speak to the owner/handler rather than the dog.</a:t>
            </a:r>
          </a:p>
          <a:p>
            <a:pPr lvl="1"/>
            <a:r>
              <a:rPr lang="en-US" dirty="0" smtClean="0"/>
              <a:t>The service animal and it’s handler are a team. If you want to talk to them, always speak to the person first rather than automatically approaching the animal. Remember, the animal is working, and its human's life could depend on the animal staying focused on the job.</a:t>
            </a:r>
          </a:p>
        </p:txBody>
      </p:sp>
    </p:spTree>
    <p:extLst>
      <p:ext uri="{BB962C8B-B14F-4D97-AF65-F5344CB8AC3E}">
        <p14:creationId xmlns:p14="http://schemas.microsoft.com/office/powerpoint/2010/main" val="754591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a:t>
            </a:r>
            <a:endParaRPr lang="en-US" dirty="0"/>
          </a:p>
        </p:txBody>
      </p:sp>
      <p:sp>
        <p:nvSpPr>
          <p:cNvPr id="3" name="Content Placeholder 2"/>
          <p:cNvSpPr>
            <a:spLocks noGrp="1"/>
          </p:cNvSpPr>
          <p:nvPr>
            <p:ph idx="1"/>
          </p:nvPr>
        </p:nvSpPr>
        <p:spPr/>
        <p:txBody>
          <a:bodyPr/>
          <a:lstStyle/>
          <a:p>
            <a:r>
              <a:rPr lang="en-US" dirty="0" smtClean="0"/>
              <a:t>Be offended if a service animal handler will not let you pet the animal or if the pair do not stop to talk with you.</a:t>
            </a:r>
          </a:p>
          <a:p>
            <a:pPr lvl="1"/>
            <a:r>
              <a:rPr lang="en-US" dirty="0" smtClean="0"/>
              <a:t>The animal is working and both members of the team are concentrating on where they need to go or what they need to do.</a:t>
            </a:r>
            <a:endParaRPr lang="en-US" dirty="0"/>
          </a:p>
        </p:txBody>
      </p:sp>
    </p:spTree>
    <p:extLst>
      <p:ext uri="{BB962C8B-B14F-4D97-AF65-F5344CB8AC3E}">
        <p14:creationId xmlns:p14="http://schemas.microsoft.com/office/powerpoint/2010/main" val="360737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t>
            </a:r>
            <a:endParaRPr lang="en-US" dirty="0"/>
          </a:p>
        </p:txBody>
      </p:sp>
      <p:sp>
        <p:nvSpPr>
          <p:cNvPr id="3" name="Content Placeholder 2"/>
          <p:cNvSpPr>
            <a:spLocks noGrp="1"/>
          </p:cNvSpPr>
          <p:nvPr>
            <p:ph idx="1"/>
          </p:nvPr>
        </p:nvSpPr>
        <p:spPr/>
        <p:txBody>
          <a:bodyPr>
            <a:normAutofit/>
          </a:bodyPr>
          <a:lstStyle/>
          <a:p>
            <a:r>
              <a:rPr lang="en-US" dirty="0" smtClean="0"/>
              <a:t>Offer help but do not insist.</a:t>
            </a:r>
          </a:p>
          <a:p>
            <a:pPr lvl="1"/>
            <a:r>
              <a:rPr lang="en-US" dirty="0"/>
              <a:t>Service </a:t>
            </a:r>
            <a:r>
              <a:rPr lang="en-US" dirty="0" smtClean="0"/>
              <a:t>animal </a:t>
            </a:r>
            <a:r>
              <a:rPr lang="en-US" dirty="0"/>
              <a:t>handlers are very appreciative of others who ask them if they need help.  If you think a </a:t>
            </a:r>
            <a:r>
              <a:rPr lang="en-US" dirty="0" smtClean="0"/>
              <a:t>service animal </a:t>
            </a:r>
            <a:r>
              <a:rPr lang="en-US" dirty="0"/>
              <a:t>handler may need help, ask first.  If the </a:t>
            </a:r>
            <a:r>
              <a:rPr lang="en-US" dirty="0" smtClean="0"/>
              <a:t>animals handler </a:t>
            </a:r>
            <a:r>
              <a:rPr lang="en-US" dirty="0"/>
              <a:t>says no, do not take it personally.  One of the best "quiet respect" things you can do is to hit the automatic door opener if you see a service </a:t>
            </a:r>
            <a:r>
              <a:rPr lang="en-US" dirty="0" smtClean="0"/>
              <a:t>animal </a:t>
            </a:r>
            <a:r>
              <a:rPr lang="en-US" dirty="0"/>
              <a:t>team approaching.  This allows the team to enter the building smoothly.</a:t>
            </a:r>
          </a:p>
          <a:p>
            <a:pPr marL="0" indent="0">
              <a:buNone/>
            </a:pPr>
            <a:endParaRPr lang="en-US" dirty="0"/>
          </a:p>
          <a:p>
            <a:pPr lvl="1"/>
            <a:endParaRPr lang="en-US" dirty="0"/>
          </a:p>
        </p:txBody>
      </p:sp>
    </p:spTree>
    <p:extLst>
      <p:ext uri="{BB962C8B-B14F-4D97-AF65-F5344CB8AC3E}">
        <p14:creationId xmlns:p14="http://schemas.microsoft.com/office/powerpoint/2010/main" val="286247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a:t>
            </a:r>
            <a:endParaRPr lang="en-US" dirty="0"/>
          </a:p>
        </p:txBody>
      </p:sp>
      <p:sp>
        <p:nvSpPr>
          <p:cNvPr id="3" name="Content Placeholder 2"/>
          <p:cNvSpPr>
            <a:spLocks noGrp="1"/>
          </p:cNvSpPr>
          <p:nvPr>
            <p:ph idx="1"/>
          </p:nvPr>
        </p:nvSpPr>
        <p:spPr/>
        <p:txBody>
          <a:bodyPr/>
          <a:lstStyle/>
          <a:p>
            <a:r>
              <a:rPr lang="en-US" dirty="0" smtClean="0"/>
              <a:t>Touch the animal without asking first.</a:t>
            </a:r>
          </a:p>
          <a:p>
            <a:pPr lvl="1"/>
            <a:r>
              <a:rPr lang="en-US" dirty="0" smtClean="0"/>
              <a:t>Touching or petting a working animal is a distraction and may prevent the animal from tending to its human. The animal may be in the process of completing a command or direction given by its human, and you do not want to interfere. Fortunately, most service animals are trained to stay in work mode until they receive a release command from their handler. </a:t>
            </a:r>
            <a:endParaRPr lang="en-US" dirty="0"/>
          </a:p>
        </p:txBody>
      </p:sp>
    </p:spTree>
    <p:extLst>
      <p:ext uri="{BB962C8B-B14F-4D97-AF65-F5344CB8AC3E}">
        <p14:creationId xmlns:p14="http://schemas.microsoft.com/office/powerpoint/2010/main" val="31830392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60</TotalTime>
  <Words>934</Words>
  <Application>Microsoft Office PowerPoint</Application>
  <PresentationFormat>Widescreen</PresentationFormat>
  <Paragraphs>56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Service Animals</vt:lpstr>
      <vt:lpstr>What is a Service Animal?</vt:lpstr>
      <vt:lpstr>Where are Service Animals Allowed?</vt:lpstr>
      <vt:lpstr>NC Regulation on Service Animals</vt:lpstr>
      <vt:lpstr>Identifying a Service Animal</vt:lpstr>
      <vt:lpstr>General Do’s &amp; Don’ts</vt:lpstr>
      <vt:lpstr>Don’t… </vt:lpstr>
      <vt:lpstr>Do… </vt:lpstr>
      <vt:lpstr>Don’t…</vt:lpstr>
      <vt:lpstr>Do…</vt:lpstr>
      <vt:lpstr>Don’t…</vt:lpstr>
      <vt:lpstr>Do…</vt:lpstr>
      <vt:lpstr>Don’t…</vt:lpstr>
      <vt:lpstr>Do…</vt:lpstr>
      <vt:lpstr>Don’t…</vt:lpstr>
      <vt:lpstr>Resources</vt:lpstr>
    </vt:vector>
  </TitlesOfParts>
  <Company>RCCC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Animals</dc:title>
  <dc:creator>Holly Wagoner</dc:creator>
  <cp:lastModifiedBy>Holly Wagoner</cp:lastModifiedBy>
  <cp:revision>11</cp:revision>
  <dcterms:created xsi:type="dcterms:W3CDTF">2019-03-13T17:26:06Z</dcterms:created>
  <dcterms:modified xsi:type="dcterms:W3CDTF">2020-02-17T19:38:30Z</dcterms:modified>
</cp:coreProperties>
</file>