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01"/>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355" r:id="rId30"/>
    <p:sldId id="287" r:id="rId31"/>
    <p:sldId id="356"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57" r:id="rId46"/>
    <p:sldId id="358" r:id="rId47"/>
    <p:sldId id="359" r:id="rId48"/>
    <p:sldId id="360"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61"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62"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Lst>
  <p:sldSz cx="9144000" cy="6858000" type="screen4x3"/>
  <p:notesSz cx="7010400" cy="9296400"/>
  <p:embeddedFontLst>
    <p:embeddedFont>
      <p:font typeface="Calibri" panose="020F0502020204030204" pitchFamily="34" charset="0"/>
      <p:regular r:id="rId102"/>
      <p:bold r:id="rId103"/>
      <p:italic r:id="rId104"/>
      <p:boldItalic r:id="rId105"/>
    </p:embeddedFont>
    <p:embeddedFont>
      <p:font typeface="Cambria" panose="02040503050406030204" pitchFamily="18" charset="0"/>
      <p:regular r:id="rId106"/>
      <p:bold r:id="rId107"/>
      <p:italic r:id="rId108"/>
      <p:boldItalic r:id="rId109"/>
    </p:embeddedFont>
    <p:embeddedFont>
      <p:font typeface="Libre Franklin" panose="020B0604020202020204" charset="0"/>
      <p:regular r:id="rId110"/>
      <p:bold r:id="rId111"/>
      <p:italic r:id="rId112"/>
      <p:boldItalic r:id="rId113"/>
    </p:embeddedFont>
    <p:embeddedFont>
      <p:font typeface="Libre Franklin Medium" panose="00000600000000000000" charset="0"/>
      <p:regular r:id="rId114"/>
      <p:bold r:id="rId115"/>
      <p:italic r:id="rId116"/>
      <p:boldItalic r:id="rId117"/>
    </p:embeddedFont>
    <p:embeddedFont>
      <p:font typeface="Proxima Nova" panose="020B0604020202020204" charset="0"/>
      <p:regular r:id="rId118"/>
      <p:bold r:id="rId119"/>
      <p:italic r:id="rId120"/>
      <p:boldItalic r:id="rId1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72">
          <p15:clr>
            <a:srgbClr val="9AA0A6"/>
          </p15:clr>
        </p15:guide>
        <p15:guide id="4" orient="horz" pos="936">
          <p15:clr>
            <a:srgbClr val="9AA0A6"/>
          </p15:clr>
        </p15:guide>
        <p15:guide id="5" orient="horz" pos="1476">
          <p15:clr>
            <a:srgbClr val="9AA0A6"/>
          </p15:clr>
        </p15:guide>
        <p15:guide id="6" orient="horz" pos="101">
          <p15:clr>
            <a:srgbClr val="9AA0A6"/>
          </p15:clr>
        </p15:guide>
        <p15:guide id="7" pos="1681">
          <p15:clr>
            <a:srgbClr val="9AA0A6"/>
          </p15:clr>
        </p15:guide>
        <p15:guide id="8" pos="4927">
          <p15:clr>
            <a:srgbClr val="9AA0A6"/>
          </p15:clr>
        </p15:guide>
        <p15:guide id="9" orient="horz" pos="3707">
          <p15:clr>
            <a:srgbClr val="9AA0A6"/>
          </p15:clr>
        </p15:guide>
        <p15:guide id="10" orient="horz" pos="1080">
          <p15:clr>
            <a:srgbClr val="9AA0A6"/>
          </p15:clr>
        </p15:guide>
        <p15:guide id="11" orient="horz" pos="1615">
          <p15:clr>
            <a:srgbClr val="9AA0A6"/>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sch, Judith" initials="RJ" lastIdx="36" clrIdx="0">
    <p:extLst>
      <p:ext uri="{19B8F6BF-5375-455C-9EA6-DF929625EA0E}">
        <p15:presenceInfo xmlns:p15="http://schemas.microsoft.com/office/powerpoint/2012/main" userId="S::Judith.Risch@ed.gov::2ea0c38e-d1a5-4871-b508-2314c8181211" providerId="AD"/>
      </p:ext>
    </p:extLst>
  </p:cmAuthor>
  <p:cmAuthor id="2" name="Trudie Hughes" initials="TH" lastIdx="3" clrIdx="1">
    <p:extLst>
      <p:ext uri="{19B8F6BF-5375-455C-9EA6-DF929625EA0E}">
        <p15:presenceInfo xmlns:p15="http://schemas.microsoft.com/office/powerpoint/2012/main" userId="S::hughest@nccommunitycolleges.edu::0253f165-71f1-49b6-adfa-5c86101c5e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5616C-CEC3-4013-84E2-B67E376A65C2}" v="34" dt="2019-09-22T23:50:52.717"/>
  </p1510:revLst>
</p1510:revInfo>
</file>

<file path=ppt/tableStyles.xml><?xml version="1.0" encoding="utf-8"?>
<a:tblStyleLst xmlns:a="http://schemas.openxmlformats.org/drawingml/2006/main" def="{D7768EFE-D864-4403-8A84-74C63FE35952}">
  <a:tblStyle styleId="{D7768EFE-D864-4403-8A84-74C63FE35952}" styleName="Table_0">
    <a:wholeTbl>
      <a:tcTxStyle b="off" i="off">
        <a:font>
          <a:latin typeface="Franklin Gothic Medium"/>
          <a:ea typeface="Franklin Gothic Medium"/>
          <a:cs typeface="Franklin Gothic Mediu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Franklin Gothic Medium"/>
          <a:ea typeface="Franklin Gothic Medium"/>
          <a:cs typeface="Franklin Gothic Medium"/>
        </a:font>
        <a:schemeClr val="lt1"/>
      </a:tcTxStyle>
      <a:tcStyle>
        <a:tcBdr/>
        <a:fill>
          <a:solidFill>
            <a:schemeClr val="accent1"/>
          </a:solidFill>
        </a:fill>
      </a:tcStyle>
    </a:lastCol>
    <a:firstCol>
      <a:tcTxStyle b="on" i="off">
        <a:font>
          <a:latin typeface="Franklin Gothic Medium"/>
          <a:ea typeface="Franklin Gothic Medium"/>
          <a:cs typeface="Franklin Gothic Medium"/>
        </a:font>
        <a:schemeClr val="lt1"/>
      </a:tcTxStyle>
      <a:tcStyle>
        <a:tcBdr/>
        <a:fill>
          <a:solidFill>
            <a:schemeClr val="accent1"/>
          </a:solidFill>
        </a:fill>
      </a:tcStyle>
    </a:firstCol>
    <a:lastRow>
      <a:tcTxStyle b="on" i="off">
        <a:font>
          <a:latin typeface="Franklin Gothic Medium"/>
          <a:ea typeface="Franklin Gothic Medium"/>
          <a:cs typeface="Franklin Gothic Mediu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Franklin Gothic Medium"/>
          <a:ea typeface="Franklin Gothic Medium"/>
          <a:cs typeface="Franklin Gothic Mediu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66" y="684"/>
      </p:cViewPr>
      <p:guideLst>
        <p:guide orient="horz" pos="2160"/>
        <p:guide pos="2880"/>
        <p:guide pos="72"/>
        <p:guide orient="horz" pos="936"/>
        <p:guide orient="horz" pos="1476"/>
        <p:guide orient="horz" pos="101"/>
        <p:guide pos="1681"/>
        <p:guide pos="4927"/>
        <p:guide orient="horz" pos="3707"/>
        <p:guide orient="horz" pos="1080"/>
        <p:guide orient="horz" pos="161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6.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1.fntdata"/><Relationship Id="rId16" Type="http://schemas.openxmlformats.org/officeDocument/2006/relationships/slide" Target="slides/slide15.xml"/><Relationship Id="rId107" Type="http://schemas.openxmlformats.org/officeDocument/2006/relationships/font" Target="fonts/font6.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fntdata"/><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4.fntdata"/><Relationship Id="rId113" Type="http://schemas.openxmlformats.org/officeDocument/2006/relationships/font" Target="fonts/font12.fntdata"/><Relationship Id="rId118" Type="http://schemas.openxmlformats.org/officeDocument/2006/relationships/font" Target="fonts/font17.fntdata"/><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2.fntdata"/><Relationship Id="rId108" Type="http://schemas.openxmlformats.org/officeDocument/2006/relationships/font" Target="fonts/font7.fntdata"/><Relationship Id="rId116" Type="http://schemas.openxmlformats.org/officeDocument/2006/relationships/font" Target="fonts/font15.fntdata"/><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5.fntdata"/><Relationship Id="rId114" Type="http://schemas.openxmlformats.org/officeDocument/2006/relationships/font" Target="fonts/font13.fntdata"/><Relationship Id="rId119" Type="http://schemas.openxmlformats.org/officeDocument/2006/relationships/font" Target="fonts/font18.fntdata"/><Relationship Id="rId12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12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8.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3.fntdata"/><Relationship Id="rId120" Type="http://schemas.openxmlformats.org/officeDocument/2006/relationships/font" Target="fonts/font19.fntdata"/><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9.fntdata"/><Relationship Id="rId115" Type="http://schemas.openxmlformats.org/officeDocument/2006/relationships/font" Target="fonts/font14.fntdata"/><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5" name="Google Shape;7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857f15c1f_2_6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47" name="Google Shape;147;g5857f15c1f_2_6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857f15c1f_2_7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53" name="Google Shape;153;g5857f15c1f_2_7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857f15c1f_2_8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60" name="Google Shape;160;g5857f15c1f_2_8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857f15c1f_6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857f15c1f_6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68" name="Google Shape;168;g5857f15c1f_6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857f15c1f_6_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74" name="Google Shape;174;g5857f15c1f_6_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857f15c1f_6_2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86" name="Google Shape;186;g5857f15c1f_6_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857f15c1f_6_2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92" name="Google Shape;192;g5857f15c1f_6_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857f15c1f_6_3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98" name="Google Shape;198;g5857f15c1f_6_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1a7b7520c_13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1a7b7520c_13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05" name="Google Shape;205;g51a7b7520c_13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1a5f20a25_0_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1a5f20a25_0_3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14" name="Google Shape;214;g51a5f20a25_0_3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857f15c1f_2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5857f15c1f_2_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9" name="Google Shape;89;g5857f15c1f_2_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1a5f20a25_0_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1a5f20a25_0_4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23" name="Google Shape;223;g51a5f20a25_0_4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1a5f20a25_0_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1a5f20a25_0_4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32" name="Google Shape;232;g51a5f20a25_0_4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1a5f20a25_0_5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1a5f20a25_0_5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41" name="Google Shape;241;g51a5f20a25_0_5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1a5f20a25_0_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1a5f20a25_0_6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50" name="Google Shape;250;g51a5f20a25_0_6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1a5f20a25_0_7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51a5f20a25_0_7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59" name="Google Shape;259;g51a5f20a25_0_7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1a5f20a25_0_8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1a5f20a25_0_8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68" name="Google Shape;268;g51a5f20a25_0_8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1a5f20a25_0_8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51a5f20a25_0_8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77" name="Google Shape;277;g51a5f20a25_0_8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1a5f20a25_10_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88" name="Google Shape;288;g51a5f20a25_1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1a5f20a25_10_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94" name="Google Shape;294;g51a5f20a25_10_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1a5f20a25_10_2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05" name="Google Shape;305;g51a5f20a25_10_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857f15c1f_2_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5" name="Google Shape;95;g5857f15c1f_2_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1a5f20a25_10_3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16" name="Google Shape;316;g51a5f20a25_10_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51a5f20a25_10_4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22" name="Google Shape;322;g51a5f20a25_10_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1a5f20a25_0_10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51a5f20a25_0_10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29" name="Google Shape;329;g51a5f20a25_0_10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1a5f20a25_0_10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1a5f20a25_0_10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38" name="Google Shape;338;g51a5f20a25_0_10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51a5f20a25_0_1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51a5f20a25_0_11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47" name="Google Shape;347;g51a5f20a25_0_11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1a5f20a25_0_1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1a5f20a25_0_12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56" name="Google Shape;356;g51a5f20a25_0_12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51a5f20a25_0_1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51a5f20a25_0_13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65" name="Google Shape;365;g51a5f20a25_0_13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1a5f20a25_0_1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51a5f20a25_0_13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74" name="Google Shape;374;g51a5f20a25_0_13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1a5f20a25_0_1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1a5f20a25_0_14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83" name="Google Shape;383;g51a5f20a25_0_14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1a5f20a25_0_1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51a5f20a25_0_15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92" name="Google Shape;392;g51a5f20a25_0_15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857f15c1f_2_1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2" name="Google Shape;102;g5857f15c1f_2_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51a5f20a25_0_15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51a5f20a25_0_15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401" name="Google Shape;401;g51a5f20a25_0_15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51a5f20a25_6_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412" name="Google Shape;412;g51a5f20a25_6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51a5f20a25_14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51a5f20a25_14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422" name="Google Shape;422;g51a5f20a25_14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51a5f20a25_14_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51a5f20a25_14_3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454" name="Google Shape;454;g51a5f20a25_14_3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51a5f20a25_38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51a5f20a25_38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461" name="Google Shape;461;g51a5f20a25_38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51a5f20a25_14_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51a5f20a25_14_4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470" name="Google Shape;470;g51a5f20a25_14_4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51a5f20a25_34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51a5f20a25_34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478" name="Google Shape;478;g51a5f20a25_34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51a5f20a25_26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51a5f20a25_26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487" name="Google Shape;487;g51a5f20a25_26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51a5f20a25_42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51a5f20a25_42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496" name="Google Shape;496;g51a5f20a25_42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51a7b7520c_1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51a7b7520c_1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05" name="Google Shape;505;g51a7b7520c_1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857f15c1f_2_2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9" name="Google Shape;109;g5857f15c1f_2_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51a5f20a25_3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51a5f20a25_3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14" name="Google Shape;514;g51a5f20a25_3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1a7b7520c_9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1a7b7520c_9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23" name="Google Shape;523;g51a7b7520c_9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1a7b7520c_5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1a7b7520c_5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32" name="Google Shape;532;g51a7b7520c_5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51a5f20a25_18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g51a5f20a25_18_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44" name="Google Shape;544;g51a5f20a25_18_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59</a:t>
            </a:fld>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1a5f20a25_18_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50" name="Google Shape;550;g51a5f20a25_18_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51a5f20a25_18_1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56" name="Google Shape;556;g51a5f20a25_18_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51a5f20a25_18_2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62" name="Google Shape;562;g51a5f20a25_18_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51a5f20a25_18_2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68" name="Google Shape;568;g51a5f20a25_18_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51a5f20a25_18_3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74" name="Google Shape;574;g51a5f20a25_18_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51a5f20a25_18_4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80" name="Google Shape;580;g51a5f20a25_18_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857f15c1f_2_3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22" name="Google Shape;122;g5857f15c1f_2_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51a5f20a25_18_5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86" name="Google Shape;586;g51a5f20a25_18_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51a5f20a25_18_5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92" name="Google Shape;592;g51a5f20a25_18_5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51a5f20a25_18_6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98" name="Google Shape;598;g51a5f20a25_18_6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51a5f20a25_0_16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51a5f20a25_0_16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05" name="Google Shape;605;g51a5f20a25_0_16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70</a:t>
            </a:fld>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51a5f20a25_0_17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51a5f20a25_0_17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14" name="Google Shape;614;g51a5f20a25_0_17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51a5f20a25_0_18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51a5f20a25_0_18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23" name="Google Shape;623;g51a5f20a25_0_18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51a5f20a25_0_18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51a5f20a25_0_18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32" name="Google Shape;632;g51a5f20a25_0_18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73</a:t>
            </a:fld>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51a5f20a25_0_19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51a5f20a25_0_19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41" name="Google Shape;641;g51a5f20a25_0_19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74</a:t>
            </a:fld>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51a5f20a25_0_20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51a5f20a25_0_20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50" name="Google Shape;650;g51a5f20a25_0_20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75</a:t>
            </a:fld>
            <a:endParaRP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51a5f20a25_0_2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51a5f20a25_0_21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59" name="Google Shape;659;g51a5f20a25_0_21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857f15c1f_2_4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28" name="Google Shape;128;g5857f15c1f_2_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51a5f20a25_0_2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51a5f20a25_0_21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68" name="Google Shape;668;g51a5f20a25_0_21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77</a:t>
            </a:fld>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51a5f20a25_0_2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51a5f20a25_0_22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77" name="Google Shape;677;g51a5f20a25_0_22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78</a:t>
            </a:fld>
            <a:endParaRPr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51a5f20a25_0_2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51a5f20a25_0_23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86" name="Google Shape;686;g51a5f20a25_0_23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79</a:t>
            </a:fld>
            <a:endParaRPr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51a5f20a25_0_2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51a5f20a25_0_24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95" name="Google Shape;695;g51a5f20a25_0_24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80</a:t>
            </a:fld>
            <a:endParaRPr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51a5f20a25_0_2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51a5f20a25_0_24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04" name="Google Shape;704;g51a5f20a25_0_24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81</a:t>
            </a:fld>
            <a:endParaRPr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51a5f20a25_0_25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51a5f20a25_0_25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13" name="Google Shape;713;g51a5f20a25_0_25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82</a:t>
            </a:fld>
            <a:endParaRPr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51a5f20a25_0_2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51a5f20a25_0_26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22" name="Google Shape;722;g51a5f20a25_0_26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83</a:t>
            </a:fld>
            <a:endParaRPr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51a5f20a25_0_26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51a5f20a25_0_26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31" name="Google Shape;731;g51a5f20a25_0_26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84</a:t>
            </a:fld>
            <a:endParaRPr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51a5f20a25_22_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42" name="Google Shape;742;g51a5f20a25_22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51a5f20a25_22_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48" name="Google Shape;748;g51a5f20a25_22_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857f15c1f_2_5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34" name="Google Shape;134;g5857f15c1f_2_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51a5f20a25_22_1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54" name="Google Shape;754;g51a5f20a25_22_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51a5f20a25_22_3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60" name="Google Shape;760;g51a5f20a25_22_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51a5f20a25_0_29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51a5f20a25_0_29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67" name="Google Shape;767;g51a5f20a25_0_29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90</a:t>
            </a:fld>
            <a:endParaRPr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51a5f20a25_0_30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51a5f20a25_0_30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76" name="Google Shape;776;g51a5f20a25_0_30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91</a:t>
            </a:fld>
            <a:endParaRPr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51a5f20a25_0_30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51a5f20a25_0_30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85" name="Google Shape;785;g51a5f20a25_0_30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92</a:t>
            </a:fld>
            <a:endParaRPr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51a5f20a25_0_3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51a5f20a25_0_31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94" name="Google Shape;794;g51a5f20a25_0_31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93</a:t>
            </a:fld>
            <a:endParaRPr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51a5f20a25_0_3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51a5f20a25_0_32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03" name="Google Shape;803;g51a5f20a25_0_32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94</a:t>
            </a:fld>
            <a:endParaRPr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51a5f20a25_0_3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51a5f20a25_0_33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12" name="Google Shape;812;g51a5f20a25_0_33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95</a:t>
            </a:fld>
            <a:endParaRPr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51a5f20a25_0_3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51a5f20a25_0_33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21" name="Google Shape;821;g51a5f20a25_0_33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96</a:t>
            </a:fld>
            <a:endParaRPr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51a5f20a25_0_3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51a5f20a25_0_34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30" name="Google Shape;830;g51a5f20a25_0_34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97</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857f15c1f_2_6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41" name="Google Shape;141;g5857f15c1f_2_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51a5f20a25_0_3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51a5f20a25_0_35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39" name="Google Shape;839;g51a5f20a25_0_35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98</a:t>
            </a:fld>
            <a:endParaRPr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51a875b887_2_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49" name="Google Shape;849;g51a875b887_2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2819400" y="609600"/>
            <a:ext cx="6096000" cy="944562"/>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174450" y="6408700"/>
            <a:ext cx="2133600" cy="365100"/>
          </a:xfrm>
          <a:prstGeom prst="rect">
            <a:avLst/>
          </a:prstGeom>
          <a:noFill/>
          <a:ln>
            <a:noFill/>
          </a:ln>
        </p:spPr>
        <p:txBody>
          <a:bodyPr spcFirstLastPara="1" wrap="square" lIns="91425" tIns="45700" rIns="91425" bIns="45700" anchor="ctr" anchorCtr="0"/>
          <a:lstStyle>
            <a:lvl1pPr lvl="0">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2819400" y="609600"/>
            <a:ext cx="6096000" cy="944562"/>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 name="Google Shape;6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chemeClr val="dk1"/>
              </a:buClr>
              <a:buSzPts val="3200"/>
              <a:buNone/>
              <a:defRPr>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Libre Franklin Medium"/>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chemeClr val="dk1"/>
              </a:buClr>
              <a:buSzPts val="2000"/>
              <a:buNone/>
              <a:defRPr sz="2000">
                <a:solidFill>
                  <a:schemeClr val="dk1"/>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2819400" y="609600"/>
            <a:ext cx="6096000" cy="944562"/>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819400" y="609600"/>
            <a:ext cx="6096000" cy="944562"/>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2819400" y="609600"/>
            <a:ext cx="6096000" cy="944562"/>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 name="Google Shape;5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Libre Franklin Medium"/>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4" name="Google Shape;54;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5" name="Google Shape;55;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Libre Franklin Medium"/>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ibre Franklin Medium"/>
                <a:ea typeface="Libre Franklin Medium"/>
                <a:cs typeface="Libre Franklin Medium"/>
                <a:sym typeface="Libre Franklin Medium"/>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Libre Franklin Medium"/>
                <a:ea typeface="Libre Franklin Medium"/>
                <a:cs typeface="Libre Franklin Medium"/>
                <a:sym typeface="Libre Franklin Medium"/>
              </a:defRPr>
            </a:lvl9pPr>
          </a:lstStyle>
          <a:p>
            <a:endParaRPr dirty="0"/>
          </a:p>
        </p:txBody>
      </p:sp>
      <p:sp>
        <p:nvSpPr>
          <p:cNvPr id="60" name="Google Shape;60;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1" name="Google Shape;6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 name="Google Shape;6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819400" y="609600"/>
            <a:ext cx="6096000" cy="944562"/>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Libre Franklin Medium"/>
              <a:buNone/>
              <a:defRPr sz="44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Libre Franklin Medium"/>
                <a:ea typeface="Libre Franklin Medium"/>
                <a:cs typeface="Libre Franklin Medium"/>
                <a:sym typeface="Libre Franklin Medium"/>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Libre Franklin Medium"/>
                <a:ea typeface="Libre Franklin Medium"/>
                <a:cs typeface="Libre Franklin Medium"/>
                <a:sym typeface="Libre Franklin Medium"/>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Libre Franklin Medium"/>
                <a:ea typeface="Libre Franklin Medium"/>
                <a:cs typeface="Libre Franklin Medium"/>
                <a:sym typeface="Libre Franklin Medium"/>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Medium"/>
                <a:ea typeface="Libre Franklin Medium"/>
                <a:cs typeface="Libre Franklin Medium"/>
                <a:sym typeface="Libre Franklin Medium"/>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Medium"/>
                <a:ea typeface="Libre Franklin Medium"/>
                <a:cs typeface="Libre Franklin Medium"/>
                <a:sym typeface="Libre Franklin Medium"/>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Medium"/>
                <a:ea typeface="Libre Franklin Medium"/>
                <a:cs typeface="Libre Franklin Medium"/>
                <a:sym typeface="Libre Franklin Medium"/>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Medium"/>
                <a:ea typeface="Libre Franklin Medium"/>
                <a:cs typeface="Libre Franklin Medium"/>
                <a:sym typeface="Libre Franklin Medium"/>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Medium"/>
                <a:ea typeface="Libre Franklin Medium"/>
                <a:cs typeface="Libre Franklin Medium"/>
                <a:sym typeface="Libre Franklin Medium"/>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dirty="0"/>
          </a:p>
        </p:txBody>
      </p:sp>
      <p:sp>
        <p:nvSpPr>
          <p:cNvPr id="13" name="Google Shape;13;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Libre Franklin Medium"/>
                <a:ea typeface="Libre Franklin Medium"/>
                <a:cs typeface="Libre Franklin Medium"/>
                <a:sym typeface="Libre Franklin Medium"/>
              </a:defRPr>
            </a:lvl1pPr>
            <a:lvl2pPr marL="0" marR="0" lvl="1" indent="0" algn="r" rtl="0">
              <a:spcBef>
                <a:spcPts val="0"/>
              </a:spcBef>
              <a:buNone/>
              <a:defRPr sz="1200" b="0" i="0" u="none" strike="noStrike" cap="none">
                <a:solidFill>
                  <a:srgbClr val="888888"/>
                </a:solidFill>
                <a:latin typeface="Libre Franklin Medium"/>
                <a:ea typeface="Libre Franklin Medium"/>
                <a:cs typeface="Libre Franklin Medium"/>
                <a:sym typeface="Libre Franklin Medium"/>
              </a:defRPr>
            </a:lvl2pPr>
            <a:lvl3pPr marL="0" marR="0" lvl="2" indent="0" algn="r" rtl="0">
              <a:spcBef>
                <a:spcPts val="0"/>
              </a:spcBef>
              <a:buNone/>
              <a:defRPr sz="1200" b="0" i="0" u="none" strike="noStrike" cap="none">
                <a:solidFill>
                  <a:srgbClr val="888888"/>
                </a:solidFill>
                <a:latin typeface="Libre Franklin Medium"/>
                <a:ea typeface="Libre Franklin Medium"/>
                <a:cs typeface="Libre Franklin Medium"/>
                <a:sym typeface="Libre Franklin Medium"/>
              </a:defRPr>
            </a:lvl3pPr>
            <a:lvl4pPr marL="0" marR="0" lvl="3" indent="0" algn="r" rtl="0">
              <a:spcBef>
                <a:spcPts val="0"/>
              </a:spcBef>
              <a:buNone/>
              <a:defRPr sz="1200" b="0" i="0" u="none" strike="noStrike" cap="none">
                <a:solidFill>
                  <a:srgbClr val="888888"/>
                </a:solidFill>
                <a:latin typeface="Libre Franklin Medium"/>
                <a:ea typeface="Libre Franklin Medium"/>
                <a:cs typeface="Libre Franklin Medium"/>
                <a:sym typeface="Libre Franklin Medium"/>
              </a:defRPr>
            </a:lvl4pPr>
            <a:lvl5pPr marL="0" marR="0" lvl="4" indent="0" algn="r" rtl="0">
              <a:spcBef>
                <a:spcPts val="0"/>
              </a:spcBef>
              <a:buNone/>
              <a:defRPr sz="1200" b="0" i="0" u="none" strike="noStrike" cap="none">
                <a:solidFill>
                  <a:srgbClr val="888888"/>
                </a:solidFill>
                <a:latin typeface="Libre Franklin Medium"/>
                <a:ea typeface="Libre Franklin Medium"/>
                <a:cs typeface="Libre Franklin Medium"/>
                <a:sym typeface="Libre Franklin Medium"/>
              </a:defRPr>
            </a:lvl5pPr>
            <a:lvl6pPr marL="0" marR="0" lvl="5" indent="0" algn="r" rtl="0">
              <a:spcBef>
                <a:spcPts val="0"/>
              </a:spcBef>
              <a:buNone/>
              <a:defRPr sz="1200" b="0" i="0" u="none" strike="noStrike" cap="none">
                <a:solidFill>
                  <a:srgbClr val="888888"/>
                </a:solidFill>
                <a:latin typeface="Libre Franklin Medium"/>
                <a:ea typeface="Libre Franklin Medium"/>
                <a:cs typeface="Libre Franklin Medium"/>
                <a:sym typeface="Libre Franklin Medium"/>
              </a:defRPr>
            </a:lvl6pPr>
            <a:lvl7pPr marL="0" marR="0" lvl="6" indent="0" algn="r" rtl="0">
              <a:spcBef>
                <a:spcPts val="0"/>
              </a:spcBef>
              <a:buNone/>
              <a:defRPr sz="1200" b="0" i="0" u="none" strike="noStrike" cap="none">
                <a:solidFill>
                  <a:srgbClr val="888888"/>
                </a:solidFill>
                <a:latin typeface="Libre Franklin Medium"/>
                <a:ea typeface="Libre Franklin Medium"/>
                <a:cs typeface="Libre Franklin Medium"/>
                <a:sym typeface="Libre Franklin Medium"/>
              </a:defRPr>
            </a:lvl7pPr>
            <a:lvl8pPr marL="0" marR="0" lvl="7" indent="0" algn="r" rtl="0">
              <a:spcBef>
                <a:spcPts val="0"/>
              </a:spcBef>
              <a:buNone/>
              <a:defRPr sz="1200" b="0" i="0" u="none" strike="noStrike" cap="none">
                <a:solidFill>
                  <a:srgbClr val="888888"/>
                </a:solidFill>
                <a:latin typeface="Libre Franklin Medium"/>
                <a:ea typeface="Libre Franklin Medium"/>
                <a:cs typeface="Libre Franklin Medium"/>
                <a:sym typeface="Libre Franklin Medium"/>
              </a:defRPr>
            </a:lvl8pPr>
            <a:lvl9pPr marL="0" marR="0" lvl="8" indent="0" algn="r" rtl="0">
              <a:spcBef>
                <a:spcPts val="0"/>
              </a:spcBef>
              <a:buNone/>
              <a:defRPr sz="1200" b="0" i="0" u="none" strike="noStrike" cap="none">
                <a:solidFill>
                  <a:srgbClr val="888888"/>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pic>
        <p:nvPicPr>
          <p:cNvPr id="14" name="Google Shape;14;p1" descr="NCCCS_logo_2C.jpg"/>
          <p:cNvPicPr preferRelativeResize="0"/>
          <p:nvPr/>
        </p:nvPicPr>
        <p:blipFill rotWithShape="1">
          <a:blip r:embed="rId13">
            <a:alphaModFix/>
          </a:blip>
          <a:srcRect/>
          <a:stretch/>
        </p:blipFill>
        <p:spPr>
          <a:xfrm>
            <a:off x="0" y="152400"/>
            <a:ext cx="2667000" cy="10146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rive.google.com/open?id=1FTBh6Ab5r9kD0_JqpZNcC23odwkkWbW9-7mJ5ypBGGk" TargetMode="External"/><Relationship Id="rId13" Type="http://schemas.openxmlformats.org/officeDocument/2006/relationships/slide" Target="slide59.xml"/><Relationship Id="rId3" Type="http://schemas.openxmlformats.org/officeDocument/2006/relationships/slide" Target="slide2.xml"/><Relationship Id="rId7" Type="http://schemas.openxmlformats.org/officeDocument/2006/relationships/slide" Target="slide27.xml"/><Relationship Id="rId12" Type="http://schemas.openxmlformats.org/officeDocument/2006/relationships/hyperlink" Target="https://drive.google.com/open?id=1DaNg01Ocfh8g-GLb5wW4cDFTaaa3t425kBQLFnYuetw" TargetMode="External"/><Relationship Id="rId17" Type="http://schemas.openxmlformats.org/officeDocument/2006/relationships/slide" Target="slide99.xml"/><Relationship Id="rId2" Type="http://schemas.openxmlformats.org/officeDocument/2006/relationships/notesSlide" Target="../notesSlides/notesSlide1.xml"/><Relationship Id="rId16" Type="http://schemas.openxmlformats.org/officeDocument/2006/relationships/hyperlink" Target="https://drive.google.com/open?id=1NLDKKIw1L2ArO1nk2ilNigy5Ld4bNT6_1QjO9Er9sMU" TargetMode="External"/><Relationship Id="rId1" Type="http://schemas.openxmlformats.org/officeDocument/2006/relationships/slideLayout" Target="../slideLayouts/slideLayout1.xml"/><Relationship Id="rId6" Type="http://schemas.openxmlformats.org/officeDocument/2006/relationships/hyperlink" Target="https://drive.google.com/open?id=1YCKILKaag_RxZVar53exKmd5edOIGOqzh0g_ZAgyk7M" TargetMode="External"/><Relationship Id="rId11" Type="http://schemas.openxmlformats.org/officeDocument/2006/relationships/slide" Target="slide44.xml"/><Relationship Id="rId5" Type="http://schemas.openxmlformats.org/officeDocument/2006/relationships/slide" Target="slide13.xml"/><Relationship Id="rId15" Type="http://schemas.openxmlformats.org/officeDocument/2006/relationships/slide" Target="slide86.xml"/><Relationship Id="rId10" Type="http://schemas.openxmlformats.org/officeDocument/2006/relationships/hyperlink" Target="https://drive.google.com/open?id=1J8nwhmurGGziyFu1DDU31Q5GA56KTehG" TargetMode="External"/><Relationship Id="rId4" Type="http://schemas.openxmlformats.org/officeDocument/2006/relationships/hyperlink" Target="https://drive.google.com/open?id=1HlQiNmV-TEGhRPWdYdzOGDAj9ldpannhrzN7sjDG-ak" TargetMode="External"/><Relationship Id="rId9" Type="http://schemas.openxmlformats.org/officeDocument/2006/relationships/slide" Target="slide43.xml"/><Relationship Id="rId14" Type="http://schemas.openxmlformats.org/officeDocument/2006/relationships/hyperlink" Target="https://drive.google.com/open?id=1ehetdFtDPWlkP4E1CielI0CMU-v1hjt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slide" Target="slide51.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2.ed.gov/policy/highered/leg/hea08/index.html#dcl"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2.ed.gov/about/offices/list/ocr/letters/colleague-20100629.html"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slide" Target="slide51.xml"/></Relationships>
</file>

<file path=ppt/slides/_rels/slide5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slide" Target="slide55.xml"/></Relationships>
</file>

<file path=ppt/slides/_rels/slide54.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slide" Target="slide58.xml"/></Relationships>
</file>

<file path=ppt/slides/_rels/slide5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www.eeoc.gov/laws/types/disability.cfm"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www.ada.gov/"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www.ada.gov/"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www.fcc.gov/"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www.fta.dot.gov/ada"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slide" Target="slide72.xml"/></Relationships>
</file>

<file path=ppt/slides/_rels/slide71.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slide" Target="slide74.xml"/></Relationships>
</file>

<file path=ppt/slides/_rels/slide74.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slide" Target="slide77.xml"/></Relationships>
</file>

<file path=ppt/slides/_rels/slide77.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slide" Target="slide8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slide" Target="slide83.xml"/></Relationships>
</file>

<file path=ppt/slides/_rels/slide83.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slide" Target="slide92.xml"/></Relationships>
</file>

<file path=ppt/slides/_rels/slide91.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slide" Target="slide94.xml"/></Relationships>
</file>

<file path=ppt/slides/_rels/slide94.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slide" Target="slide97.xml"/></Relationships>
</file>

<file path=ppt/slides/_rels/slide97.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8" Type="http://schemas.openxmlformats.org/officeDocument/2006/relationships/hyperlink" Target="https://www.ed.gov/" TargetMode="External"/><Relationship Id="rId13" Type="http://schemas.openxmlformats.org/officeDocument/2006/relationships/hyperlink" Target="https://www2.ed.gov/policy/gen/guid/fpco/ferpa/library/copeuna.html" TargetMode="External"/><Relationship Id="rId3" Type="http://schemas.openxmlformats.org/officeDocument/2006/relationships/slide" Target="slide13.xml"/><Relationship Id="rId7" Type="http://schemas.openxmlformats.org/officeDocument/2006/relationships/hyperlink" Target="https://thinkcollege.net/" TargetMode="External"/><Relationship Id="rId12" Type="http://schemas.openxmlformats.org/officeDocument/2006/relationships/hyperlink" Target="https://www2.ed.gov/policy/gen/guid/fpco/ferpa/ps-officials.html" TargetMode="External"/><Relationship Id="rId17" Type="http://schemas.openxmlformats.org/officeDocument/2006/relationships/hyperlink" Target="https://www.ncleg.net/enactedlegislation/statutes/html/bychapter/chapter_168a.html" TargetMode="External"/><Relationship Id="rId2" Type="http://schemas.openxmlformats.org/officeDocument/2006/relationships/notesSlide" Target="../notesSlides/notesSlide91.xml"/><Relationship Id="rId16" Type="http://schemas.openxmlformats.org/officeDocument/2006/relationships/slide" Target="slide86.xml"/><Relationship Id="rId1" Type="http://schemas.openxmlformats.org/officeDocument/2006/relationships/slideLayout" Target="../slideLayouts/slideLayout1.xml"/><Relationship Id="rId6" Type="http://schemas.openxmlformats.org/officeDocument/2006/relationships/slide" Target="slide27.xml"/><Relationship Id="rId11" Type="http://schemas.openxmlformats.org/officeDocument/2006/relationships/slide" Target="slide44.xml"/><Relationship Id="rId5" Type="http://schemas.openxmlformats.org/officeDocument/2006/relationships/hyperlink" Target="https://www.askearn.org/topics/laws-regulations/rehabilitation-act/" TargetMode="External"/><Relationship Id="rId15" Type="http://schemas.openxmlformats.org/officeDocument/2006/relationships/hyperlink" Target="https://www.ada.gov/ada_intro.htm" TargetMode="External"/><Relationship Id="rId10" Type="http://schemas.openxmlformats.org/officeDocument/2006/relationships/hyperlink" Target="https://www2.ed.gov/about/offices/list/ocr/letters/colleague-20100629.html" TargetMode="External"/><Relationship Id="rId4" Type="http://schemas.openxmlformats.org/officeDocument/2006/relationships/hyperlink" Target="https://www2.ed.gov/about/offices/list/ocr/504faq.html" TargetMode="External"/><Relationship Id="rId9" Type="http://schemas.openxmlformats.org/officeDocument/2006/relationships/slide" Target="slide43.xml"/><Relationship Id="rId14" Type="http://schemas.openxmlformats.org/officeDocument/2006/relationships/slide" Target="slide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p:nvPr/>
        </p:nvSpPr>
        <p:spPr>
          <a:xfrm>
            <a:off x="2652450" y="223175"/>
            <a:ext cx="6404400" cy="81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4200" dirty="0">
                <a:solidFill>
                  <a:srgbClr val="1F497D"/>
                </a:solidFill>
                <a:latin typeface="Cambria"/>
                <a:ea typeface="Cambria"/>
                <a:cs typeface="Cambria"/>
                <a:sym typeface="Cambria"/>
              </a:rPr>
              <a:t>Disability Support Modules</a:t>
            </a:r>
            <a:endParaRPr sz="4200" dirty="0">
              <a:solidFill>
                <a:srgbClr val="1F497D"/>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4200" dirty="0">
              <a:solidFill>
                <a:srgbClr val="1F497D"/>
              </a:solidFill>
              <a:latin typeface="Cambria"/>
              <a:ea typeface="Cambria"/>
              <a:cs typeface="Cambria"/>
              <a:sym typeface="Cambria"/>
            </a:endParaRPr>
          </a:p>
          <a:p>
            <a:pPr marL="0" lvl="0" indent="0" algn="l" rtl="0">
              <a:spcBef>
                <a:spcPts val="0"/>
              </a:spcBef>
              <a:spcAft>
                <a:spcPts val="0"/>
              </a:spcAft>
              <a:buNone/>
            </a:pPr>
            <a:endParaRPr sz="4200" dirty="0">
              <a:latin typeface="Cambria"/>
              <a:ea typeface="Cambria"/>
              <a:cs typeface="Cambria"/>
              <a:sym typeface="Cambria"/>
            </a:endParaRPr>
          </a:p>
        </p:txBody>
      </p:sp>
      <p:sp>
        <p:nvSpPr>
          <p:cNvPr id="78" name="Google Shape;78;p13">
            <a:hlinkClick r:id="rId3" action="ppaction://hlinksldjump"/>
          </p:cNvPr>
          <p:cNvSpPr/>
          <p:nvPr/>
        </p:nvSpPr>
        <p:spPr>
          <a:xfrm>
            <a:off x="191100" y="1436000"/>
            <a:ext cx="2478000" cy="1047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endParaRPr dirty="0">
              <a:latin typeface="Proxima Nova"/>
              <a:ea typeface="Proxima Nova"/>
              <a:cs typeface="Proxima Nova"/>
              <a:sym typeface="Proxima Nova"/>
            </a:endParaRPr>
          </a:p>
          <a:p>
            <a:pPr marL="0" lvl="0" indent="0" algn="l" rtl="0">
              <a:lnSpc>
                <a:spcPct val="120000"/>
              </a:lnSpc>
              <a:spcBef>
                <a:spcPts val="0"/>
              </a:spcBef>
              <a:spcAft>
                <a:spcPts val="0"/>
              </a:spcAft>
              <a:buClr>
                <a:schemeClr val="dk1"/>
              </a:buClr>
              <a:buSzPts val="1100"/>
              <a:buFont typeface="Arial"/>
              <a:buNone/>
            </a:pPr>
            <a:endParaRPr dirty="0">
              <a:latin typeface="Proxima Nova"/>
              <a:ea typeface="Proxima Nova"/>
              <a:cs typeface="Proxima Nova"/>
              <a:sym typeface="Proxima Nova"/>
            </a:endParaRPr>
          </a:p>
          <a:p>
            <a:pPr marL="0" lvl="0" indent="0" algn="l" rtl="0">
              <a:lnSpc>
                <a:spcPct val="120000"/>
              </a:lnSpc>
              <a:spcBef>
                <a:spcPts val="0"/>
              </a:spcBef>
              <a:spcAft>
                <a:spcPts val="0"/>
              </a:spcAft>
              <a:buClr>
                <a:schemeClr val="dk1"/>
              </a:buClr>
              <a:buSzPts val="1100"/>
              <a:buFont typeface="Arial"/>
              <a:buNone/>
            </a:pPr>
            <a:r>
              <a:rPr lang="en-US" sz="1200" dirty="0">
                <a:uFill>
                  <a:noFill/>
                </a:uFill>
                <a:latin typeface="Proxima Nova"/>
                <a:ea typeface="Proxima Nova"/>
                <a:cs typeface="Proxima Nova"/>
                <a:sym typeface="Proxima Nova"/>
                <a:hlinkClick r:id="rId3" action="ppaction://hlinksldjump"/>
              </a:rPr>
              <a:t>Differences in Legal Rights &amp; Responsibilities in Secondary and Postsecondary Education</a:t>
            </a:r>
            <a:endParaRPr sz="1200" dirty="0">
              <a:uFill>
                <a:noFill/>
              </a:uFill>
              <a:latin typeface="Proxima Nova"/>
              <a:ea typeface="Proxima Nova"/>
              <a:cs typeface="Proxima Nova"/>
              <a:sym typeface="Proxima Nova"/>
              <a:hlinkClick r:id="rId4"/>
            </a:endParaRPr>
          </a:p>
          <a:p>
            <a:pPr marL="0" lvl="0" indent="0" algn="l" rtl="0">
              <a:spcBef>
                <a:spcPts val="0"/>
              </a:spcBef>
              <a:spcAft>
                <a:spcPts val="0"/>
              </a:spcAft>
              <a:buNone/>
            </a:pPr>
            <a:endParaRPr dirty="0">
              <a:latin typeface="Proxima Nova"/>
              <a:ea typeface="Proxima Nova"/>
              <a:cs typeface="Proxima Nova"/>
              <a:sym typeface="Proxima Nova"/>
            </a:endParaRPr>
          </a:p>
          <a:p>
            <a:pPr marL="0" lvl="0" indent="0" algn="l" rtl="0">
              <a:spcBef>
                <a:spcPts val="0"/>
              </a:spcBef>
              <a:spcAft>
                <a:spcPts val="0"/>
              </a:spcAft>
              <a:buNone/>
            </a:pPr>
            <a:endParaRPr sz="1200" u="sng" dirty="0">
              <a:solidFill>
                <a:schemeClr val="dk1"/>
              </a:solidFill>
              <a:latin typeface="Proxima Nova"/>
              <a:ea typeface="Proxima Nova"/>
              <a:cs typeface="Proxima Nova"/>
              <a:sym typeface="Proxima Nova"/>
            </a:endParaRPr>
          </a:p>
        </p:txBody>
      </p:sp>
      <p:sp>
        <p:nvSpPr>
          <p:cNvPr id="79" name="Google Shape;79;p13">
            <a:hlinkClick r:id="rId5" action="ppaction://hlinksldjump"/>
          </p:cNvPr>
          <p:cNvSpPr/>
          <p:nvPr/>
        </p:nvSpPr>
        <p:spPr>
          <a:xfrm>
            <a:off x="174450" y="2744825"/>
            <a:ext cx="2478000" cy="9075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20000"/>
              </a:lnSpc>
              <a:spcBef>
                <a:spcPts val="0"/>
              </a:spcBef>
              <a:spcAft>
                <a:spcPts val="0"/>
              </a:spcAft>
              <a:buClr>
                <a:schemeClr val="dk1"/>
              </a:buClr>
              <a:buSzPts val="1100"/>
              <a:buFont typeface="Arial"/>
              <a:buNone/>
            </a:pPr>
            <a:endParaRPr dirty="0"/>
          </a:p>
          <a:p>
            <a:pPr marL="0" lvl="0" indent="0" algn="l" rtl="0">
              <a:lnSpc>
                <a:spcPct val="120000"/>
              </a:lnSpc>
              <a:spcBef>
                <a:spcPts val="0"/>
              </a:spcBef>
              <a:spcAft>
                <a:spcPts val="0"/>
              </a:spcAft>
              <a:buClr>
                <a:schemeClr val="dk1"/>
              </a:buClr>
              <a:buSzPts val="1100"/>
              <a:buFont typeface="Arial"/>
              <a:buNone/>
            </a:pPr>
            <a:r>
              <a:rPr lang="en-US" sz="1200" dirty="0">
                <a:uFill>
                  <a:noFill/>
                </a:uFill>
                <a:latin typeface="Proxima Nova"/>
                <a:ea typeface="Proxima Nova"/>
                <a:cs typeface="Proxima Nova"/>
                <a:sym typeface="Proxima Nova"/>
                <a:hlinkClick r:id="rId5" action="ppaction://hlinksldjump"/>
              </a:rPr>
              <a:t>Section 504 of the Rehabilitation Act of 1973</a:t>
            </a:r>
            <a:endParaRPr sz="1200" dirty="0">
              <a:uFill>
                <a:noFill/>
              </a:uFill>
              <a:latin typeface="Proxima Nova"/>
              <a:ea typeface="Proxima Nova"/>
              <a:cs typeface="Proxima Nova"/>
              <a:sym typeface="Proxima Nova"/>
              <a:hlinkClick r:id="rId6"/>
            </a:endParaRPr>
          </a:p>
          <a:p>
            <a:pPr marL="0" lvl="0" indent="0" algn="l" rtl="0">
              <a:spcBef>
                <a:spcPts val="0"/>
              </a:spcBef>
              <a:spcAft>
                <a:spcPts val="0"/>
              </a:spcAft>
              <a:buNone/>
            </a:pPr>
            <a:endParaRPr dirty="0"/>
          </a:p>
        </p:txBody>
      </p:sp>
      <p:sp>
        <p:nvSpPr>
          <p:cNvPr id="80" name="Google Shape;80;p13">
            <a:hlinkClick r:id="rId7" action="ppaction://hlinksldjump"/>
          </p:cNvPr>
          <p:cNvSpPr/>
          <p:nvPr/>
        </p:nvSpPr>
        <p:spPr>
          <a:xfrm>
            <a:off x="174450" y="4053650"/>
            <a:ext cx="2478000" cy="9075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sz="1200" dirty="0">
                <a:uFill>
                  <a:noFill/>
                </a:uFill>
                <a:latin typeface="Proxima Nova"/>
                <a:ea typeface="Proxima Nova"/>
                <a:cs typeface="Proxima Nova"/>
                <a:sym typeface="Proxima Nova"/>
                <a:hlinkClick r:id="rId7" action="ppaction://hlinksldjump"/>
              </a:rPr>
              <a:t>Higher Education Opportunity Act</a:t>
            </a:r>
            <a:endParaRPr sz="1200" dirty="0">
              <a:uFill>
                <a:noFill/>
              </a:uFill>
              <a:latin typeface="Proxima Nova"/>
              <a:ea typeface="Proxima Nova"/>
              <a:cs typeface="Proxima Nova"/>
              <a:sym typeface="Proxima Nova"/>
              <a:hlinkClick r:id="rId8"/>
            </a:endParaRPr>
          </a:p>
          <a:p>
            <a:pPr marL="0" lvl="0" indent="0" algn="l" rtl="0">
              <a:spcBef>
                <a:spcPts val="0"/>
              </a:spcBef>
              <a:spcAft>
                <a:spcPts val="0"/>
              </a:spcAft>
              <a:buNone/>
            </a:pPr>
            <a:endParaRPr dirty="0"/>
          </a:p>
        </p:txBody>
      </p:sp>
      <p:sp>
        <p:nvSpPr>
          <p:cNvPr id="81" name="Google Shape;81;p13">
            <a:hlinkClick r:id="rId9" action="ppaction://hlinksldjump"/>
          </p:cNvPr>
          <p:cNvSpPr/>
          <p:nvPr/>
        </p:nvSpPr>
        <p:spPr>
          <a:xfrm>
            <a:off x="174450" y="5362475"/>
            <a:ext cx="2478000" cy="9075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20000"/>
              </a:lnSpc>
              <a:spcBef>
                <a:spcPts val="0"/>
              </a:spcBef>
              <a:spcAft>
                <a:spcPts val="0"/>
              </a:spcAft>
              <a:buClr>
                <a:schemeClr val="dk1"/>
              </a:buClr>
              <a:buSzPts val="1100"/>
              <a:buFont typeface="Arial"/>
              <a:buNone/>
            </a:pPr>
            <a:endParaRPr sz="1200" dirty="0">
              <a:latin typeface="Proxima Nova"/>
              <a:ea typeface="Proxima Nova"/>
              <a:cs typeface="Proxima Nova"/>
              <a:sym typeface="Proxima Nova"/>
            </a:endParaRPr>
          </a:p>
          <a:p>
            <a:pPr marL="0" lvl="0" indent="0" algn="l" rtl="0">
              <a:lnSpc>
                <a:spcPct val="120000"/>
              </a:lnSpc>
              <a:spcBef>
                <a:spcPts val="0"/>
              </a:spcBef>
              <a:spcAft>
                <a:spcPts val="0"/>
              </a:spcAft>
              <a:buClr>
                <a:schemeClr val="dk1"/>
              </a:buClr>
              <a:buSzPts val="1100"/>
              <a:buFont typeface="Arial"/>
              <a:buNone/>
            </a:pPr>
            <a:r>
              <a:rPr lang="en-US" sz="1200" dirty="0">
                <a:uFill>
                  <a:noFill/>
                </a:uFill>
                <a:latin typeface="Proxima Nova"/>
                <a:ea typeface="Proxima Nova"/>
                <a:cs typeface="Proxima Nova"/>
                <a:sym typeface="Proxima Nova"/>
                <a:hlinkClick r:id="rId9" action="ppaction://hlinksldjump"/>
              </a:rPr>
              <a:t>Dear Colleague Letter</a:t>
            </a:r>
            <a:endParaRPr sz="1200" dirty="0">
              <a:uFill>
                <a:noFill/>
              </a:uFill>
              <a:latin typeface="Proxima Nova"/>
              <a:ea typeface="Proxima Nova"/>
              <a:cs typeface="Proxima Nova"/>
              <a:sym typeface="Proxima Nova"/>
              <a:hlinkClick r:id="rId10"/>
            </a:endParaRPr>
          </a:p>
          <a:p>
            <a:pPr marL="0" lvl="0" indent="0" algn="l" rtl="0">
              <a:spcBef>
                <a:spcPts val="0"/>
              </a:spcBef>
              <a:spcAft>
                <a:spcPts val="0"/>
              </a:spcAft>
              <a:buNone/>
            </a:pPr>
            <a:endParaRPr dirty="0"/>
          </a:p>
        </p:txBody>
      </p:sp>
      <p:sp>
        <p:nvSpPr>
          <p:cNvPr id="82" name="Google Shape;82;p13">
            <a:hlinkClick r:id="rId11" action="ppaction://hlinksldjump"/>
          </p:cNvPr>
          <p:cNvSpPr/>
          <p:nvPr/>
        </p:nvSpPr>
        <p:spPr>
          <a:xfrm>
            <a:off x="5104225" y="1436000"/>
            <a:ext cx="2478000" cy="9075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sz="1200" dirty="0">
                <a:uFill>
                  <a:noFill/>
                </a:uFill>
                <a:latin typeface="Proxima Nova"/>
                <a:ea typeface="Proxima Nova"/>
                <a:cs typeface="Proxima Nova"/>
                <a:sym typeface="Proxima Nova"/>
                <a:hlinkClick r:id="rId11" action="ppaction://hlinksldjump"/>
              </a:rPr>
              <a:t>FERPA</a:t>
            </a:r>
            <a:endParaRPr sz="1200" dirty="0">
              <a:uFill>
                <a:noFill/>
              </a:uFill>
              <a:latin typeface="Proxima Nova"/>
              <a:ea typeface="Proxima Nova"/>
              <a:cs typeface="Proxima Nova"/>
              <a:sym typeface="Proxima Nova"/>
              <a:hlinkClick r:id="rId12"/>
            </a:endParaRPr>
          </a:p>
          <a:p>
            <a:pPr marL="0" lvl="0" indent="0" algn="l" rtl="0">
              <a:spcBef>
                <a:spcPts val="0"/>
              </a:spcBef>
              <a:spcAft>
                <a:spcPts val="0"/>
              </a:spcAft>
              <a:buNone/>
            </a:pPr>
            <a:endParaRPr dirty="0"/>
          </a:p>
        </p:txBody>
      </p:sp>
      <p:sp>
        <p:nvSpPr>
          <p:cNvPr id="83" name="Google Shape;83;p13">
            <a:hlinkClick r:id="rId13" action="ppaction://hlinksldjump"/>
          </p:cNvPr>
          <p:cNvSpPr/>
          <p:nvPr/>
        </p:nvSpPr>
        <p:spPr>
          <a:xfrm>
            <a:off x="5147850" y="2744825"/>
            <a:ext cx="2478000" cy="9075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sz="1200" dirty="0">
                <a:uFill>
                  <a:noFill/>
                </a:uFill>
                <a:latin typeface="Proxima Nova"/>
                <a:ea typeface="Proxima Nova"/>
                <a:cs typeface="Proxima Nova"/>
                <a:sym typeface="Proxima Nova"/>
                <a:hlinkClick r:id="rId13" action="ppaction://hlinksldjump"/>
              </a:rPr>
              <a:t>The Americans With Disabilities Act of 1990</a:t>
            </a:r>
            <a:endParaRPr sz="1200" dirty="0">
              <a:uFill>
                <a:noFill/>
              </a:uFill>
              <a:latin typeface="Proxima Nova"/>
              <a:ea typeface="Proxima Nova"/>
              <a:cs typeface="Proxima Nova"/>
              <a:sym typeface="Proxima Nova"/>
              <a:hlinkClick r:id="rId14"/>
            </a:endParaRPr>
          </a:p>
          <a:p>
            <a:pPr marL="0" lvl="0" indent="0" algn="l" rtl="0">
              <a:spcBef>
                <a:spcPts val="0"/>
              </a:spcBef>
              <a:spcAft>
                <a:spcPts val="0"/>
              </a:spcAft>
              <a:buNone/>
            </a:pPr>
            <a:endParaRPr dirty="0"/>
          </a:p>
        </p:txBody>
      </p:sp>
      <p:sp>
        <p:nvSpPr>
          <p:cNvPr id="84" name="Google Shape;84;p13">
            <a:hlinkClick r:id="rId15" action="ppaction://hlinksldjump"/>
          </p:cNvPr>
          <p:cNvSpPr/>
          <p:nvPr/>
        </p:nvSpPr>
        <p:spPr>
          <a:xfrm>
            <a:off x="5147850" y="4053650"/>
            <a:ext cx="2478000" cy="9687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20000"/>
              </a:lnSpc>
              <a:spcBef>
                <a:spcPts val="0"/>
              </a:spcBef>
              <a:spcAft>
                <a:spcPts val="0"/>
              </a:spcAft>
              <a:buClr>
                <a:schemeClr val="dk1"/>
              </a:buClr>
              <a:buSzPts val="1100"/>
              <a:buFont typeface="Arial"/>
              <a:buNone/>
            </a:pPr>
            <a:endParaRPr dirty="0"/>
          </a:p>
          <a:p>
            <a:pPr marL="0" lvl="0" indent="0" algn="l" rtl="0">
              <a:lnSpc>
                <a:spcPct val="120000"/>
              </a:lnSpc>
              <a:spcBef>
                <a:spcPts val="0"/>
              </a:spcBef>
              <a:spcAft>
                <a:spcPts val="0"/>
              </a:spcAft>
              <a:buClr>
                <a:schemeClr val="dk1"/>
              </a:buClr>
              <a:buSzPts val="1100"/>
              <a:buFont typeface="Arial"/>
              <a:buNone/>
            </a:pPr>
            <a:r>
              <a:rPr lang="en-US" sz="1200" dirty="0">
                <a:uFill>
                  <a:noFill/>
                </a:uFill>
                <a:latin typeface="Proxima Nova"/>
                <a:ea typeface="Proxima Nova"/>
                <a:cs typeface="Proxima Nova"/>
                <a:sym typeface="Proxima Nova"/>
                <a:hlinkClick r:id="rId15" action="ppaction://hlinksldjump"/>
              </a:rPr>
              <a:t>Persons with Disabilities Protection Act</a:t>
            </a:r>
            <a:endParaRPr sz="1200" dirty="0">
              <a:uFill>
                <a:noFill/>
              </a:uFill>
              <a:latin typeface="Proxima Nova"/>
              <a:ea typeface="Proxima Nova"/>
              <a:cs typeface="Proxima Nova"/>
              <a:sym typeface="Proxima Nova"/>
              <a:hlinkClick r:id="rId16"/>
            </a:endParaRPr>
          </a:p>
          <a:p>
            <a:pPr marL="0" lvl="0" indent="0" algn="l" rtl="0">
              <a:spcBef>
                <a:spcPts val="0"/>
              </a:spcBef>
              <a:spcAft>
                <a:spcPts val="0"/>
              </a:spcAft>
              <a:buNone/>
            </a:pPr>
            <a:endParaRPr dirty="0"/>
          </a:p>
        </p:txBody>
      </p:sp>
      <p:sp>
        <p:nvSpPr>
          <p:cNvPr id="85" name="Google Shape;85;p13">
            <a:hlinkClick r:id="rId17" action="ppaction://hlinksldjump"/>
          </p:cNvPr>
          <p:cNvSpPr/>
          <p:nvPr/>
        </p:nvSpPr>
        <p:spPr>
          <a:xfrm>
            <a:off x="5180425" y="5362475"/>
            <a:ext cx="2478000" cy="9075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20000"/>
              </a:lnSpc>
              <a:spcBef>
                <a:spcPts val="0"/>
              </a:spcBef>
              <a:spcAft>
                <a:spcPts val="0"/>
              </a:spcAft>
              <a:buClr>
                <a:schemeClr val="dk1"/>
              </a:buClr>
              <a:buSzPts val="1100"/>
              <a:buFont typeface="Arial"/>
              <a:buNone/>
            </a:pPr>
            <a:endParaRPr sz="1200" dirty="0">
              <a:latin typeface="Proxima Nova"/>
              <a:ea typeface="Proxima Nova"/>
              <a:cs typeface="Proxima Nova"/>
              <a:sym typeface="Proxima Nova"/>
            </a:endParaRPr>
          </a:p>
          <a:p>
            <a:pPr marL="0" lvl="0" indent="0" algn="l" rtl="0">
              <a:lnSpc>
                <a:spcPct val="120000"/>
              </a:lnSpc>
              <a:spcBef>
                <a:spcPts val="0"/>
              </a:spcBef>
              <a:spcAft>
                <a:spcPts val="0"/>
              </a:spcAft>
              <a:buClr>
                <a:schemeClr val="dk1"/>
              </a:buClr>
              <a:buSzPts val="1100"/>
              <a:buFont typeface="Arial"/>
              <a:buNone/>
            </a:pPr>
            <a:r>
              <a:rPr lang="en-US" sz="1200" dirty="0">
                <a:uFill>
                  <a:noFill/>
                </a:uFill>
                <a:latin typeface="Proxima Nova"/>
                <a:ea typeface="Proxima Nova"/>
                <a:cs typeface="Proxima Nova"/>
                <a:sym typeface="Proxima Nova"/>
                <a:hlinkClick r:id="rId17" action="ppaction://hlinksldjump"/>
              </a:rPr>
              <a:t>Sources</a:t>
            </a:r>
            <a:endParaRPr sz="1200" dirty="0">
              <a:uFill>
                <a:noFill/>
              </a:uFill>
              <a:latin typeface="Proxima Nova"/>
              <a:ea typeface="Proxima Nova"/>
              <a:cs typeface="Proxima Nova"/>
              <a:sym typeface="Proxima Nova"/>
              <a:hlinkClick r:id="rId10"/>
            </a:endParaRPr>
          </a:p>
          <a:p>
            <a:pPr marL="0" lvl="0" indent="0" algn="l" rtl="0">
              <a:spcBef>
                <a:spcPts val="0"/>
              </a:spcBef>
              <a:spcAft>
                <a:spcPts val="0"/>
              </a:spcAft>
              <a:buNone/>
            </a:pPr>
            <a:endParaRPr dirty="0"/>
          </a:p>
        </p:txBody>
      </p:sp>
      <p:sp>
        <p:nvSpPr>
          <p:cNvPr id="13" name="Google Shape;78;p13">
            <a:hlinkClick r:id="rId3" action="ppaction://hlinksldjump"/>
            <a:extLst>
              <a:ext uri="{FF2B5EF4-FFF2-40B4-BE49-F238E27FC236}">
                <a16:creationId xmlns:a16="http://schemas.microsoft.com/office/drawing/2014/main" id="{9963068B-6735-435E-8AEB-E7CEB2845130}"/>
              </a:ext>
            </a:extLst>
          </p:cNvPr>
          <p:cNvSpPr/>
          <p:nvPr/>
        </p:nvSpPr>
        <p:spPr>
          <a:xfrm>
            <a:off x="174450" y="1436000"/>
            <a:ext cx="2478000" cy="1047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endParaRPr dirty="0">
              <a:latin typeface="Proxima Nova"/>
              <a:ea typeface="Proxima Nova"/>
              <a:cs typeface="Proxima Nova"/>
              <a:sym typeface="Proxima Nova"/>
            </a:endParaRPr>
          </a:p>
          <a:p>
            <a:pPr marL="0" lvl="0" indent="0" algn="l" rtl="0">
              <a:lnSpc>
                <a:spcPct val="120000"/>
              </a:lnSpc>
              <a:spcBef>
                <a:spcPts val="0"/>
              </a:spcBef>
              <a:spcAft>
                <a:spcPts val="0"/>
              </a:spcAft>
              <a:buClr>
                <a:schemeClr val="dk1"/>
              </a:buClr>
              <a:buSzPts val="1100"/>
              <a:buFont typeface="Arial"/>
              <a:buNone/>
            </a:pPr>
            <a:endParaRPr dirty="0">
              <a:latin typeface="Proxima Nova"/>
              <a:ea typeface="Proxima Nova"/>
              <a:cs typeface="Proxima Nova"/>
              <a:sym typeface="Proxima Nova"/>
            </a:endParaRPr>
          </a:p>
          <a:p>
            <a:pPr marL="0" lvl="0" indent="0" algn="l" rtl="0">
              <a:lnSpc>
                <a:spcPct val="120000"/>
              </a:lnSpc>
              <a:spcBef>
                <a:spcPts val="0"/>
              </a:spcBef>
              <a:spcAft>
                <a:spcPts val="0"/>
              </a:spcAft>
              <a:buClr>
                <a:schemeClr val="dk1"/>
              </a:buClr>
              <a:buSzPts val="1100"/>
              <a:buFont typeface="Arial"/>
              <a:buNone/>
            </a:pPr>
            <a:r>
              <a:rPr lang="en-US" sz="1200" dirty="0">
                <a:uFill>
                  <a:noFill/>
                </a:uFill>
                <a:latin typeface="Proxima Nova"/>
                <a:ea typeface="Proxima Nova"/>
                <a:cs typeface="Proxima Nova"/>
                <a:sym typeface="Proxima Nova"/>
                <a:hlinkClick r:id="rId3" action="ppaction://hlinksldjump"/>
              </a:rPr>
              <a:t>Differences in Legal Rights &amp; Responsibilities in Secondary and Postsecondary Education</a:t>
            </a:r>
            <a:endParaRPr sz="1200" dirty="0">
              <a:uFill>
                <a:noFill/>
              </a:uFill>
              <a:latin typeface="Proxima Nova"/>
              <a:ea typeface="Proxima Nova"/>
              <a:cs typeface="Proxima Nova"/>
              <a:sym typeface="Proxima Nova"/>
              <a:hlinkClick r:id="rId4"/>
            </a:endParaRPr>
          </a:p>
          <a:p>
            <a:pPr marL="0" lvl="0" indent="0" algn="l" rtl="0">
              <a:spcBef>
                <a:spcPts val="0"/>
              </a:spcBef>
              <a:spcAft>
                <a:spcPts val="0"/>
              </a:spcAft>
              <a:buNone/>
            </a:pPr>
            <a:endParaRPr dirty="0">
              <a:latin typeface="Proxima Nova"/>
              <a:ea typeface="Proxima Nova"/>
              <a:cs typeface="Proxima Nova"/>
              <a:sym typeface="Proxima Nova"/>
            </a:endParaRPr>
          </a:p>
          <a:p>
            <a:pPr marL="0" lvl="0" indent="0" algn="l" rtl="0">
              <a:spcBef>
                <a:spcPts val="0"/>
              </a:spcBef>
              <a:spcAft>
                <a:spcPts val="0"/>
              </a:spcAft>
              <a:buNone/>
            </a:pPr>
            <a:endParaRPr sz="1200" u="sng" dirty="0">
              <a:solidFill>
                <a:schemeClr val="dk1"/>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2669100" y="75375"/>
            <a:ext cx="7059300" cy="1164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600"/>
              <a:buFont typeface="Libre Franklin Medium"/>
              <a:buNone/>
            </a:pPr>
            <a:r>
              <a:rPr lang="en-US" sz="4200" dirty="0">
                <a:solidFill>
                  <a:schemeClr val="dk2"/>
                </a:solidFill>
                <a:latin typeface="Cambria"/>
                <a:ea typeface="Cambria"/>
                <a:cs typeface="Cambria"/>
                <a:sym typeface="Cambria"/>
              </a:rPr>
              <a:t>What are the differences in types of accommodations: </a:t>
            </a:r>
            <a:endParaRPr sz="4200" dirty="0">
              <a:solidFill>
                <a:schemeClr val="dk2"/>
              </a:solidFill>
              <a:latin typeface="Cambria"/>
              <a:ea typeface="Cambria"/>
              <a:cs typeface="Cambria"/>
              <a:sym typeface="Cambria"/>
            </a:endParaRPr>
          </a:p>
        </p:txBody>
      </p:sp>
      <p:graphicFrame>
        <p:nvGraphicFramePr>
          <p:cNvPr id="150" name="Google Shape;150;p23"/>
          <p:cNvGraphicFramePr/>
          <p:nvPr>
            <p:extLst>
              <p:ext uri="{D42A27DB-BD31-4B8C-83A1-F6EECF244321}">
                <p14:modId xmlns:p14="http://schemas.microsoft.com/office/powerpoint/2010/main" val="3945748026"/>
              </p:ext>
            </p:extLst>
          </p:nvPr>
        </p:nvGraphicFramePr>
        <p:xfrm>
          <a:off x="780585" y="1611185"/>
          <a:ext cx="7619650" cy="5140825"/>
        </p:xfrm>
        <a:graphic>
          <a:graphicData uri="http://schemas.openxmlformats.org/drawingml/2006/table">
            <a:tbl>
              <a:tblPr firstRow="1" bandRow="1">
                <a:noFill/>
                <a:tableStyleId>{D7768EFE-D864-4403-8A84-74C63FE35952}</a:tableStyleId>
              </a:tblPr>
              <a:tblGrid>
                <a:gridCol w="3809825">
                  <a:extLst>
                    <a:ext uri="{9D8B030D-6E8A-4147-A177-3AD203B41FA5}">
                      <a16:colId xmlns:a16="http://schemas.microsoft.com/office/drawing/2014/main" val="20000"/>
                    </a:ext>
                  </a:extLst>
                </a:gridCol>
                <a:gridCol w="3809825">
                  <a:extLst>
                    <a:ext uri="{9D8B030D-6E8A-4147-A177-3AD203B41FA5}">
                      <a16:colId xmlns:a16="http://schemas.microsoft.com/office/drawing/2014/main" val="20001"/>
                    </a:ext>
                  </a:extLst>
                </a:gridCol>
              </a:tblGrid>
              <a:tr h="609475">
                <a:tc>
                  <a:txBody>
                    <a:bodyPr/>
                    <a:lstStyle/>
                    <a:p>
                      <a:pPr marL="0" marR="0" lvl="0" indent="0" algn="l" rtl="0">
                        <a:spcBef>
                          <a:spcPts val="0"/>
                        </a:spcBef>
                        <a:spcAft>
                          <a:spcPts val="0"/>
                        </a:spcAft>
                        <a:buNone/>
                      </a:pPr>
                      <a:r>
                        <a:rPr lang="en-US" sz="1800" dirty="0">
                          <a:latin typeface="Arial"/>
                          <a:ea typeface="Arial"/>
                          <a:cs typeface="Arial"/>
                          <a:sym typeface="Arial"/>
                        </a:rPr>
                        <a:t>K-12</a:t>
                      </a:r>
                      <a:endParaRPr sz="1800" dirty="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800" dirty="0">
                          <a:latin typeface="Arial"/>
                          <a:ea typeface="Arial"/>
                          <a:cs typeface="Arial"/>
                          <a:sym typeface="Arial"/>
                        </a:rPr>
                        <a:t>Postsecondary Education</a:t>
                      </a:r>
                      <a:endParaRPr sz="1800" dirty="0">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4531350">
                <a:tc>
                  <a:txBody>
                    <a:bodyPr/>
                    <a:lstStyle/>
                    <a:p>
                      <a:pPr marL="0" marR="0" lvl="0" indent="0" algn="l" rtl="0">
                        <a:spcBef>
                          <a:spcPts val="0"/>
                        </a:spcBef>
                        <a:spcAft>
                          <a:spcPts val="0"/>
                        </a:spcAft>
                        <a:buNone/>
                      </a:pPr>
                      <a:r>
                        <a:rPr lang="en-US" sz="1800" dirty="0">
                          <a:latin typeface="Arial"/>
                          <a:ea typeface="Arial"/>
                          <a:cs typeface="Arial"/>
                          <a:sym typeface="Arial"/>
                        </a:rPr>
                        <a:t>Must provide Free Appropriate Public Education (FAPE) – provide any regular or special education and related aids and services necessary to meet the needs of the student with the disability. Accommodations can include personal attendants, individually prescribed devices, readers for personal use or study.</a:t>
                      </a:r>
                      <a:endParaRPr sz="1800" dirty="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800" dirty="0">
                          <a:latin typeface="Arial"/>
                          <a:ea typeface="Arial"/>
                          <a:cs typeface="Arial"/>
                          <a:sym typeface="Arial"/>
                        </a:rPr>
                        <a:t>Required to make appropriate academic adjustments to ensure student is not discriminated based on disability. May include auxiliary aids and modifications to academic requirements (priority registration, reducing course load, substituting 1 course for another, provide note takers, recording devices, sign language interpreters &amp; extended time). </a:t>
                      </a:r>
                      <a:endParaRPr sz="1800" dirty="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2669100" y="160850"/>
            <a:ext cx="6096000" cy="944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Libre Franklin Medium"/>
              <a:buNone/>
            </a:pPr>
            <a:r>
              <a:rPr lang="en-US" sz="3959" dirty="0">
                <a:solidFill>
                  <a:schemeClr val="dk2"/>
                </a:solidFill>
                <a:latin typeface="Cambria"/>
                <a:ea typeface="Cambria"/>
                <a:cs typeface="Cambria"/>
                <a:sym typeface="Cambria"/>
              </a:rPr>
              <a:t>Who is responsible for enforcing the law? </a:t>
            </a:r>
            <a:endParaRPr sz="3959" dirty="0">
              <a:solidFill>
                <a:schemeClr val="dk2"/>
              </a:solidFill>
              <a:latin typeface="Cambria"/>
              <a:ea typeface="Cambria"/>
              <a:cs typeface="Cambria"/>
              <a:sym typeface="Cambria"/>
            </a:endParaRPr>
          </a:p>
        </p:txBody>
      </p:sp>
      <p:graphicFrame>
        <p:nvGraphicFramePr>
          <p:cNvPr id="156" name="Google Shape;156;p24"/>
          <p:cNvGraphicFramePr/>
          <p:nvPr>
            <p:extLst>
              <p:ext uri="{D42A27DB-BD31-4B8C-83A1-F6EECF244321}">
                <p14:modId xmlns:p14="http://schemas.microsoft.com/office/powerpoint/2010/main" val="2879990433"/>
              </p:ext>
            </p:extLst>
          </p:nvPr>
        </p:nvGraphicFramePr>
        <p:xfrm>
          <a:off x="691376" y="1488580"/>
          <a:ext cx="7828156" cy="4111290"/>
        </p:xfrm>
        <a:graphic>
          <a:graphicData uri="http://schemas.openxmlformats.org/drawingml/2006/table">
            <a:tbl>
              <a:tblPr firstRow="1" bandRow="1">
                <a:noFill/>
                <a:tableStyleId>{D7768EFE-D864-4403-8A84-74C63FE35952}</a:tableStyleId>
              </a:tblPr>
              <a:tblGrid>
                <a:gridCol w="3914078">
                  <a:extLst>
                    <a:ext uri="{9D8B030D-6E8A-4147-A177-3AD203B41FA5}">
                      <a16:colId xmlns:a16="http://schemas.microsoft.com/office/drawing/2014/main" val="20000"/>
                    </a:ext>
                  </a:extLst>
                </a:gridCol>
                <a:gridCol w="3914078">
                  <a:extLst>
                    <a:ext uri="{9D8B030D-6E8A-4147-A177-3AD203B41FA5}">
                      <a16:colId xmlns:a16="http://schemas.microsoft.com/office/drawing/2014/main" val="20001"/>
                    </a:ext>
                  </a:extLst>
                </a:gridCol>
              </a:tblGrid>
              <a:tr h="728000">
                <a:tc>
                  <a:txBody>
                    <a:bodyPr/>
                    <a:lstStyle/>
                    <a:p>
                      <a:pPr marL="0" marR="0" lvl="0" indent="0" algn="l" rtl="0">
                        <a:spcBef>
                          <a:spcPts val="0"/>
                        </a:spcBef>
                        <a:spcAft>
                          <a:spcPts val="0"/>
                        </a:spcAft>
                        <a:buNone/>
                      </a:pPr>
                      <a:r>
                        <a:rPr lang="en-US" sz="1800" dirty="0">
                          <a:latin typeface="Arial"/>
                          <a:ea typeface="Arial"/>
                          <a:cs typeface="Arial"/>
                          <a:sym typeface="Arial"/>
                        </a:rPr>
                        <a:t>K-12</a:t>
                      </a:r>
                      <a:endParaRPr sz="1800" dirty="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800" dirty="0">
                          <a:latin typeface="Arial"/>
                          <a:ea typeface="Arial"/>
                          <a:cs typeface="Arial"/>
                          <a:sym typeface="Arial"/>
                        </a:rPr>
                        <a:t>Postsecondary Education</a:t>
                      </a:r>
                      <a:endParaRPr sz="1800" dirty="0">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2601825">
                <a:tc>
                  <a:txBody>
                    <a:bodyPr/>
                    <a:lstStyle/>
                    <a:p>
                      <a:pPr marL="0" marR="0" lvl="0" indent="0" algn="l" rtl="0">
                        <a:spcBef>
                          <a:spcPts val="0"/>
                        </a:spcBef>
                        <a:spcAft>
                          <a:spcPts val="0"/>
                        </a:spcAft>
                        <a:buNone/>
                      </a:pPr>
                      <a:r>
                        <a:rPr lang="en-US" sz="1800" dirty="0">
                          <a:latin typeface="Arial"/>
                          <a:ea typeface="Arial"/>
                          <a:cs typeface="Arial"/>
                          <a:sym typeface="Arial"/>
                        </a:rPr>
                        <a:t>IDEA is an entitlement law, enforced by delegation to the state department of education with oversite by the Office of Special Education and Rehabilitation Services in the U.S. Department of Education.</a:t>
                      </a:r>
                    </a:p>
                    <a:p>
                      <a:pPr marL="0" marR="0" lvl="0" indent="0" algn="l" rtl="0">
                        <a:spcBef>
                          <a:spcPts val="0"/>
                        </a:spcBef>
                        <a:spcAft>
                          <a:spcPts val="0"/>
                        </a:spcAft>
                        <a:buNone/>
                      </a:pPr>
                      <a:endParaRPr lang="en-US" sz="1800" dirty="0">
                        <a:latin typeface="Arial"/>
                        <a:ea typeface="Arial"/>
                        <a:cs typeface="Arial"/>
                        <a:sym typeface="Arial"/>
                      </a:endParaRPr>
                    </a:p>
                    <a:p>
                      <a:pPr marL="0" marR="0" lvl="0" indent="0" algn="l" rtl="0">
                        <a:spcBef>
                          <a:spcPts val="0"/>
                        </a:spcBef>
                        <a:spcAft>
                          <a:spcPts val="0"/>
                        </a:spcAft>
                        <a:buNone/>
                      </a:pPr>
                      <a:r>
                        <a:rPr lang="en-US" sz="1800" dirty="0">
                          <a:latin typeface="Arial"/>
                          <a:ea typeface="Arial"/>
                          <a:cs typeface="Arial"/>
                          <a:sym typeface="Arial"/>
                        </a:rPr>
                        <a:t>Section 504/Title II have provisions which apply to K-12 which are similar to IDEA but are enforced by the Office for Civil Rights (OCR)</a:t>
                      </a:r>
                      <a:endParaRPr sz="1800" dirty="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800" dirty="0">
                          <a:latin typeface="Arial"/>
                          <a:ea typeface="Arial"/>
                          <a:cs typeface="Arial"/>
                          <a:sym typeface="Arial"/>
                        </a:rPr>
                        <a:t>504/ADA: are civil rights statues overseen by the US Department of Education’s Office for Civil Rights (OCR), and the US Department of Justice – Disability Rights section and the Equal Employment Commission (EEOC)</a:t>
                      </a:r>
                      <a:endParaRPr sz="1800" dirty="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2669100" y="94350"/>
            <a:ext cx="7921800" cy="1168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Libre Franklin Medium"/>
              <a:buNone/>
            </a:pPr>
            <a:r>
              <a:rPr lang="en-US" dirty="0">
                <a:solidFill>
                  <a:schemeClr val="dk2"/>
                </a:solidFill>
                <a:latin typeface="Cambria"/>
                <a:ea typeface="Cambria"/>
                <a:cs typeface="Cambria"/>
                <a:sym typeface="Cambria"/>
              </a:rPr>
              <a:t>Who is the </a:t>
            </a:r>
            <a:endParaRPr dirty="0">
              <a:solidFill>
                <a:schemeClr val="dk2"/>
              </a:solidFill>
              <a:latin typeface="Cambria"/>
              <a:ea typeface="Cambria"/>
              <a:cs typeface="Cambria"/>
              <a:sym typeface="Cambria"/>
            </a:endParaRPr>
          </a:p>
          <a:p>
            <a:pPr marL="0" lvl="0" indent="0" algn="l" rtl="0">
              <a:spcBef>
                <a:spcPts val="0"/>
              </a:spcBef>
              <a:spcAft>
                <a:spcPts val="0"/>
              </a:spcAft>
              <a:buClr>
                <a:schemeClr val="dk1"/>
              </a:buClr>
              <a:buSzPts val="3959"/>
              <a:buFont typeface="Libre Franklin Medium"/>
              <a:buNone/>
            </a:pPr>
            <a:r>
              <a:rPr lang="en-US" dirty="0">
                <a:solidFill>
                  <a:schemeClr val="dk2"/>
                </a:solidFill>
                <a:latin typeface="Cambria"/>
                <a:ea typeface="Cambria"/>
                <a:cs typeface="Cambria"/>
                <a:sym typeface="Cambria"/>
              </a:rPr>
              <a:t>primary advocate? </a:t>
            </a:r>
            <a:endParaRPr dirty="0">
              <a:solidFill>
                <a:schemeClr val="dk2"/>
              </a:solidFill>
              <a:latin typeface="Cambria"/>
              <a:ea typeface="Cambria"/>
              <a:cs typeface="Cambria"/>
              <a:sym typeface="Cambria"/>
            </a:endParaRPr>
          </a:p>
        </p:txBody>
      </p:sp>
      <p:graphicFrame>
        <p:nvGraphicFramePr>
          <p:cNvPr id="163" name="Google Shape;163;p25"/>
          <p:cNvGraphicFramePr/>
          <p:nvPr>
            <p:extLst>
              <p:ext uri="{D42A27DB-BD31-4B8C-83A1-F6EECF244321}">
                <p14:modId xmlns:p14="http://schemas.microsoft.com/office/powerpoint/2010/main" val="970947233"/>
              </p:ext>
            </p:extLst>
          </p:nvPr>
        </p:nvGraphicFramePr>
        <p:xfrm>
          <a:off x="114300" y="1436000"/>
          <a:ext cx="8714025" cy="5121490"/>
        </p:xfrm>
        <a:graphic>
          <a:graphicData uri="http://schemas.openxmlformats.org/drawingml/2006/table">
            <a:tbl>
              <a:tblPr firstRow="1" bandRow="1">
                <a:noFill/>
                <a:tableStyleId>{D7768EFE-D864-4403-8A84-74C63FE35952}</a:tableStyleId>
              </a:tblPr>
              <a:tblGrid>
                <a:gridCol w="2904675">
                  <a:extLst>
                    <a:ext uri="{9D8B030D-6E8A-4147-A177-3AD203B41FA5}">
                      <a16:colId xmlns:a16="http://schemas.microsoft.com/office/drawing/2014/main" val="20000"/>
                    </a:ext>
                  </a:extLst>
                </a:gridCol>
                <a:gridCol w="2904675">
                  <a:extLst>
                    <a:ext uri="{9D8B030D-6E8A-4147-A177-3AD203B41FA5}">
                      <a16:colId xmlns:a16="http://schemas.microsoft.com/office/drawing/2014/main" val="20001"/>
                    </a:ext>
                  </a:extLst>
                </a:gridCol>
                <a:gridCol w="2904675">
                  <a:extLst>
                    <a:ext uri="{9D8B030D-6E8A-4147-A177-3AD203B41FA5}">
                      <a16:colId xmlns:a16="http://schemas.microsoft.com/office/drawing/2014/main" val="20002"/>
                    </a:ext>
                  </a:extLst>
                </a:gridCol>
              </a:tblGrid>
              <a:tr h="639675">
                <a:tc>
                  <a:txBody>
                    <a:bodyPr/>
                    <a:lstStyle/>
                    <a:p>
                      <a:pPr marL="0" marR="0" lvl="0" indent="0" algn="l" rtl="0">
                        <a:spcBef>
                          <a:spcPts val="0"/>
                        </a:spcBef>
                        <a:spcAft>
                          <a:spcPts val="0"/>
                        </a:spcAft>
                        <a:buNone/>
                      </a:pPr>
                      <a:r>
                        <a:rPr lang="en-US" sz="1800" dirty="0">
                          <a:latin typeface="Arial"/>
                          <a:ea typeface="Arial"/>
                          <a:cs typeface="Arial"/>
                          <a:sym typeface="Arial"/>
                        </a:rPr>
                        <a:t>K-12</a:t>
                      </a:r>
                      <a:endParaRPr sz="1800" dirty="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800" dirty="0">
                          <a:latin typeface="Arial"/>
                          <a:ea typeface="Arial"/>
                          <a:cs typeface="Arial"/>
                          <a:sym typeface="Arial"/>
                        </a:rPr>
                        <a:t>Postsecondary Education</a:t>
                      </a:r>
                      <a:endParaRPr sz="1800" dirty="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800" dirty="0">
                          <a:latin typeface="Arial"/>
                          <a:ea typeface="Arial"/>
                          <a:cs typeface="Arial"/>
                          <a:sym typeface="Arial"/>
                        </a:rPr>
                        <a:t>Application</a:t>
                      </a:r>
                      <a:endParaRPr sz="1800" dirty="0">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4481400">
                <a:tc>
                  <a:txBody>
                    <a:bodyPr/>
                    <a:lstStyle/>
                    <a:p>
                      <a:pPr marL="0" marR="0" lvl="0" indent="0" algn="l" rtl="0">
                        <a:spcBef>
                          <a:spcPts val="0"/>
                        </a:spcBef>
                        <a:spcAft>
                          <a:spcPts val="0"/>
                        </a:spcAft>
                        <a:buNone/>
                      </a:pPr>
                      <a:r>
                        <a:rPr lang="en-US" sz="1800" dirty="0">
                          <a:latin typeface="Arial"/>
                          <a:ea typeface="Arial"/>
                          <a:cs typeface="Arial"/>
                          <a:sym typeface="Arial"/>
                        </a:rPr>
                        <a:t>The parent or legal guardian is the primary advocate. Students with disabilities from age 14 on must be invited to participate in the IEP process. If the student does not attend, the district must ensure that the student’s preferences and interest are considered.</a:t>
                      </a:r>
                      <a:endParaRPr sz="1800" dirty="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800" dirty="0">
                          <a:latin typeface="Arial"/>
                          <a:ea typeface="Arial"/>
                          <a:cs typeface="Arial"/>
                          <a:sym typeface="Arial"/>
                        </a:rPr>
                        <a:t>Students must self identify and discuss their disability and needs with the Disability Services Support staff to received reasonable accommodations. The Family Educational Rights Privacy Act (FERPA) guarantees student confidentiality. Must have written consent by the student to have conversations with parents regarding confidential information. </a:t>
                      </a:r>
                      <a:endParaRPr sz="1800" dirty="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800" dirty="0">
                          <a:latin typeface="Arial"/>
                          <a:ea typeface="Arial"/>
                          <a:cs typeface="Arial"/>
                          <a:sym typeface="Arial"/>
                        </a:rPr>
                        <a:t>Students must become self advocates at the college level unless their parents have guardianship or if the student is a minor.</a:t>
                      </a:r>
                      <a:endParaRPr sz="1800" dirty="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body" idx="1"/>
          </p:nvPr>
        </p:nvSpPr>
        <p:spPr>
          <a:xfrm>
            <a:off x="0" y="2458700"/>
            <a:ext cx="8229600" cy="1908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4400" dirty="0">
                <a:solidFill>
                  <a:schemeClr val="dk2"/>
                </a:solidFill>
                <a:latin typeface="Cambria"/>
                <a:ea typeface="Cambria"/>
                <a:cs typeface="Cambria"/>
                <a:sym typeface="Cambria"/>
              </a:rPr>
              <a:t>Section 504 of the </a:t>
            </a:r>
            <a:endParaRPr sz="4400" dirty="0">
              <a:solidFill>
                <a:schemeClr val="dk2"/>
              </a:solidFill>
              <a:latin typeface="Cambria"/>
              <a:ea typeface="Cambria"/>
              <a:cs typeface="Cambria"/>
              <a:sym typeface="Cambria"/>
            </a:endParaRPr>
          </a:p>
          <a:p>
            <a:pPr marL="0" lvl="0" indent="0" algn="l" rtl="0">
              <a:spcBef>
                <a:spcPts val="800"/>
              </a:spcBef>
              <a:spcAft>
                <a:spcPts val="0"/>
              </a:spcAft>
              <a:buClr>
                <a:schemeClr val="dk1"/>
              </a:buClr>
              <a:buSzPts val="1100"/>
              <a:buFont typeface="Arial"/>
              <a:buNone/>
            </a:pPr>
            <a:r>
              <a:rPr lang="en-US" sz="4400" dirty="0">
                <a:solidFill>
                  <a:schemeClr val="dk2"/>
                </a:solidFill>
                <a:latin typeface="Cambria"/>
                <a:ea typeface="Cambria"/>
                <a:cs typeface="Cambria"/>
                <a:sym typeface="Cambria"/>
              </a:rPr>
              <a:t>Rehabilitation Act of 1973</a:t>
            </a:r>
            <a:endParaRPr sz="4400" dirty="0">
              <a:solidFill>
                <a:schemeClr val="dk2"/>
              </a:solidFill>
              <a:latin typeface="Cambria"/>
              <a:ea typeface="Cambria"/>
              <a:cs typeface="Cambria"/>
              <a:sym typeface="Cambria"/>
            </a:endParaRPr>
          </a:p>
          <a:p>
            <a:pPr marL="0" lvl="0" indent="0" algn="l" rtl="0">
              <a:spcBef>
                <a:spcPts val="800"/>
              </a:spcBef>
              <a:spcAft>
                <a:spcPts val="0"/>
              </a:spcAft>
              <a:buClr>
                <a:schemeClr val="dk1"/>
              </a:buClr>
              <a:buSzPts val="1100"/>
              <a:buFont typeface="Arial"/>
              <a:buNone/>
            </a:pPr>
            <a:endParaRPr sz="4400" dirty="0">
              <a:solidFill>
                <a:schemeClr val="dk2"/>
              </a:solidFill>
              <a:latin typeface="Cambria"/>
              <a:ea typeface="Cambria"/>
              <a:cs typeface="Cambria"/>
              <a:sym typeface="Cambria"/>
            </a:endParaRPr>
          </a:p>
          <a:p>
            <a:pPr marL="0" lvl="0" indent="0" algn="l" rtl="0">
              <a:spcBef>
                <a:spcPts val="800"/>
              </a:spcBef>
              <a:spcAft>
                <a:spcPts val="0"/>
              </a:spcAft>
              <a:buClr>
                <a:schemeClr val="dk1"/>
              </a:buClr>
              <a:buSzPts val="1100"/>
              <a:buFont typeface="Arial"/>
              <a:buNone/>
            </a:pPr>
            <a:endParaRPr sz="4400" dirty="0">
              <a:solidFill>
                <a:schemeClr val="dk2"/>
              </a:solidFill>
              <a:latin typeface="Cambria"/>
              <a:ea typeface="Cambria"/>
              <a:cs typeface="Cambria"/>
              <a:sym typeface="Cambria"/>
            </a:endParaRPr>
          </a:p>
          <a:p>
            <a:pPr marL="0" lvl="0" indent="0" algn="l" rtl="0">
              <a:spcBef>
                <a:spcPts val="800"/>
              </a:spcBef>
              <a:spcAft>
                <a:spcPts val="0"/>
              </a:spcAft>
              <a:buClr>
                <a:schemeClr val="dk1"/>
              </a:buClr>
              <a:buSzPts val="1100"/>
              <a:buFont typeface="Arial"/>
              <a:buNone/>
            </a:pPr>
            <a:endParaRPr sz="4400" dirty="0">
              <a:solidFill>
                <a:schemeClr val="dk2"/>
              </a:solidFill>
              <a:latin typeface="Cambria"/>
              <a:ea typeface="Cambria"/>
              <a:cs typeface="Cambria"/>
              <a:sym typeface="Cambria"/>
            </a:endParaRPr>
          </a:p>
          <a:p>
            <a:pPr marL="0" lvl="0" indent="0" algn="l" rtl="0">
              <a:spcBef>
                <a:spcPts val="800"/>
              </a:spcBef>
              <a:spcAft>
                <a:spcPts val="0"/>
              </a:spcAft>
              <a:buNone/>
            </a:pPr>
            <a:endParaRPr sz="4400" dirty="0">
              <a:solidFill>
                <a:schemeClr val="dk2"/>
              </a:solidFill>
              <a:latin typeface="Cambria"/>
              <a:ea typeface="Cambria"/>
              <a:cs typeface="Cambria"/>
              <a:sym typeface="Cambria"/>
            </a:endParaRPr>
          </a:p>
        </p:txBody>
      </p:sp>
      <p:sp>
        <p:nvSpPr>
          <p:cNvPr id="171" name="Google Shape;171;p26">
            <a:hlinkClick r:id="" action="ppaction://hlinkshowjump?jump=firstslide"/>
          </p:cNvPr>
          <p:cNvSpPr/>
          <p:nvPr/>
        </p:nvSpPr>
        <p:spPr>
          <a:xfrm>
            <a:off x="143329" y="5924793"/>
            <a:ext cx="1600200" cy="4656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r>
              <a:rPr lang="en-US" sz="1200" dirty="0">
                <a:uFill>
                  <a:noFill/>
                </a:uFill>
                <a:hlinkClick r:id="" action="ppaction://hlinkshowjump?jump=firstslide"/>
              </a:rPr>
              <a:t>Back to Modules</a:t>
            </a:r>
            <a:endParaRPr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2669100" y="-228675"/>
            <a:ext cx="6590400" cy="2001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800"/>
              </a:spcBef>
              <a:spcAft>
                <a:spcPts val="800"/>
              </a:spcAft>
              <a:buClr>
                <a:schemeClr val="dk1"/>
              </a:buClr>
              <a:buSzPts val="1100"/>
              <a:buFont typeface="Arial"/>
              <a:buNone/>
            </a:pPr>
            <a:r>
              <a:rPr lang="en-US" sz="4200" dirty="0">
                <a:solidFill>
                  <a:schemeClr val="dk2"/>
                </a:solidFill>
                <a:latin typeface="Cambria"/>
                <a:ea typeface="Cambria"/>
                <a:cs typeface="Cambria"/>
                <a:sym typeface="Cambria"/>
              </a:rPr>
              <a:t>Rehabilitation Act of 1973</a:t>
            </a:r>
            <a:endParaRPr sz="4200" dirty="0">
              <a:solidFill>
                <a:schemeClr val="dk2"/>
              </a:solidFill>
              <a:latin typeface="Cambria"/>
              <a:ea typeface="Cambria"/>
              <a:cs typeface="Cambria"/>
              <a:sym typeface="Cambria"/>
            </a:endParaRPr>
          </a:p>
        </p:txBody>
      </p:sp>
      <p:sp>
        <p:nvSpPr>
          <p:cNvPr id="177" name="Google Shape;177;p27"/>
          <p:cNvSpPr txBox="1">
            <a:spLocks noGrp="1"/>
          </p:cNvSpPr>
          <p:nvPr>
            <p:ph type="body" idx="1"/>
          </p:nvPr>
        </p:nvSpPr>
        <p:spPr>
          <a:xfrm>
            <a:off x="0" y="1248937"/>
            <a:ext cx="8719800" cy="3854213"/>
          </a:xfrm>
          <a:prstGeom prst="rect">
            <a:avLst/>
          </a:prstGeom>
          <a:noFill/>
          <a:ln>
            <a:noFill/>
          </a:ln>
        </p:spPr>
        <p:txBody>
          <a:bodyPr spcFirstLastPara="1" wrap="square" lIns="91425" tIns="45700" rIns="91425" bIns="45700" anchor="t" anchorCtr="0">
            <a:noAutofit/>
          </a:bodyPr>
          <a:lstStyle/>
          <a:p>
            <a:pPr marL="457200" lvl="0" indent="-342900" algn="l" rtl="0">
              <a:lnSpc>
                <a:spcPct val="107916"/>
              </a:lnSpc>
              <a:spcBef>
                <a:spcPts val="0"/>
              </a:spcBef>
              <a:spcAft>
                <a:spcPts val="0"/>
              </a:spcAft>
              <a:buSzPts val="1800"/>
              <a:buChar char="❖"/>
            </a:pPr>
            <a:r>
              <a:rPr lang="en-US" sz="1800" dirty="0">
                <a:latin typeface="Arial"/>
                <a:ea typeface="Arial"/>
                <a:cs typeface="Arial"/>
                <a:sym typeface="Arial"/>
              </a:rPr>
              <a:t>The Rehabilitation Act prohibits discrimination on the basis of disability in:</a:t>
            </a:r>
            <a:endParaRPr sz="1800" dirty="0">
              <a:latin typeface="Arial"/>
              <a:ea typeface="Arial"/>
              <a:cs typeface="Arial"/>
              <a:sym typeface="Arial"/>
            </a:endParaRPr>
          </a:p>
          <a:p>
            <a:pPr marL="457200" lvl="0" indent="0" algn="l" rtl="0">
              <a:lnSpc>
                <a:spcPct val="107916"/>
              </a:lnSpc>
              <a:spcBef>
                <a:spcPts val="800"/>
              </a:spcBef>
              <a:spcAft>
                <a:spcPts val="0"/>
              </a:spcAft>
              <a:buNone/>
            </a:pPr>
            <a:r>
              <a:rPr lang="en-US" sz="1800" dirty="0">
                <a:latin typeface="Arial"/>
                <a:ea typeface="Arial"/>
                <a:cs typeface="Arial"/>
                <a:sym typeface="Arial"/>
              </a:rPr>
              <a:t> </a:t>
            </a:r>
          </a:p>
          <a:p>
            <a:pPr marL="914400" lvl="1" indent="-342900" algn="l" rtl="0">
              <a:lnSpc>
                <a:spcPct val="107916"/>
              </a:lnSpc>
              <a:spcBef>
                <a:spcPts val="800"/>
              </a:spcBef>
              <a:spcAft>
                <a:spcPts val="0"/>
              </a:spcAft>
              <a:buSzPts val="1800"/>
              <a:buChar char="➢"/>
            </a:pPr>
            <a:r>
              <a:rPr lang="en-US" sz="1800" dirty="0">
                <a:latin typeface="Arial"/>
                <a:ea typeface="Arial"/>
                <a:cs typeface="Arial"/>
                <a:sym typeface="Arial"/>
              </a:rPr>
              <a:t>programs receiving Federal financial assistance, </a:t>
            </a:r>
          </a:p>
          <a:p>
            <a:pPr marL="914400" lvl="1" indent="-342900" algn="l" rtl="0">
              <a:lnSpc>
                <a:spcPct val="107916"/>
              </a:lnSpc>
              <a:spcBef>
                <a:spcPts val="0"/>
              </a:spcBef>
              <a:spcAft>
                <a:spcPts val="0"/>
              </a:spcAft>
              <a:buSzPts val="1800"/>
              <a:buChar char="➢"/>
            </a:pPr>
            <a:r>
              <a:rPr lang="en-US" sz="1800" dirty="0">
                <a:latin typeface="Arial"/>
                <a:ea typeface="Arial"/>
                <a:cs typeface="Arial"/>
                <a:sym typeface="Arial"/>
              </a:rPr>
              <a:t>Federal employment, and </a:t>
            </a:r>
            <a:endParaRPr sz="1800" dirty="0">
              <a:latin typeface="Arial"/>
              <a:ea typeface="Arial"/>
              <a:cs typeface="Arial"/>
              <a:sym typeface="Arial"/>
            </a:endParaRPr>
          </a:p>
          <a:p>
            <a:pPr marL="914400" lvl="1" indent="-342900" algn="l" rtl="0">
              <a:lnSpc>
                <a:spcPct val="107916"/>
              </a:lnSpc>
              <a:spcBef>
                <a:spcPts val="0"/>
              </a:spcBef>
              <a:spcAft>
                <a:spcPts val="0"/>
              </a:spcAft>
              <a:buSzPts val="1800"/>
              <a:buChar char="➢"/>
            </a:pPr>
            <a:r>
              <a:rPr lang="en-US" sz="1800" dirty="0">
                <a:latin typeface="Arial"/>
                <a:ea typeface="Arial"/>
                <a:cs typeface="Arial"/>
                <a:sym typeface="Arial"/>
              </a:rPr>
              <a:t>the employment practices of Federal contractors. </a:t>
            </a:r>
            <a:endParaRPr sz="1800" dirty="0">
              <a:latin typeface="Arial"/>
              <a:ea typeface="Arial"/>
              <a:cs typeface="Arial"/>
              <a:sym typeface="Arial"/>
            </a:endParaRPr>
          </a:p>
          <a:p>
            <a:pPr lvl="0">
              <a:lnSpc>
                <a:spcPct val="107916"/>
              </a:lnSpc>
              <a:spcBef>
                <a:spcPts val="800"/>
              </a:spcBef>
              <a:buFont typeface="Wingdings" panose="05000000000000000000" pitchFamily="2" charset="2"/>
              <a:buChar char="v"/>
            </a:pPr>
            <a:r>
              <a:rPr lang="en-US" sz="1800" dirty="0">
                <a:latin typeface="Arial"/>
                <a:ea typeface="Arial"/>
                <a:cs typeface="Arial"/>
                <a:sym typeface="Arial"/>
              </a:rPr>
              <a:t>Section 504 states that “no otherwise qualified individual with a disability in the United States shall, solely by reason of his or her disability, be excluded from the participation in, be denied the benefits of, or be subjected to discrimination under any program or activity receiving Federal financial assistance </a:t>
            </a:r>
          </a:p>
          <a:p>
            <a:pPr lvl="0" indent="0">
              <a:lnSpc>
                <a:spcPct val="107916"/>
              </a:lnSpc>
              <a:spcBef>
                <a:spcPts val="800"/>
              </a:spcBef>
              <a:buNone/>
            </a:pPr>
            <a:endParaRPr lang="en-US" sz="600" dirty="0">
              <a:latin typeface="Arial"/>
              <a:ea typeface="Arial"/>
              <a:cs typeface="Arial"/>
              <a:sym typeface="Arial"/>
            </a:endParaRPr>
          </a:p>
          <a:p>
            <a:pPr lvl="0">
              <a:lnSpc>
                <a:spcPct val="107916"/>
              </a:lnSpc>
              <a:spcBef>
                <a:spcPts val="800"/>
              </a:spcBef>
              <a:buFont typeface="Wingdings" panose="05000000000000000000" pitchFamily="2" charset="2"/>
              <a:buChar char="v"/>
            </a:pPr>
            <a:r>
              <a:rPr lang="en-US" sz="1800" dirty="0">
                <a:latin typeface="Arial"/>
                <a:ea typeface="Arial"/>
                <a:cs typeface="Arial"/>
                <a:sym typeface="Arial"/>
              </a:rPr>
              <a:t>Section 508 :  Federal agencies' electronic and information technology is accessible to people with disabilities, including employees and members of the public.</a:t>
            </a:r>
          </a:p>
          <a:p>
            <a:pPr marL="457200" lvl="0" indent="-342900" algn="l" rtl="0">
              <a:lnSpc>
                <a:spcPct val="107916"/>
              </a:lnSpc>
              <a:spcBef>
                <a:spcPts val="800"/>
              </a:spcBef>
              <a:spcAft>
                <a:spcPts val="0"/>
              </a:spcAft>
              <a:buSzPts val="1800"/>
              <a:buChar char="❖"/>
            </a:pPr>
            <a:endParaRPr sz="1800" dirty="0">
              <a:latin typeface="Arial"/>
              <a:ea typeface="Arial"/>
              <a:cs typeface="Arial"/>
              <a:sym typeface="Arial"/>
            </a:endParaRPr>
          </a:p>
          <a:p>
            <a:pPr marL="457200" lvl="0" indent="0" algn="l" rtl="0">
              <a:lnSpc>
                <a:spcPct val="107916"/>
              </a:lnSpc>
              <a:spcBef>
                <a:spcPts val="800"/>
              </a:spcBef>
              <a:spcAft>
                <a:spcPts val="800"/>
              </a:spcAft>
              <a:buNone/>
            </a:pPr>
            <a:endParaRPr sz="1800"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2654850" y="-246950"/>
            <a:ext cx="6711600" cy="1863900"/>
          </a:xfrm>
          <a:prstGeom prst="rect">
            <a:avLst/>
          </a:prstGeom>
          <a:noFill/>
          <a:ln>
            <a:noFill/>
          </a:ln>
        </p:spPr>
        <p:txBody>
          <a:bodyPr spcFirstLastPara="1" wrap="square" lIns="91425" tIns="45700" rIns="91425" bIns="45700" anchor="ctr" anchorCtr="0">
            <a:noAutofit/>
          </a:bodyPr>
          <a:lstStyle/>
          <a:p>
            <a:pPr marL="0" lvl="0" indent="0" algn="l" rtl="0">
              <a:lnSpc>
                <a:spcPct val="107916"/>
              </a:lnSpc>
              <a:spcBef>
                <a:spcPts val="0"/>
              </a:spcBef>
              <a:spcAft>
                <a:spcPts val="0"/>
              </a:spcAft>
              <a:buClr>
                <a:schemeClr val="dk1"/>
              </a:buClr>
              <a:buSzPts val="1100"/>
              <a:buFont typeface="Arial"/>
              <a:buNone/>
            </a:pPr>
            <a:endParaRPr b="1" dirty="0">
              <a:solidFill>
                <a:schemeClr val="dk2"/>
              </a:solidFill>
              <a:latin typeface="Cambria"/>
              <a:ea typeface="Cambria"/>
              <a:cs typeface="Cambria"/>
              <a:sym typeface="Cambria"/>
            </a:endParaRPr>
          </a:p>
          <a:p>
            <a:pPr marL="0" lvl="0" indent="0" algn="l" rtl="0">
              <a:lnSpc>
                <a:spcPct val="107916"/>
              </a:lnSpc>
              <a:spcBef>
                <a:spcPts val="800"/>
              </a:spcBef>
              <a:spcAft>
                <a:spcPts val="0"/>
              </a:spcAft>
              <a:buClr>
                <a:schemeClr val="dk1"/>
              </a:buClr>
              <a:buSzPts val="1100"/>
              <a:buFont typeface="Arial"/>
              <a:buNone/>
            </a:pPr>
            <a:endParaRPr b="1" dirty="0">
              <a:solidFill>
                <a:schemeClr val="dk2"/>
              </a:solidFill>
              <a:latin typeface="Cambria"/>
              <a:ea typeface="Cambria"/>
              <a:cs typeface="Cambria"/>
              <a:sym typeface="Cambria"/>
            </a:endParaRPr>
          </a:p>
          <a:p>
            <a:pPr marL="0" lvl="0" indent="0" algn="l" rtl="0">
              <a:spcBef>
                <a:spcPts val="800"/>
              </a:spcBef>
              <a:spcAft>
                <a:spcPts val="0"/>
              </a:spcAft>
              <a:buClr>
                <a:schemeClr val="dk1"/>
              </a:buClr>
              <a:buSzPts val="1100"/>
              <a:buFont typeface="Arial"/>
              <a:buNone/>
            </a:pPr>
            <a:endParaRPr b="1" dirty="0">
              <a:solidFill>
                <a:schemeClr val="dk2"/>
              </a:solidFill>
              <a:latin typeface="Cambria"/>
              <a:ea typeface="Cambria"/>
              <a:cs typeface="Cambria"/>
              <a:sym typeface="Cambria"/>
            </a:endParaRPr>
          </a:p>
          <a:p>
            <a:pPr marL="0" lvl="0" indent="0" algn="l" rtl="0">
              <a:spcBef>
                <a:spcPts val="800"/>
              </a:spcBef>
              <a:spcAft>
                <a:spcPts val="0"/>
              </a:spcAft>
              <a:buClr>
                <a:schemeClr val="dk1"/>
              </a:buClr>
              <a:buSzPts val="1100"/>
              <a:buFont typeface="Arial"/>
              <a:buNone/>
            </a:pPr>
            <a:endParaRPr dirty="0">
              <a:solidFill>
                <a:schemeClr val="dk2"/>
              </a:solidFill>
              <a:latin typeface="Cambria"/>
              <a:ea typeface="Cambria"/>
              <a:cs typeface="Cambria"/>
              <a:sym typeface="Cambria"/>
            </a:endParaRPr>
          </a:p>
          <a:p>
            <a:pPr marL="0" lvl="0" indent="0" algn="l" rtl="0">
              <a:spcBef>
                <a:spcPts val="800"/>
              </a:spcBef>
              <a:spcAft>
                <a:spcPts val="0"/>
              </a:spcAft>
              <a:buClr>
                <a:schemeClr val="dk1"/>
              </a:buClr>
              <a:buSzPts val="1100"/>
              <a:buFont typeface="Arial"/>
              <a:buNone/>
            </a:pPr>
            <a:r>
              <a:rPr lang="en-US" dirty="0">
                <a:solidFill>
                  <a:schemeClr val="dk2"/>
                </a:solidFill>
                <a:latin typeface="Cambria"/>
                <a:ea typeface="Cambria"/>
                <a:cs typeface="Cambria"/>
                <a:sym typeface="Cambria"/>
              </a:rPr>
              <a:t>Section 504 of the </a:t>
            </a:r>
            <a:endParaRPr dirty="0">
              <a:solidFill>
                <a:schemeClr val="dk2"/>
              </a:solidFill>
              <a:latin typeface="Cambria"/>
              <a:ea typeface="Cambria"/>
              <a:cs typeface="Cambria"/>
              <a:sym typeface="Cambria"/>
            </a:endParaRPr>
          </a:p>
          <a:p>
            <a:pPr marL="0" lvl="0" indent="0" algn="l" rtl="0">
              <a:spcBef>
                <a:spcPts val="800"/>
              </a:spcBef>
              <a:spcAft>
                <a:spcPts val="0"/>
              </a:spcAft>
              <a:buClr>
                <a:schemeClr val="dk1"/>
              </a:buClr>
              <a:buSzPts val="1100"/>
              <a:buFont typeface="Arial"/>
              <a:buNone/>
            </a:pPr>
            <a:r>
              <a:rPr lang="en-US" dirty="0">
                <a:solidFill>
                  <a:schemeClr val="dk2"/>
                </a:solidFill>
                <a:latin typeface="Cambria"/>
                <a:ea typeface="Cambria"/>
                <a:cs typeface="Cambria"/>
                <a:sym typeface="Cambria"/>
              </a:rPr>
              <a:t>Rehabilitation Act of 1973</a:t>
            </a:r>
            <a:endParaRPr dirty="0">
              <a:solidFill>
                <a:schemeClr val="dk2"/>
              </a:solidFill>
              <a:latin typeface="Cambria"/>
              <a:ea typeface="Cambria"/>
              <a:cs typeface="Cambria"/>
              <a:sym typeface="Cambria"/>
            </a:endParaRPr>
          </a:p>
          <a:p>
            <a:pPr marL="0" lvl="0" indent="0" algn="l" rtl="0">
              <a:lnSpc>
                <a:spcPct val="107916"/>
              </a:lnSpc>
              <a:spcBef>
                <a:spcPts val="800"/>
              </a:spcBef>
              <a:spcAft>
                <a:spcPts val="0"/>
              </a:spcAft>
              <a:buClr>
                <a:schemeClr val="dk1"/>
              </a:buClr>
              <a:buSzPts val="1100"/>
              <a:buFont typeface="Arial"/>
              <a:buNone/>
            </a:pPr>
            <a:endParaRPr b="1" dirty="0">
              <a:solidFill>
                <a:schemeClr val="dk2"/>
              </a:solidFill>
              <a:latin typeface="Cambria"/>
              <a:ea typeface="Cambria"/>
              <a:cs typeface="Cambria"/>
              <a:sym typeface="Cambria"/>
            </a:endParaRPr>
          </a:p>
          <a:p>
            <a:pPr marL="0" lvl="0" indent="0" algn="l" rtl="0">
              <a:spcBef>
                <a:spcPts val="800"/>
              </a:spcBef>
              <a:spcAft>
                <a:spcPts val="0"/>
              </a:spcAft>
              <a:buClr>
                <a:schemeClr val="dk1"/>
              </a:buClr>
              <a:buSzPts val="4400"/>
              <a:buFont typeface="Libre Franklin Medium"/>
              <a:buNone/>
            </a:pPr>
            <a:endParaRPr dirty="0">
              <a:solidFill>
                <a:schemeClr val="dk2"/>
              </a:solidFill>
              <a:latin typeface="Cambria"/>
              <a:ea typeface="Cambria"/>
              <a:cs typeface="Cambria"/>
              <a:sym typeface="Cambria"/>
            </a:endParaRPr>
          </a:p>
          <a:p>
            <a:pPr marL="0" lvl="0" indent="0" algn="l" rtl="0">
              <a:lnSpc>
                <a:spcPct val="107916"/>
              </a:lnSpc>
              <a:spcBef>
                <a:spcPts val="0"/>
              </a:spcBef>
              <a:spcAft>
                <a:spcPts val="0"/>
              </a:spcAft>
              <a:buClr>
                <a:schemeClr val="dk1"/>
              </a:buClr>
              <a:buSzPts val="1100"/>
              <a:buFont typeface="Arial"/>
              <a:buNone/>
            </a:pPr>
            <a:endParaRPr b="1" dirty="0">
              <a:solidFill>
                <a:schemeClr val="dk2"/>
              </a:solidFill>
              <a:latin typeface="Cambria"/>
              <a:ea typeface="Cambria"/>
              <a:cs typeface="Cambria"/>
              <a:sym typeface="Cambria"/>
            </a:endParaRPr>
          </a:p>
          <a:p>
            <a:pPr marL="0" lvl="0" indent="0" algn="l" rtl="0">
              <a:spcBef>
                <a:spcPts val="800"/>
              </a:spcBef>
              <a:spcAft>
                <a:spcPts val="0"/>
              </a:spcAft>
              <a:buClr>
                <a:schemeClr val="dk1"/>
              </a:buClr>
              <a:buSzPts val="4400"/>
              <a:buFont typeface="Libre Franklin Medium"/>
              <a:buNone/>
            </a:pPr>
            <a:endParaRPr dirty="0">
              <a:solidFill>
                <a:schemeClr val="dk2"/>
              </a:solidFill>
              <a:latin typeface="Cambria"/>
              <a:ea typeface="Cambria"/>
              <a:cs typeface="Cambria"/>
              <a:sym typeface="Cambria"/>
            </a:endParaRPr>
          </a:p>
        </p:txBody>
      </p:sp>
      <p:sp>
        <p:nvSpPr>
          <p:cNvPr id="189" name="Google Shape;189;p29"/>
          <p:cNvSpPr txBox="1">
            <a:spLocks noGrp="1"/>
          </p:cNvSpPr>
          <p:nvPr>
            <p:ph type="body" idx="1"/>
          </p:nvPr>
        </p:nvSpPr>
        <p:spPr>
          <a:xfrm>
            <a:off x="38325" y="1759425"/>
            <a:ext cx="8229600" cy="4254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None/>
            </a:pPr>
            <a:r>
              <a:rPr lang="en-US" sz="1800" b="1" u="sng" dirty="0">
                <a:latin typeface="Arial"/>
                <a:ea typeface="Arial"/>
                <a:cs typeface="Arial"/>
                <a:sym typeface="Arial"/>
              </a:rPr>
              <a:t>Section 504 applies to colleges &amp; universities:</a:t>
            </a:r>
            <a:endParaRPr sz="1800" b="1" u="sng" dirty="0">
              <a:latin typeface="Arial"/>
              <a:ea typeface="Arial"/>
              <a:cs typeface="Arial"/>
              <a:sym typeface="Arial"/>
            </a:endParaRPr>
          </a:p>
          <a:p>
            <a:pPr marL="457200" lvl="0" indent="0" algn="l" rtl="0">
              <a:lnSpc>
                <a:spcPct val="107916"/>
              </a:lnSpc>
              <a:spcBef>
                <a:spcPts val="800"/>
              </a:spcBef>
              <a:spcAft>
                <a:spcPts val="0"/>
              </a:spcAft>
              <a:buNone/>
            </a:pPr>
            <a:r>
              <a:rPr lang="en-US" sz="1800" dirty="0">
                <a:latin typeface="Arial"/>
                <a:ea typeface="Arial"/>
                <a:cs typeface="Arial"/>
                <a:sym typeface="Arial"/>
              </a:rPr>
              <a:t> </a:t>
            </a:r>
            <a:endParaRPr sz="600" dirty="0">
              <a:latin typeface="Arial"/>
              <a:ea typeface="Arial"/>
              <a:cs typeface="Arial"/>
              <a:sym typeface="Arial"/>
            </a:endParaRPr>
          </a:p>
          <a:p>
            <a:pPr marL="457200" lvl="0" indent="-342900" algn="l" rtl="0">
              <a:lnSpc>
                <a:spcPct val="107916"/>
              </a:lnSpc>
              <a:spcBef>
                <a:spcPts val="800"/>
              </a:spcBef>
              <a:spcAft>
                <a:spcPts val="0"/>
              </a:spcAft>
              <a:buSzPts val="1800"/>
              <a:buChar char="❖"/>
            </a:pPr>
            <a:r>
              <a:rPr lang="en-US" sz="1800" dirty="0">
                <a:latin typeface="Arial"/>
                <a:ea typeface="Arial"/>
                <a:cs typeface="Arial"/>
                <a:sym typeface="Arial"/>
              </a:rPr>
              <a:t>Section 504 was the first national civil rights legislation that provided equal access for students with disabilities to higher education institutions receiving federal financial assistance.</a:t>
            </a:r>
            <a:endParaRPr sz="1800" dirty="0">
              <a:latin typeface="Arial"/>
              <a:ea typeface="Arial"/>
              <a:cs typeface="Arial"/>
              <a:sym typeface="Arial"/>
            </a:endParaRPr>
          </a:p>
          <a:p>
            <a:pPr marL="457200" lvl="0" indent="0" algn="l" rtl="0">
              <a:lnSpc>
                <a:spcPct val="107916"/>
              </a:lnSpc>
              <a:spcBef>
                <a:spcPts val="800"/>
              </a:spcBef>
              <a:spcAft>
                <a:spcPts val="0"/>
              </a:spcAft>
              <a:buNone/>
            </a:pPr>
            <a:endParaRPr sz="1800" dirty="0">
              <a:latin typeface="Arial"/>
              <a:ea typeface="Arial"/>
              <a:cs typeface="Arial"/>
              <a:sym typeface="Arial"/>
            </a:endParaRPr>
          </a:p>
          <a:p>
            <a:pPr marL="457200" lvl="0" indent="-342900" algn="l" rtl="0">
              <a:lnSpc>
                <a:spcPct val="107916"/>
              </a:lnSpc>
              <a:spcBef>
                <a:spcPts val="800"/>
              </a:spcBef>
              <a:spcAft>
                <a:spcPts val="0"/>
              </a:spcAft>
              <a:buSzPts val="1800"/>
              <a:buChar char="❖"/>
            </a:pPr>
            <a:r>
              <a:rPr lang="en-US" sz="1800" dirty="0">
                <a:latin typeface="Arial"/>
                <a:ea typeface="Arial"/>
                <a:cs typeface="Arial"/>
                <a:sym typeface="Arial"/>
              </a:rPr>
              <a:t>Both public and private colleges and universities supported by federal grants and funding programs must comply with Section 504. </a:t>
            </a:r>
            <a:endParaRPr sz="1800" dirty="0">
              <a:latin typeface="Arial"/>
              <a:ea typeface="Arial"/>
              <a:cs typeface="Arial"/>
              <a:sym typeface="Arial"/>
            </a:endParaRPr>
          </a:p>
          <a:p>
            <a:pPr marL="457200" lvl="0" indent="0" algn="l" rtl="0">
              <a:lnSpc>
                <a:spcPct val="107916"/>
              </a:lnSpc>
              <a:spcBef>
                <a:spcPts val="800"/>
              </a:spcBef>
              <a:spcAft>
                <a:spcPts val="0"/>
              </a:spcAft>
              <a:buNone/>
            </a:pPr>
            <a:endParaRPr sz="1800" dirty="0">
              <a:latin typeface="Arial"/>
              <a:ea typeface="Arial"/>
              <a:cs typeface="Arial"/>
              <a:sym typeface="Arial"/>
            </a:endParaRPr>
          </a:p>
          <a:p>
            <a:pPr marL="457200" lvl="0" indent="-342900" algn="l" rtl="0">
              <a:lnSpc>
                <a:spcPct val="107916"/>
              </a:lnSpc>
              <a:spcBef>
                <a:spcPts val="800"/>
              </a:spcBef>
              <a:spcAft>
                <a:spcPts val="0"/>
              </a:spcAft>
              <a:buSzPts val="1800"/>
              <a:buChar char="❖"/>
            </a:pPr>
            <a:r>
              <a:rPr lang="en-US" sz="1800" dirty="0">
                <a:latin typeface="Arial"/>
                <a:ea typeface="Arial"/>
                <a:cs typeface="Arial"/>
                <a:sym typeface="Arial"/>
              </a:rPr>
              <a:t>The common way higher education institutions are linked to federal funds is through the federal student aid and grant programs. </a:t>
            </a:r>
            <a:endParaRPr sz="1800" dirty="0">
              <a:latin typeface="Arial"/>
              <a:ea typeface="Arial"/>
              <a:cs typeface="Arial"/>
              <a:sym typeface="Arial"/>
            </a:endParaRPr>
          </a:p>
          <a:p>
            <a:pPr marL="0" lvl="0" indent="0" algn="l" rtl="0">
              <a:spcBef>
                <a:spcPts val="800"/>
              </a:spcBef>
              <a:spcAft>
                <a:spcPts val="0"/>
              </a:spcAft>
              <a:buClr>
                <a:schemeClr val="dk1"/>
              </a:buClr>
              <a:buSzPts val="3200"/>
              <a:buNone/>
            </a:pPr>
            <a:endParaRPr sz="1800" dirty="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2649225" y="0"/>
            <a:ext cx="6733200" cy="1656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endParaRPr sz="2400" b="1" dirty="0">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r>
              <a:rPr lang="en-US" dirty="0">
                <a:solidFill>
                  <a:schemeClr val="dk2"/>
                </a:solidFill>
                <a:latin typeface="Cambria"/>
                <a:ea typeface="Cambria"/>
                <a:cs typeface="Cambria"/>
                <a:sym typeface="Cambria"/>
              </a:rPr>
              <a:t>Section 504 of the </a:t>
            </a:r>
            <a:endParaRPr dirty="0">
              <a:solidFill>
                <a:schemeClr val="dk2"/>
              </a:solidFill>
              <a:latin typeface="Cambria"/>
              <a:ea typeface="Cambria"/>
              <a:cs typeface="Cambria"/>
              <a:sym typeface="Cambria"/>
            </a:endParaRPr>
          </a:p>
          <a:p>
            <a:pPr marL="0" lvl="0" indent="0" algn="l" rtl="0">
              <a:spcBef>
                <a:spcPts val="800"/>
              </a:spcBef>
              <a:spcAft>
                <a:spcPts val="0"/>
              </a:spcAft>
              <a:buClr>
                <a:schemeClr val="dk1"/>
              </a:buClr>
              <a:buSzPts val="1100"/>
              <a:buFont typeface="Arial"/>
              <a:buNone/>
            </a:pPr>
            <a:r>
              <a:rPr lang="en-US" dirty="0">
                <a:solidFill>
                  <a:schemeClr val="dk2"/>
                </a:solidFill>
                <a:latin typeface="Cambria"/>
                <a:ea typeface="Cambria"/>
                <a:cs typeface="Cambria"/>
                <a:sym typeface="Cambria"/>
              </a:rPr>
              <a:t>Rehabilitation Act of 1973</a:t>
            </a:r>
            <a:endParaRPr dirty="0">
              <a:solidFill>
                <a:schemeClr val="dk2"/>
              </a:solidFill>
              <a:latin typeface="Cambria"/>
              <a:ea typeface="Cambria"/>
              <a:cs typeface="Cambria"/>
              <a:sym typeface="Cambria"/>
            </a:endParaRPr>
          </a:p>
          <a:p>
            <a:pPr marL="0" lvl="0" indent="0" algn="ctr" rtl="0">
              <a:lnSpc>
                <a:spcPct val="107916"/>
              </a:lnSpc>
              <a:spcBef>
                <a:spcPts val="800"/>
              </a:spcBef>
              <a:spcAft>
                <a:spcPts val="800"/>
              </a:spcAft>
              <a:buClr>
                <a:schemeClr val="dk1"/>
              </a:buClr>
              <a:buSzPts val="1100"/>
              <a:buFont typeface="Arial"/>
              <a:buNone/>
            </a:pPr>
            <a:endParaRPr sz="3000" b="1" dirty="0">
              <a:latin typeface="Calibri"/>
              <a:ea typeface="Calibri"/>
              <a:cs typeface="Calibri"/>
              <a:sym typeface="Calibri"/>
            </a:endParaRPr>
          </a:p>
        </p:txBody>
      </p:sp>
      <p:sp>
        <p:nvSpPr>
          <p:cNvPr id="195" name="Google Shape;195;p30"/>
          <p:cNvSpPr txBox="1">
            <a:spLocks noGrp="1"/>
          </p:cNvSpPr>
          <p:nvPr>
            <p:ph type="body" idx="1"/>
          </p:nvPr>
        </p:nvSpPr>
        <p:spPr>
          <a:xfrm>
            <a:off x="0" y="1483500"/>
            <a:ext cx="8229600" cy="4701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endParaRPr sz="1800" dirty="0">
              <a:latin typeface="Arial"/>
              <a:ea typeface="Arial"/>
              <a:cs typeface="Arial"/>
              <a:sym typeface="Arial"/>
            </a:endParaRPr>
          </a:p>
          <a:p>
            <a:pPr marL="457200" lvl="0" indent="-342900" algn="l" rtl="0">
              <a:lnSpc>
                <a:spcPct val="107916"/>
              </a:lnSpc>
              <a:spcBef>
                <a:spcPts val="800"/>
              </a:spcBef>
              <a:spcAft>
                <a:spcPts val="0"/>
              </a:spcAft>
              <a:buSzPts val="1800"/>
              <a:buChar char="❖"/>
            </a:pPr>
            <a:r>
              <a:rPr lang="en-US" sz="1800" dirty="0">
                <a:latin typeface="Arial"/>
                <a:ea typeface="Arial"/>
                <a:cs typeface="Arial"/>
                <a:sym typeface="Arial"/>
              </a:rPr>
              <a:t>The student is responsible for initiating the accommodation request process .   </a:t>
            </a:r>
            <a:endParaRPr sz="1800" dirty="0">
              <a:latin typeface="Arial"/>
              <a:ea typeface="Arial"/>
              <a:cs typeface="Arial"/>
              <a:sym typeface="Arial"/>
            </a:endParaRPr>
          </a:p>
          <a:p>
            <a:pPr marL="457200" lvl="0" indent="0" algn="l" rtl="0">
              <a:lnSpc>
                <a:spcPct val="107916"/>
              </a:lnSpc>
              <a:spcBef>
                <a:spcPts val="800"/>
              </a:spcBef>
              <a:spcAft>
                <a:spcPts val="0"/>
              </a:spcAft>
              <a:buNone/>
            </a:pPr>
            <a:endParaRPr sz="600" dirty="0">
              <a:latin typeface="Arial"/>
              <a:ea typeface="Arial"/>
              <a:cs typeface="Arial"/>
              <a:sym typeface="Arial"/>
            </a:endParaRPr>
          </a:p>
          <a:p>
            <a:pPr marL="457200" lvl="0" indent="-342900" algn="l" rtl="0">
              <a:lnSpc>
                <a:spcPct val="107916"/>
              </a:lnSpc>
              <a:spcBef>
                <a:spcPts val="800"/>
              </a:spcBef>
              <a:spcAft>
                <a:spcPts val="0"/>
              </a:spcAft>
              <a:buSzPts val="1800"/>
              <a:buChar char="❖"/>
            </a:pPr>
            <a:r>
              <a:rPr lang="en-US" sz="1800" dirty="0">
                <a:latin typeface="Arial"/>
                <a:ea typeface="Arial"/>
                <a:cs typeface="Arial"/>
                <a:sym typeface="Arial"/>
              </a:rPr>
              <a:t>Higher education institutions can require documentation from a qualified diagnosing professional. </a:t>
            </a:r>
            <a:endParaRPr sz="1800" dirty="0">
              <a:latin typeface="Arial"/>
              <a:ea typeface="Arial"/>
              <a:cs typeface="Arial"/>
              <a:sym typeface="Arial"/>
            </a:endParaRPr>
          </a:p>
          <a:p>
            <a:pPr marL="457200" lvl="0" indent="0" algn="l" rtl="0">
              <a:lnSpc>
                <a:spcPct val="107916"/>
              </a:lnSpc>
              <a:spcBef>
                <a:spcPts val="800"/>
              </a:spcBef>
              <a:spcAft>
                <a:spcPts val="0"/>
              </a:spcAft>
              <a:buNone/>
            </a:pPr>
            <a:endParaRPr sz="600" dirty="0">
              <a:latin typeface="Arial"/>
              <a:ea typeface="Arial"/>
              <a:cs typeface="Arial"/>
              <a:sym typeface="Arial"/>
            </a:endParaRPr>
          </a:p>
          <a:p>
            <a:pPr marL="457200" lvl="0" indent="-342900" algn="l" rtl="0">
              <a:lnSpc>
                <a:spcPct val="107916"/>
              </a:lnSpc>
              <a:spcBef>
                <a:spcPts val="800"/>
              </a:spcBef>
              <a:spcAft>
                <a:spcPts val="0"/>
              </a:spcAft>
              <a:buSzPts val="1800"/>
              <a:buChar char="❖"/>
            </a:pPr>
            <a:r>
              <a:rPr lang="en-US" sz="1800" dirty="0">
                <a:latin typeface="Arial"/>
                <a:ea typeface="Arial"/>
                <a:cs typeface="Arial"/>
                <a:sym typeface="Arial"/>
              </a:rPr>
              <a:t>Colleges and universities are required to make reasonable accommodations for students with disabilities who attend their institutions.</a:t>
            </a:r>
            <a:endParaRPr sz="1800" dirty="0">
              <a:latin typeface="Arial"/>
              <a:ea typeface="Arial"/>
              <a:cs typeface="Arial"/>
              <a:sym typeface="Arial"/>
            </a:endParaRPr>
          </a:p>
          <a:p>
            <a:pPr marL="457200" lvl="0" indent="0" algn="l" rtl="0">
              <a:lnSpc>
                <a:spcPct val="107916"/>
              </a:lnSpc>
              <a:spcBef>
                <a:spcPts val="800"/>
              </a:spcBef>
              <a:spcAft>
                <a:spcPts val="0"/>
              </a:spcAft>
              <a:buNone/>
            </a:pPr>
            <a:endParaRPr sz="600" dirty="0">
              <a:latin typeface="Arial"/>
              <a:ea typeface="Arial"/>
              <a:cs typeface="Arial"/>
              <a:sym typeface="Arial"/>
            </a:endParaRPr>
          </a:p>
          <a:p>
            <a:pPr marL="457200" lvl="0" indent="-342900" algn="l" rtl="0">
              <a:lnSpc>
                <a:spcPct val="107916"/>
              </a:lnSpc>
              <a:spcBef>
                <a:spcPts val="800"/>
              </a:spcBef>
              <a:spcAft>
                <a:spcPts val="0"/>
              </a:spcAft>
              <a:buSzPts val="1800"/>
              <a:buChar char="❖"/>
            </a:pPr>
            <a:r>
              <a:rPr lang="en-US" sz="1800" dirty="0">
                <a:latin typeface="Arial"/>
                <a:ea typeface="Arial"/>
                <a:cs typeface="Arial"/>
                <a:sym typeface="Arial"/>
              </a:rPr>
              <a:t>Section 504 requires colleges and universities to provide to students with disabilities, appropriate educational services - to the same extent as the needs of students without disabilities are met.</a:t>
            </a:r>
            <a:endParaRPr sz="1800" dirty="0">
              <a:latin typeface="Arial"/>
              <a:ea typeface="Arial"/>
              <a:cs typeface="Arial"/>
              <a:sym typeface="Arial"/>
            </a:endParaRPr>
          </a:p>
          <a:p>
            <a:pPr marL="914400" lvl="1" indent="-342900" algn="l" rtl="0">
              <a:lnSpc>
                <a:spcPct val="107916"/>
              </a:lnSpc>
              <a:spcBef>
                <a:spcPts val="0"/>
              </a:spcBef>
              <a:spcAft>
                <a:spcPts val="0"/>
              </a:spcAft>
              <a:buSzPts val="1800"/>
              <a:buChar char="➢"/>
            </a:pPr>
            <a:r>
              <a:rPr lang="en-US" sz="1800" dirty="0">
                <a:latin typeface="Arial"/>
                <a:ea typeface="Arial"/>
                <a:cs typeface="Arial"/>
                <a:sym typeface="Arial"/>
              </a:rPr>
              <a:t>Create a “Level Playing Field”</a:t>
            </a:r>
            <a:endParaRPr sz="1800" dirty="0">
              <a:latin typeface="Arial"/>
              <a:ea typeface="Arial"/>
              <a:cs typeface="Arial"/>
              <a:sym typeface="Arial"/>
            </a:endParaRPr>
          </a:p>
          <a:p>
            <a:pPr marL="914400" lvl="1" indent="-342900" algn="l" rtl="0">
              <a:lnSpc>
                <a:spcPct val="107916"/>
              </a:lnSpc>
              <a:spcBef>
                <a:spcPts val="0"/>
              </a:spcBef>
              <a:spcAft>
                <a:spcPts val="0"/>
              </a:spcAft>
              <a:buSzPts val="1800"/>
              <a:buChar char="➢"/>
            </a:pPr>
            <a:r>
              <a:rPr lang="en-US" sz="1800" dirty="0">
                <a:latin typeface="Arial"/>
                <a:ea typeface="Arial"/>
                <a:cs typeface="Arial"/>
                <a:sym typeface="Arial"/>
              </a:rPr>
              <a:t>Provide “Equal Access” through reasonable accommodations</a:t>
            </a:r>
            <a:endParaRPr sz="1800" dirty="0">
              <a:latin typeface="Arial"/>
              <a:ea typeface="Arial"/>
              <a:cs typeface="Arial"/>
              <a:sym typeface="Arial"/>
            </a:endParaRPr>
          </a:p>
          <a:p>
            <a:pPr marL="0" lvl="0" indent="0" algn="l" rtl="0">
              <a:lnSpc>
                <a:spcPct val="107916"/>
              </a:lnSpc>
              <a:spcBef>
                <a:spcPts val="800"/>
              </a:spcBef>
              <a:spcAft>
                <a:spcPts val="0"/>
              </a:spcAft>
              <a:buClr>
                <a:schemeClr val="dk1"/>
              </a:buClr>
              <a:buSzPts val="1100"/>
              <a:buNone/>
            </a:pPr>
            <a:endParaRPr sz="1800" dirty="0">
              <a:latin typeface="Arial"/>
              <a:ea typeface="Arial"/>
              <a:cs typeface="Arial"/>
              <a:sym typeface="Arial"/>
            </a:endParaRPr>
          </a:p>
          <a:p>
            <a:pPr marL="0" lvl="0" indent="0" algn="l" rtl="0">
              <a:lnSpc>
                <a:spcPct val="107916"/>
              </a:lnSpc>
              <a:spcBef>
                <a:spcPts val="800"/>
              </a:spcBef>
              <a:spcAft>
                <a:spcPts val="0"/>
              </a:spcAft>
              <a:buClr>
                <a:schemeClr val="dk1"/>
              </a:buClr>
              <a:buSzPts val="1100"/>
              <a:buFont typeface="Arial"/>
              <a:buNone/>
            </a:pPr>
            <a:endParaRPr sz="1800" dirty="0">
              <a:latin typeface="Arial"/>
              <a:ea typeface="Arial"/>
              <a:cs typeface="Arial"/>
              <a:sym typeface="Arial"/>
            </a:endParaRPr>
          </a:p>
          <a:p>
            <a:pPr marL="342900" lvl="0" indent="-139700" algn="l" rtl="0">
              <a:spcBef>
                <a:spcPts val="800"/>
              </a:spcBef>
              <a:spcAft>
                <a:spcPts val="0"/>
              </a:spcAft>
              <a:buClr>
                <a:schemeClr val="dk1"/>
              </a:buClr>
              <a:buSzPts val="3200"/>
              <a:buNone/>
            </a:pPr>
            <a:endParaRPr sz="1800"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2667050" y="-114000"/>
            <a:ext cx="7266600" cy="1866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endParaRPr b="1" dirty="0">
              <a:solidFill>
                <a:schemeClr val="dk2"/>
              </a:solidFill>
              <a:latin typeface="Cambria"/>
              <a:ea typeface="Cambria"/>
              <a:cs typeface="Cambria"/>
              <a:sym typeface="Cambria"/>
            </a:endParaRPr>
          </a:p>
          <a:p>
            <a:pPr marL="0" lvl="0" indent="0" algn="l" rtl="0">
              <a:spcBef>
                <a:spcPts val="800"/>
              </a:spcBef>
              <a:spcAft>
                <a:spcPts val="0"/>
              </a:spcAft>
              <a:buClr>
                <a:schemeClr val="dk1"/>
              </a:buClr>
              <a:buSzPts val="1100"/>
              <a:buFont typeface="Arial"/>
              <a:buNone/>
            </a:pPr>
            <a:r>
              <a:rPr lang="en-US" dirty="0">
                <a:solidFill>
                  <a:schemeClr val="dk2"/>
                </a:solidFill>
                <a:latin typeface="Cambria"/>
                <a:ea typeface="Cambria"/>
                <a:cs typeface="Cambria"/>
                <a:sym typeface="Cambria"/>
              </a:rPr>
              <a:t>Section 504 of the </a:t>
            </a:r>
            <a:endParaRPr dirty="0">
              <a:solidFill>
                <a:schemeClr val="dk2"/>
              </a:solidFill>
              <a:latin typeface="Cambria"/>
              <a:ea typeface="Cambria"/>
              <a:cs typeface="Cambria"/>
              <a:sym typeface="Cambria"/>
            </a:endParaRPr>
          </a:p>
          <a:p>
            <a:pPr marL="0" lvl="0" indent="0" algn="l" rtl="0">
              <a:spcBef>
                <a:spcPts val="800"/>
              </a:spcBef>
              <a:spcAft>
                <a:spcPts val="0"/>
              </a:spcAft>
              <a:buClr>
                <a:schemeClr val="dk1"/>
              </a:buClr>
              <a:buSzPts val="1100"/>
              <a:buFont typeface="Arial"/>
              <a:buNone/>
            </a:pPr>
            <a:r>
              <a:rPr lang="en-US" dirty="0">
                <a:solidFill>
                  <a:schemeClr val="dk2"/>
                </a:solidFill>
                <a:latin typeface="Cambria"/>
                <a:ea typeface="Cambria"/>
                <a:cs typeface="Cambria"/>
                <a:sym typeface="Cambria"/>
              </a:rPr>
              <a:t>Rehabilitation Act of 1973</a:t>
            </a:r>
            <a:endParaRPr dirty="0">
              <a:solidFill>
                <a:schemeClr val="dk2"/>
              </a:solidFill>
              <a:latin typeface="Cambria"/>
              <a:ea typeface="Cambria"/>
              <a:cs typeface="Cambria"/>
              <a:sym typeface="Cambria"/>
            </a:endParaRPr>
          </a:p>
          <a:p>
            <a:pPr marL="0" lvl="0" indent="0" algn="l" rtl="0">
              <a:lnSpc>
                <a:spcPct val="107916"/>
              </a:lnSpc>
              <a:spcBef>
                <a:spcPts val="800"/>
              </a:spcBef>
              <a:spcAft>
                <a:spcPts val="800"/>
              </a:spcAft>
              <a:buClr>
                <a:schemeClr val="dk1"/>
              </a:buClr>
              <a:buSzPts val="1100"/>
              <a:buFont typeface="Arial"/>
              <a:buNone/>
            </a:pPr>
            <a:endParaRPr b="1" dirty="0">
              <a:solidFill>
                <a:schemeClr val="dk2"/>
              </a:solidFill>
              <a:latin typeface="Cambria"/>
              <a:ea typeface="Cambria"/>
              <a:cs typeface="Cambria"/>
              <a:sym typeface="Cambria"/>
            </a:endParaRPr>
          </a:p>
        </p:txBody>
      </p:sp>
      <p:sp>
        <p:nvSpPr>
          <p:cNvPr id="201" name="Google Shape;201;p31"/>
          <p:cNvSpPr txBox="1">
            <a:spLocks noGrp="1"/>
          </p:cNvSpPr>
          <p:nvPr>
            <p:ph type="body" idx="1"/>
          </p:nvPr>
        </p:nvSpPr>
        <p:spPr>
          <a:xfrm>
            <a:off x="47475" y="187175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r>
              <a:rPr lang="en-US" sz="1800" dirty="0">
                <a:solidFill>
                  <a:srgbClr val="030A13"/>
                </a:solidFill>
                <a:highlight>
                  <a:srgbClr val="FFFFFF"/>
                </a:highlight>
                <a:latin typeface="Arial"/>
                <a:ea typeface="Arial"/>
                <a:cs typeface="Arial"/>
                <a:sym typeface="Arial"/>
              </a:rPr>
              <a:t>Colleges and universities are required to provide students with: </a:t>
            </a:r>
            <a:endParaRPr sz="1800" dirty="0">
              <a:solidFill>
                <a:srgbClr val="030A13"/>
              </a:solidFill>
              <a:highlight>
                <a:srgbClr val="FFFFFF"/>
              </a:highlight>
              <a:latin typeface="Arial"/>
              <a:ea typeface="Arial"/>
              <a:cs typeface="Arial"/>
              <a:sym typeface="Arial"/>
            </a:endParaRPr>
          </a:p>
          <a:p>
            <a:pPr marL="914400" lvl="1" indent="-342900" algn="l" rtl="0">
              <a:lnSpc>
                <a:spcPct val="107916"/>
              </a:lnSpc>
              <a:spcBef>
                <a:spcPts val="800"/>
              </a:spcBef>
              <a:spcAft>
                <a:spcPts val="0"/>
              </a:spcAft>
              <a:buClr>
                <a:srgbClr val="030A13"/>
              </a:buClr>
              <a:buSzPts val="1800"/>
              <a:buChar char="➢"/>
            </a:pPr>
            <a:r>
              <a:rPr lang="en-US" sz="1800" dirty="0">
                <a:solidFill>
                  <a:srgbClr val="030A13"/>
                </a:solidFill>
                <a:highlight>
                  <a:srgbClr val="FFFFFF"/>
                </a:highlight>
                <a:latin typeface="Arial"/>
                <a:ea typeface="Arial"/>
                <a:cs typeface="Arial"/>
                <a:sym typeface="Arial"/>
              </a:rPr>
              <a:t>appropriate academic adjustments </a:t>
            </a:r>
            <a:endParaRPr sz="1800" dirty="0">
              <a:solidFill>
                <a:srgbClr val="030A13"/>
              </a:solidFill>
              <a:highlight>
                <a:srgbClr val="FFFFFF"/>
              </a:highlight>
              <a:latin typeface="Arial"/>
              <a:ea typeface="Arial"/>
              <a:cs typeface="Arial"/>
              <a:sym typeface="Arial"/>
            </a:endParaRPr>
          </a:p>
          <a:p>
            <a:pPr marL="914400" lvl="1" indent="-342900" algn="l" rtl="0">
              <a:lnSpc>
                <a:spcPct val="107916"/>
              </a:lnSpc>
              <a:spcBef>
                <a:spcPts val="0"/>
              </a:spcBef>
              <a:spcAft>
                <a:spcPts val="0"/>
              </a:spcAft>
              <a:buClr>
                <a:srgbClr val="030A13"/>
              </a:buClr>
              <a:buSzPts val="1800"/>
              <a:buChar char="➢"/>
            </a:pPr>
            <a:r>
              <a:rPr lang="en-US" sz="1800" dirty="0">
                <a:solidFill>
                  <a:srgbClr val="030A13"/>
                </a:solidFill>
                <a:highlight>
                  <a:srgbClr val="FFFFFF"/>
                </a:highlight>
                <a:latin typeface="Arial"/>
                <a:ea typeface="Arial"/>
                <a:cs typeface="Arial"/>
                <a:sym typeface="Arial"/>
              </a:rPr>
              <a:t>auxiliary aids and services </a:t>
            </a:r>
            <a:endParaRPr sz="1800" dirty="0">
              <a:solidFill>
                <a:srgbClr val="030A13"/>
              </a:solidFill>
              <a:highlight>
                <a:srgbClr val="FFFFFF"/>
              </a:highlight>
              <a:latin typeface="Arial"/>
              <a:ea typeface="Arial"/>
              <a:cs typeface="Arial"/>
              <a:sym typeface="Arial"/>
            </a:endParaRPr>
          </a:p>
          <a:p>
            <a:pPr marL="0" lvl="0" indent="0" algn="l" rtl="0">
              <a:lnSpc>
                <a:spcPct val="107916"/>
              </a:lnSpc>
              <a:spcBef>
                <a:spcPts val="800"/>
              </a:spcBef>
              <a:spcAft>
                <a:spcPts val="0"/>
              </a:spcAft>
              <a:buNone/>
            </a:pPr>
            <a:r>
              <a:rPr lang="en-US" sz="1800" dirty="0">
                <a:solidFill>
                  <a:srgbClr val="030A13"/>
                </a:solidFill>
                <a:highlight>
                  <a:srgbClr val="FFFFFF"/>
                </a:highlight>
                <a:latin typeface="Arial"/>
                <a:ea typeface="Arial"/>
                <a:cs typeface="Arial"/>
                <a:sym typeface="Arial"/>
              </a:rPr>
              <a:t>that are necessary to provide an individual with a disability an equal opportunity to participate in a school's program. </a:t>
            </a:r>
            <a:endParaRPr sz="1800" dirty="0">
              <a:solidFill>
                <a:srgbClr val="030A13"/>
              </a:solidFill>
              <a:highlight>
                <a:srgbClr val="FFFFFF"/>
              </a:highlight>
              <a:latin typeface="Arial"/>
              <a:ea typeface="Arial"/>
              <a:cs typeface="Arial"/>
              <a:sym typeface="Arial"/>
            </a:endParaRPr>
          </a:p>
          <a:p>
            <a:pPr marL="457200" lvl="0" indent="0" algn="l" rtl="0">
              <a:lnSpc>
                <a:spcPct val="107916"/>
              </a:lnSpc>
              <a:spcBef>
                <a:spcPts val="800"/>
              </a:spcBef>
              <a:spcAft>
                <a:spcPts val="0"/>
              </a:spcAft>
              <a:buNone/>
            </a:pPr>
            <a:endParaRPr sz="1800" dirty="0">
              <a:solidFill>
                <a:srgbClr val="030A13"/>
              </a:solidFill>
              <a:highlight>
                <a:srgbClr val="FFFFFF"/>
              </a:highlight>
              <a:latin typeface="Arial"/>
              <a:ea typeface="Arial"/>
              <a:cs typeface="Arial"/>
              <a:sym typeface="Arial"/>
            </a:endParaRPr>
          </a:p>
          <a:p>
            <a:pPr marL="0" lvl="0" indent="0" algn="l" rtl="0">
              <a:lnSpc>
                <a:spcPct val="107916"/>
              </a:lnSpc>
              <a:spcBef>
                <a:spcPts val="800"/>
              </a:spcBef>
              <a:spcAft>
                <a:spcPts val="0"/>
              </a:spcAft>
              <a:buNone/>
            </a:pPr>
            <a:r>
              <a:rPr lang="en-US" sz="1800" dirty="0">
                <a:solidFill>
                  <a:srgbClr val="030A13"/>
                </a:solidFill>
                <a:highlight>
                  <a:srgbClr val="FFFFFF"/>
                </a:highlight>
                <a:latin typeface="Arial"/>
                <a:ea typeface="Arial"/>
                <a:cs typeface="Arial"/>
                <a:sym typeface="Arial"/>
              </a:rPr>
              <a:t>Colleges and universities are </a:t>
            </a:r>
            <a:r>
              <a:rPr lang="en-US" sz="1800" b="1" dirty="0">
                <a:solidFill>
                  <a:srgbClr val="030A13"/>
                </a:solidFill>
                <a:highlight>
                  <a:srgbClr val="FFFFFF"/>
                </a:highlight>
                <a:latin typeface="Arial"/>
                <a:ea typeface="Arial"/>
                <a:cs typeface="Arial"/>
                <a:sym typeface="Arial"/>
              </a:rPr>
              <a:t>not</a:t>
            </a:r>
            <a:r>
              <a:rPr lang="en-US" sz="1800" dirty="0">
                <a:solidFill>
                  <a:srgbClr val="030A13"/>
                </a:solidFill>
                <a:highlight>
                  <a:srgbClr val="FFFFFF"/>
                </a:highlight>
                <a:latin typeface="Arial"/>
                <a:ea typeface="Arial"/>
                <a:cs typeface="Arial"/>
                <a:sym typeface="Arial"/>
              </a:rPr>
              <a:t> required to:</a:t>
            </a:r>
            <a:endParaRPr sz="1800" dirty="0">
              <a:solidFill>
                <a:srgbClr val="030A13"/>
              </a:solidFill>
              <a:highlight>
                <a:srgbClr val="FFFFFF"/>
              </a:highlight>
              <a:latin typeface="Arial"/>
              <a:ea typeface="Arial"/>
              <a:cs typeface="Arial"/>
              <a:sym typeface="Arial"/>
            </a:endParaRPr>
          </a:p>
          <a:p>
            <a:pPr marL="914400" lvl="1" indent="-342900" algn="l" rtl="0">
              <a:lnSpc>
                <a:spcPct val="107916"/>
              </a:lnSpc>
              <a:spcBef>
                <a:spcPts val="800"/>
              </a:spcBef>
              <a:spcAft>
                <a:spcPts val="0"/>
              </a:spcAft>
              <a:buClr>
                <a:srgbClr val="030A13"/>
              </a:buClr>
              <a:buSzPts val="1800"/>
              <a:buChar char="➢"/>
            </a:pPr>
            <a:r>
              <a:rPr lang="en-US" sz="1800" dirty="0">
                <a:solidFill>
                  <a:srgbClr val="030A13"/>
                </a:solidFill>
                <a:highlight>
                  <a:srgbClr val="FFFFFF"/>
                </a:highlight>
                <a:latin typeface="Arial"/>
                <a:ea typeface="Arial"/>
                <a:cs typeface="Arial"/>
                <a:sym typeface="Arial"/>
              </a:rPr>
              <a:t>make adjustments or </a:t>
            </a:r>
            <a:endParaRPr sz="1800" dirty="0">
              <a:solidFill>
                <a:srgbClr val="030A13"/>
              </a:solidFill>
              <a:highlight>
                <a:srgbClr val="FFFFFF"/>
              </a:highlight>
              <a:latin typeface="Arial"/>
              <a:ea typeface="Arial"/>
              <a:cs typeface="Arial"/>
              <a:sym typeface="Arial"/>
            </a:endParaRPr>
          </a:p>
          <a:p>
            <a:pPr marL="914400" lvl="1" indent="-342900" algn="l" rtl="0">
              <a:lnSpc>
                <a:spcPct val="107916"/>
              </a:lnSpc>
              <a:spcBef>
                <a:spcPts val="0"/>
              </a:spcBef>
              <a:spcAft>
                <a:spcPts val="0"/>
              </a:spcAft>
              <a:buClr>
                <a:srgbClr val="030A13"/>
              </a:buClr>
              <a:buSzPts val="1800"/>
              <a:buChar char="➢"/>
            </a:pPr>
            <a:r>
              <a:rPr lang="en-US" sz="1800" dirty="0">
                <a:solidFill>
                  <a:srgbClr val="030A13"/>
                </a:solidFill>
                <a:highlight>
                  <a:srgbClr val="FFFFFF"/>
                </a:highlight>
                <a:latin typeface="Arial"/>
                <a:ea typeface="Arial"/>
                <a:cs typeface="Arial"/>
                <a:sym typeface="Arial"/>
              </a:rPr>
              <a:t>provide aids or services </a:t>
            </a:r>
            <a:endParaRPr sz="1800" dirty="0">
              <a:solidFill>
                <a:srgbClr val="030A13"/>
              </a:solidFill>
              <a:highlight>
                <a:srgbClr val="FFFFFF"/>
              </a:highlight>
              <a:latin typeface="Arial"/>
              <a:ea typeface="Arial"/>
              <a:cs typeface="Arial"/>
              <a:sym typeface="Arial"/>
            </a:endParaRPr>
          </a:p>
          <a:p>
            <a:pPr marL="0" lvl="0" indent="0" algn="l" rtl="0">
              <a:lnSpc>
                <a:spcPct val="107916"/>
              </a:lnSpc>
              <a:spcBef>
                <a:spcPts val="800"/>
              </a:spcBef>
              <a:spcAft>
                <a:spcPts val="0"/>
              </a:spcAft>
              <a:buNone/>
            </a:pPr>
            <a:r>
              <a:rPr lang="en-US" sz="1800" dirty="0">
                <a:solidFill>
                  <a:srgbClr val="030A13"/>
                </a:solidFill>
                <a:highlight>
                  <a:srgbClr val="FFFFFF"/>
                </a:highlight>
                <a:latin typeface="Arial"/>
                <a:ea typeface="Arial"/>
                <a:cs typeface="Arial"/>
                <a:sym typeface="Arial"/>
              </a:rPr>
              <a:t>that would result in a fundamental alteration of a program or impose an undue burden.</a:t>
            </a:r>
            <a:endParaRPr sz="1800" dirty="0">
              <a:latin typeface="Arial"/>
              <a:ea typeface="Arial"/>
              <a:cs typeface="Arial"/>
              <a:sym typeface="Arial"/>
            </a:endParaRPr>
          </a:p>
          <a:p>
            <a:pPr marL="342900" lvl="0" indent="-139700" algn="l" rtl="0">
              <a:spcBef>
                <a:spcPts val="800"/>
              </a:spcBef>
              <a:spcAft>
                <a:spcPts val="0"/>
              </a:spcAft>
              <a:buClr>
                <a:schemeClr val="dk1"/>
              </a:buClr>
              <a:buSzPts val="3200"/>
              <a:buNone/>
            </a:pPr>
            <a:endParaRPr sz="1800"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2722925" y="16085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1 of 3</a:t>
            </a:r>
            <a:endParaRPr dirty="0">
              <a:solidFill>
                <a:schemeClr val="dk2"/>
              </a:solidFill>
              <a:latin typeface="Cambria"/>
              <a:ea typeface="Cambria"/>
              <a:cs typeface="Cambria"/>
              <a:sym typeface="Cambria"/>
            </a:endParaRPr>
          </a:p>
        </p:txBody>
      </p:sp>
      <p:sp>
        <p:nvSpPr>
          <p:cNvPr id="208" name="Google Shape;208;p32"/>
          <p:cNvSpPr txBox="1">
            <a:spLocks noGrp="1"/>
          </p:cNvSpPr>
          <p:nvPr>
            <p:ph type="body" idx="1"/>
          </p:nvPr>
        </p:nvSpPr>
        <p:spPr>
          <a:xfrm>
            <a:off x="47475" y="1331475"/>
            <a:ext cx="8368200" cy="944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The standards for determining employment discrimination under the Rehabilitation Act are different as those used in title I of the Americans with Disabilities Act.   </a:t>
            </a:r>
            <a:endParaRPr sz="1800" dirty="0">
              <a:latin typeface="Arial"/>
              <a:ea typeface="Arial"/>
              <a:cs typeface="Arial"/>
              <a:sym typeface="Arial"/>
            </a:endParaRPr>
          </a:p>
        </p:txBody>
      </p:sp>
      <p:sp>
        <p:nvSpPr>
          <p:cNvPr id="209" name="Google Shape;209;p32">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210" name="Google Shape;210;p32">
            <a:hlinkClick r:id="rId4" action="ppaction://hlinksldjump"/>
          </p:cNvPr>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1 of 3</a:t>
            </a:r>
            <a:endParaRPr dirty="0">
              <a:solidFill>
                <a:schemeClr val="dk2"/>
              </a:solidFill>
              <a:latin typeface="Cambria"/>
              <a:ea typeface="Cambria"/>
              <a:cs typeface="Cambria"/>
              <a:sym typeface="Cambria"/>
            </a:endParaRPr>
          </a:p>
        </p:txBody>
      </p:sp>
      <p:sp>
        <p:nvSpPr>
          <p:cNvPr id="217" name="Google Shape;217;p33"/>
          <p:cNvSpPr txBox="1">
            <a:spLocks noGrp="1"/>
          </p:cNvSpPr>
          <p:nvPr>
            <p:ph type="body" idx="1"/>
          </p:nvPr>
        </p:nvSpPr>
        <p:spPr>
          <a:xfrm>
            <a:off x="19975" y="1324750"/>
            <a:ext cx="8229600" cy="1018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The standards for determining employment discrimination under the Rehabilitation Act are different as those used in title I of the Americans with Disabilities Act.   </a:t>
            </a:r>
            <a:endParaRPr sz="1800" dirty="0">
              <a:latin typeface="Arial"/>
              <a:ea typeface="Arial"/>
              <a:cs typeface="Arial"/>
              <a:sym typeface="Arial"/>
            </a:endParaRPr>
          </a:p>
        </p:txBody>
      </p:sp>
      <p:sp>
        <p:nvSpPr>
          <p:cNvPr id="218" name="Google Shape;218;p33"/>
          <p:cNvSpPr txBox="1"/>
          <p:nvPr/>
        </p:nvSpPr>
        <p:spPr>
          <a:xfrm>
            <a:off x="19975" y="2600725"/>
            <a:ext cx="7488900" cy="58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solidFill>
                  <a:srgbClr val="FF0000"/>
                </a:solidFill>
              </a:rPr>
              <a:t>True is INCORRECT. The correct answer is FALSE.</a:t>
            </a:r>
            <a:endParaRPr dirty="0">
              <a:latin typeface="Libre Franklin Medium"/>
              <a:ea typeface="Libre Franklin Medium"/>
              <a:cs typeface="Libre Franklin Medium"/>
              <a:sym typeface="Libre Franklin Medium"/>
            </a:endParaRPr>
          </a:p>
        </p:txBody>
      </p:sp>
      <p:sp>
        <p:nvSpPr>
          <p:cNvPr id="219" name="Google Shape;219;p33">
            <a:hlinkClick r:id="rId3" action="ppaction://hlinksldjump"/>
          </p:cNvPr>
          <p:cNvSpPr/>
          <p:nvPr/>
        </p:nvSpPr>
        <p:spPr>
          <a:xfrm>
            <a:off x="242325" y="6209250"/>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76200" y="1676401"/>
            <a:ext cx="7772400" cy="192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Libre Franklin Medium"/>
              <a:buNone/>
            </a:pPr>
            <a:r>
              <a:rPr lang="en-US" dirty="0">
                <a:solidFill>
                  <a:schemeClr val="dk2"/>
                </a:solidFill>
                <a:latin typeface="Cambria"/>
                <a:ea typeface="Cambria"/>
                <a:cs typeface="Cambria"/>
                <a:sym typeface="Cambria"/>
              </a:rPr>
              <a:t>Differences in Legal Rights and Responsibilities in Secondary &amp; Postsecondary Education	</a:t>
            </a:r>
            <a:endParaRPr dirty="0">
              <a:solidFill>
                <a:schemeClr val="dk2"/>
              </a:solidFill>
              <a:latin typeface="Cambria"/>
              <a:ea typeface="Cambria"/>
              <a:cs typeface="Cambria"/>
              <a:sym typeface="Cambria"/>
            </a:endParaRPr>
          </a:p>
        </p:txBody>
      </p:sp>
      <p:sp>
        <p:nvSpPr>
          <p:cNvPr id="92" name="Google Shape;92;p14">
            <a:hlinkClick r:id="" action="ppaction://hlinkshowjump?jump=firstslide"/>
          </p:cNvPr>
          <p:cNvSpPr/>
          <p:nvPr/>
        </p:nvSpPr>
        <p:spPr>
          <a:xfrm>
            <a:off x="194025" y="5874725"/>
            <a:ext cx="1600200" cy="4656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r>
              <a:rPr lang="en-US" sz="1200" dirty="0">
                <a:uFill>
                  <a:noFill/>
                </a:uFill>
                <a:hlinkClick r:id="" action="ppaction://hlinkshowjump?jump=firstslide"/>
              </a:rPr>
              <a:t>Back to Modules</a:t>
            </a:r>
            <a:endParaRPr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1 of 3</a:t>
            </a:r>
            <a:endParaRPr dirty="0">
              <a:solidFill>
                <a:schemeClr val="dk2"/>
              </a:solidFill>
              <a:latin typeface="Cambria"/>
              <a:ea typeface="Cambria"/>
              <a:cs typeface="Cambria"/>
              <a:sym typeface="Cambria"/>
            </a:endParaRPr>
          </a:p>
        </p:txBody>
      </p:sp>
      <p:sp>
        <p:nvSpPr>
          <p:cNvPr id="226" name="Google Shape;226;p34"/>
          <p:cNvSpPr txBox="1">
            <a:spLocks noGrp="1"/>
          </p:cNvSpPr>
          <p:nvPr>
            <p:ph type="body" idx="1"/>
          </p:nvPr>
        </p:nvSpPr>
        <p:spPr>
          <a:xfrm>
            <a:off x="57000" y="1331500"/>
            <a:ext cx="8229600" cy="1011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The standards for determining employment discrimination under the Rehabilitation Act are different as those used in title I of the Americans with Disabilities Act.   </a:t>
            </a:r>
            <a:endParaRPr sz="1800" dirty="0">
              <a:latin typeface="Arial"/>
              <a:ea typeface="Arial"/>
              <a:cs typeface="Arial"/>
              <a:sym typeface="Arial"/>
            </a:endParaRPr>
          </a:p>
        </p:txBody>
      </p:sp>
      <p:sp>
        <p:nvSpPr>
          <p:cNvPr id="227" name="Google Shape;227;p34"/>
          <p:cNvSpPr txBox="1"/>
          <p:nvPr/>
        </p:nvSpPr>
        <p:spPr>
          <a:xfrm>
            <a:off x="3305125" y="2680675"/>
            <a:ext cx="2588700" cy="6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Libre Franklin Medium"/>
                <a:ea typeface="Libre Franklin Medium"/>
                <a:cs typeface="Libre Franklin Medium"/>
                <a:sym typeface="Libre Franklin Medium"/>
              </a:rPr>
              <a:t>False</a:t>
            </a:r>
            <a:r>
              <a:rPr lang="en-US" sz="3000" dirty="0"/>
              <a:t> </a:t>
            </a:r>
            <a:r>
              <a:rPr lang="en-US" sz="2400" dirty="0">
                <a:latin typeface="Libre Franklin Medium"/>
                <a:ea typeface="Libre Franklin Medium"/>
                <a:cs typeface="Libre Franklin Medium"/>
                <a:sym typeface="Libre Franklin Medium"/>
              </a:rPr>
              <a:t>is correct!</a:t>
            </a:r>
            <a:endParaRPr sz="2400" dirty="0">
              <a:latin typeface="Libre Franklin Medium"/>
              <a:ea typeface="Libre Franklin Medium"/>
              <a:cs typeface="Libre Franklin Medium"/>
              <a:sym typeface="Libre Franklin Medium"/>
            </a:endParaRPr>
          </a:p>
        </p:txBody>
      </p:sp>
      <p:sp>
        <p:nvSpPr>
          <p:cNvPr id="228" name="Google Shape;228;p34"/>
          <p:cNvSpPr/>
          <p:nvPr/>
        </p:nvSpPr>
        <p:spPr>
          <a:xfrm>
            <a:off x="5861475" y="2594725"/>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5"/>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2 of 3</a:t>
            </a:r>
            <a:endParaRPr dirty="0">
              <a:solidFill>
                <a:schemeClr val="dk2"/>
              </a:solidFill>
              <a:latin typeface="Cambria"/>
              <a:ea typeface="Cambria"/>
              <a:cs typeface="Cambria"/>
              <a:sym typeface="Cambria"/>
            </a:endParaRPr>
          </a:p>
        </p:txBody>
      </p:sp>
      <p:sp>
        <p:nvSpPr>
          <p:cNvPr id="235" name="Google Shape;235;p35"/>
          <p:cNvSpPr txBox="1">
            <a:spLocks noGrp="1"/>
          </p:cNvSpPr>
          <p:nvPr>
            <p:ph type="body" idx="1"/>
          </p:nvPr>
        </p:nvSpPr>
        <p:spPr>
          <a:xfrm>
            <a:off x="57300" y="1334250"/>
            <a:ext cx="8229600" cy="1009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Section 508 applies to post-secondary institutions’ electronic and information technology is accessible to people with disabilities, including employees and members of the public.   </a:t>
            </a:r>
            <a:endParaRPr sz="1800" dirty="0">
              <a:latin typeface="Arial"/>
              <a:ea typeface="Arial"/>
              <a:cs typeface="Arial"/>
              <a:sym typeface="Arial"/>
            </a:endParaRPr>
          </a:p>
        </p:txBody>
      </p:sp>
      <p:sp>
        <p:nvSpPr>
          <p:cNvPr id="236" name="Google Shape;236;p35">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237" name="Google Shape;237;p35">
            <a:hlinkClick r:id="rId4" action="ppaction://hlinksldjump"/>
          </p:cNvPr>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2 of 3</a:t>
            </a:r>
            <a:endParaRPr dirty="0">
              <a:solidFill>
                <a:schemeClr val="dk2"/>
              </a:solidFill>
              <a:latin typeface="Cambria"/>
              <a:ea typeface="Cambria"/>
              <a:cs typeface="Cambria"/>
              <a:sym typeface="Cambria"/>
            </a:endParaRPr>
          </a:p>
        </p:txBody>
      </p:sp>
      <p:sp>
        <p:nvSpPr>
          <p:cNvPr id="244" name="Google Shape;244;p36"/>
          <p:cNvSpPr txBox="1">
            <a:spLocks noGrp="1"/>
          </p:cNvSpPr>
          <p:nvPr>
            <p:ph type="body" idx="1"/>
          </p:nvPr>
        </p:nvSpPr>
        <p:spPr>
          <a:xfrm>
            <a:off x="19975" y="1308415"/>
            <a:ext cx="8229600" cy="1035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1800" dirty="0">
                <a:latin typeface="Arial"/>
                <a:ea typeface="Arial"/>
                <a:cs typeface="Arial"/>
                <a:sym typeface="Arial"/>
              </a:rPr>
              <a:t>Section 508 applies to post-secondary institutions’ electronic and information technology is accessible to people with disabilities, including employees and members of the public.</a:t>
            </a:r>
            <a:endParaRPr sz="1800" dirty="0">
              <a:latin typeface="Arial"/>
              <a:ea typeface="Arial"/>
              <a:cs typeface="Arial"/>
              <a:sym typeface="Arial"/>
            </a:endParaRPr>
          </a:p>
        </p:txBody>
      </p:sp>
      <p:sp>
        <p:nvSpPr>
          <p:cNvPr id="245" name="Google Shape;245;p36"/>
          <p:cNvSpPr txBox="1"/>
          <p:nvPr/>
        </p:nvSpPr>
        <p:spPr>
          <a:xfrm>
            <a:off x="19975" y="2610250"/>
            <a:ext cx="7588800" cy="12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0000"/>
                </a:solidFill>
              </a:rPr>
              <a:t>True is INCORRECT. The correct answer is FALSE.</a:t>
            </a:r>
            <a:endParaRPr dirty="0">
              <a:latin typeface="Libre Franklin Medium"/>
              <a:ea typeface="Libre Franklin Medium"/>
              <a:cs typeface="Libre Franklin Medium"/>
              <a:sym typeface="Libre Franklin Medium"/>
            </a:endParaRPr>
          </a:p>
        </p:txBody>
      </p:sp>
      <p:sp>
        <p:nvSpPr>
          <p:cNvPr id="246" name="Google Shape;246;p36">
            <a:hlinkClick r:id="rId3" action="ppaction://hlinksldjump"/>
          </p:cNvPr>
          <p:cNvSpPr/>
          <p:nvPr/>
        </p:nvSpPr>
        <p:spPr>
          <a:xfrm>
            <a:off x="114300" y="6151300"/>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7"/>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2 of 3</a:t>
            </a:r>
            <a:endParaRPr dirty="0">
              <a:solidFill>
                <a:schemeClr val="dk2"/>
              </a:solidFill>
              <a:latin typeface="Cambria"/>
              <a:ea typeface="Cambria"/>
              <a:cs typeface="Cambria"/>
              <a:sym typeface="Cambria"/>
            </a:endParaRPr>
          </a:p>
        </p:txBody>
      </p:sp>
      <p:sp>
        <p:nvSpPr>
          <p:cNvPr id="253" name="Google Shape;253;p37"/>
          <p:cNvSpPr txBox="1">
            <a:spLocks noGrp="1"/>
          </p:cNvSpPr>
          <p:nvPr>
            <p:ph type="body" idx="1"/>
          </p:nvPr>
        </p:nvSpPr>
        <p:spPr>
          <a:xfrm>
            <a:off x="457200" y="1600200"/>
            <a:ext cx="8229600" cy="944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1800" dirty="0">
                <a:latin typeface="Arial"/>
                <a:ea typeface="Arial"/>
                <a:cs typeface="Arial"/>
                <a:sym typeface="Arial"/>
              </a:rPr>
              <a:t>Section 508 applies to post-secondary institutions’ electronic and information technology is accessible to people with disabilities, including employees and members of the public.</a:t>
            </a:r>
            <a:endParaRPr sz="1800" dirty="0">
              <a:latin typeface="Arial"/>
              <a:ea typeface="Arial"/>
              <a:cs typeface="Arial"/>
              <a:sym typeface="Arial"/>
            </a:endParaRPr>
          </a:p>
        </p:txBody>
      </p:sp>
      <p:sp>
        <p:nvSpPr>
          <p:cNvPr id="254" name="Google Shape;254;p37"/>
          <p:cNvSpPr txBox="1"/>
          <p:nvPr/>
        </p:nvSpPr>
        <p:spPr>
          <a:xfrm>
            <a:off x="3519450" y="2965075"/>
            <a:ext cx="2490000" cy="6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Libre Franklin Medium"/>
                <a:ea typeface="Libre Franklin Medium"/>
                <a:cs typeface="Libre Franklin Medium"/>
                <a:sym typeface="Libre Franklin Medium"/>
              </a:rPr>
              <a:t>False is correct!</a:t>
            </a:r>
            <a:endParaRPr sz="2400" dirty="0">
              <a:latin typeface="Libre Franklin Medium"/>
              <a:ea typeface="Libre Franklin Medium"/>
              <a:cs typeface="Libre Franklin Medium"/>
              <a:sym typeface="Libre Franklin Medium"/>
            </a:endParaRPr>
          </a:p>
        </p:txBody>
      </p:sp>
      <p:sp>
        <p:nvSpPr>
          <p:cNvPr id="255" name="Google Shape;255;p37"/>
          <p:cNvSpPr/>
          <p:nvPr/>
        </p:nvSpPr>
        <p:spPr>
          <a:xfrm>
            <a:off x="6100050" y="2811325"/>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3 of 3</a:t>
            </a:r>
            <a:endParaRPr dirty="0">
              <a:solidFill>
                <a:schemeClr val="dk2"/>
              </a:solidFill>
              <a:latin typeface="Cambria"/>
              <a:ea typeface="Cambria"/>
              <a:cs typeface="Cambria"/>
              <a:sym typeface="Cambria"/>
            </a:endParaRPr>
          </a:p>
        </p:txBody>
      </p:sp>
      <p:sp>
        <p:nvSpPr>
          <p:cNvPr id="262" name="Google Shape;262;p38"/>
          <p:cNvSpPr txBox="1">
            <a:spLocks noGrp="1"/>
          </p:cNvSpPr>
          <p:nvPr>
            <p:ph type="body" idx="1"/>
          </p:nvPr>
        </p:nvSpPr>
        <p:spPr>
          <a:xfrm>
            <a:off x="57000" y="1315250"/>
            <a:ext cx="8229600" cy="796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Both public and private colleges and universities supported by federal grants and funding programs must comply with Section 504.  </a:t>
            </a:r>
            <a:endParaRPr sz="1800" dirty="0">
              <a:latin typeface="Arial"/>
              <a:ea typeface="Arial"/>
              <a:cs typeface="Arial"/>
              <a:sym typeface="Arial"/>
            </a:endParaRPr>
          </a:p>
        </p:txBody>
      </p:sp>
      <p:sp>
        <p:nvSpPr>
          <p:cNvPr id="263" name="Google Shape;263;p38">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264" name="Google Shape;264;p38">
            <a:hlinkClick r:id="rId4" action="ppaction://hlinksldjump"/>
          </p:cNvPr>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3 of 3</a:t>
            </a:r>
            <a:endParaRPr dirty="0">
              <a:solidFill>
                <a:schemeClr val="dk2"/>
              </a:solidFill>
              <a:latin typeface="Cambria"/>
              <a:ea typeface="Cambria"/>
              <a:cs typeface="Cambria"/>
              <a:sym typeface="Cambria"/>
            </a:endParaRPr>
          </a:p>
        </p:txBody>
      </p:sp>
      <p:sp>
        <p:nvSpPr>
          <p:cNvPr id="271" name="Google Shape;271;p39"/>
          <p:cNvSpPr txBox="1">
            <a:spLocks noGrp="1"/>
          </p:cNvSpPr>
          <p:nvPr>
            <p:ph type="body" idx="1"/>
          </p:nvPr>
        </p:nvSpPr>
        <p:spPr>
          <a:xfrm>
            <a:off x="55400" y="1329575"/>
            <a:ext cx="8229600" cy="808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Both public and private colleges and universities supported by federal grants and funding programs must comply with Section 504.   </a:t>
            </a:r>
            <a:endParaRPr sz="1800" dirty="0">
              <a:latin typeface="Arial"/>
              <a:ea typeface="Arial"/>
              <a:cs typeface="Arial"/>
              <a:sym typeface="Arial"/>
            </a:endParaRPr>
          </a:p>
        </p:txBody>
      </p:sp>
      <p:sp>
        <p:nvSpPr>
          <p:cNvPr id="272" name="Google Shape;272;p39"/>
          <p:cNvSpPr txBox="1"/>
          <p:nvPr/>
        </p:nvSpPr>
        <p:spPr>
          <a:xfrm>
            <a:off x="55400" y="2207700"/>
            <a:ext cx="7588800" cy="12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0000"/>
                </a:solidFill>
              </a:rPr>
              <a:t>False is INCORRECT. The correct answer is TRUE.</a:t>
            </a:r>
            <a:endParaRPr dirty="0">
              <a:latin typeface="Libre Franklin Medium"/>
              <a:ea typeface="Libre Franklin Medium"/>
              <a:cs typeface="Libre Franklin Medium"/>
              <a:sym typeface="Libre Franklin Medium"/>
            </a:endParaRPr>
          </a:p>
        </p:txBody>
      </p:sp>
      <p:sp>
        <p:nvSpPr>
          <p:cNvPr id="273" name="Google Shape;273;p39">
            <a:hlinkClick r:id="rId3" action="ppaction://hlinksldjump"/>
          </p:cNvPr>
          <p:cNvSpPr/>
          <p:nvPr/>
        </p:nvSpPr>
        <p:spPr>
          <a:xfrm>
            <a:off x="114300" y="6197625"/>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0"/>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3 of 3</a:t>
            </a:r>
            <a:endParaRPr dirty="0">
              <a:solidFill>
                <a:schemeClr val="dk2"/>
              </a:solidFill>
              <a:latin typeface="Cambria"/>
              <a:ea typeface="Cambria"/>
              <a:cs typeface="Cambria"/>
              <a:sym typeface="Cambria"/>
            </a:endParaRPr>
          </a:p>
        </p:txBody>
      </p:sp>
      <p:sp>
        <p:nvSpPr>
          <p:cNvPr id="280" name="Google Shape;280;p40"/>
          <p:cNvSpPr txBox="1">
            <a:spLocks noGrp="1"/>
          </p:cNvSpPr>
          <p:nvPr>
            <p:ph type="body" idx="1"/>
          </p:nvPr>
        </p:nvSpPr>
        <p:spPr>
          <a:xfrm>
            <a:off x="47500" y="1327250"/>
            <a:ext cx="8229600" cy="78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Both public and private colleges and universities supported by federal grants and funding programs must comply with Section 504.   </a:t>
            </a:r>
            <a:endParaRPr sz="1800" dirty="0">
              <a:latin typeface="Arial"/>
              <a:ea typeface="Arial"/>
              <a:cs typeface="Arial"/>
              <a:sym typeface="Arial"/>
            </a:endParaRPr>
          </a:p>
        </p:txBody>
      </p:sp>
      <p:sp>
        <p:nvSpPr>
          <p:cNvPr id="281" name="Google Shape;281;p40"/>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282" name="Google Shape;282;p40">
            <a:hlinkClick r:id="rId3" action="ppaction://hlinksldjump"/>
          </p:cNvPr>
          <p:cNvSpPr/>
          <p:nvPr/>
        </p:nvSpPr>
        <p:spPr>
          <a:xfrm>
            <a:off x="6024550" y="5961425"/>
            <a:ext cx="2758500" cy="615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Continue to Next Module</a:t>
            </a:r>
            <a:endParaRPr dirty="0"/>
          </a:p>
        </p:txBody>
      </p:sp>
      <p:sp>
        <p:nvSpPr>
          <p:cNvPr id="283" name="Google Shape;283;p40"/>
          <p:cNvSpPr txBox="1"/>
          <p:nvPr/>
        </p:nvSpPr>
        <p:spPr>
          <a:xfrm>
            <a:off x="2158225" y="4610250"/>
            <a:ext cx="3057000" cy="86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You have completed this module.</a:t>
            </a:r>
            <a:endParaRPr b="1" dirty="0"/>
          </a:p>
        </p:txBody>
      </p:sp>
      <p:sp>
        <p:nvSpPr>
          <p:cNvPr id="284" name="Google Shape;284;p40"/>
          <p:cNvSpPr txBox="1"/>
          <p:nvPr/>
        </p:nvSpPr>
        <p:spPr>
          <a:xfrm>
            <a:off x="2648825" y="2650050"/>
            <a:ext cx="5940300" cy="6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Libre Franklin Medium"/>
                <a:ea typeface="Libre Franklin Medium"/>
                <a:cs typeface="Libre Franklin Medium"/>
                <a:sym typeface="Libre Franklin Medium"/>
              </a:rPr>
              <a:t>True is correct!</a:t>
            </a:r>
            <a:endParaRPr sz="2400" dirty="0">
              <a:latin typeface="Libre Franklin Medium"/>
              <a:ea typeface="Libre Franklin Medium"/>
              <a:cs typeface="Libre Franklin Medium"/>
              <a:sym typeface="Libre Franklin Medium"/>
            </a:endParaRPr>
          </a:p>
        </p:txBody>
      </p:sp>
      <p:sp>
        <p:nvSpPr>
          <p:cNvPr id="285" name="Google Shape;285;p40">
            <a:hlinkClick r:id="" action="ppaction://hlinkshowjump?jump=firstslide"/>
          </p:cNvPr>
          <p:cNvSpPr/>
          <p:nvPr/>
        </p:nvSpPr>
        <p:spPr>
          <a:xfrm>
            <a:off x="192725" y="5923025"/>
            <a:ext cx="2615700" cy="692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Back to Main Module Page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1"/>
          <p:cNvSpPr txBox="1">
            <a:spLocks noGrp="1"/>
          </p:cNvSpPr>
          <p:nvPr>
            <p:ph type="title"/>
          </p:nvPr>
        </p:nvSpPr>
        <p:spPr>
          <a:xfrm>
            <a:off x="0" y="2718275"/>
            <a:ext cx="8702400" cy="12243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740"/>
              </a:spcBef>
              <a:spcAft>
                <a:spcPts val="0"/>
              </a:spcAft>
              <a:buClr>
                <a:schemeClr val="dk1"/>
              </a:buClr>
              <a:buSzPts val="3700"/>
              <a:buFont typeface="Arial"/>
              <a:buNone/>
            </a:pPr>
            <a:r>
              <a:rPr lang="en-US" dirty="0">
                <a:solidFill>
                  <a:schemeClr val="dk2"/>
                </a:solidFill>
                <a:latin typeface="Cambria"/>
                <a:ea typeface="Cambria"/>
                <a:cs typeface="Cambria"/>
                <a:sym typeface="Cambria"/>
              </a:rPr>
              <a:t>Higher Education Opportunity Act</a:t>
            </a:r>
            <a:endParaRPr dirty="0">
              <a:solidFill>
                <a:schemeClr val="dk2"/>
              </a:solidFill>
              <a:latin typeface="Cambria"/>
              <a:ea typeface="Cambria"/>
              <a:cs typeface="Cambria"/>
              <a:sym typeface="Cambria"/>
            </a:endParaRPr>
          </a:p>
        </p:txBody>
      </p:sp>
      <p:sp>
        <p:nvSpPr>
          <p:cNvPr id="291" name="Google Shape;291;p41">
            <a:hlinkClick r:id="" action="ppaction://hlinkshowjump?jump=firstslide"/>
          </p:cNvPr>
          <p:cNvSpPr/>
          <p:nvPr/>
        </p:nvSpPr>
        <p:spPr>
          <a:xfrm>
            <a:off x="114300" y="6014225"/>
            <a:ext cx="1600200" cy="4656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r>
              <a:rPr lang="en-US" sz="1200" dirty="0">
                <a:uFill>
                  <a:noFill/>
                </a:uFill>
                <a:hlinkClick r:id="" action="ppaction://hlinkshowjump?jump=firstslide"/>
              </a:rPr>
              <a:t>Back to Modules</a:t>
            </a:r>
            <a:endParaRPr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2"/>
          <p:cNvSpPr txBox="1">
            <a:spLocks noGrp="1"/>
          </p:cNvSpPr>
          <p:nvPr>
            <p:ph type="title"/>
          </p:nvPr>
        </p:nvSpPr>
        <p:spPr>
          <a:xfrm>
            <a:off x="2726075" y="160850"/>
            <a:ext cx="2519400" cy="944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Libre Franklin Medium"/>
              <a:buNone/>
            </a:pPr>
            <a:r>
              <a:rPr lang="en-US" dirty="0">
                <a:solidFill>
                  <a:schemeClr val="dk2"/>
                </a:solidFill>
                <a:latin typeface="Cambria"/>
                <a:ea typeface="Cambria"/>
                <a:cs typeface="Cambria"/>
                <a:sym typeface="Cambria"/>
              </a:rPr>
              <a:t>Purpose</a:t>
            </a:r>
            <a:endParaRPr dirty="0">
              <a:solidFill>
                <a:schemeClr val="dk2"/>
              </a:solidFill>
              <a:latin typeface="Cambria"/>
              <a:ea typeface="Cambria"/>
              <a:cs typeface="Cambria"/>
              <a:sym typeface="Cambria"/>
            </a:endParaRPr>
          </a:p>
        </p:txBody>
      </p:sp>
      <p:sp>
        <p:nvSpPr>
          <p:cNvPr id="297" name="Google Shape;297;p42"/>
          <p:cNvSpPr txBox="1">
            <a:spLocks noGrp="1"/>
          </p:cNvSpPr>
          <p:nvPr>
            <p:ph type="body" idx="1"/>
          </p:nvPr>
        </p:nvSpPr>
        <p:spPr>
          <a:xfrm>
            <a:off x="-294825" y="1360000"/>
            <a:ext cx="9144000" cy="1579200"/>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r>
              <a:rPr lang="en-US" sz="1800" dirty="0">
                <a:latin typeface="Arial"/>
                <a:ea typeface="Arial"/>
                <a:cs typeface="Arial"/>
                <a:sym typeface="Arial"/>
              </a:rPr>
              <a:t>The </a:t>
            </a:r>
            <a:r>
              <a:rPr lang="en-US" sz="1800" b="1" dirty="0">
                <a:latin typeface="Arial"/>
                <a:ea typeface="Arial"/>
                <a:cs typeface="Arial"/>
                <a:sym typeface="Arial"/>
              </a:rPr>
              <a:t>Higher Education Opportunity Act</a:t>
            </a:r>
            <a:r>
              <a:rPr lang="en-US" sz="1800" dirty="0">
                <a:latin typeface="Arial"/>
                <a:ea typeface="Arial"/>
                <a:cs typeface="Arial"/>
                <a:sym typeface="Arial"/>
              </a:rPr>
              <a:t> (P.L. 110-315) (HEOA) was enacted on August 14, 2008 and it reauthorized the </a:t>
            </a:r>
            <a:r>
              <a:rPr lang="en-US" sz="1800" b="1" dirty="0">
                <a:latin typeface="Arial"/>
                <a:ea typeface="Arial"/>
                <a:cs typeface="Arial"/>
                <a:sym typeface="Arial"/>
              </a:rPr>
              <a:t>Higher Education Act</a:t>
            </a:r>
            <a:r>
              <a:rPr lang="en-US" sz="1800" dirty="0">
                <a:latin typeface="Arial"/>
                <a:ea typeface="Arial"/>
                <a:cs typeface="Arial"/>
                <a:sym typeface="Arial"/>
              </a:rPr>
              <a:t> of 1965. This law contains a number of important provisions that will improve access to postsecondary </a:t>
            </a:r>
            <a:r>
              <a:rPr lang="en-US" sz="1800" b="1" dirty="0">
                <a:latin typeface="Arial"/>
                <a:ea typeface="Arial"/>
                <a:cs typeface="Arial"/>
                <a:sym typeface="Arial"/>
              </a:rPr>
              <a:t>education</a:t>
            </a:r>
            <a:r>
              <a:rPr lang="en-US" sz="1800" dirty="0">
                <a:latin typeface="Arial"/>
                <a:ea typeface="Arial"/>
                <a:cs typeface="Arial"/>
                <a:sym typeface="Arial"/>
              </a:rPr>
              <a:t> for students with intellectual disabilities.</a:t>
            </a:r>
            <a:endParaRPr sz="1800" dirty="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B3C5B-DE3F-41E6-B6F8-2DD5920C4AA6}"/>
              </a:ext>
            </a:extLst>
          </p:cNvPr>
          <p:cNvSpPr>
            <a:spLocks noGrp="1"/>
          </p:cNvSpPr>
          <p:nvPr>
            <p:ph type="title"/>
          </p:nvPr>
        </p:nvSpPr>
        <p:spPr/>
        <p:txBody>
          <a:bodyPr/>
          <a:lstStyle/>
          <a:p>
            <a:r>
              <a:rPr lang="en-US" dirty="0"/>
              <a:t>HEOA</a:t>
            </a:r>
          </a:p>
        </p:txBody>
      </p:sp>
      <p:sp>
        <p:nvSpPr>
          <p:cNvPr id="3" name="Text Placeholder 2">
            <a:extLst>
              <a:ext uri="{FF2B5EF4-FFF2-40B4-BE49-F238E27FC236}">
                <a16:creationId xmlns:a16="http://schemas.microsoft.com/office/drawing/2014/main" id="{599DC7D4-30EE-42B4-A490-8450DE5EE3EF}"/>
              </a:ext>
            </a:extLst>
          </p:cNvPr>
          <p:cNvSpPr>
            <a:spLocks noGrp="1"/>
          </p:cNvSpPr>
          <p:nvPr>
            <p:ph type="body" idx="1"/>
          </p:nvPr>
        </p:nvSpPr>
        <p:spPr/>
        <p:txBody>
          <a:bodyPr/>
          <a:lstStyle/>
          <a:p>
            <a:r>
              <a:rPr lang="en-US" sz="2400" dirty="0">
                <a:latin typeface="Arial"/>
                <a:ea typeface="Arial"/>
                <a:cs typeface="Arial"/>
                <a:sym typeface="Arial"/>
              </a:rPr>
              <a:t>The HEOA allows students with intellectual disabilities to be eligible for first time Pell Grants, Supplemental Educational Opportunity Grants and Federal Work Study.  Often times in the past, students with intellectual disabilities were not eligible for federal financial aid because they did not meet certain criteria.  They often had an occupational course of study diploma, rather than a traditional high school diploma, which would result in them being denied financial aid. </a:t>
            </a:r>
          </a:p>
          <a:p>
            <a:endParaRPr lang="en-US" dirty="0"/>
          </a:p>
        </p:txBody>
      </p:sp>
    </p:spTree>
    <p:extLst>
      <p:ext uri="{BB962C8B-B14F-4D97-AF65-F5344CB8AC3E}">
        <p14:creationId xmlns:p14="http://schemas.microsoft.com/office/powerpoint/2010/main" val="115051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0" y="2678313"/>
            <a:ext cx="5181600" cy="944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Libre Franklin Medium"/>
              <a:buNone/>
            </a:pPr>
            <a:r>
              <a:rPr lang="en-US" dirty="0">
                <a:solidFill>
                  <a:schemeClr val="dk2"/>
                </a:solidFill>
                <a:latin typeface="Cambria"/>
                <a:ea typeface="Cambria"/>
                <a:cs typeface="Cambria"/>
                <a:sym typeface="Cambria"/>
              </a:rPr>
              <a:t>What is the law? </a:t>
            </a:r>
            <a:endParaRPr dirty="0">
              <a:solidFill>
                <a:schemeClr val="dk2"/>
              </a:solidFill>
              <a:latin typeface="Cambria"/>
              <a:ea typeface="Cambria"/>
              <a:cs typeface="Cambria"/>
              <a:sym typeface="Cambria"/>
            </a:endParaRPr>
          </a:p>
        </p:txBody>
      </p:sp>
      <p:graphicFrame>
        <p:nvGraphicFramePr>
          <p:cNvPr id="98" name="Google Shape;98;p15"/>
          <p:cNvGraphicFramePr/>
          <p:nvPr>
            <p:extLst>
              <p:ext uri="{D42A27DB-BD31-4B8C-83A1-F6EECF244321}">
                <p14:modId xmlns:p14="http://schemas.microsoft.com/office/powerpoint/2010/main" val="171178692"/>
              </p:ext>
            </p:extLst>
          </p:nvPr>
        </p:nvGraphicFramePr>
        <p:xfrm>
          <a:off x="131400" y="3557850"/>
          <a:ext cx="8881200" cy="2731225"/>
        </p:xfrm>
        <a:graphic>
          <a:graphicData uri="http://schemas.openxmlformats.org/drawingml/2006/table">
            <a:tbl>
              <a:tblPr firstRow="1" bandRow="1">
                <a:noFill/>
                <a:tableStyleId>{D7768EFE-D864-4403-8A84-74C63FE35952}</a:tableStyleId>
              </a:tblPr>
              <a:tblGrid>
                <a:gridCol w="2901732">
                  <a:extLst>
                    <a:ext uri="{9D8B030D-6E8A-4147-A177-3AD203B41FA5}">
                      <a16:colId xmlns:a16="http://schemas.microsoft.com/office/drawing/2014/main" val="20000"/>
                    </a:ext>
                  </a:extLst>
                </a:gridCol>
                <a:gridCol w="3019068">
                  <a:extLst>
                    <a:ext uri="{9D8B030D-6E8A-4147-A177-3AD203B41FA5}">
                      <a16:colId xmlns:a16="http://schemas.microsoft.com/office/drawing/2014/main" val="20001"/>
                    </a:ext>
                  </a:extLst>
                </a:gridCol>
                <a:gridCol w="2960400">
                  <a:extLst>
                    <a:ext uri="{9D8B030D-6E8A-4147-A177-3AD203B41FA5}">
                      <a16:colId xmlns:a16="http://schemas.microsoft.com/office/drawing/2014/main" val="20002"/>
                    </a:ext>
                  </a:extLst>
                </a:gridCol>
              </a:tblGrid>
              <a:tr h="658925">
                <a:tc>
                  <a:txBody>
                    <a:bodyPr/>
                    <a:lstStyle/>
                    <a:p>
                      <a:pPr marL="0" marR="0" lvl="0" indent="0" algn="l" rtl="0">
                        <a:spcBef>
                          <a:spcPts val="0"/>
                        </a:spcBef>
                        <a:spcAft>
                          <a:spcPts val="0"/>
                        </a:spcAft>
                        <a:buNone/>
                      </a:pPr>
                      <a:r>
                        <a:rPr lang="en-US" sz="1800" u="none" strike="noStrike" cap="none" dirty="0"/>
                        <a:t>K-12</a:t>
                      </a:r>
                      <a:endParaRPr sz="1800" dirty="0"/>
                    </a:p>
                  </a:txBody>
                  <a:tcPr marL="91450" marR="91450" marT="45725" marB="45725"/>
                </a:tc>
                <a:tc>
                  <a:txBody>
                    <a:bodyPr/>
                    <a:lstStyle/>
                    <a:p>
                      <a:pPr marL="0" marR="0" lvl="0" indent="0" algn="l" rtl="0">
                        <a:spcBef>
                          <a:spcPts val="0"/>
                        </a:spcBef>
                        <a:spcAft>
                          <a:spcPts val="0"/>
                        </a:spcAft>
                        <a:buNone/>
                      </a:pPr>
                      <a:r>
                        <a:rPr lang="en-US" sz="1800" dirty="0"/>
                        <a:t>Postsecondary Education</a:t>
                      </a:r>
                      <a:endParaRPr sz="1800" dirty="0"/>
                    </a:p>
                  </a:txBody>
                  <a:tcPr marL="91450" marR="91450" marT="45725" marB="45725"/>
                </a:tc>
                <a:tc>
                  <a:txBody>
                    <a:bodyPr/>
                    <a:lstStyle/>
                    <a:p>
                      <a:pPr marL="0" marR="0" lvl="0" indent="0" algn="l" rtl="0">
                        <a:spcBef>
                          <a:spcPts val="0"/>
                        </a:spcBef>
                        <a:spcAft>
                          <a:spcPts val="0"/>
                        </a:spcAft>
                        <a:buNone/>
                      </a:pPr>
                      <a:r>
                        <a:rPr lang="en-US" sz="1800" dirty="0"/>
                        <a:t>Application</a:t>
                      </a:r>
                      <a:endParaRPr sz="1800" dirty="0"/>
                    </a:p>
                  </a:txBody>
                  <a:tcPr marL="91450" marR="91450" marT="45725" marB="45725"/>
                </a:tc>
                <a:extLst>
                  <a:ext uri="{0D108BD9-81ED-4DB2-BD59-A6C34878D82A}">
                    <a16:rowId xmlns:a16="http://schemas.microsoft.com/office/drawing/2014/main" val="10000"/>
                  </a:ext>
                </a:extLst>
              </a:tr>
              <a:tr h="2072300">
                <a:tc>
                  <a:txBody>
                    <a:bodyPr/>
                    <a:lstStyle/>
                    <a:p>
                      <a:pPr marL="0" marR="0" lvl="0" indent="0" algn="l" rtl="0">
                        <a:spcBef>
                          <a:spcPts val="0"/>
                        </a:spcBef>
                        <a:spcAft>
                          <a:spcPts val="0"/>
                        </a:spcAft>
                        <a:buNone/>
                      </a:pPr>
                      <a:r>
                        <a:rPr lang="en-US" sz="1800" dirty="0">
                          <a:latin typeface="Arial"/>
                          <a:ea typeface="Arial"/>
                          <a:cs typeface="Arial"/>
                          <a:sym typeface="Arial"/>
                        </a:rPr>
                        <a:t>Individuals with Disabilities Education Improvement Act 2004 </a:t>
                      </a:r>
                      <a:endParaRPr dirty="0">
                        <a:latin typeface="Arial"/>
                        <a:ea typeface="Arial"/>
                        <a:cs typeface="Arial"/>
                        <a:sym typeface="Arial"/>
                      </a:endParaRPr>
                    </a:p>
                    <a:p>
                      <a:pPr marL="0" marR="0" lvl="0" indent="0" algn="l" rtl="0">
                        <a:spcBef>
                          <a:spcPts val="0"/>
                        </a:spcBef>
                        <a:spcAft>
                          <a:spcPts val="0"/>
                        </a:spcAft>
                        <a:buNone/>
                      </a:pPr>
                      <a:r>
                        <a:rPr lang="en-US" sz="1800" dirty="0">
                          <a:latin typeface="Arial"/>
                          <a:ea typeface="Arial"/>
                          <a:cs typeface="Arial"/>
                          <a:sym typeface="Arial"/>
                        </a:rPr>
                        <a:t>Section 504 of the Rehabilitation Act of 1973</a:t>
                      </a:r>
                      <a:endParaRPr dirty="0">
                        <a:latin typeface="Arial"/>
                        <a:ea typeface="Arial"/>
                        <a:cs typeface="Arial"/>
                        <a:sym typeface="Arial"/>
                      </a:endParaRPr>
                    </a:p>
                    <a:p>
                      <a:pPr marL="0" marR="0" lvl="0" indent="0" algn="l" rtl="0">
                        <a:spcBef>
                          <a:spcPts val="0"/>
                        </a:spcBef>
                        <a:spcAft>
                          <a:spcPts val="0"/>
                        </a:spcAft>
                        <a:buNone/>
                      </a:pPr>
                      <a:r>
                        <a:rPr lang="en-US" sz="1800" dirty="0">
                          <a:latin typeface="Arial"/>
                          <a:ea typeface="Arial"/>
                          <a:cs typeface="Arial"/>
                          <a:sym typeface="Arial"/>
                        </a:rPr>
                        <a:t>Title II of the ADA of 1990</a:t>
                      </a:r>
                      <a:endParaRPr sz="1800" dirty="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800" dirty="0"/>
                        <a:t>Section 504</a:t>
                      </a:r>
                      <a:endParaRPr dirty="0"/>
                    </a:p>
                    <a:p>
                      <a:pPr marL="0" marR="0" lvl="0" indent="0" algn="l" rtl="0">
                        <a:spcBef>
                          <a:spcPts val="0"/>
                        </a:spcBef>
                        <a:spcAft>
                          <a:spcPts val="0"/>
                        </a:spcAft>
                        <a:buNone/>
                      </a:pPr>
                      <a:r>
                        <a:rPr lang="en-US" sz="1800" dirty="0"/>
                        <a:t>Title II of the ADA</a:t>
                      </a:r>
                      <a:endParaRPr dirty="0"/>
                    </a:p>
                    <a:p>
                      <a:pPr marL="0" marR="0" lvl="0" indent="0" algn="l" rtl="0">
                        <a:spcBef>
                          <a:spcPts val="0"/>
                        </a:spcBef>
                        <a:spcAft>
                          <a:spcPts val="0"/>
                        </a:spcAft>
                        <a:buNone/>
                      </a:pPr>
                      <a:r>
                        <a:rPr lang="en-US" sz="1800" dirty="0"/>
                        <a:t>Institutions of postsecondary education have NO legal obligations under IDEIA</a:t>
                      </a:r>
                      <a:endParaRPr sz="1800" dirty="0"/>
                    </a:p>
                  </a:txBody>
                  <a:tcPr marL="91450" marR="91450" marT="45725" marB="45725"/>
                </a:tc>
                <a:tc>
                  <a:txBody>
                    <a:bodyPr/>
                    <a:lstStyle/>
                    <a:p>
                      <a:pPr marL="0" marR="0" lvl="0" indent="0" algn="l" rtl="0">
                        <a:spcBef>
                          <a:spcPts val="0"/>
                        </a:spcBef>
                        <a:spcAft>
                          <a:spcPts val="0"/>
                        </a:spcAft>
                        <a:buNone/>
                      </a:pPr>
                      <a:r>
                        <a:rPr lang="en-US" sz="1800" dirty="0"/>
                        <a:t>504 &amp; ADA are about nondiscrimination and access for eligible individuals with disabilities. </a:t>
                      </a:r>
                      <a:endParaRPr sz="1800" dirty="0"/>
                    </a:p>
                  </a:txBody>
                  <a:tcPr marL="91450" marR="91450" marT="45725" marB="45725"/>
                </a:tc>
                <a:extLst>
                  <a:ext uri="{0D108BD9-81ED-4DB2-BD59-A6C34878D82A}">
                    <a16:rowId xmlns:a16="http://schemas.microsoft.com/office/drawing/2014/main" val="10001"/>
                  </a:ext>
                </a:extLst>
              </a:tr>
            </a:tbl>
          </a:graphicData>
        </a:graphic>
      </p:graphicFrame>
      <p:pic>
        <p:nvPicPr>
          <p:cNvPr id="99" name="Google Shape;99;p15" descr="Image of Judicial Scales" title="Image of Judicial Scales"/>
          <p:cNvPicPr preferRelativeResize="0"/>
          <p:nvPr/>
        </p:nvPicPr>
        <p:blipFill rotWithShape="1">
          <a:blip r:embed="rId3">
            <a:alphaModFix/>
          </a:blip>
          <a:srcRect/>
          <a:stretch/>
        </p:blipFill>
        <p:spPr>
          <a:xfrm>
            <a:off x="7246775" y="160850"/>
            <a:ext cx="1765825" cy="1808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4"/>
          <p:cNvSpPr txBox="1">
            <a:spLocks noGrp="1"/>
          </p:cNvSpPr>
          <p:nvPr>
            <p:ph type="title"/>
          </p:nvPr>
        </p:nvSpPr>
        <p:spPr>
          <a:xfrm>
            <a:off x="2725200" y="224250"/>
            <a:ext cx="3007800" cy="944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Libre Franklin Medium"/>
              <a:buNone/>
            </a:pPr>
            <a:r>
              <a:rPr lang="en-US" dirty="0">
                <a:solidFill>
                  <a:schemeClr val="dk2"/>
                </a:solidFill>
                <a:latin typeface="Cambria"/>
                <a:ea typeface="Cambria"/>
                <a:cs typeface="Cambria"/>
                <a:sym typeface="Cambria"/>
              </a:rPr>
              <a:t>Definitions</a:t>
            </a:r>
            <a:endParaRPr dirty="0">
              <a:solidFill>
                <a:schemeClr val="dk2"/>
              </a:solidFill>
              <a:latin typeface="Cambria"/>
              <a:ea typeface="Cambria"/>
              <a:cs typeface="Cambria"/>
              <a:sym typeface="Cambria"/>
            </a:endParaRPr>
          </a:p>
        </p:txBody>
      </p:sp>
      <p:sp>
        <p:nvSpPr>
          <p:cNvPr id="308" name="Google Shape;308;p44"/>
          <p:cNvSpPr txBox="1">
            <a:spLocks noGrp="1"/>
          </p:cNvSpPr>
          <p:nvPr>
            <p:ph type="body" idx="1"/>
          </p:nvPr>
        </p:nvSpPr>
        <p:spPr>
          <a:xfrm>
            <a:off x="57000" y="1350500"/>
            <a:ext cx="8634300" cy="37494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240"/>
              <a:buNone/>
            </a:pPr>
            <a:r>
              <a:rPr lang="en-US" sz="1800" dirty="0">
                <a:latin typeface="Arial"/>
                <a:ea typeface="Arial"/>
                <a:cs typeface="Arial"/>
                <a:sym typeface="Arial"/>
              </a:rPr>
              <a:t>The term “comprehensive transition and postsecondary program for students with intellectual disabilities” means a degree, certificate, or non-degree program that is— </a:t>
            </a:r>
            <a:endParaRPr sz="1800" dirty="0">
              <a:latin typeface="Arial"/>
              <a:ea typeface="Arial"/>
              <a:cs typeface="Arial"/>
              <a:sym typeface="Arial"/>
            </a:endParaRPr>
          </a:p>
          <a:p>
            <a:pPr marL="342900" lvl="0" indent="-314960" algn="l" rtl="0">
              <a:lnSpc>
                <a:spcPct val="80000"/>
              </a:lnSpc>
              <a:spcBef>
                <a:spcPts val="448"/>
              </a:spcBef>
              <a:spcAft>
                <a:spcPts val="0"/>
              </a:spcAft>
              <a:buClr>
                <a:schemeClr val="dk1"/>
              </a:buClr>
              <a:buSzPts val="1800"/>
              <a:buChar char="•"/>
            </a:pPr>
            <a:r>
              <a:rPr lang="en-US" sz="1800" dirty="0">
                <a:latin typeface="Arial"/>
                <a:ea typeface="Arial"/>
                <a:cs typeface="Arial"/>
                <a:sym typeface="Arial"/>
              </a:rPr>
              <a:t> offered by an institution of higher education; </a:t>
            </a:r>
            <a:endParaRPr sz="1800" dirty="0">
              <a:latin typeface="Arial"/>
              <a:ea typeface="Arial"/>
              <a:cs typeface="Arial"/>
              <a:sym typeface="Arial"/>
            </a:endParaRPr>
          </a:p>
          <a:p>
            <a:pPr marL="342900" lvl="0" indent="-314960" algn="l" rtl="0">
              <a:lnSpc>
                <a:spcPct val="80000"/>
              </a:lnSpc>
              <a:spcBef>
                <a:spcPts val="448"/>
              </a:spcBef>
              <a:spcAft>
                <a:spcPts val="0"/>
              </a:spcAft>
              <a:buClr>
                <a:schemeClr val="dk1"/>
              </a:buClr>
              <a:buSzPts val="1800"/>
              <a:buChar char="•"/>
            </a:pPr>
            <a:r>
              <a:rPr lang="en-US" sz="1800" dirty="0">
                <a:latin typeface="Arial"/>
                <a:ea typeface="Arial"/>
                <a:cs typeface="Arial"/>
                <a:sym typeface="Arial"/>
              </a:rPr>
              <a:t> designed to support students with [intellectual disabilities] who are seeking to continue academic, career and technical, and independent living instruction at an IHE in order to prepare for gainful employment; </a:t>
            </a:r>
            <a:endParaRPr sz="1800" dirty="0">
              <a:latin typeface="Arial"/>
              <a:ea typeface="Arial"/>
              <a:cs typeface="Arial"/>
              <a:sym typeface="Arial"/>
            </a:endParaRPr>
          </a:p>
          <a:p>
            <a:pPr marL="342900" lvl="0" indent="-314960" algn="l" rtl="0">
              <a:lnSpc>
                <a:spcPct val="80000"/>
              </a:lnSpc>
              <a:spcBef>
                <a:spcPts val="448"/>
              </a:spcBef>
              <a:spcAft>
                <a:spcPts val="0"/>
              </a:spcAft>
              <a:buClr>
                <a:schemeClr val="dk1"/>
              </a:buClr>
              <a:buSzPts val="1800"/>
              <a:buChar char="•"/>
            </a:pPr>
            <a:r>
              <a:rPr lang="en-US" sz="1800" dirty="0">
                <a:latin typeface="Arial"/>
                <a:ea typeface="Arial"/>
                <a:cs typeface="Arial"/>
                <a:sym typeface="Arial"/>
              </a:rPr>
              <a:t> includes an advising and curriculum structure; and </a:t>
            </a:r>
            <a:endParaRPr sz="1800" dirty="0">
              <a:latin typeface="Arial"/>
              <a:ea typeface="Arial"/>
              <a:cs typeface="Arial"/>
              <a:sym typeface="Arial"/>
            </a:endParaRPr>
          </a:p>
          <a:p>
            <a:pPr marL="342900" lvl="0" indent="-314960" algn="l" rtl="0">
              <a:lnSpc>
                <a:spcPct val="80000"/>
              </a:lnSpc>
              <a:spcBef>
                <a:spcPts val="448"/>
              </a:spcBef>
              <a:spcAft>
                <a:spcPts val="0"/>
              </a:spcAft>
              <a:buClr>
                <a:schemeClr val="dk1"/>
              </a:buClr>
              <a:buSzPts val="1800"/>
              <a:buChar char="•"/>
            </a:pPr>
            <a:r>
              <a:rPr lang="en-US" sz="1800" dirty="0">
                <a:latin typeface="Arial"/>
                <a:ea typeface="Arial"/>
                <a:cs typeface="Arial"/>
                <a:sym typeface="Arial"/>
              </a:rPr>
              <a:t> requires students with intellectual disabilities to participate on not less than a half-time basis, as determined </a:t>
            </a:r>
            <a:endParaRPr sz="1800" dirty="0">
              <a:latin typeface="Arial"/>
              <a:ea typeface="Arial"/>
              <a:cs typeface="Arial"/>
              <a:sym typeface="Arial"/>
            </a:endParaRPr>
          </a:p>
          <a:p>
            <a:pPr marL="342900" lvl="0" indent="-314960" algn="l" rtl="0">
              <a:lnSpc>
                <a:spcPct val="80000"/>
              </a:lnSpc>
              <a:spcBef>
                <a:spcPts val="448"/>
              </a:spcBef>
              <a:spcAft>
                <a:spcPts val="0"/>
              </a:spcAft>
              <a:buClr>
                <a:schemeClr val="dk1"/>
              </a:buClr>
              <a:buSzPts val="1800"/>
              <a:buChar char="•"/>
            </a:pPr>
            <a:r>
              <a:rPr lang="en-US" sz="1800" dirty="0">
                <a:latin typeface="Arial"/>
                <a:ea typeface="Arial"/>
                <a:cs typeface="Arial"/>
                <a:sym typeface="Arial"/>
              </a:rPr>
              <a:t> by the institution, with such participation focusing on academic components. </a:t>
            </a:r>
          </a:p>
          <a:p>
            <a:pPr marL="342900" lvl="0" indent="-314960" algn="l" rtl="0">
              <a:lnSpc>
                <a:spcPct val="80000"/>
              </a:lnSpc>
              <a:spcBef>
                <a:spcPts val="448"/>
              </a:spcBef>
              <a:spcAft>
                <a:spcPts val="0"/>
              </a:spcAft>
              <a:buClr>
                <a:schemeClr val="dk1"/>
              </a:buClr>
              <a:buSzPts val="1800"/>
              <a:buChar char="•"/>
            </a:pPr>
            <a:endParaRPr lang="en-US" sz="1800" dirty="0">
              <a:latin typeface="Arial"/>
              <a:ea typeface="Arial"/>
              <a:cs typeface="Arial"/>
              <a:sym typeface="Arial"/>
            </a:endParaRPr>
          </a:p>
          <a:p>
            <a:pPr marL="27940" lvl="0" indent="0" algn="l" rtl="0">
              <a:lnSpc>
                <a:spcPct val="80000"/>
              </a:lnSpc>
              <a:spcBef>
                <a:spcPts val="448"/>
              </a:spcBef>
              <a:spcAft>
                <a:spcPts val="0"/>
              </a:spcAft>
              <a:buClr>
                <a:schemeClr val="dk1"/>
              </a:buClr>
              <a:buSzPts val="1800"/>
              <a:buNone/>
            </a:pPr>
            <a:endParaRPr lang="en-US" sz="1800" dirty="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B0C3-495F-4193-BEF6-67529FB0C54F}"/>
              </a:ext>
            </a:extLst>
          </p:cNvPr>
          <p:cNvSpPr>
            <a:spLocks noGrp="1"/>
          </p:cNvSpPr>
          <p:nvPr>
            <p:ph type="title"/>
          </p:nvPr>
        </p:nvSpPr>
        <p:spPr/>
        <p:txBody>
          <a:bodyPr/>
          <a:lstStyle/>
          <a:p>
            <a:r>
              <a:rPr lang="en-US" dirty="0"/>
              <a:t>Intellectual Disability</a:t>
            </a:r>
          </a:p>
        </p:txBody>
      </p:sp>
      <p:sp>
        <p:nvSpPr>
          <p:cNvPr id="3" name="Text Placeholder 2">
            <a:extLst>
              <a:ext uri="{FF2B5EF4-FFF2-40B4-BE49-F238E27FC236}">
                <a16:creationId xmlns:a16="http://schemas.microsoft.com/office/drawing/2014/main" id="{F1812C67-8E09-4167-9B92-3D3FD55F7A14}"/>
              </a:ext>
            </a:extLst>
          </p:cNvPr>
          <p:cNvSpPr>
            <a:spLocks noGrp="1"/>
          </p:cNvSpPr>
          <p:nvPr>
            <p:ph type="body" idx="1"/>
          </p:nvPr>
        </p:nvSpPr>
        <p:spPr/>
        <p:txBody>
          <a:bodyPr/>
          <a:lstStyle/>
          <a:p>
            <a:pPr marL="0" lvl="0" indent="0">
              <a:lnSpc>
                <a:spcPct val="80000"/>
              </a:lnSpc>
              <a:spcBef>
                <a:spcPts val="0"/>
              </a:spcBef>
              <a:buSzPts val="2960"/>
              <a:buNone/>
            </a:pPr>
            <a:r>
              <a:rPr lang="en-US" sz="2800" dirty="0">
                <a:latin typeface="Arial"/>
                <a:ea typeface="Arial"/>
                <a:cs typeface="Arial"/>
                <a:sym typeface="Arial"/>
              </a:rPr>
              <a:t>The term “student with an intellectual disability” means a student: </a:t>
            </a:r>
          </a:p>
          <a:p>
            <a:pPr marL="0" lvl="0" indent="0">
              <a:lnSpc>
                <a:spcPct val="80000"/>
              </a:lnSpc>
              <a:spcBef>
                <a:spcPts val="592"/>
              </a:spcBef>
              <a:buSzPts val="2960"/>
              <a:buNone/>
            </a:pPr>
            <a:r>
              <a:rPr lang="en-US" sz="2800" dirty="0">
                <a:latin typeface="Arial"/>
                <a:ea typeface="Arial"/>
                <a:cs typeface="Arial"/>
                <a:sym typeface="Arial"/>
              </a:rPr>
              <a:t>• with mental retardation or a cognitive impairment, characterized by significant limitations in intellectual and cognitive functioning; and adaptive behavior as expressed in conceptual, social, and practical adaptive skills; and </a:t>
            </a:r>
          </a:p>
          <a:p>
            <a:pPr marL="0" lvl="0" indent="0">
              <a:lnSpc>
                <a:spcPct val="80000"/>
              </a:lnSpc>
              <a:spcBef>
                <a:spcPts val="592"/>
              </a:spcBef>
              <a:buSzPts val="2960"/>
              <a:buNone/>
            </a:pPr>
            <a:r>
              <a:rPr lang="en-US" sz="2800" dirty="0">
                <a:latin typeface="Arial"/>
                <a:ea typeface="Arial"/>
                <a:cs typeface="Arial"/>
                <a:sym typeface="Arial"/>
              </a:rPr>
              <a:t>• who is currently, or was formerly, eligible for a free appropriate public education (FAPE) under the Individuals with Disabilities Education Act. </a:t>
            </a:r>
          </a:p>
          <a:p>
            <a:endParaRPr lang="en-US" dirty="0"/>
          </a:p>
        </p:txBody>
      </p:sp>
    </p:spTree>
    <p:extLst>
      <p:ext uri="{BB962C8B-B14F-4D97-AF65-F5344CB8AC3E}">
        <p14:creationId xmlns:p14="http://schemas.microsoft.com/office/powerpoint/2010/main" val="1963576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6"/>
          <p:cNvSpPr txBox="1">
            <a:spLocks noGrp="1"/>
          </p:cNvSpPr>
          <p:nvPr>
            <p:ph type="title"/>
          </p:nvPr>
        </p:nvSpPr>
        <p:spPr>
          <a:xfrm>
            <a:off x="2526625" y="229650"/>
            <a:ext cx="5657400" cy="944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Libre Franklin Medium"/>
              <a:buNone/>
            </a:pPr>
            <a:r>
              <a:rPr lang="en-US" dirty="0">
                <a:solidFill>
                  <a:schemeClr val="dk2"/>
                </a:solidFill>
                <a:latin typeface="Cambria"/>
                <a:ea typeface="Cambria"/>
                <a:cs typeface="Cambria"/>
                <a:sym typeface="Cambria"/>
              </a:rPr>
              <a:t>Dear Colleague Letter</a:t>
            </a:r>
            <a:endParaRPr dirty="0">
              <a:solidFill>
                <a:schemeClr val="dk2"/>
              </a:solidFill>
              <a:latin typeface="Cambria"/>
              <a:ea typeface="Cambria"/>
              <a:cs typeface="Cambria"/>
              <a:sym typeface="Cambria"/>
            </a:endParaRPr>
          </a:p>
        </p:txBody>
      </p:sp>
      <p:sp>
        <p:nvSpPr>
          <p:cNvPr id="319" name="Google Shape;319;p46"/>
          <p:cNvSpPr txBox="1">
            <a:spLocks noGrp="1"/>
          </p:cNvSpPr>
          <p:nvPr>
            <p:ph type="body" idx="1"/>
          </p:nvPr>
        </p:nvSpPr>
        <p:spPr>
          <a:xfrm>
            <a:off x="-84200" y="1698400"/>
            <a:ext cx="8803800" cy="3851100"/>
          </a:xfrm>
          <a:prstGeom prst="rect">
            <a:avLst/>
          </a:prstGeom>
          <a:noFill/>
          <a:ln>
            <a:noFill/>
          </a:ln>
        </p:spPr>
        <p:txBody>
          <a:bodyPr spcFirstLastPara="1" wrap="square" lIns="91425" tIns="45700" rIns="91425" bIns="45700" anchor="t" anchorCtr="0">
            <a:noAutofit/>
          </a:bodyPr>
          <a:lstStyle/>
          <a:p>
            <a:pPr marL="342900" lvl="0" indent="-254000" algn="l" rtl="0">
              <a:spcBef>
                <a:spcPts val="0"/>
              </a:spcBef>
              <a:spcAft>
                <a:spcPts val="0"/>
              </a:spcAft>
              <a:buClr>
                <a:schemeClr val="dk1"/>
              </a:buClr>
              <a:buSzPts val="1800"/>
              <a:buChar char="•"/>
            </a:pPr>
            <a:r>
              <a:rPr lang="en-US" sz="1800" dirty="0">
                <a:solidFill>
                  <a:srgbClr val="030A13"/>
                </a:solidFill>
                <a:highlight>
                  <a:srgbClr val="FFFFFF"/>
                </a:highlight>
                <a:latin typeface="Arial"/>
                <a:ea typeface="Arial"/>
                <a:cs typeface="Arial"/>
                <a:sym typeface="Arial"/>
              </a:rPr>
              <a:t>The Department of Education published a </a:t>
            </a:r>
            <a:r>
              <a:rPr lang="en-US" sz="1800" b="1" u="sng" dirty="0">
                <a:solidFill>
                  <a:srgbClr val="7E5D8E"/>
                </a:solidFill>
                <a:highlight>
                  <a:srgbClr val="FFFFFF"/>
                </a:highlight>
                <a:latin typeface="Arial"/>
                <a:ea typeface="Arial"/>
                <a:cs typeface="Arial"/>
                <a:sym typeface="Arial"/>
                <a:hlinkClick r:id="rId3"/>
              </a:rPr>
              <a:t>Dear Colleague Letter</a:t>
            </a:r>
            <a:r>
              <a:rPr lang="en-US" sz="1800" dirty="0">
                <a:solidFill>
                  <a:srgbClr val="030A13"/>
                </a:solidFill>
                <a:highlight>
                  <a:srgbClr val="FFFFFF"/>
                </a:highlight>
                <a:latin typeface="Arial"/>
                <a:ea typeface="Arial"/>
                <a:cs typeface="Arial"/>
                <a:sym typeface="Arial"/>
              </a:rPr>
              <a:t> that provides a summary of each provision of the Higher Education Opportunity Act - 2008. </a:t>
            </a:r>
            <a:endParaRPr sz="1800" dirty="0">
              <a:solidFill>
                <a:srgbClr val="030A13"/>
              </a:solidFill>
              <a:highlight>
                <a:srgbClr val="FFFFFF"/>
              </a:highlight>
              <a:latin typeface="Arial"/>
              <a:ea typeface="Arial"/>
              <a:cs typeface="Arial"/>
              <a:sym typeface="Arial"/>
            </a:endParaRPr>
          </a:p>
          <a:p>
            <a:pPr marL="342900" lvl="0" indent="0" algn="l" rtl="0">
              <a:spcBef>
                <a:spcPts val="0"/>
              </a:spcBef>
              <a:spcAft>
                <a:spcPts val="0"/>
              </a:spcAft>
              <a:buNone/>
            </a:pPr>
            <a:endParaRPr sz="1800" dirty="0">
              <a:solidFill>
                <a:srgbClr val="030A13"/>
              </a:solidFill>
              <a:highlight>
                <a:srgbClr val="FFFFFF"/>
              </a:highlight>
              <a:latin typeface="Arial"/>
              <a:ea typeface="Arial"/>
              <a:cs typeface="Arial"/>
              <a:sym typeface="Arial"/>
            </a:endParaRPr>
          </a:p>
          <a:p>
            <a:pPr marL="342900" lvl="0" indent="0" algn="l" rtl="0">
              <a:spcBef>
                <a:spcPts val="0"/>
              </a:spcBef>
              <a:spcAft>
                <a:spcPts val="0"/>
              </a:spcAft>
              <a:buNone/>
            </a:pPr>
            <a:endParaRPr sz="1800" dirty="0">
              <a:solidFill>
                <a:srgbClr val="030A13"/>
              </a:solidFill>
              <a:highlight>
                <a:srgbClr val="FFFFFF"/>
              </a:highlight>
              <a:latin typeface="Arial"/>
              <a:ea typeface="Arial"/>
              <a:cs typeface="Arial"/>
              <a:sym typeface="Arial"/>
            </a:endParaRPr>
          </a:p>
          <a:p>
            <a:pPr marL="342900" lvl="0" indent="-254000" algn="l" rtl="0">
              <a:spcBef>
                <a:spcPts val="0"/>
              </a:spcBef>
              <a:spcAft>
                <a:spcPts val="0"/>
              </a:spcAft>
              <a:buClr>
                <a:schemeClr val="dk1"/>
              </a:buClr>
              <a:buSzPts val="1800"/>
              <a:buChar char="•"/>
            </a:pPr>
            <a:r>
              <a:rPr lang="en-US" sz="1800" dirty="0">
                <a:solidFill>
                  <a:srgbClr val="030A13"/>
                </a:solidFill>
                <a:highlight>
                  <a:srgbClr val="FFFFFF"/>
                </a:highlight>
                <a:latin typeface="Arial"/>
                <a:ea typeface="Arial"/>
                <a:cs typeface="Arial"/>
                <a:sym typeface="Arial"/>
              </a:rPr>
              <a:t>Post-Secondary institutions are responsible for taking the steps necessary to comply by the effective dates established by the Higher Education Opportunity Act. </a:t>
            </a:r>
            <a:endParaRPr sz="1800" dirty="0">
              <a:solidFill>
                <a:srgbClr val="030A13"/>
              </a:solidFill>
              <a:highlight>
                <a:srgbClr val="FFFFFF"/>
              </a:highlight>
              <a:latin typeface="Arial"/>
              <a:ea typeface="Arial"/>
              <a:cs typeface="Arial"/>
              <a:sym typeface="Arial"/>
            </a:endParaRPr>
          </a:p>
          <a:p>
            <a:pPr marL="342900" lvl="0" indent="0" algn="l" rtl="0">
              <a:spcBef>
                <a:spcPts val="0"/>
              </a:spcBef>
              <a:spcAft>
                <a:spcPts val="0"/>
              </a:spcAft>
              <a:buNone/>
            </a:pPr>
            <a:endParaRPr sz="1800" dirty="0">
              <a:solidFill>
                <a:srgbClr val="030A13"/>
              </a:solidFill>
              <a:highlight>
                <a:srgbClr val="FFFFFF"/>
              </a:highlight>
              <a:latin typeface="Arial"/>
              <a:ea typeface="Arial"/>
              <a:cs typeface="Arial"/>
              <a:sym typeface="Arial"/>
            </a:endParaRPr>
          </a:p>
          <a:p>
            <a:pPr marL="342900" lvl="0" indent="-254000" algn="l" rtl="0">
              <a:spcBef>
                <a:spcPts val="0"/>
              </a:spcBef>
              <a:spcAft>
                <a:spcPts val="0"/>
              </a:spcAft>
              <a:buClr>
                <a:schemeClr val="dk1"/>
              </a:buClr>
              <a:buSzPts val="1800"/>
              <a:buChar char="•"/>
            </a:pPr>
            <a:r>
              <a:rPr lang="en-US" sz="1800" dirty="0">
                <a:solidFill>
                  <a:srgbClr val="030A13"/>
                </a:solidFill>
                <a:highlight>
                  <a:srgbClr val="FFFFFF"/>
                </a:highlight>
                <a:latin typeface="Arial"/>
                <a:ea typeface="Arial"/>
                <a:cs typeface="Arial"/>
                <a:sym typeface="Arial"/>
              </a:rPr>
              <a:t>Higher Education Institutions should review the legislation immediately to determine the proper measures they must take to comply.</a:t>
            </a:r>
            <a:endParaRPr sz="1800" dirty="0"/>
          </a:p>
          <a:p>
            <a:pPr marL="342900" lvl="0" indent="0" algn="l" rtl="0">
              <a:spcBef>
                <a:spcPts val="0"/>
              </a:spcBef>
              <a:spcAft>
                <a:spcPts val="0"/>
              </a:spcAft>
              <a:buNone/>
            </a:pPr>
            <a:endParaRPr sz="1800" dirty="0"/>
          </a:p>
          <a:p>
            <a:pPr marL="342900" lvl="0" indent="0" algn="l" rtl="0">
              <a:spcBef>
                <a:spcPts val="0"/>
              </a:spcBef>
              <a:spcAft>
                <a:spcPts val="0"/>
              </a:spcAft>
              <a:buNone/>
            </a:pPr>
            <a:endParaRPr sz="1800" dirty="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7"/>
          <p:cNvSpPr txBox="1">
            <a:spLocks noGrp="1"/>
          </p:cNvSpPr>
          <p:nvPr>
            <p:ph type="title"/>
          </p:nvPr>
        </p:nvSpPr>
        <p:spPr>
          <a:xfrm>
            <a:off x="2669100" y="160850"/>
            <a:ext cx="6096000" cy="944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Libre Franklin Medium"/>
              <a:buNone/>
            </a:pPr>
            <a:r>
              <a:rPr lang="en-US" dirty="0">
                <a:solidFill>
                  <a:schemeClr val="dk2"/>
                </a:solidFill>
                <a:latin typeface="Cambria"/>
                <a:ea typeface="Cambria"/>
                <a:cs typeface="Cambria"/>
                <a:sym typeface="Cambria"/>
              </a:rPr>
              <a:t>NC  PROGRAMS</a:t>
            </a:r>
            <a:endParaRPr dirty="0">
              <a:solidFill>
                <a:schemeClr val="dk2"/>
              </a:solidFill>
              <a:latin typeface="Cambria"/>
              <a:ea typeface="Cambria"/>
              <a:cs typeface="Cambria"/>
              <a:sym typeface="Cambria"/>
            </a:endParaRPr>
          </a:p>
        </p:txBody>
      </p:sp>
      <p:sp>
        <p:nvSpPr>
          <p:cNvPr id="325" name="Google Shape;325;p47"/>
          <p:cNvSpPr txBox="1">
            <a:spLocks noGrp="1"/>
          </p:cNvSpPr>
          <p:nvPr>
            <p:ph type="body" idx="1"/>
          </p:nvPr>
        </p:nvSpPr>
        <p:spPr>
          <a:xfrm>
            <a:off x="-66175" y="1374700"/>
            <a:ext cx="8229600" cy="1937400"/>
          </a:xfrm>
          <a:prstGeom prst="rect">
            <a:avLst/>
          </a:prstGeom>
          <a:noFill/>
          <a:ln>
            <a:noFill/>
          </a:ln>
        </p:spPr>
        <p:txBody>
          <a:bodyPr spcFirstLastPara="1" wrap="square" lIns="91425" tIns="45700" rIns="91425" bIns="45700" anchor="t" anchorCtr="0">
            <a:noAutofit/>
          </a:bodyPr>
          <a:lstStyle/>
          <a:p>
            <a:pPr marL="114300" lvl="0" indent="0" algn="l" rtl="0">
              <a:spcBef>
                <a:spcPts val="0"/>
              </a:spcBef>
              <a:spcAft>
                <a:spcPts val="0"/>
              </a:spcAft>
              <a:buClr>
                <a:schemeClr val="dk1"/>
              </a:buClr>
              <a:buSzPts val="3200"/>
              <a:buNone/>
            </a:pPr>
            <a:r>
              <a:rPr lang="en-US" sz="1800" dirty="0">
                <a:latin typeface="Arial"/>
                <a:ea typeface="Arial"/>
                <a:cs typeface="Arial"/>
                <a:sym typeface="Arial"/>
              </a:rPr>
              <a:t>The following NC universities have comprehensive transition programs for students with ID:</a:t>
            </a:r>
            <a:endParaRPr sz="1800" dirty="0">
              <a:latin typeface="Arial"/>
              <a:ea typeface="Arial"/>
              <a:cs typeface="Arial"/>
              <a:sym typeface="Arial"/>
            </a:endParaRPr>
          </a:p>
          <a:p>
            <a:pPr marL="114300" lvl="0" indent="0" algn="l" rtl="0">
              <a:spcBef>
                <a:spcPts val="0"/>
              </a:spcBef>
              <a:spcAft>
                <a:spcPts val="0"/>
              </a:spcAft>
              <a:buClr>
                <a:schemeClr val="dk1"/>
              </a:buClr>
              <a:buSzPts val="3200"/>
              <a:buNone/>
            </a:pPr>
            <a:r>
              <a:rPr lang="en-US" sz="1800" dirty="0">
                <a:latin typeface="Arial"/>
                <a:ea typeface="Arial"/>
                <a:cs typeface="Arial"/>
                <a:sym typeface="Arial"/>
              </a:rPr>
              <a:t>UNC-G</a:t>
            </a:r>
            <a:endParaRPr sz="1800" dirty="0">
              <a:latin typeface="Arial"/>
              <a:ea typeface="Arial"/>
              <a:cs typeface="Arial"/>
              <a:sym typeface="Arial"/>
            </a:endParaRPr>
          </a:p>
          <a:p>
            <a:pPr marL="114300" lvl="0" indent="0" algn="l" rtl="0">
              <a:spcBef>
                <a:spcPts val="0"/>
              </a:spcBef>
              <a:spcAft>
                <a:spcPts val="0"/>
              </a:spcAft>
              <a:buClr>
                <a:schemeClr val="dk1"/>
              </a:buClr>
              <a:buSzPts val="3200"/>
              <a:buNone/>
            </a:pPr>
            <a:r>
              <a:rPr lang="en-US" sz="1800" dirty="0">
                <a:latin typeface="Arial"/>
                <a:ea typeface="Arial"/>
                <a:cs typeface="Arial"/>
                <a:sym typeface="Arial"/>
              </a:rPr>
              <a:t>ECU </a:t>
            </a:r>
            <a:endParaRPr sz="1800" dirty="0">
              <a:latin typeface="Arial"/>
              <a:ea typeface="Arial"/>
              <a:cs typeface="Arial"/>
              <a:sym typeface="Arial"/>
            </a:endParaRPr>
          </a:p>
          <a:p>
            <a:pPr marL="114300" lvl="0" indent="0" algn="l" rtl="0">
              <a:spcBef>
                <a:spcPts val="0"/>
              </a:spcBef>
              <a:spcAft>
                <a:spcPts val="0"/>
              </a:spcAft>
              <a:buClr>
                <a:schemeClr val="dk1"/>
              </a:buClr>
              <a:buSzPts val="3200"/>
              <a:buNone/>
            </a:pPr>
            <a:r>
              <a:rPr lang="en-US" sz="1800" dirty="0">
                <a:latin typeface="Arial"/>
                <a:ea typeface="Arial"/>
                <a:cs typeface="Arial"/>
                <a:sym typeface="Arial"/>
              </a:rPr>
              <a:t>Appalachian State University</a:t>
            </a:r>
            <a:endParaRPr sz="1800" dirty="0">
              <a:latin typeface="Arial"/>
              <a:ea typeface="Arial"/>
              <a:cs typeface="Arial"/>
              <a:sym typeface="Arial"/>
            </a:endParaRPr>
          </a:p>
          <a:p>
            <a:pPr marL="114300" lvl="0" indent="0" algn="l" rtl="0">
              <a:spcBef>
                <a:spcPts val="0"/>
              </a:spcBef>
              <a:spcAft>
                <a:spcPts val="0"/>
              </a:spcAft>
              <a:buClr>
                <a:schemeClr val="dk1"/>
              </a:buClr>
              <a:buSzPts val="3200"/>
              <a:buNone/>
            </a:pPr>
            <a:r>
              <a:rPr lang="en-US" sz="1800" dirty="0">
                <a:latin typeface="Arial"/>
                <a:ea typeface="Arial"/>
                <a:cs typeface="Arial"/>
                <a:sym typeface="Arial"/>
              </a:rPr>
              <a:t>Western Carolina</a:t>
            </a:r>
            <a:endParaRPr sz="1800" dirty="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8"/>
          <p:cNvSpPr txBox="1">
            <a:spLocks noGrp="1"/>
          </p:cNvSpPr>
          <p:nvPr>
            <p:ph type="title"/>
          </p:nvPr>
        </p:nvSpPr>
        <p:spPr>
          <a:xfrm>
            <a:off x="2669100" y="16085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1 of 3</a:t>
            </a:r>
            <a:endParaRPr dirty="0">
              <a:solidFill>
                <a:schemeClr val="dk2"/>
              </a:solidFill>
              <a:latin typeface="Cambria"/>
              <a:ea typeface="Cambria"/>
              <a:cs typeface="Cambria"/>
              <a:sym typeface="Cambria"/>
            </a:endParaRPr>
          </a:p>
        </p:txBody>
      </p:sp>
      <p:sp>
        <p:nvSpPr>
          <p:cNvPr id="332" name="Google Shape;332;p48"/>
          <p:cNvSpPr txBox="1">
            <a:spLocks noGrp="1"/>
          </p:cNvSpPr>
          <p:nvPr>
            <p:ph type="body" idx="1"/>
          </p:nvPr>
        </p:nvSpPr>
        <p:spPr>
          <a:xfrm>
            <a:off x="60600" y="1379025"/>
            <a:ext cx="8229600" cy="622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800" dirty="0">
                <a:latin typeface="Arial"/>
                <a:ea typeface="Arial"/>
                <a:cs typeface="Arial"/>
                <a:sym typeface="Arial"/>
              </a:rPr>
              <a:t>The HEOA contains a number of important provisions that will improve access to postsecondary </a:t>
            </a:r>
            <a:r>
              <a:rPr lang="en-US" sz="1800" b="1" dirty="0">
                <a:latin typeface="Arial"/>
                <a:ea typeface="Arial"/>
                <a:cs typeface="Arial"/>
                <a:sym typeface="Arial"/>
              </a:rPr>
              <a:t>education</a:t>
            </a:r>
            <a:r>
              <a:rPr lang="en-US" sz="1800" dirty="0">
                <a:latin typeface="Arial"/>
                <a:ea typeface="Arial"/>
                <a:cs typeface="Arial"/>
                <a:sym typeface="Arial"/>
              </a:rPr>
              <a:t> for students with intellectual disabilities. </a:t>
            </a:r>
            <a:endParaRPr sz="1800" dirty="0">
              <a:latin typeface="Arial"/>
              <a:ea typeface="Arial"/>
              <a:cs typeface="Arial"/>
              <a:sym typeface="Arial"/>
            </a:endParaRPr>
          </a:p>
        </p:txBody>
      </p:sp>
      <p:sp>
        <p:nvSpPr>
          <p:cNvPr id="333" name="Google Shape;333;p48">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334" name="Google Shape;334;p48">
            <a:hlinkClick r:id="rId4" action="ppaction://hlinksldjump"/>
          </p:cNvPr>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9"/>
          <p:cNvSpPr txBox="1">
            <a:spLocks noGrp="1"/>
          </p:cNvSpPr>
          <p:nvPr>
            <p:ph type="title"/>
          </p:nvPr>
        </p:nvSpPr>
        <p:spPr>
          <a:xfrm>
            <a:off x="2669100" y="198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1 of 3</a:t>
            </a:r>
            <a:endParaRPr dirty="0">
              <a:solidFill>
                <a:schemeClr val="dk2"/>
              </a:solidFill>
              <a:latin typeface="Cambria"/>
              <a:ea typeface="Cambria"/>
              <a:cs typeface="Cambria"/>
              <a:sym typeface="Cambria"/>
            </a:endParaRPr>
          </a:p>
        </p:txBody>
      </p:sp>
      <p:sp>
        <p:nvSpPr>
          <p:cNvPr id="341" name="Google Shape;341;p49"/>
          <p:cNvSpPr txBox="1">
            <a:spLocks noGrp="1"/>
          </p:cNvSpPr>
          <p:nvPr>
            <p:ph type="body" idx="1"/>
          </p:nvPr>
        </p:nvSpPr>
        <p:spPr>
          <a:xfrm>
            <a:off x="60600" y="1353250"/>
            <a:ext cx="8229600" cy="679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800" dirty="0">
                <a:latin typeface="Arial"/>
                <a:ea typeface="Arial"/>
                <a:cs typeface="Arial"/>
                <a:sym typeface="Arial"/>
              </a:rPr>
              <a:t>The HEOA contains a number of important provisions that will improve access to postsecondary </a:t>
            </a:r>
            <a:r>
              <a:rPr lang="en-US" sz="1800" b="1" dirty="0">
                <a:latin typeface="Arial"/>
                <a:ea typeface="Arial"/>
                <a:cs typeface="Arial"/>
                <a:sym typeface="Arial"/>
              </a:rPr>
              <a:t>education</a:t>
            </a:r>
            <a:r>
              <a:rPr lang="en-US" sz="1800" dirty="0">
                <a:latin typeface="Arial"/>
                <a:ea typeface="Arial"/>
                <a:cs typeface="Arial"/>
                <a:sym typeface="Arial"/>
              </a:rPr>
              <a:t> for students with intellectual disabilities. </a:t>
            </a:r>
            <a:endParaRPr sz="1800" dirty="0">
              <a:latin typeface="Arial"/>
              <a:ea typeface="Arial"/>
              <a:cs typeface="Arial"/>
              <a:sym typeface="Arial"/>
            </a:endParaRPr>
          </a:p>
        </p:txBody>
      </p:sp>
      <p:sp>
        <p:nvSpPr>
          <p:cNvPr id="342" name="Google Shape;342;p49">
            <a:hlinkClick r:id="rId3" action="ppaction://hlinksldjump"/>
          </p:cNvPr>
          <p:cNvSpPr/>
          <p:nvPr/>
        </p:nvSpPr>
        <p:spPr>
          <a:xfrm>
            <a:off x="114300" y="6234975"/>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
        <p:nvSpPr>
          <p:cNvPr id="343" name="Google Shape;343;p49"/>
          <p:cNvSpPr txBox="1"/>
          <p:nvPr/>
        </p:nvSpPr>
        <p:spPr>
          <a:xfrm>
            <a:off x="60600" y="2242425"/>
            <a:ext cx="7588800" cy="5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0000"/>
                </a:solidFill>
              </a:rPr>
              <a:t>False is INCORRECT. The correct answer is TRUE.</a:t>
            </a:r>
            <a:endParaRPr dirty="0">
              <a:latin typeface="Libre Franklin Medium"/>
              <a:ea typeface="Libre Franklin Medium"/>
              <a:cs typeface="Libre Franklin Medium"/>
              <a:sym typeface="Libre Franklin Medium"/>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0"/>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1 of 3</a:t>
            </a:r>
            <a:endParaRPr dirty="0">
              <a:solidFill>
                <a:schemeClr val="dk2"/>
              </a:solidFill>
              <a:latin typeface="Cambria"/>
              <a:ea typeface="Cambria"/>
              <a:cs typeface="Cambria"/>
              <a:sym typeface="Cambria"/>
            </a:endParaRPr>
          </a:p>
        </p:txBody>
      </p:sp>
      <p:sp>
        <p:nvSpPr>
          <p:cNvPr id="350" name="Google Shape;350;p50"/>
          <p:cNvSpPr txBox="1">
            <a:spLocks noGrp="1"/>
          </p:cNvSpPr>
          <p:nvPr>
            <p:ph type="body" idx="1"/>
          </p:nvPr>
        </p:nvSpPr>
        <p:spPr>
          <a:xfrm>
            <a:off x="56975" y="1428925"/>
            <a:ext cx="8229600" cy="65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800" dirty="0">
                <a:latin typeface="Arial"/>
                <a:ea typeface="Arial"/>
                <a:cs typeface="Arial"/>
                <a:sym typeface="Arial"/>
              </a:rPr>
              <a:t>The HEOA contains a number of important provisions that will improve access to postsecondary </a:t>
            </a:r>
            <a:r>
              <a:rPr lang="en-US" sz="1800" b="1" dirty="0">
                <a:latin typeface="Arial"/>
                <a:ea typeface="Arial"/>
                <a:cs typeface="Arial"/>
                <a:sym typeface="Arial"/>
              </a:rPr>
              <a:t>education</a:t>
            </a:r>
            <a:r>
              <a:rPr lang="en-US" sz="1800" dirty="0">
                <a:latin typeface="Arial"/>
                <a:ea typeface="Arial"/>
                <a:cs typeface="Arial"/>
                <a:sym typeface="Arial"/>
              </a:rPr>
              <a:t> for students with intellectual disabilities. </a:t>
            </a:r>
            <a:endParaRPr sz="1800" dirty="0">
              <a:latin typeface="Arial"/>
              <a:ea typeface="Arial"/>
              <a:cs typeface="Arial"/>
              <a:sym typeface="Arial"/>
            </a:endParaRPr>
          </a:p>
        </p:txBody>
      </p:sp>
      <p:sp>
        <p:nvSpPr>
          <p:cNvPr id="351" name="Google Shape;351;p50"/>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352" name="Google Shape;352;p50"/>
          <p:cNvSpPr txBox="1"/>
          <p:nvPr/>
        </p:nvSpPr>
        <p:spPr>
          <a:xfrm>
            <a:off x="2770425" y="2736000"/>
            <a:ext cx="5940300" cy="6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Libre Franklin Medium"/>
                <a:ea typeface="Libre Franklin Medium"/>
                <a:cs typeface="Libre Franklin Medium"/>
                <a:sym typeface="Libre Franklin Medium"/>
              </a:rPr>
              <a:t>True is correct!</a:t>
            </a:r>
            <a:endParaRPr sz="2400" dirty="0">
              <a:latin typeface="Libre Franklin Medium"/>
              <a:ea typeface="Libre Franklin Medium"/>
              <a:cs typeface="Libre Franklin Medium"/>
              <a:sym typeface="Libre Franklin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1"/>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2 of 3</a:t>
            </a:r>
            <a:endParaRPr dirty="0">
              <a:solidFill>
                <a:schemeClr val="dk2"/>
              </a:solidFill>
              <a:latin typeface="Cambria"/>
              <a:ea typeface="Cambria"/>
              <a:cs typeface="Cambria"/>
              <a:sym typeface="Cambria"/>
            </a:endParaRPr>
          </a:p>
        </p:txBody>
      </p:sp>
      <p:sp>
        <p:nvSpPr>
          <p:cNvPr id="359" name="Google Shape;359;p51"/>
          <p:cNvSpPr txBox="1">
            <a:spLocks noGrp="1"/>
          </p:cNvSpPr>
          <p:nvPr>
            <p:ph type="body" idx="1"/>
          </p:nvPr>
        </p:nvSpPr>
        <p:spPr>
          <a:xfrm>
            <a:off x="47825" y="1410225"/>
            <a:ext cx="8890500" cy="811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1800" dirty="0">
                <a:latin typeface="Arial"/>
                <a:ea typeface="Arial"/>
                <a:cs typeface="Arial"/>
                <a:sym typeface="Arial"/>
              </a:rPr>
              <a:t>All NC universities have transition programs for students with intellectual disabilities.</a:t>
            </a:r>
            <a:endParaRPr sz="1800" dirty="0">
              <a:latin typeface="Arial"/>
              <a:ea typeface="Arial"/>
              <a:cs typeface="Arial"/>
              <a:sym typeface="Arial"/>
            </a:endParaRPr>
          </a:p>
        </p:txBody>
      </p:sp>
      <p:sp>
        <p:nvSpPr>
          <p:cNvPr id="360" name="Google Shape;360;p51">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361" name="Google Shape;361;p51">
            <a:hlinkClick r:id="rId4" action="ppaction://hlinksldjump"/>
          </p:cNvPr>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2"/>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2 of 3</a:t>
            </a:r>
            <a:endParaRPr dirty="0">
              <a:solidFill>
                <a:schemeClr val="dk2"/>
              </a:solidFill>
              <a:latin typeface="Cambria"/>
              <a:ea typeface="Cambria"/>
              <a:cs typeface="Cambria"/>
              <a:sym typeface="Cambria"/>
            </a:endParaRPr>
          </a:p>
        </p:txBody>
      </p:sp>
      <p:sp>
        <p:nvSpPr>
          <p:cNvPr id="368" name="Google Shape;368;p52"/>
          <p:cNvSpPr txBox="1">
            <a:spLocks noGrp="1"/>
          </p:cNvSpPr>
          <p:nvPr>
            <p:ph type="body" idx="1"/>
          </p:nvPr>
        </p:nvSpPr>
        <p:spPr>
          <a:xfrm>
            <a:off x="66800" y="1381725"/>
            <a:ext cx="8814300" cy="7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All NC universities have transition programs for students with intellectual disabilities.</a:t>
            </a:r>
            <a:endParaRPr sz="1800" dirty="0">
              <a:latin typeface="Arial"/>
              <a:ea typeface="Arial"/>
              <a:cs typeface="Arial"/>
              <a:sym typeface="Arial"/>
            </a:endParaRPr>
          </a:p>
        </p:txBody>
      </p:sp>
      <p:sp>
        <p:nvSpPr>
          <p:cNvPr id="369" name="Google Shape;369;p52">
            <a:hlinkClick r:id="rId3" action="ppaction://hlinksldjump"/>
          </p:cNvPr>
          <p:cNvSpPr/>
          <p:nvPr/>
        </p:nvSpPr>
        <p:spPr>
          <a:xfrm>
            <a:off x="114300" y="6111500"/>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
        <p:nvSpPr>
          <p:cNvPr id="370" name="Google Shape;370;p52"/>
          <p:cNvSpPr txBox="1"/>
          <p:nvPr/>
        </p:nvSpPr>
        <p:spPr>
          <a:xfrm>
            <a:off x="66800" y="2343400"/>
            <a:ext cx="7588800" cy="12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0000"/>
                </a:solidFill>
              </a:rPr>
              <a:t>True is INCORRECT. The correct answer is FALSE.</a:t>
            </a:r>
            <a:endParaRPr dirty="0">
              <a:latin typeface="Libre Franklin Medium"/>
              <a:ea typeface="Libre Franklin Medium"/>
              <a:cs typeface="Libre Franklin Medium"/>
              <a:sym typeface="Libre Franklin Medium"/>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3"/>
          <p:cNvSpPr txBox="1">
            <a:spLocks noGrp="1"/>
          </p:cNvSpPr>
          <p:nvPr>
            <p:ph type="title"/>
          </p:nvPr>
        </p:nvSpPr>
        <p:spPr>
          <a:xfrm>
            <a:off x="2751450" y="16085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2 of 3</a:t>
            </a:r>
            <a:endParaRPr dirty="0">
              <a:solidFill>
                <a:schemeClr val="dk2"/>
              </a:solidFill>
              <a:latin typeface="Cambria"/>
              <a:ea typeface="Cambria"/>
              <a:cs typeface="Cambria"/>
              <a:sym typeface="Cambria"/>
            </a:endParaRPr>
          </a:p>
        </p:txBody>
      </p:sp>
      <p:sp>
        <p:nvSpPr>
          <p:cNvPr id="377" name="Google Shape;377;p53"/>
          <p:cNvSpPr txBox="1">
            <a:spLocks noGrp="1"/>
          </p:cNvSpPr>
          <p:nvPr>
            <p:ph type="body" idx="1"/>
          </p:nvPr>
        </p:nvSpPr>
        <p:spPr>
          <a:xfrm>
            <a:off x="47825" y="1383850"/>
            <a:ext cx="8785800" cy="693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All NC universities have transition programs for students with intellectual disabilities.</a:t>
            </a:r>
            <a:endParaRPr sz="1800" dirty="0">
              <a:latin typeface="Arial"/>
              <a:ea typeface="Arial"/>
              <a:cs typeface="Arial"/>
              <a:sym typeface="Arial"/>
            </a:endParaRPr>
          </a:p>
        </p:txBody>
      </p:sp>
      <p:sp>
        <p:nvSpPr>
          <p:cNvPr id="378" name="Google Shape;378;p53"/>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
        <p:nvSpPr>
          <p:cNvPr id="379" name="Google Shape;379;p53"/>
          <p:cNvSpPr txBox="1"/>
          <p:nvPr/>
        </p:nvSpPr>
        <p:spPr>
          <a:xfrm>
            <a:off x="2959800" y="2688500"/>
            <a:ext cx="2633100" cy="6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Libre Franklin Medium"/>
                <a:ea typeface="Libre Franklin Medium"/>
                <a:cs typeface="Libre Franklin Medium"/>
                <a:sym typeface="Libre Franklin Medium"/>
              </a:rPr>
              <a:t>False is correct!</a:t>
            </a:r>
            <a:endParaRPr sz="2400" dirty="0">
              <a:latin typeface="Libre Franklin Medium"/>
              <a:ea typeface="Libre Franklin Medium"/>
              <a:cs typeface="Libre Franklin Medium"/>
              <a:sym typeface="Libre Franklin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6" descr="picture of law gavel"/>
          <p:cNvPicPr preferRelativeResize="0"/>
          <p:nvPr/>
        </p:nvPicPr>
        <p:blipFill rotWithShape="1">
          <a:blip r:embed="rId3">
            <a:alphaModFix amt="78000"/>
          </a:blip>
          <a:srcRect/>
          <a:stretch/>
        </p:blipFill>
        <p:spPr>
          <a:xfrm>
            <a:off x="6357150" y="165775"/>
            <a:ext cx="2670750" cy="1820975"/>
          </a:xfrm>
          <a:prstGeom prst="rect">
            <a:avLst/>
          </a:prstGeom>
          <a:noFill/>
          <a:ln>
            <a:noFill/>
          </a:ln>
        </p:spPr>
      </p:pic>
      <p:sp>
        <p:nvSpPr>
          <p:cNvPr id="105" name="Google Shape;105;p16"/>
          <p:cNvSpPr txBox="1">
            <a:spLocks noGrp="1"/>
          </p:cNvSpPr>
          <p:nvPr>
            <p:ph type="title"/>
          </p:nvPr>
        </p:nvSpPr>
        <p:spPr>
          <a:xfrm>
            <a:off x="116100" y="2649225"/>
            <a:ext cx="7715100" cy="944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Libre Franklin Medium"/>
              <a:buNone/>
            </a:pPr>
            <a:r>
              <a:rPr lang="en-US" dirty="0">
                <a:solidFill>
                  <a:schemeClr val="dk2"/>
                </a:solidFill>
                <a:latin typeface="Cambria"/>
                <a:ea typeface="Cambria"/>
                <a:cs typeface="Cambria"/>
                <a:sym typeface="Cambria"/>
              </a:rPr>
              <a:t>What is the intent of the law? </a:t>
            </a:r>
            <a:endParaRPr dirty="0">
              <a:solidFill>
                <a:schemeClr val="dk2"/>
              </a:solidFill>
              <a:latin typeface="Cambria"/>
              <a:ea typeface="Cambria"/>
              <a:cs typeface="Cambria"/>
              <a:sym typeface="Cambria"/>
            </a:endParaRPr>
          </a:p>
        </p:txBody>
      </p:sp>
      <p:graphicFrame>
        <p:nvGraphicFramePr>
          <p:cNvPr id="106" name="Google Shape;106;p16"/>
          <p:cNvGraphicFramePr/>
          <p:nvPr>
            <p:extLst>
              <p:ext uri="{D42A27DB-BD31-4B8C-83A1-F6EECF244321}">
                <p14:modId xmlns:p14="http://schemas.microsoft.com/office/powerpoint/2010/main" val="4252285265"/>
              </p:ext>
            </p:extLst>
          </p:nvPr>
        </p:nvGraphicFramePr>
        <p:xfrm>
          <a:off x="116100" y="3455925"/>
          <a:ext cx="8911800" cy="2900425"/>
        </p:xfrm>
        <a:graphic>
          <a:graphicData uri="http://schemas.openxmlformats.org/drawingml/2006/table">
            <a:tbl>
              <a:tblPr firstRow="1" bandRow="1">
                <a:noFill/>
                <a:tableStyleId>{D7768EFE-D864-4403-8A84-74C63FE35952}</a:tableStyleId>
              </a:tblPr>
              <a:tblGrid>
                <a:gridCol w="2970600">
                  <a:extLst>
                    <a:ext uri="{9D8B030D-6E8A-4147-A177-3AD203B41FA5}">
                      <a16:colId xmlns:a16="http://schemas.microsoft.com/office/drawing/2014/main" val="20000"/>
                    </a:ext>
                  </a:extLst>
                </a:gridCol>
                <a:gridCol w="2970600">
                  <a:extLst>
                    <a:ext uri="{9D8B030D-6E8A-4147-A177-3AD203B41FA5}">
                      <a16:colId xmlns:a16="http://schemas.microsoft.com/office/drawing/2014/main" val="20001"/>
                    </a:ext>
                  </a:extLst>
                </a:gridCol>
                <a:gridCol w="2970600">
                  <a:extLst>
                    <a:ext uri="{9D8B030D-6E8A-4147-A177-3AD203B41FA5}">
                      <a16:colId xmlns:a16="http://schemas.microsoft.com/office/drawing/2014/main" val="20002"/>
                    </a:ext>
                  </a:extLst>
                </a:gridCol>
              </a:tblGrid>
              <a:tr h="780550">
                <a:tc>
                  <a:txBody>
                    <a:bodyPr/>
                    <a:lstStyle/>
                    <a:p>
                      <a:pPr marL="0" marR="0" lvl="0" indent="0" algn="l" rtl="0">
                        <a:spcBef>
                          <a:spcPts val="0"/>
                        </a:spcBef>
                        <a:spcAft>
                          <a:spcPts val="0"/>
                        </a:spcAft>
                        <a:buNone/>
                      </a:pPr>
                      <a:r>
                        <a:rPr lang="en-US" sz="1800" dirty="0"/>
                        <a:t>K-12</a:t>
                      </a:r>
                      <a:endParaRPr sz="1800" dirty="0"/>
                    </a:p>
                  </a:txBody>
                  <a:tcPr marL="91450" marR="91450" marT="45725" marB="45725"/>
                </a:tc>
                <a:tc>
                  <a:txBody>
                    <a:bodyPr/>
                    <a:lstStyle/>
                    <a:p>
                      <a:pPr marL="0" marR="0" lvl="0" indent="0" algn="l" rtl="0">
                        <a:spcBef>
                          <a:spcPts val="0"/>
                        </a:spcBef>
                        <a:spcAft>
                          <a:spcPts val="0"/>
                        </a:spcAft>
                        <a:buNone/>
                      </a:pPr>
                      <a:r>
                        <a:rPr lang="en-US" sz="1800" dirty="0"/>
                        <a:t>Postsecondary Education</a:t>
                      </a:r>
                      <a:endParaRPr sz="1800" dirty="0"/>
                    </a:p>
                  </a:txBody>
                  <a:tcPr marL="91450" marR="91450" marT="45725" marB="45725"/>
                </a:tc>
                <a:tc>
                  <a:txBody>
                    <a:bodyPr/>
                    <a:lstStyle/>
                    <a:p>
                      <a:pPr marL="0" marR="0" lvl="0" indent="0" algn="l" rtl="0">
                        <a:spcBef>
                          <a:spcPts val="0"/>
                        </a:spcBef>
                        <a:spcAft>
                          <a:spcPts val="0"/>
                        </a:spcAft>
                        <a:buNone/>
                      </a:pPr>
                      <a:r>
                        <a:rPr lang="en-US" sz="1800" dirty="0"/>
                        <a:t>Application</a:t>
                      </a:r>
                      <a:endParaRPr sz="1800" dirty="0"/>
                    </a:p>
                  </a:txBody>
                  <a:tcPr marL="91450" marR="91450" marT="45725" marB="45725"/>
                </a:tc>
                <a:extLst>
                  <a:ext uri="{0D108BD9-81ED-4DB2-BD59-A6C34878D82A}">
                    <a16:rowId xmlns:a16="http://schemas.microsoft.com/office/drawing/2014/main" val="10000"/>
                  </a:ext>
                </a:extLst>
              </a:tr>
              <a:tr h="2119875">
                <a:tc>
                  <a:txBody>
                    <a:bodyPr/>
                    <a:lstStyle/>
                    <a:p>
                      <a:pPr marL="0" marR="0" lvl="0" indent="0" algn="l" rtl="0">
                        <a:spcBef>
                          <a:spcPts val="0"/>
                        </a:spcBef>
                        <a:spcAft>
                          <a:spcPts val="0"/>
                        </a:spcAft>
                        <a:buNone/>
                      </a:pPr>
                      <a:r>
                        <a:rPr lang="en-US" sz="1800" dirty="0"/>
                        <a:t>IDEA, Section 504, and Title II: To provide FAPE, LRE, to identify students with disabilities, including special education and related services.</a:t>
                      </a:r>
                      <a:endParaRPr sz="1800" dirty="0"/>
                    </a:p>
                  </a:txBody>
                  <a:tcPr marL="91450" marR="91450" marT="45725" marB="45725"/>
                </a:tc>
                <a:tc>
                  <a:txBody>
                    <a:bodyPr/>
                    <a:lstStyle/>
                    <a:p>
                      <a:pPr marL="0" marR="0" lvl="0" indent="0" algn="l" rtl="0">
                        <a:spcBef>
                          <a:spcPts val="0"/>
                        </a:spcBef>
                        <a:spcAft>
                          <a:spcPts val="0"/>
                        </a:spcAft>
                        <a:buNone/>
                      </a:pPr>
                      <a:r>
                        <a:rPr lang="en-US" sz="1800" dirty="0">
                          <a:latin typeface="Arial"/>
                          <a:ea typeface="Arial"/>
                          <a:cs typeface="Arial"/>
                          <a:sym typeface="Arial"/>
                        </a:rPr>
                        <a:t>§</a:t>
                      </a:r>
                      <a:r>
                        <a:rPr lang="en-US" sz="1800" dirty="0"/>
                        <a:t>504/Title II: To ensure access to benefits to qualified person with a disability.</a:t>
                      </a:r>
                      <a:endParaRPr sz="1800" dirty="0"/>
                    </a:p>
                  </a:txBody>
                  <a:tcPr marL="91450" marR="91450" marT="45725" marB="45725"/>
                </a:tc>
                <a:tc>
                  <a:txBody>
                    <a:bodyPr/>
                    <a:lstStyle/>
                    <a:p>
                      <a:pPr marL="0" marR="0" lvl="0" indent="0" algn="l" rtl="0">
                        <a:spcBef>
                          <a:spcPts val="0"/>
                        </a:spcBef>
                        <a:spcAft>
                          <a:spcPts val="0"/>
                        </a:spcAft>
                        <a:buNone/>
                      </a:pPr>
                      <a:r>
                        <a:rPr lang="en-US" sz="1800" dirty="0">
                          <a:latin typeface="Arial"/>
                          <a:ea typeface="Arial"/>
                          <a:cs typeface="Arial"/>
                          <a:sym typeface="Arial"/>
                        </a:rPr>
                        <a:t>§</a:t>
                      </a:r>
                      <a:r>
                        <a:rPr lang="en-US" sz="1800" dirty="0"/>
                        <a:t>504/ADA allow eligible individuals with disabilities the same access to programs, activities and services as their non-disabled peers. </a:t>
                      </a:r>
                      <a:endParaRPr sz="1800"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4"/>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3 of 3</a:t>
            </a:r>
            <a:endParaRPr dirty="0">
              <a:solidFill>
                <a:schemeClr val="dk2"/>
              </a:solidFill>
              <a:latin typeface="Cambria"/>
              <a:ea typeface="Cambria"/>
              <a:cs typeface="Cambria"/>
              <a:sym typeface="Cambria"/>
            </a:endParaRPr>
          </a:p>
        </p:txBody>
      </p:sp>
      <p:sp>
        <p:nvSpPr>
          <p:cNvPr id="386" name="Google Shape;386;p54"/>
          <p:cNvSpPr txBox="1">
            <a:spLocks noGrp="1"/>
          </p:cNvSpPr>
          <p:nvPr>
            <p:ph type="body" idx="1"/>
          </p:nvPr>
        </p:nvSpPr>
        <p:spPr>
          <a:xfrm>
            <a:off x="39275" y="1410250"/>
            <a:ext cx="8229600" cy="774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1800" dirty="0">
                <a:latin typeface="Arial"/>
                <a:ea typeface="Arial"/>
                <a:cs typeface="Arial"/>
                <a:sym typeface="Arial"/>
              </a:rPr>
              <a:t>Prior to the HEOA, access to higher education was more difficult for students with intellectual disabilities. </a:t>
            </a:r>
            <a:endParaRPr sz="1800" dirty="0">
              <a:latin typeface="Arial"/>
              <a:ea typeface="Arial"/>
              <a:cs typeface="Arial"/>
              <a:sym typeface="Arial"/>
            </a:endParaRPr>
          </a:p>
        </p:txBody>
      </p:sp>
      <p:sp>
        <p:nvSpPr>
          <p:cNvPr id="387" name="Google Shape;387;p54">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388" name="Google Shape;388;p54">
            <a:hlinkClick r:id="rId4" action="ppaction://hlinksldjump"/>
          </p:cNvPr>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5"/>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3 of 3</a:t>
            </a:r>
            <a:endParaRPr dirty="0">
              <a:solidFill>
                <a:schemeClr val="dk2"/>
              </a:solidFill>
              <a:latin typeface="Cambria"/>
              <a:ea typeface="Cambria"/>
              <a:cs typeface="Cambria"/>
              <a:sym typeface="Cambria"/>
            </a:endParaRPr>
          </a:p>
        </p:txBody>
      </p:sp>
      <p:sp>
        <p:nvSpPr>
          <p:cNvPr id="395" name="Google Shape;395;p55"/>
          <p:cNvSpPr txBox="1">
            <a:spLocks noGrp="1"/>
          </p:cNvSpPr>
          <p:nvPr>
            <p:ph type="body" idx="1"/>
          </p:nvPr>
        </p:nvSpPr>
        <p:spPr>
          <a:xfrm>
            <a:off x="57975" y="1347250"/>
            <a:ext cx="8229600" cy="764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1800" dirty="0">
                <a:latin typeface="Arial"/>
                <a:ea typeface="Arial"/>
                <a:cs typeface="Arial"/>
                <a:sym typeface="Arial"/>
              </a:rPr>
              <a:t>Prior to the HEOA, access to higher education was more difficult for students with intellectual disabilities. </a:t>
            </a:r>
            <a:endParaRPr dirty="0"/>
          </a:p>
        </p:txBody>
      </p:sp>
      <p:sp>
        <p:nvSpPr>
          <p:cNvPr id="396" name="Google Shape;396;p55"/>
          <p:cNvSpPr/>
          <p:nvPr/>
        </p:nvSpPr>
        <p:spPr>
          <a:xfrm>
            <a:off x="278225" y="6153600"/>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
        <p:nvSpPr>
          <p:cNvPr id="397" name="Google Shape;397;p55"/>
          <p:cNvSpPr txBox="1"/>
          <p:nvPr/>
        </p:nvSpPr>
        <p:spPr>
          <a:xfrm>
            <a:off x="57975" y="2401250"/>
            <a:ext cx="7588800" cy="12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0000"/>
                </a:solidFill>
              </a:rPr>
              <a:t>False is INCORRECT. The correct answer is TRUE.</a:t>
            </a:r>
            <a:endParaRPr dirty="0">
              <a:latin typeface="Libre Franklin Medium"/>
              <a:ea typeface="Libre Franklin Medium"/>
              <a:cs typeface="Libre Franklin Medium"/>
              <a:sym typeface="Libre Franklin Medium"/>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6"/>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3 of 3</a:t>
            </a:r>
            <a:endParaRPr dirty="0">
              <a:solidFill>
                <a:schemeClr val="dk2"/>
              </a:solidFill>
              <a:latin typeface="Cambria"/>
              <a:ea typeface="Cambria"/>
              <a:cs typeface="Cambria"/>
              <a:sym typeface="Cambria"/>
            </a:endParaRPr>
          </a:p>
        </p:txBody>
      </p:sp>
      <p:sp>
        <p:nvSpPr>
          <p:cNvPr id="404" name="Google Shape;404;p56"/>
          <p:cNvSpPr txBox="1">
            <a:spLocks noGrp="1"/>
          </p:cNvSpPr>
          <p:nvPr>
            <p:ph type="body" idx="1"/>
          </p:nvPr>
        </p:nvSpPr>
        <p:spPr>
          <a:xfrm>
            <a:off x="57000" y="1396925"/>
            <a:ext cx="8229600" cy="864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1800" dirty="0">
                <a:latin typeface="Arial"/>
                <a:ea typeface="Arial"/>
                <a:cs typeface="Arial"/>
                <a:sym typeface="Arial"/>
              </a:rPr>
              <a:t>Prior to the HEOA, access to higher education was more difficult for students with intellectual disabilities. </a:t>
            </a:r>
            <a:endParaRPr dirty="0"/>
          </a:p>
        </p:txBody>
      </p:sp>
      <p:sp>
        <p:nvSpPr>
          <p:cNvPr id="405" name="Google Shape;405;p56"/>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406" name="Google Shape;406;p56">
            <a:hlinkClick r:id="" action="ppaction://hlinkshowjump?jump=firstslide"/>
          </p:cNvPr>
          <p:cNvSpPr/>
          <p:nvPr/>
        </p:nvSpPr>
        <p:spPr>
          <a:xfrm>
            <a:off x="114300" y="6017600"/>
            <a:ext cx="2615700" cy="692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Back to Main Module Page</a:t>
            </a:r>
            <a:endParaRPr dirty="0"/>
          </a:p>
        </p:txBody>
      </p:sp>
      <p:sp>
        <p:nvSpPr>
          <p:cNvPr id="407" name="Google Shape;407;p56">
            <a:hlinkClick r:id="rId3" action="ppaction://hlinksldjump"/>
          </p:cNvPr>
          <p:cNvSpPr/>
          <p:nvPr/>
        </p:nvSpPr>
        <p:spPr>
          <a:xfrm>
            <a:off x="6164950" y="6017600"/>
            <a:ext cx="2758500" cy="615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Continue to Next Module</a:t>
            </a:r>
            <a:endParaRPr dirty="0"/>
          </a:p>
        </p:txBody>
      </p:sp>
      <p:sp>
        <p:nvSpPr>
          <p:cNvPr id="408" name="Google Shape;408;p56"/>
          <p:cNvSpPr txBox="1"/>
          <p:nvPr/>
        </p:nvSpPr>
        <p:spPr>
          <a:xfrm>
            <a:off x="3015975" y="5585150"/>
            <a:ext cx="3769800" cy="86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You have completed this module.</a:t>
            </a:r>
            <a:endParaRPr b="1" dirty="0"/>
          </a:p>
        </p:txBody>
      </p:sp>
      <p:sp>
        <p:nvSpPr>
          <p:cNvPr id="409" name="Google Shape;409;p56"/>
          <p:cNvSpPr txBox="1"/>
          <p:nvPr/>
        </p:nvSpPr>
        <p:spPr>
          <a:xfrm>
            <a:off x="2648825" y="2736000"/>
            <a:ext cx="5940300" cy="6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Libre Franklin Medium"/>
                <a:ea typeface="Libre Franklin Medium"/>
                <a:cs typeface="Libre Franklin Medium"/>
                <a:sym typeface="Libre Franklin Medium"/>
              </a:rPr>
              <a:t>True is correct!</a:t>
            </a:r>
            <a:endParaRPr sz="2400" dirty="0">
              <a:latin typeface="Libre Franklin Medium"/>
              <a:ea typeface="Libre Franklin Medium"/>
              <a:cs typeface="Libre Franklin Medium"/>
              <a:sym typeface="Libre Franklin Medium"/>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7"/>
          <p:cNvSpPr txBox="1">
            <a:spLocks noGrp="1"/>
          </p:cNvSpPr>
          <p:nvPr>
            <p:ph type="title"/>
          </p:nvPr>
        </p:nvSpPr>
        <p:spPr>
          <a:xfrm>
            <a:off x="2278600" y="236850"/>
            <a:ext cx="6096000" cy="944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Libre Franklin Medium"/>
              <a:buNone/>
            </a:pPr>
            <a:r>
              <a:rPr lang="en-US" dirty="0">
                <a:solidFill>
                  <a:schemeClr val="dk2"/>
                </a:solidFill>
                <a:latin typeface="Cambria"/>
                <a:ea typeface="Cambria"/>
                <a:cs typeface="Cambria"/>
                <a:sym typeface="Cambria"/>
              </a:rPr>
              <a:t>Dear Colleague Letter</a:t>
            </a:r>
            <a:endParaRPr dirty="0">
              <a:solidFill>
                <a:schemeClr val="dk2"/>
              </a:solidFill>
              <a:latin typeface="Cambria"/>
              <a:ea typeface="Cambria"/>
              <a:cs typeface="Cambria"/>
              <a:sym typeface="Cambria"/>
            </a:endParaRPr>
          </a:p>
        </p:txBody>
      </p:sp>
      <p:sp>
        <p:nvSpPr>
          <p:cNvPr id="415" name="Google Shape;415;p57"/>
          <p:cNvSpPr txBox="1">
            <a:spLocks noGrp="1"/>
          </p:cNvSpPr>
          <p:nvPr>
            <p:ph type="body" idx="1"/>
          </p:nvPr>
        </p:nvSpPr>
        <p:spPr>
          <a:xfrm>
            <a:off x="-265975" y="1440150"/>
            <a:ext cx="9042600" cy="3357600"/>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r>
              <a:rPr lang="en-US" sz="1800" u="sng" dirty="0">
                <a:solidFill>
                  <a:schemeClr val="hlink"/>
                </a:solidFill>
                <a:latin typeface="Arial"/>
                <a:ea typeface="Arial"/>
                <a:cs typeface="Arial"/>
                <a:sym typeface="Arial"/>
                <a:hlinkClick r:id="rId3"/>
              </a:rPr>
              <a:t>This Dear Colleague Letter</a:t>
            </a:r>
            <a:r>
              <a:rPr lang="en-US" sz="1800" dirty="0">
                <a:latin typeface="Arial"/>
                <a:ea typeface="Arial"/>
                <a:cs typeface="Arial"/>
                <a:sym typeface="Arial"/>
              </a:rPr>
              <a:t> issued on </a:t>
            </a:r>
            <a:r>
              <a:rPr lang="en-US" sz="1800" dirty="0">
                <a:solidFill>
                  <a:srgbClr val="030A13"/>
                </a:solidFill>
                <a:latin typeface="Arial"/>
                <a:ea typeface="Arial"/>
                <a:cs typeface="Arial"/>
                <a:sym typeface="Arial"/>
              </a:rPr>
              <a:t>June 29, 2010 to college and university presidents.  </a:t>
            </a:r>
            <a:endParaRPr sz="1800" dirty="0">
              <a:solidFill>
                <a:srgbClr val="030A13"/>
              </a:solidFill>
              <a:latin typeface="Arial"/>
              <a:ea typeface="Arial"/>
              <a:cs typeface="Arial"/>
              <a:sym typeface="Arial"/>
            </a:endParaRPr>
          </a:p>
          <a:p>
            <a:pPr marL="342900" lvl="0" indent="0" algn="l" rtl="0">
              <a:spcBef>
                <a:spcPts val="0"/>
              </a:spcBef>
              <a:spcAft>
                <a:spcPts val="0"/>
              </a:spcAft>
              <a:buNone/>
            </a:pPr>
            <a:endParaRPr sz="1800" dirty="0">
              <a:solidFill>
                <a:srgbClr val="030A13"/>
              </a:solidFill>
              <a:latin typeface="Arial"/>
              <a:ea typeface="Arial"/>
              <a:cs typeface="Arial"/>
              <a:sym typeface="Arial"/>
            </a:endParaRPr>
          </a:p>
          <a:p>
            <a:pPr marL="342900" lvl="0" indent="0" algn="l" rtl="0">
              <a:spcBef>
                <a:spcPts val="0"/>
              </a:spcBef>
              <a:spcAft>
                <a:spcPts val="0"/>
              </a:spcAft>
              <a:buNone/>
            </a:pPr>
            <a:r>
              <a:rPr lang="en-US" sz="1800" dirty="0">
                <a:solidFill>
                  <a:srgbClr val="030A13"/>
                </a:solidFill>
                <a:latin typeface="Arial"/>
                <a:ea typeface="Arial"/>
                <a:cs typeface="Arial"/>
                <a:sym typeface="Arial"/>
              </a:rPr>
              <a:t>Within </a:t>
            </a:r>
            <a:r>
              <a:rPr lang="en-US" sz="1800" u="sng" dirty="0">
                <a:solidFill>
                  <a:schemeClr val="hlink"/>
                </a:solidFill>
                <a:latin typeface="Arial"/>
                <a:ea typeface="Arial"/>
                <a:cs typeface="Arial"/>
                <a:sym typeface="Arial"/>
                <a:hlinkClick r:id="rId3"/>
              </a:rPr>
              <a:t>this Dear Colleague letter</a:t>
            </a:r>
            <a:r>
              <a:rPr lang="en-US" sz="1800" dirty="0">
                <a:solidFill>
                  <a:srgbClr val="030A13"/>
                </a:solidFill>
                <a:latin typeface="Arial"/>
                <a:ea typeface="Arial"/>
                <a:cs typeface="Arial"/>
                <a:sym typeface="Arial"/>
              </a:rPr>
              <a:t>, </a:t>
            </a:r>
            <a:r>
              <a:rPr lang="en-US" sz="1800" dirty="0">
                <a:solidFill>
                  <a:srgbClr val="030A13"/>
                </a:solidFill>
                <a:highlight>
                  <a:srgbClr val="FFFFFF"/>
                </a:highlight>
                <a:latin typeface="Arial"/>
                <a:ea typeface="Arial"/>
                <a:cs typeface="Arial"/>
                <a:sym typeface="Arial"/>
              </a:rPr>
              <a:t>the Department of Justice, the Department of Education, and the Office for  Civil Rights, expressed concern that colleges and universities are using electronic book readers that are not accessible to students who are blind or have low vision.  </a:t>
            </a:r>
            <a:endParaRPr sz="1800" dirty="0">
              <a:solidFill>
                <a:srgbClr val="030A13"/>
              </a:solidFill>
              <a:highlight>
                <a:srgbClr val="FFFFFF"/>
              </a:highlight>
              <a:latin typeface="Arial"/>
              <a:ea typeface="Arial"/>
              <a:cs typeface="Arial"/>
              <a:sym typeface="Arial"/>
            </a:endParaRPr>
          </a:p>
          <a:p>
            <a:pPr marL="342900" lvl="0" indent="0" algn="l" rtl="0">
              <a:spcBef>
                <a:spcPts val="0"/>
              </a:spcBef>
              <a:spcAft>
                <a:spcPts val="0"/>
              </a:spcAft>
              <a:buNone/>
            </a:pPr>
            <a:endParaRPr sz="1800" dirty="0">
              <a:solidFill>
                <a:srgbClr val="030A13"/>
              </a:solidFill>
              <a:highlight>
                <a:srgbClr val="FFFFFF"/>
              </a:highlight>
              <a:latin typeface="Arial"/>
              <a:ea typeface="Arial"/>
              <a:cs typeface="Arial"/>
              <a:sym typeface="Arial"/>
            </a:endParaRPr>
          </a:p>
          <a:p>
            <a:pPr marL="342900" lvl="0" indent="0" algn="l" rtl="0">
              <a:spcBef>
                <a:spcPts val="0"/>
              </a:spcBef>
              <a:spcAft>
                <a:spcPts val="0"/>
              </a:spcAft>
              <a:buNone/>
            </a:pPr>
            <a:r>
              <a:rPr lang="en-US" sz="1800" dirty="0">
                <a:solidFill>
                  <a:srgbClr val="030A13"/>
                </a:solidFill>
                <a:highlight>
                  <a:srgbClr val="FFFFFF"/>
                </a:highlight>
                <a:latin typeface="Arial"/>
                <a:ea typeface="Arial"/>
                <a:cs typeface="Arial"/>
                <a:sym typeface="Arial"/>
              </a:rPr>
              <a:t>Information is also provided to ensure that the technology is used in classroom settings in a manner that is permissible under federal law.</a:t>
            </a:r>
            <a:endParaRPr sz="1800" dirty="0">
              <a:latin typeface="Arial"/>
              <a:ea typeface="Arial"/>
              <a:cs typeface="Arial"/>
              <a:sym typeface="Arial"/>
            </a:endParaRPr>
          </a:p>
          <a:p>
            <a:pPr marL="342900" lvl="0" indent="-139700" algn="l" rtl="0">
              <a:spcBef>
                <a:spcPts val="640"/>
              </a:spcBef>
              <a:spcAft>
                <a:spcPts val="0"/>
              </a:spcAft>
              <a:buClr>
                <a:schemeClr val="dk1"/>
              </a:buClr>
              <a:buSzPts val="3200"/>
              <a:buNone/>
            </a:pPr>
            <a:endParaRPr sz="2400" dirty="0">
              <a:latin typeface="Arial"/>
              <a:ea typeface="Arial"/>
              <a:cs typeface="Arial"/>
              <a:sym typeface="Arial"/>
            </a:endParaRPr>
          </a:p>
        </p:txBody>
      </p:sp>
      <p:sp>
        <p:nvSpPr>
          <p:cNvPr id="416" name="Google Shape;416;p57">
            <a:hlinkClick r:id="" action="ppaction://hlinkshowjump?jump=firstslide"/>
          </p:cNvPr>
          <p:cNvSpPr/>
          <p:nvPr/>
        </p:nvSpPr>
        <p:spPr>
          <a:xfrm>
            <a:off x="114300" y="5884625"/>
            <a:ext cx="2615700" cy="692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Back to Main Module Page</a:t>
            </a:r>
            <a:endParaRPr dirty="0"/>
          </a:p>
        </p:txBody>
      </p:sp>
      <p:sp>
        <p:nvSpPr>
          <p:cNvPr id="417" name="Google Shape;417;p57">
            <a:hlinkClick r:id="rId4" action="ppaction://hlinksldjump"/>
          </p:cNvPr>
          <p:cNvSpPr/>
          <p:nvPr/>
        </p:nvSpPr>
        <p:spPr>
          <a:xfrm>
            <a:off x="6138500" y="5923025"/>
            <a:ext cx="2758500" cy="615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Continue to Next Module</a:t>
            </a:r>
            <a:endParaRPr dirty="0"/>
          </a:p>
        </p:txBody>
      </p:sp>
      <p:sp>
        <p:nvSpPr>
          <p:cNvPr id="418" name="Google Shape;418;p57"/>
          <p:cNvSpPr txBox="1"/>
          <p:nvPr/>
        </p:nvSpPr>
        <p:spPr>
          <a:xfrm>
            <a:off x="3015950" y="5529450"/>
            <a:ext cx="3769800" cy="86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You have completed this module.</a:t>
            </a:r>
            <a:endParaRPr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8"/>
          <p:cNvSpPr txBox="1">
            <a:spLocks noGrp="1"/>
          </p:cNvSpPr>
          <p:nvPr>
            <p:ph type="body" idx="1"/>
          </p:nvPr>
        </p:nvSpPr>
        <p:spPr>
          <a:xfrm>
            <a:off x="114300" y="2507000"/>
            <a:ext cx="8229600" cy="1671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400" dirty="0">
                <a:solidFill>
                  <a:schemeClr val="dk2"/>
                </a:solidFill>
                <a:latin typeface="Cambria"/>
                <a:ea typeface="Cambria"/>
                <a:cs typeface="Cambria"/>
                <a:sym typeface="Cambria"/>
              </a:rPr>
              <a:t>The Family Educational Rights </a:t>
            </a:r>
            <a:endParaRPr sz="4400" dirty="0">
              <a:solidFill>
                <a:schemeClr val="dk2"/>
              </a:solidFill>
              <a:latin typeface="Cambria"/>
              <a:ea typeface="Cambria"/>
              <a:cs typeface="Cambria"/>
              <a:sym typeface="Cambria"/>
            </a:endParaRPr>
          </a:p>
          <a:p>
            <a:pPr marL="0" lvl="0" indent="0" algn="l" rtl="0">
              <a:spcBef>
                <a:spcPts val="0"/>
              </a:spcBef>
              <a:spcAft>
                <a:spcPts val="0"/>
              </a:spcAft>
              <a:buNone/>
            </a:pPr>
            <a:r>
              <a:rPr lang="en-US" sz="4400" dirty="0">
                <a:solidFill>
                  <a:schemeClr val="dk2"/>
                </a:solidFill>
                <a:latin typeface="Cambria"/>
                <a:ea typeface="Cambria"/>
                <a:cs typeface="Cambria"/>
                <a:sym typeface="Cambria"/>
              </a:rPr>
              <a:t>and Privacy Act  (FERPA) </a:t>
            </a:r>
            <a:endParaRPr sz="4400" dirty="0">
              <a:solidFill>
                <a:schemeClr val="dk2"/>
              </a:solidFill>
              <a:latin typeface="Cambria"/>
              <a:ea typeface="Cambria"/>
              <a:cs typeface="Cambria"/>
              <a:sym typeface="Cambria"/>
            </a:endParaRPr>
          </a:p>
          <a:p>
            <a:pPr marL="0" lvl="0" indent="0" algn="l" rtl="0">
              <a:spcBef>
                <a:spcPts val="0"/>
              </a:spcBef>
              <a:spcAft>
                <a:spcPts val="0"/>
              </a:spcAft>
              <a:buClr>
                <a:schemeClr val="dk1"/>
              </a:buClr>
              <a:buSzPts val="3200"/>
              <a:buFont typeface="Libre Franklin Medium"/>
              <a:buNone/>
            </a:pPr>
            <a:endParaRPr sz="4400" dirty="0">
              <a:solidFill>
                <a:schemeClr val="dk2"/>
              </a:solidFill>
              <a:latin typeface="Cambria"/>
              <a:ea typeface="Cambria"/>
              <a:cs typeface="Cambria"/>
              <a:sym typeface="Cambria"/>
            </a:endParaRPr>
          </a:p>
          <a:p>
            <a:pPr marL="0" lvl="0" indent="0" algn="l" rtl="0">
              <a:spcBef>
                <a:spcPts val="0"/>
              </a:spcBef>
              <a:spcAft>
                <a:spcPts val="0"/>
              </a:spcAft>
              <a:buClr>
                <a:schemeClr val="dk1"/>
              </a:buClr>
              <a:buSzPts val="3200"/>
              <a:buFont typeface="Libre Franklin Medium"/>
              <a:buNone/>
            </a:pPr>
            <a:endParaRPr sz="4400" dirty="0">
              <a:solidFill>
                <a:schemeClr val="dk2"/>
              </a:solidFill>
              <a:latin typeface="Cambria"/>
              <a:ea typeface="Cambria"/>
              <a:cs typeface="Cambria"/>
              <a:sym typeface="Cambria"/>
            </a:endParaRPr>
          </a:p>
          <a:p>
            <a:pPr marL="0" lvl="0" indent="0" algn="l" rtl="0">
              <a:spcBef>
                <a:spcPts val="0"/>
              </a:spcBef>
              <a:spcAft>
                <a:spcPts val="0"/>
              </a:spcAft>
              <a:buClr>
                <a:schemeClr val="dk1"/>
              </a:buClr>
              <a:buSzPts val="3200"/>
              <a:buFont typeface="Libre Franklin Medium"/>
              <a:buNone/>
            </a:pPr>
            <a:endParaRPr sz="4400" dirty="0">
              <a:solidFill>
                <a:schemeClr val="dk2"/>
              </a:solidFill>
              <a:latin typeface="Cambria"/>
              <a:ea typeface="Cambria"/>
              <a:cs typeface="Cambria"/>
              <a:sym typeface="Cambria"/>
            </a:endParaRPr>
          </a:p>
          <a:p>
            <a:pPr marL="0" lvl="0" indent="0" algn="l" rtl="0">
              <a:spcBef>
                <a:spcPts val="0"/>
              </a:spcBef>
              <a:spcAft>
                <a:spcPts val="0"/>
              </a:spcAft>
              <a:buClr>
                <a:schemeClr val="dk1"/>
              </a:buClr>
              <a:buSzPts val="3200"/>
              <a:buFont typeface="Libre Franklin Medium"/>
              <a:buNone/>
            </a:pPr>
            <a:endParaRPr sz="4400" dirty="0">
              <a:solidFill>
                <a:schemeClr val="dk2"/>
              </a:solidFill>
              <a:latin typeface="Cambria"/>
              <a:ea typeface="Cambria"/>
              <a:cs typeface="Cambria"/>
              <a:sym typeface="Cambria"/>
            </a:endParaRPr>
          </a:p>
          <a:p>
            <a:pPr marL="0" lvl="0" indent="0" algn="l" rtl="0">
              <a:spcBef>
                <a:spcPts val="0"/>
              </a:spcBef>
              <a:spcAft>
                <a:spcPts val="0"/>
              </a:spcAft>
              <a:buClr>
                <a:schemeClr val="dk1"/>
              </a:buClr>
              <a:buSzPts val="3200"/>
              <a:buFont typeface="Libre Franklin Medium"/>
              <a:buNone/>
            </a:pPr>
            <a:endParaRPr sz="4400" dirty="0">
              <a:solidFill>
                <a:schemeClr val="dk2"/>
              </a:solidFill>
              <a:latin typeface="Cambria"/>
              <a:ea typeface="Cambria"/>
              <a:cs typeface="Cambria"/>
              <a:sym typeface="Cambria"/>
            </a:endParaRPr>
          </a:p>
          <a:p>
            <a:pPr marL="0" lvl="0" indent="0" algn="l" rtl="0">
              <a:spcBef>
                <a:spcPts val="0"/>
              </a:spcBef>
              <a:spcAft>
                <a:spcPts val="0"/>
              </a:spcAft>
              <a:buClr>
                <a:schemeClr val="dk1"/>
              </a:buClr>
              <a:buSzPts val="3200"/>
              <a:buFont typeface="Libre Franklin Medium"/>
              <a:buNone/>
            </a:pPr>
            <a:endParaRPr sz="4400" dirty="0">
              <a:solidFill>
                <a:schemeClr val="dk2"/>
              </a:solidFill>
              <a:latin typeface="Cambria"/>
              <a:ea typeface="Cambria"/>
              <a:cs typeface="Cambria"/>
              <a:sym typeface="Cambria"/>
            </a:endParaRPr>
          </a:p>
          <a:p>
            <a:pPr marL="0" lvl="0" indent="0" algn="l" rtl="0">
              <a:spcBef>
                <a:spcPts val="0"/>
              </a:spcBef>
              <a:spcAft>
                <a:spcPts val="0"/>
              </a:spcAft>
              <a:buClr>
                <a:schemeClr val="dk1"/>
              </a:buClr>
              <a:buSzPts val="3200"/>
              <a:buFont typeface="Libre Franklin Medium"/>
              <a:buNone/>
            </a:pPr>
            <a:endParaRPr sz="4400" dirty="0">
              <a:solidFill>
                <a:schemeClr val="dk2"/>
              </a:solidFill>
              <a:latin typeface="Cambria"/>
              <a:ea typeface="Cambria"/>
              <a:cs typeface="Cambria"/>
              <a:sym typeface="Cambria"/>
            </a:endParaRPr>
          </a:p>
        </p:txBody>
      </p:sp>
      <p:sp>
        <p:nvSpPr>
          <p:cNvPr id="425" name="Google Shape;425;p58">
            <a:hlinkClick r:id="" action="ppaction://hlinkshowjump?jump=firstslide"/>
          </p:cNvPr>
          <p:cNvSpPr/>
          <p:nvPr/>
        </p:nvSpPr>
        <p:spPr>
          <a:xfrm>
            <a:off x="114300" y="6175725"/>
            <a:ext cx="1600200" cy="4656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r>
              <a:rPr lang="en-US" sz="1200" dirty="0">
                <a:uFill>
                  <a:noFill/>
                </a:uFill>
                <a:hlinkClick r:id="" action="ppaction://hlinkshowjump?jump=firstslide"/>
              </a:rPr>
              <a:t>Back to Modules</a:t>
            </a:r>
            <a:endParaRPr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5F9E4-F288-4AFD-94CB-3F3C455F294C}"/>
              </a:ext>
            </a:extLst>
          </p:cNvPr>
          <p:cNvSpPr>
            <a:spLocks noGrp="1"/>
          </p:cNvSpPr>
          <p:nvPr>
            <p:ph type="title"/>
          </p:nvPr>
        </p:nvSpPr>
        <p:spPr/>
        <p:txBody>
          <a:bodyPr/>
          <a:lstStyle/>
          <a:p>
            <a:r>
              <a:rPr lang="en-US" sz="3200" dirty="0">
                <a:solidFill>
                  <a:schemeClr val="dk2"/>
                </a:solidFill>
                <a:latin typeface="Arial" panose="020B0604020202020204" pitchFamily="34" charset="0"/>
                <a:ea typeface="Cambria"/>
                <a:cs typeface="Arial" panose="020B0604020202020204" pitchFamily="34" charset="0"/>
                <a:sym typeface="Cambria"/>
              </a:rPr>
              <a:t>The Family Educational Rights and Privacy Act (FERPA)</a:t>
            </a:r>
            <a:br>
              <a:rPr lang="en-US" sz="3200" u="sng" dirty="0">
                <a:solidFill>
                  <a:schemeClr val="dk2"/>
                </a:solidFill>
                <a:latin typeface="Arial" panose="020B0604020202020204" pitchFamily="34" charset="0"/>
                <a:ea typeface="Cambria"/>
                <a:cs typeface="Arial" panose="020B0604020202020204" pitchFamily="34" charset="0"/>
                <a:sym typeface="Cambria"/>
              </a:rPr>
            </a:br>
            <a:endParaRPr lang="en-US" sz="3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CA2EDD2-9E25-4F6F-A337-FCB51802745A}"/>
              </a:ext>
            </a:extLst>
          </p:cNvPr>
          <p:cNvSpPr>
            <a:spLocks noGrp="1"/>
          </p:cNvSpPr>
          <p:nvPr>
            <p:ph type="body" idx="1"/>
          </p:nvPr>
        </p:nvSpPr>
        <p:spPr/>
        <p:txBody>
          <a:bodyPr/>
          <a:lstStyle/>
          <a:p>
            <a:pPr marL="342900" lvl="0" indent="-355600">
              <a:spcBef>
                <a:spcPts val="0"/>
              </a:spcBef>
              <a:buChar char="❖"/>
            </a:pPr>
            <a:r>
              <a:rPr lang="en-US" sz="1800" dirty="0">
                <a:latin typeface="Arial"/>
                <a:ea typeface="Arial"/>
                <a:cs typeface="Arial"/>
                <a:sym typeface="Arial"/>
              </a:rPr>
              <a:t>FERPA protects the privacy of student education records. </a:t>
            </a:r>
          </a:p>
          <a:p>
            <a:pPr marL="342900" lvl="0" indent="0">
              <a:spcBef>
                <a:spcPts val="0"/>
              </a:spcBef>
              <a:buNone/>
            </a:pPr>
            <a:endParaRPr lang="en-US" sz="1800" dirty="0">
              <a:latin typeface="Arial"/>
              <a:ea typeface="Arial"/>
              <a:cs typeface="Arial"/>
              <a:sym typeface="Arial"/>
            </a:endParaRPr>
          </a:p>
          <a:p>
            <a:pPr marL="342900" lvl="0" indent="-355600">
              <a:spcBef>
                <a:spcPts val="320"/>
              </a:spcBef>
              <a:buChar char="❖"/>
            </a:pPr>
            <a:r>
              <a:rPr lang="en-US" sz="1800" dirty="0">
                <a:latin typeface="Arial"/>
                <a:ea typeface="Arial"/>
                <a:cs typeface="Arial"/>
                <a:sym typeface="Arial"/>
              </a:rPr>
              <a:t>The law applies to all schools that receive funds under an applicable program of the U.S. Department of Education.</a:t>
            </a:r>
          </a:p>
          <a:p>
            <a:pPr marL="342900" lvl="0" indent="0">
              <a:spcBef>
                <a:spcPts val="320"/>
              </a:spcBef>
              <a:buNone/>
            </a:pPr>
            <a:endParaRPr lang="en-US" sz="1800" dirty="0">
              <a:latin typeface="Arial"/>
              <a:ea typeface="Arial"/>
              <a:cs typeface="Arial"/>
              <a:sym typeface="Arial"/>
            </a:endParaRPr>
          </a:p>
          <a:p>
            <a:pPr marL="342900" lvl="0" indent="-355600">
              <a:spcBef>
                <a:spcPts val="320"/>
              </a:spcBef>
              <a:buFont typeface="Calibri"/>
              <a:buChar char="❖"/>
            </a:pPr>
            <a:r>
              <a:rPr lang="en-US" sz="1800" dirty="0">
                <a:latin typeface="Arial"/>
                <a:ea typeface="Arial"/>
                <a:cs typeface="Arial"/>
                <a:sym typeface="Arial"/>
              </a:rPr>
              <a:t>These rights transfer to the student when they reach the age of 18 </a:t>
            </a:r>
            <a:r>
              <a:rPr lang="en-US" sz="1800" b="1" dirty="0">
                <a:latin typeface="Arial"/>
                <a:ea typeface="Arial"/>
                <a:cs typeface="Arial"/>
                <a:sym typeface="Arial"/>
              </a:rPr>
              <a:t>OR</a:t>
            </a:r>
            <a:r>
              <a:rPr lang="en-US" sz="1800" dirty="0">
                <a:latin typeface="Arial"/>
                <a:ea typeface="Arial"/>
                <a:cs typeface="Arial"/>
                <a:sym typeface="Arial"/>
              </a:rPr>
              <a:t> attends a school beyond the high school level. </a:t>
            </a:r>
          </a:p>
          <a:p>
            <a:pPr marL="342900" lvl="0" indent="0">
              <a:spcBef>
                <a:spcPts val="320"/>
              </a:spcBef>
              <a:buNone/>
            </a:pPr>
            <a:endParaRPr lang="en-US" sz="1800" dirty="0">
              <a:latin typeface="Arial"/>
              <a:ea typeface="Arial"/>
              <a:cs typeface="Arial"/>
              <a:sym typeface="Arial"/>
            </a:endParaRPr>
          </a:p>
          <a:p>
            <a:pPr marL="342900" lvl="0" indent="-355600">
              <a:spcBef>
                <a:spcPts val="320"/>
              </a:spcBef>
              <a:buChar char="❖"/>
            </a:pPr>
            <a:r>
              <a:rPr lang="en-US" sz="1800" dirty="0">
                <a:latin typeface="Arial"/>
                <a:ea typeface="Arial"/>
                <a:cs typeface="Arial"/>
                <a:sym typeface="Arial"/>
              </a:rPr>
              <a:t>Students have the right to inspect and review their education records maintained by the school. </a:t>
            </a:r>
          </a:p>
          <a:p>
            <a:pPr marL="342900" lvl="0" indent="0">
              <a:spcBef>
                <a:spcPts val="320"/>
              </a:spcBef>
              <a:buNone/>
            </a:pPr>
            <a:endParaRPr lang="en-US" sz="1800" dirty="0">
              <a:latin typeface="Arial"/>
              <a:ea typeface="Arial"/>
              <a:cs typeface="Arial"/>
              <a:sym typeface="Arial"/>
            </a:endParaRPr>
          </a:p>
          <a:p>
            <a:pPr marL="742950" lvl="1" indent="-323850">
              <a:spcBef>
                <a:spcPts val="240"/>
              </a:spcBef>
              <a:buChar char="➢"/>
            </a:pPr>
            <a:r>
              <a:rPr lang="en-US" sz="1800" dirty="0">
                <a:latin typeface="Arial"/>
                <a:ea typeface="Arial"/>
                <a:cs typeface="Arial"/>
                <a:sym typeface="Arial"/>
              </a:rPr>
              <a:t>Schools are not required to provide copies of records unless, unless it’s  impossible for the student to review the records (distance). Schools may charge a fee for copies</a:t>
            </a:r>
          </a:p>
          <a:p>
            <a:pPr marL="114300" indent="0">
              <a:buNone/>
            </a:pPr>
            <a:endParaRPr lang="en-US" dirty="0"/>
          </a:p>
        </p:txBody>
      </p:sp>
    </p:spTree>
    <p:extLst>
      <p:ext uri="{BB962C8B-B14F-4D97-AF65-F5344CB8AC3E}">
        <p14:creationId xmlns:p14="http://schemas.microsoft.com/office/powerpoint/2010/main" val="2183110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12FA-CAC6-4302-AB2F-DB97E3E93C5C}"/>
              </a:ext>
            </a:extLst>
          </p:cNvPr>
          <p:cNvSpPr>
            <a:spLocks noGrp="1"/>
          </p:cNvSpPr>
          <p:nvPr>
            <p:ph type="title"/>
          </p:nvPr>
        </p:nvSpPr>
        <p:spPr/>
        <p:txBody>
          <a:bodyPr/>
          <a:lstStyle/>
          <a:p>
            <a:r>
              <a:rPr lang="en-US" sz="3600" dirty="0">
                <a:solidFill>
                  <a:schemeClr val="dk2"/>
                </a:solidFill>
                <a:latin typeface="Arial" panose="020B0604020202020204" pitchFamily="34" charset="0"/>
                <a:ea typeface="Cambria"/>
                <a:cs typeface="Arial" panose="020B0604020202020204" pitchFamily="34" charset="0"/>
                <a:sym typeface="Cambria"/>
              </a:rPr>
              <a:t>The Family Educational Rights and Privacy Act (FERPA) Cont.</a:t>
            </a:r>
            <a:br>
              <a:rPr lang="en-US" sz="3600" u="sng" dirty="0">
                <a:solidFill>
                  <a:schemeClr val="dk2"/>
                </a:solidFill>
                <a:latin typeface="Arial" panose="020B0604020202020204" pitchFamily="34" charset="0"/>
                <a:ea typeface="Cambria"/>
                <a:cs typeface="Arial" panose="020B0604020202020204" pitchFamily="34" charset="0"/>
                <a:sym typeface="Cambria"/>
              </a:rPr>
            </a:br>
            <a:endParaRPr lang="en-US" sz="36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4C19723-E951-47C8-A90A-BCA8BAE0166B}"/>
              </a:ext>
            </a:extLst>
          </p:cNvPr>
          <p:cNvSpPr>
            <a:spLocks noGrp="1"/>
          </p:cNvSpPr>
          <p:nvPr>
            <p:ph type="body" idx="1"/>
          </p:nvPr>
        </p:nvSpPr>
        <p:spPr/>
        <p:txBody>
          <a:bodyPr/>
          <a:lstStyle/>
          <a:p>
            <a:pPr marL="342900" lvl="0" indent="-355600">
              <a:spcBef>
                <a:spcPts val="320"/>
              </a:spcBef>
              <a:buFont typeface="Calibri"/>
              <a:buChar char="❖"/>
            </a:pPr>
            <a:r>
              <a:rPr lang="en-US" sz="1800" dirty="0">
                <a:latin typeface="Arial" panose="020B0604020202020204" pitchFamily="34" charset="0"/>
                <a:ea typeface="Calibri"/>
                <a:cs typeface="Arial" panose="020B0604020202020204" pitchFamily="34" charset="0"/>
                <a:sym typeface="Calibri"/>
              </a:rPr>
              <a:t>Students have the right to request that a school correct records they believe inaccurate or misleading. </a:t>
            </a:r>
          </a:p>
          <a:p>
            <a:pPr marL="342900" lvl="0" indent="0">
              <a:spcBef>
                <a:spcPts val="320"/>
              </a:spcBef>
              <a:buNone/>
            </a:pPr>
            <a:endParaRPr lang="en-US" sz="1800" dirty="0">
              <a:latin typeface="Arial" panose="020B0604020202020204" pitchFamily="34" charset="0"/>
              <a:ea typeface="Calibri"/>
              <a:cs typeface="Arial" panose="020B0604020202020204" pitchFamily="34" charset="0"/>
              <a:sym typeface="Calibri"/>
            </a:endParaRPr>
          </a:p>
          <a:p>
            <a:pPr marL="742950" lvl="1" indent="-323850">
              <a:spcBef>
                <a:spcPts val="240"/>
              </a:spcBef>
              <a:buFont typeface="Calibri"/>
              <a:buChar char="➢"/>
            </a:pPr>
            <a:r>
              <a:rPr lang="en-US" sz="1800" dirty="0">
                <a:latin typeface="Arial" panose="020B0604020202020204" pitchFamily="34" charset="0"/>
                <a:ea typeface="Calibri"/>
                <a:cs typeface="Arial" panose="020B0604020202020204" pitchFamily="34" charset="0"/>
                <a:sym typeface="Calibri"/>
              </a:rPr>
              <a:t>If the school decides not to amend the record, the student then has the right to a formal hearing.</a:t>
            </a:r>
          </a:p>
          <a:p>
            <a:pPr marL="742950" lvl="0" indent="0">
              <a:spcBef>
                <a:spcPts val="240"/>
              </a:spcBef>
              <a:buNone/>
            </a:pPr>
            <a:r>
              <a:rPr lang="en-US" sz="1800" dirty="0">
                <a:latin typeface="Arial" panose="020B0604020202020204" pitchFamily="34" charset="0"/>
                <a:ea typeface="Calibri"/>
                <a:cs typeface="Arial" panose="020B0604020202020204" pitchFamily="34" charset="0"/>
                <a:sym typeface="Calibri"/>
              </a:rPr>
              <a:t> </a:t>
            </a:r>
          </a:p>
          <a:p>
            <a:pPr marL="742950" lvl="1" indent="-323850">
              <a:spcBef>
                <a:spcPts val="240"/>
              </a:spcBef>
              <a:buFont typeface="Calibri"/>
              <a:buChar char="➢"/>
            </a:pPr>
            <a:r>
              <a:rPr lang="en-US" sz="1800" dirty="0">
                <a:latin typeface="Arial" panose="020B0604020202020204" pitchFamily="34" charset="0"/>
                <a:ea typeface="Calibri"/>
                <a:cs typeface="Arial" panose="020B0604020202020204" pitchFamily="34" charset="0"/>
                <a:sym typeface="Calibri"/>
              </a:rPr>
              <a:t>After the hearing, if the school still decides not to amend the record, the student has the right to place a statement in the record contesting the information.</a:t>
            </a:r>
          </a:p>
          <a:p>
            <a:pPr marL="742950" lvl="0" indent="0">
              <a:spcBef>
                <a:spcPts val="240"/>
              </a:spcBef>
              <a:buNone/>
            </a:pPr>
            <a:endParaRPr lang="en-US" sz="1800" dirty="0">
              <a:latin typeface="Arial" panose="020B0604020202020204" pitchFamily="34" charset="0"/>
              <a:ea typeface="Calibri"/>
              <a:cs typeface="Arial" panose="020B0604020202020204" pitchFamily="34" charset="0"/>
              <a:sym typeface="Calibri"/>
            </a:endParaRPr>
          </a:p>
          <a:p>
            <a:pPr marL="342900" lvl="0" indent="-355600">
              <a:spcBef>
                <a:spcPts val="320"/>
              </a:spcBef>
              <a:buFont typeface="Calibri"/>
              <a:buChar char="❖"/>
            </a:pPr>
            <a:r>
              <a:rPr lang="en-US" sz="1800" dirty="0">
                <a:latin typeface="Arial" panose="020B0604020202020204" pitchFamily="34" charset="0"/>
                <a:ea typeface="Calibri"/>
                <a:cs typeface="Arial" panose="020B0604020202020204" pitchFamily="34" charset="0"/>
                <a:sym typeface="Calibri"/>
              </a:rPr>
              <a:t>Schools must have written permission from the student in order to release any information from a student's education record, except in certain situations. </a:t>
            </a:r>
          </a:p>
          <a:p>
            <a:pPr marL="114300" indent="0">
              <a:buNone/>
            </a:pPr>
            <a:endParaRPr lang="en-US" dirty="0"/>
          </a:p>
        </p:txBody>
      </p:sp>
    </p:spTree>
    <p:extLst>
      <p:ext uri="{BB962C8B-B14F-4D97-AF65-F5344CB8AC3E}">
        <p14:creationId xmlns:p14="http://schemas.microsoft.com/office/powerpoint/2010/main" val="1423497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5D05A-AC1C-4837-86AC-424DB7C13203}"/>
              </a:ext>
            </a:extLst>
          </p:cNvPr>
          <p:cNvSpPr>
            <a:spLocks noGrp="1"/>
          </p:cNvSpPr>
          <p:nvPr>
            <p:ph type="title"/>
          </p:nvPr>
        </p:nvSpPr>
        <p:spPr/>
        <p:txBody>
          <a:bodyPr/>
          <a:lstStyle/>
          <a:p>
            <a:r>
              <a:rPr lang="en-US" sz="3200" dirty="0">
                <a:solidFill>
                  <a:schemeClr val="dk2"/>
                </a:solidFill>
                <a:latin typeface="Arial" panose="020B0604020202020204" pitchFamily="34" charset="0"/>
                <a:ea typeface="Cambria"/>
                <a:cs typeface="Arial" panose="020B0604020202020204" pitchFamily="34" charset="0"/>
                <a:sym typeface="Cambria"/>
              </a:rPr>
              <a:t>The Family Educational Rights and Privacy Act (FERPA)</a:t>
            </a:r>
            <a:br>
              <a:rPr lang="en-US" sz="3200" u="sng" dirty="0">
                <a:solidFill>
                  <a:schemeClr val="dk2"/>
                </a:solidFill>
                <a:latin typeface="Arial" panose="020B0604020202020204" pitchFamily="34" charset="0"/>
                <a:ea typeface="Cambria"/>
                <a:cs typeface="Arial" panose="020B0604020202020204" pitchFamily="34" charset="0"/>
                <a:sym typeface="Cambria"/>
              </a:rPr>
            </a:br>
            <a:endParaRPr lang="en-US" sz="3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E3D3290-5456-488E-9F87-303D3AC6BE02}"/>
              </a:ext>
            </a:extLst>
          </p:cNvPr>
          <p:cNvSpPr>
            <a:spLocks noGrp="1"/>
          </p:cNvSpPr>
          <p:nvPr>
            <p:ph type="body" idx="1"/>
          </p:nvPr>
        </p:nvSpPr>
        <p:spPr/>
        <p:txBody>
          <a:bodyPr/>
          <a:lstStyle/>
          <a:p>
            <a:pPr lvl="0">
              <a:spcBef>
                <a:spcPts val="0"/>
              </a:spcBef>
              <a:buChar char="❖"/>
            </a:pPr>
            <a:r>
              <a:rPr lang="en-US" sz="1800" dirty="0">
                <a:latin typeface="Arial"/>
                <a:ea typeface="Arial"/>
                <a:cs typeface="Arial"/>
                <a:sym typeface="Arial"/>
              </a:rPr>
              <a:t>Below are some instances when FERPA allows colleges to disclose student educational records, without student consent: </a:t>
            </a:r>
          </a:p>
          <a:p>
            <a:pPr lvl="0" indent="0">
              <a:spcBef>
                <a:spcPts val="0"/>
              </a:spcBef>
              <a:buNone/>
            </a:pPr>
            <a:endParaRPr lang="en-US" sz="1800" dirty="0">
              <a:latin typeface="Arial"/>
              <a:ea typeface="Arial"/>
              <a:cs typeface="Arial"/>
              <a:sym typeface="Arial"/>
            </a:endParaRPr>
          </a:p>
          <a:p>
            <a:pPr lvl="1" indent="-304800">
              <a:spcBef>
                <a:spcPts val="320"/>
              </a:spcBef>
              <a:buSzPts val="1200"/>
              <a:buChar char="➢"/>
            </a:pPr>
            <a:r>
              <a:rPr lang="en-US" sz="1200" b="1" dirty="0">
                <a:latin typeface="Arial"/>
                <a:ea typeface="Arial"/>
                <a:cs typeface="Arial"/>
                <a:sym typeface="Arial"/>
              </a:rPr>
              <a:t>School officials with legitimate educational interest;</a:t>
            </a:r>
          </a:p>
          <a:p>
            <a:pPr marL="914400" lvl="0" indent="0">
              <a:spcBef>
                <a:spcPts val="320"/>
              </a:spcBef>
              <a:buNone/>
            </a:pPr>
            <a:endParaRPr lang="en-US" sz="1200" b="1" dirty="0">
              <a:latin typeface="Arial"/>
              <a:ea typeface="Arial"/>
              <a:cs typeface="Arial"/>
              <a:sym typeface="Arial"/>
            </a:endParaRPr>
          </a:p>
          <a:p>
            <a:pPr lvl="1" indent="-304800">
              <a:spcBef>
                <a:spcPts val="320"/>
              </a:spcBef>
              <a:buSzPts val="1200"/>
              <a:buChar char="➢"/>
            </a:pPr>
            <a:r>
              <a:rPr lang="en-US" sz="1200" b="1" dirty="0">
                <a:latin typeface="Arial"/>
                <a:ea typeface="Arial"/>
                <a:cs typeface="Arial"/>
                <a:sym typeface="Arial"/>
              </a:rPr>
              <a:t>Specified officials for audit or evaluation purposes;</a:t>
            </a:r>
          </a:p>
          <a:p>
            <a:pPr marL="914400" lvl="0" indent="0">
              <a:spcBef>
                <a:spcPts val="320"/>
              </a:spcBef>
              <a:buNone/>
            </a:pPr>
            <a:endParaRPr lang="en-US" sz="1200" b="1" dirty="0">
              <a:latin typeface="Arial"/>
              <a:ea typeface="Arial"/>
              <a:cs typeface="Arial"/>
              <a:sym typeface="Arial"/>
            </a:endParaRPr>
          </a:p>
          <a:p>
            <a:pPr lvl="1" indent="-304800">
              <a:spcBef>
                <a:spcPts val="320"/>
              </a:spcBef>
              <a:buSzPts val="1200"/>
              <a:buChar char="➢"/>
            </a:pPr>
            <a:r>
              <a:rPr lang="en-US" sz="1200" b="1" dirty="0">
                <a:latin typeface="Arial"/>
                <a:ea typeface="Arial"/>
                <a:cs typeface="Arial"/>
                <a:sym typeface="Arial"/>
              </a:rPr>
              <a:t>Appropriate parties in connection with financial aid for the student;</a:t>
            </a:r>
          </a:p>
          <a:p>
            <a:pPr marL="914400" lvl="0" indent="0">
              <a:spcBef>
                <a:spcPts val="320"/>
              </a:spcBef>
              <a:buNone/>
            </a:pPr>
            <a:endParaRPr lang="en-US" sz="1200" b="1" dirty="0">
              <a:latin typeface="Arial"/>
              <a:ea typeface="Arial"/>
              <a:cs typeface="Arial"/>
              <a:sym typeface="Arial"/>
            </a:endParaRPr>
          </a:p>
          <a:p>
            <a:pPr lvl="1" indent="-304800">
              <a:spcBef>
                <a:spcPts val="320"/>
              </a:spcBef>
              <a:buSzPts val="1200"/>
              <a:buChar char="➢"/>
            </a:pPr>
            <a:r>
              <a:rPr lang="en-US" sz="1200" b="1" dirty="0">
                <a:latin typeface="Arial"/>
                <a:ea typeface="Arial"/>
                <a:cs typeface="Arial"/>
                <a:sym typeface="Arial"/>
              </a:rPr>
              <a:t>Organizations conducting certain studies for or on behalf of the school;</a:t>
            </a:r>
          </a:p>
          <a:p>
            <a:pPr marL="914400" lvl="0" indent="0">
              <a:spcBef>
                <a:spcPts val="320"/>
              </a:spcBef>
              <a:buNone/>
            </a:pPr>
            <a:endParaRPr lang="en-US" sz="1200" b="1" dirty="0">
              <a:latin typeface="Arial"/>
              <a:ea typeface="Arial"/>
              <a:cs typeface="Arial"/>
              <a:sym typeface="Arial"/>
            </a:endParaRPr>
          </a:p>
          <a:p>
            <a:pPr lvl="1" indent="-304800">
              <a:spcBef>
                <a:spcPts val="320"/>
              </a:spcBef>
              <a:buSzPts val="1200"/>
              <a:buChar char="➢"/>
            </a:pPr>
            <a:r>
              <a:rPr lang="en-US" sz="1200" b="1" dirty="0">
                <a:latin typeface="Arial"/>
                <a:ea typeface="Arial"/>
                <a:cs typeface="Arial"/>
                <a:sym typeface="Arial"/>
              </a:rPr>
              <a:t>Accrediting organizations;</a:t>
            </a:r>
          </a:p>
          <a:p>
            <a:pPr marL="914400" lvl="0" indent="0">
              <a:spcBef>
                <a:spcPts val="320"/>
              </a:spcBef>
              <a:buNone/>
            </a:pPr>
            <a:endParaRPr lang="en-US" sz="1200" b="1" dirty="0">
              <a:latin typeface="Arial"/>
              <a:ea typeface="Arial"/>
              <a:cs typeface="Arial"/>
              <a:sym typeface="Arial"/>
            </a:endParaRPr>
          </a:p>
          <a:p>
            <a:pPr lvl="1" indent="-304800">
              <a:spcBef>
                <a:spcPts val="320"/>
              </a:spcBef>
              <a:buSzPts val="1200"/>
              <a:buChar char="➢"/>
            </a:pPr>
            <a:r>
              <a:rPr lang="en-US" sz="1200" b="1" dirty="0">
                <a:latin typeface="Arial"/>
                <a:ea typeface="Arial"/>
                <a:cs typeface="Arial"/>
                <a:sym typeface="Arial"/>
              </a:rPr>
              <a:t>To comply with a judicial order or lawfully issued subpoena; </a:t>
            </a:r>
          </a:p>
          <a:p>
            <a:pPr marL="914400" lvl="0" indent="0">
              <a:spcBef>
                <a:spcPts val="320"/>
              </a:spcBef>
              <a:buNone/>
            </a:pPr>
            <a:endParaRPr lang="en-US" sz="1200" b="1" dirty="0">
              <a:latin typeface="Arial"/>
              <a:ea typeface="Arial"/>
              <a:cs typeface="Arial"/>
              <a:sym typeface="Arial"/>
            </a:endParaRPr>
          </a:p>
          <a:p>
            <a:pPr lvl="1" indent="-304800">
              <a:spcBef>
                <a:spcPts val="320"/>
              </a:spcBef>
              <a:buSzPts val="1200"/>
              <a:buChar char="➢"/>
            </a:pPr>
            <a:r>
              <a:rPr lang="en-US" sz="1200" b="1" dirty="0">
                <a:latin typeface="Arial"/>
                <a:ea typeface="Arial"/>
                <a:cs typeface="Arial"/>
                <a:sym typeface="Arial"/>
              </a:rPr>
              <a:t>Appropriate officials in cases of health and safety emergencies; and</a:t>
            </a:r>
          </a:p>
          <a:p>
            <a:pPr marL="914400" lvl="0" indent="0">
              <a:spcBef>
                <a:spcPts val="320"/>
              </a:spcBef>
              <a:buNone/>
            </a:pPr>
            <a:endParaRPr lang="en-US" sz="1200" b="1" dirty="0">
              <a:latin typeface="Arial"/>
              <a:ea typeface="Arial"/>
              <a:cs typeface="Arial"/>
              <a:sym typeface="Arial"/>
            </a:endParaRPr>
          </a:p>
          <a:p>
            <a:pPr lvl="1" indent="-304800">
              <a:spcBef>
                <a:spcPts val="320"/>
              </a:spcBef>
              <a:buSzPts val="1200"/>
              <a:buChar char="➢"/>
            </a:pPr>
            <a:r>
              <a:rPr lang="en-US" sz="1200" b="1" dirty="0">
                <a:latin typeface="Arial"/>
                <a:ea typeface="Arial"/>
                <a:cs typeface="Arial"/>
                <a:sym typeface="Arial"/>
              </a:rPr>
              <a:t>State and local authorities, within a juvenile justice system, pursuant to specific State law.</a:t>
            </a:r>
          </a:p>
          <a:p>
            <a:pPr marL="114300" indent="0">
              <a:buNone/>
            </a:pPr>
            <a:endParaRPr lang="en-US" dirty="0"/>
          </a:p>
        </p:txBody>
      </p:sp>
    </p:spTree>
    <p:extLst>
      <p:ext uri="{BB962C8B-B14F-4D97-AF65-F5344CB8AC3E}">
        <p14:creationId xmlns:p14="http://schemas.microsoft.com/office/powerpoint/2010/main" val="1015345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7112-E1A8-4B6E-A190-9BC1E55FD839}"/>
              </a:ext>
            </a:extLst>
          </p:cNvPr>
          <p:cNvSpPr>
            <a:spLocks noGrp="1"/>
          </p:cNvSpPr>
          <p:nvPr>
            <p:ph type="title"/>
          </p:nvPr>
        </p:nvSpPr>
        <p:spPr/>
        <p:txBody>
          <a:bodyPr/>
          <a:lstStyle/>
          <a:p>
            <a:r>
              <a:rPr lang="en-US" sz="3200" dirty="0">
                <a:solidFill>
                  <a:schemeClr val="dk2"/>
                </a:solidFill>
                <a:latin typeface="Arial" panose="020B0604020202020204" pitchFamily="34" charset="0"/>
                <a:ea typeface="Cambria"/>
                <a:cs typeface="Arial" panose="020B0604020202020204" pitchFamily="34" charset="0"/>
                <a:sym typeface="Cambria"/>
              </a:rPr>
              <a:t>The Family Educational Rights and Privacy Act (FERPA)</a:t>
            </a:r>
            <a:br>
              <a:rPr lang="en-US" sz="3200" u="sng" dirty="0">
                <a:solidFill>
                  <a:schemeClr val="dk2"/>
                </a:solidFill>
                <a:latin typeface="Arial" panose="020B0604020202020204" pitchFamily="34" charset="0"/>
                <a:ea typeface="Cambria"/>
                <a:cs typeface="Arial" panose="020B0604020202020204" pitchFamily="34" charset="0"/>
                <a:sym typeface="Cambria"/>
              </a:rPr>
            </a:br>
            <a:endParaRPr lang="en-US" sz="3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3CB2EF0-3E2C-4786-9437-032928ED791F}"/>
              </a:ext>
            </a:extLst>
          </p:cNvPr>
          <p:cNvSpPr>
            <a:spLocks noGrp="1"/>
          </p:cNvSpPr>
          <p:nvPr>
            <p:ph type="body" idx="1"/>
          </p:nvPr>
        </p:nvSpPr>
        <p:spPr/>
        <p:txBody>
          <a:bodyPr/>
          <a:lstStyle/>
          <a:p>
            <a:pPr lvl="0">
              <a:spcBef>
                <a:spcPts val="0"/>
              </a:spcBef>
              <a:buChar char="❖"/>
            </a:pPr>
            <a:r>
              <a:rPr lang="en-US" sz="1800" b="1" dirty="0">
                <a:latin typeface="Arial"/>
                <a:ea typeface="Arial"/>
                <a:cs typeface="Arial"/>
                <a:sym typeface="Arial"/>
              </a:rPr>
              <a:t>Does a student's disability documentation that is maintained by the Disability Services office qualify as "education records“?  </a:t>
            </a:r>
          </a:p>
          <a:p>
            <a:pPr lvl="0" indent="0">
              <a:spcBef>
                <a:spcPts val="0"/>
              </a:spcBef>
              <a:buNone/>
            </a:pPr>
            <a:endParaRPr lang="en-US" sz="1800" b="1" dirty="0">
              <a:latin typeface="Arial"/>
              <a:ea typeface="Arial"/>
              <a:cs typeface="Arial"/>
              <a:sym typeface="Arial"/>
            </a:endParaRPr>
          </a:p>
          <a:p>
            <a:pPr lvl="1" indent="-304800">
              <a:spcBef>
                <a:spcPts val="340"/>
              </a:spcBef>
              <a:buSzPts val="1200"/>
              <a:buFont typeface="Calibri"/>
              <a:buChar char="➢"/>
            </a:pPr>
            <a:r>
              <a:rPr lang="en-US" sz="1200" b="1" dirty="0">
                <a:latin typeface="Arial"/>
                <a:ea typeface="Arial"/>
                <a:cs typeface="Arial"/>
                <a:sym typeface="Arial"/>
              </a:rPr>
              <a:t>YES.     Student's disability documentation contains information that is directly related to a student, maintained by the college.</a:t>
            </a:r>
          </a:p>
          <a:p>
            <a:pPr marL="914400" lvl="0" indent="0">
              <a:spcBef>
                <a:spcPts val="340"/>
              </a:spcBef>
              <a:buNone/>
            </a:pPr>
            <a:endParaRPr lang="en-US" sz="1200" b="1" dirty="0">
              <a:latin typeface="Arial"/>
              <a:ea typeface="Arial"/>
              <a:cs typeface="Arial"/>
              <a:sym typeface="Arial"/>
            </a:endParaRPr>
          </a:p>
          <a:p>
            <a:pPr lvl="1" indent="-304800">
              <a:spcBef>
                <a:spcPts val="340"/>
              </a:spcBef>
              <a:buSzPts val="1200"/>
              <a:buChar char="➢"/>
            </a:pPr>
            <a:r>
              <a:rPr lang="en-US" sz="1200" b="1" dirty="0">
                <a:latin typeface="Arial"/>
                <a:ea typeface="Arial"/>
                <a:cs typeface="Arial"/>
                <a:sym typeface="Arial"/>
              </a:rPr>
              <a:t>There is no exclusion from the definition of "education records" under FERPA for "health" or "medical" records, with the except of  "treatment" records.</a:t>
            </a:r>
          </a:p>
          <a:p>
            <a:pPr marL="914400" lvl="0" indent="0">
              <a:spcBef>
                <a:spcPts val="340"/>
              </a:spcBef>
              <a:buNone/>
            </a:pPr>
            <a:endParaRPr lang="en-US" sz="1200" b="1" dirty="0">
              <a:latin typeface="Arial"/>
              <a:ea typeface="Arial"/>
              <a:cs typeface="Arial"/>
              <a:sym typeface="Arial"/>
            </a:endParaRPr>
          </a:p>
          <a:p>
            <a:pPr lvl="0">
              <a:spcBef>
                <a:spcPts val="340"/>
              </a:spcBef>
              <a:buChar char="❖"/>
            </a:pPr>
            <a:r>
              <a:rPr lang="en-US" sz="1800" b="1" dirty="0">
                <a:latin typeface="Arial"/>
                <a:ea typeface="Arial"/>
                <a:cs typeface="Arial"/>
                <a:sym typeface="Arial"/>
              </a:rPr>
              <a:t>What qualifies as “Treatment Records”?</a:t>
            </a:r>
          </a:p>
          <a:p>
            <a:pPr marL="914400" lvl="0" indent="0">
              <a:spcBef>
                <a:spcPts val="340"/>
              </a:spcBef>
              <a:buNone/>
            </a:pPr>
            <a:endParaRPr lang="en-US" sz="1800" b="1" dirty="0">
              <a:latin typeface="Arial"/>
              <a:ea typeface="Arial"/>
              <a:cs typeface="Arial"/>
              <a:sym typeface="Arial"/>
            </a:endParaRPr>
          </a:p>
          <a:p>
            <a:pPr lvl="1" indent="-304800">
              <a:spcBef>
                <a:spcPts val="340"/>
              </a:spcBef>
              <a:buSzPts val="1200"/>
              <a:buChar char="➢"/>
            </a:pPr>
            <a:r>
              <a:rPr lang="en-US" sz="1200" b="1" dirty="0">
                <a:latin typeface="Arial"/>
                <a:ea typeface="Arial"/>
                <a:cs typeface="Arial"/>
                <a:sym typeface="Arial"/>
              </a:rPr>
              <a:t>To qualify as treatment records, the record or information may not be made, maintained, or used for any purpose other than treatment. </a:t>
            </a:r>
          </a:p>
          <a:p>
            <a:pPr marL="914400" lvl="0" indent="0">
              <a:spcBef>
                <a:spcPts val="340"/>
              </a:spcBef>
              <a:buNone/>
            </a:pPr>
            <a:endParaRPr lang="en-US" sz="1200" b="1" dirty="0">
              <a:latin typeface="Arial"/>
              <a:ea typeface="Arial"/>
              <a:cs typeface="Arial"/>
              <a:sym typeface="Arial"/>
            </a:endParaRPr>
          </a:p>
          <a:p>
            <a:pPr lvl="1" indent="-304800">
              <a:spcBef>
                <a:spcPts val="260"/>
              </a:spcBef>
              <a:buSzPts val="1200"/>
              <a:buChar char="➢"/>
            </a:pPr>
            <a:r>
              <a:rPr lang="en-US" sz="1200" b="1" dirty="0">
                <a:latin typeface="Arial"/>
                <a:ea typeface="Arial"/>
                <a:cs typeface="Arial"/>
                <a:sym typeface="Arial"/>
              </a:rPr>
              <a:t>The regulations identify medical functions as the focus of "treatment" and exclude educational and other non-medical activities. </a:t>
            </a:r>
          </a:p>
          <a:p>
            <a:pPr marL="914400" lvl="0" indent="0">
              <a:spcBef>
                <a:spcPts val="260"/>
              </a:spcBef>
              <a:buNone/>
            </a:pPr>
            <a:endParaRPr lang="en-US" sz="1200" b="1" dirty="0">
              <a:latin typeface="Arial"/>
              <a:ea typeface="Arial"/>
              <a:cs typeface="Arial"/>
              <a:sym typeface="Arial"/>
            </a:endParaRPr>
          </a:p>
          <a:p>
            <a:pPr lvl="1" indent="-304800">
              <a:spcBef>
                <a:spcPts val="260"/>
              </a:spcBef>
              <a:buSzPts val="1200"/>
              <a:buChar char="➢"/>
            </a:pPr>
            <a:r>
              <a:rPr lang="en-US" sz="1200" b="1" dirty="0">
                <a:latin typeface="Arial"/>
                <a:ea typeface="Arial"/>
                <a:cs typeface="Arial"/>
                <a:sym typeface="Arial"/>
              </a:rPr>
              <a:t>"treatment" does not include determining appropriate accommodations for a disability and, therefore, Disability Services student records would not be considered "treatment" records and would not be excluded from the definition of "education records" under FERPA.</a:t>
            </a:r>
          </a:p>
          <a:p>
            <a:pPr marL="114300" indent="0">
              <a:buNone/>
            </a:pPr>
            <a:endParaRPr lang="en-US" dirty="0"/>
          </a:p>
        </p:txBody>
      </p:sp>
    </p:spTree>
    <p:extLst>
      <p:ext uri="{BB962C8B-B14F-4D97-AF65-F5344CB8AC3E}">
        <p14:creationId xmlns:p14="http://schemas.microsoft.com/office/powerpoint/2010/main" val="3997293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3"/>
          <p:cNvSpPr txBox="1">
            <a:spLocks noGrp="1"/>
          </p:cNvSpPr>
          <p:nvPr>
            <p:ph type="title"/>
          </p:nvPr>
        </p:nvSpPr>
        <p:spPr>
          <a:xfrm>
            <a:off x="2669100" y="160850"/>
            <a:ext cx="6096000" cy="101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sz="3000" dirty="0">
              <a:solidFill>
                <a:schemeClr val="dk2"/>
              </a:solidFill>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n-US" sz="3600" dirty="0">
                <a:solidFill>
                  <a:schemeClr val="dk2"/>
                </a:solidFill>
                <a:latin typeface="Cambria"/>
                <a:ea typeface="Cambria"/>
                <a:cs typeface="Cambria"/>
                <a:sym typeface="Cambria"/>
              </a:rPr>
              <a:t>The Family Educational Rights and Privacy Act (FERPA)</a:t>
            </a:r>
            <a:endParaRPr sz="3600" u="sng" dirty="0">
              <a:solidFill>
                <a:schemeClr val="dk2"/>
              </a:solidFill>
              <a:latin typeface="Cambria"/>
              <a:ea typeface="Cambria"/>
              <a:cs typeface="Cambria"/>
              <a:sym typeface="Cambria"/>
            </a:endParaRPr>
          </a:p>
          <a:p>
            <a:pPr marL="0" lvl="0" indent="0" algn="l" rtl="0">
              <a:spcBef>
                <a:spcPts val="0"/>
              </a:spcBef>
              <a:spcAft>
                <a:spcPts val="0"/>
              </a:spcAft>
              <a:buNone/>
            </a:pPr>
            <a:endParaRPr sz="3000" dirty="0">
              <a:solidFill>
                <a:schemeClr val="dk2"/>
              </a:solidFill>
              <a:latin typeface="Cambria"/>
              <a:ea typeface="Cambria"/>
              <a:cs typeface="Cambria"/>
              <a:sym typeface="Cambria"/>
            </a:endParaRPr>
          </a:p>
        </p:txBody>
      </p:sp>
      <p:sp>
        <p:nvSpPr>
          <p:cNvPr id="457" name="Google Shape;457;p63"/>
          <p:cNvSpPr txBox="1">
            <a:spLocks noGrp="1"/>
          </p:cNvSpPr>
          <p:nvPr>
            <p:ph type="body" idx="1"/>
          </p:nvPr>
        </p:nvSpPr>
        <p:spPr>
          <a:xfrm>
            <a:off x="0" y="1647375"/>
            <a:ext cx="8765100" cy="48531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Clr>
                <a:srgbClr val="030A13"/>
              </a:buClr>
              <a:buSzPts val="1800"/>
              <a:buChar char="❖"/>
            </a:pPr>
            <a:r>
              <a:rPr lang="en-US" sz="1800" dirty="0">
                <a:solidFill>
                  <a:srgbClr val="030A13"/>
                </a:solidFill>
                <a:latin typeface="Arial"/>
                <a:ea typeface="Arial"/>
                <a:cs typeface="Arial"/>
                <a:sym typeface="Arial"/>
              </a:rPr>
              <a:t>Colleges are allowed to release information, without consent to, "other school officials, including teachers institution has determined to have legitimate educational interests." </a:t>
            </a:r>
            <a:endParaRPr sz="1800" dirty="0">
              <a:solidFill>
                <a:srgbClr val="030A13"/>
              </a:solidFill>
              <a:latin typeface="Arial"/>
              <a:ea typeface="Arial"/>
              <a:cs typeface="Arial"/>
              <a:sym typeface="Arial"/>
            </a:endParaRPr>
          </a:p>
          <a:p>
            <a:pPr marL="457200" lvl="0" indent="0" algn="l" rtl="0">
              <a:spcBef>
                <a:spcPts val="750"/>
              </a:spcBef>
              <a:spcAft>
                <a:spcPts val="0"/>
              </a:spcAft>
              <a:buNone/>
            </a:pPr>
            <a:endParaRPr sz="1800" dirty="0">
              <a:solidFill>
                <a:srgbClr val="030A13"/>
              </a:solidFill>
              <a:latin typeface="Arial"/>
              <a:ea typeface="Arial"/>
              <a:cs typeface="Arial"/>
              <a:sym typeface="Arial"/>
            </a:endParaRPr>
          </a:p>
          <a:p>
            <a:pPr marL="457200" lvl="0" indent="-342900" algn="l" rtl="0">
              <a:spcBef>
                <a:spcPts val="750"/>
              </a:spcBef>
              <a:spcAft>
                <a:spcPts val="0"/>
              </a:spcAft>
              <a:buClr>
                <a:srgbClr val="030A13"/>
              </a:buClr>
              <a:buSzPts val="1800"/>
              <a:buChar char="❖"/>
            </a:pPr>
            <a:r>
              <a:rPr lang="en-US" sz="1800" dirty="0">
                <a:solidFill>
                  <a:srgbClr val="030A13"/>
                </a:solidFill>
                <a:latin typeface="Arial"/>
                <a:ea typeface="Arial"/>
                <a:cs typeface="Arial"/>
                <a:sym typeface="Arial"/>
              </a:rPr>
              <a:t>A college could determine that a faculty member with whom the student requested accommodations from,  has a "legitimate educational interest" in inspecting the student's disability documentation maintained by the Disability Services Office. </a:t>
            </a:r>
            <a:endParaRPr sz="1800" dirty="0">
              <a:solidFill>
                <a:srgbClr val="030A13"/>
              </a:solidFill>
              <a:latin typeface="Arial"/>
              <a:ea typeface="Arial"/>
              <a:cs typeface="Arial"/>
              <a:sym typeface="Arial"/>
            </a:endParaRPr>
          </a:p>
          <a:p>
            <a:pPr marL="457200" lvl="0" indent="0" algn="l" rtl="0">
              <a:spcBef>
                <a:spcPts val="750"/>
              </a:spcBef>
              <a:spcAft>
                <a:spcPts val="0"/>
              </a:spcAft>
              <a:buNone/>
            </a:pPr>
            <a:endParaRPr sz="1800" dirty="0">
              <a:solidFill>
                <a:srgbClr val="030A13"/>
              </a:solidFill>
              <a:latin typeface="Arial"/>
              <a:ea typeface="Arial"/>
              <a:cs typeface="Arial"/>
              <a:sym typeface="Arial"/>
            </a:endParaRPr>
          </a:p>
          <a:p>
            <a:pPr marL="457200" lvl="0" indent="-342900" algn="l" rtl="0">
              <a:spcBef>
                <a:spcPts val="750"/>
              </a:spcBef>
              <a:spcAft>
                <a:spcPts val="0"/>
              </a:spcAft>
              <a:buClr>
                <a:srgbClr val="030A13"/>
              </a:buClr>
              <a:buSzPts val="1800"/>
              <a:buChar char="❖"/>
            </a:pPr>
            <a:r>
              <a:rPr lang="en-US" sz="1800" dirty="0">
                <a:solidFill>
                  <a:srgbClr val="030A13"/>
                </a:solidFill>
                <a:latin typeface="Arial"/>
                <a:ea typeface="Arial"/>
                <a:cs typeface="Arial"/>
                <a:sym typeface="Arial"/>
              </a:rPr>
              <a:t>FERPA would not prevent a college from adopting a policy that a faculty member may not have access to disability documentation records.</a:t>
            </a:r>
            <a:endParaRPr sz="1800" dirty="0">
              <a:solidFill>
                <a:srgbClr val="030A13"/>
              </a:solidFill>
              <a:latin typeface="Arial"/>
              <a:ea typeface="Arial"/>
              <a:cs typeface="Arial"/>
              <a:sym typeface="Arial"/>
            </a:endParaRPr>
          </a:p>
          <a:p>
            <a:pPr marL="457200" lvl="0" indent="0" algn="l" rtl="0">
              <a:spcBef>
                <a:spcPts val="750"/>
              </a:spcBef>
              <a:spcAft>
                <a:spcPts val="0"/>
              </a:spcAft>
              <a:buNone/>
            </a:pPr>
            <a:endParaRPr sz="1800" dirty="0">
              <a:solidFill>
                <a:srgbClr val="030A13"/>
              </a:solidFill>
              <a:latin typeface="Arial"/>
              <a:ea typeface="Arial"/>
              <a:cs typeface="Arial"/>
              <a:sym typeface="Arial"/>
            </a:endParaRPr>
          </a:p>
          <a:p>
            <a:pPr marL="457200" lvl="0" indent="-342900" algn="l" rtl="0">
              <a:spcBef>
                <a:spcPts val="750"/>
              </a:spcBef>
              <a:spcAft>
                <a:spcPts val="0"/>
              </a:spcAft>
              <a:buClr>
                <a:srgbClr val="030A13"/>
              </a:buClr>
              <a:buSzPts val="1800"/>
              <a:buChar char="❖"/>
            </a:pPr>
            <a:r>
              <a:rPr lang="en-US" sz="1800" dirty="0">
                <a:solidFill>
                  <a:srgbClr val="030A13"/>
                </a:solidFill>
                <a:latin typeface="Arial"/>
                <a:ea typeface="Arial"/>
                <a:cs typeface="Arial"/>
                <a:sym typeface="Arial"/>
              </a:rPr>
              <a:t>FERPA does not require a college to make education records available to anyone other than the student. </a:t>
            </a:r>
            <a:endParaRPr sz="1800" dirty="0">
              <a:solidFill>
                <a:srgbClr val="030A13"/>
              </a:solidFill>
              <a:latin typeface="Arial"/>
              <a:ea typeface="Arial"/>
              <a:cs typeface="Arial"/>
              <a:sym typeface="Arial"/>
            </a:endParaRPr>
          </a:p>
          <a:p>
            <a:pPr marL="0" lvl="0" indent="0" algn="l" rtl="0">
              <a:spcBef>
                <a:spcPts val="750"/>
              </a:spcBef>
              <a:spcAft>
                <a:spcPts val="0"/>
              </a:spcAft>
              <a:buNone/>
            </a:pPr>
            <a:endParaRPr sz="1800" dirty="0">
              <a:solidFill>
                <a:srgbClr val="030A13"/>
              </a:solidFill>
              <a:latin typeface="Arial"/>
              <a:ea typeface="Arial"/>
              <a:cs typeface="Arial"/>
              <a:sym typeface="Arial"/>
            </a:endParaRPr>
          </a:p>
          <a:p>
            <a:pPr marL="0" lvl="0" indent="0" algn="l" rtl="0">
              <a:spcBef>
                <a:spcPts val="750"/>
              </a:spcBef>
              <a:spcAft>
                <a:spcPts val="0"/>
              </a:spcAft>
              <a:buNone/>
            </a:pPr>
            <a:endParaRPr sz="1800" dirty="0">
              <a:solidFill>
                <a:srgbClr val="030A13"/>
              </a:solidFill>
              <a:latin typeface="Arial"/>
              <a:ea typeface="Arial"/>
              <a:cs typeface="Arial"/>
              <a:sym typeface="Arial"/>
            </a:endParaRPr>
          </a:p>
          <a:p>
            <a:pPr marL="0" lvl="0" indent="0" algn="l" rtl="0">
              <a:spcBef>
                <a:spcPts val="750"/>
              </a:spcBef>
              <a:spcAft>
                <a:spcPts val="0"/>
              </a:spcAft>
              <a:buNone/>
            </a:pPr>
            <a:endParaRPr sz="1800" dirty="0">
              <a:solidFill>
                <a:srgbClr val="030A13"/>
              </a:solidFill>
              <a:latin typeface="Arial"/>
              <a:ea typeface="Arial"/>
              <a:cs typeface="Arial"/>
              <a:sym typeface="Arial"/>
            </a:endParaRPr>
          </a:p>
          <a:p>
            <a:pPr marL="0" lvl="0" indent="0" algn="l" rtl="0">
              <a:spcBef>
                <a:spcPts val="750"/>
              </a:spcBef>
              <a:spcAft>
                <a:spcPts val="0"/>
              </a:spcAft>
              <a:buNone/>
            </a:pPr>
            <a:endParaRPr sz="1800"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0" y="1072975"/>
            <a:ext cx="7632000" cy="1525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Libre Franklin Medium"/>
              <a:buNone/>
            </a:pPr>
            <a:r>
              <a:rPr lang="en-US" dirty="0">
                <a:solidFill>
                  <a:schemeClr val="dk2"/>
                </a:solidFill>
                <a:latin typeface="Cambria"/>
                <a:ea typeface="Cambria"/>
                <a:cs typeface="Cambria"/>
                <a:sym typeface="Cambria"/>
              </a:rPr>
              <a:t>Who is covered under the law? </a:t>
            </a:r>
            <a:endParaRPr dirty="0">
              <a:solidFill>
                <a:schemeClr val="dk2"/>
              </a:solidFill>
              <a:latin typeface="Cambria"/>
              <a:ea typeface="Cambria"/>
              <a:cs typeface="Cambria"/>
              <a:sym typeface="Cambria"/>
            </a:endParaRPr>
          </a:p>
        </p:txBody>
      </p:sp>
      <p:graphicFrame>
        <p:nvGraphicFramePr>
          <p:cNvPr id="112" name="Google Shape;112;p17"/>
          <p:cNvGraphicFramePr/>
          <p:nvPr>
            <p:extLst>
              <p:ext uri="{D42A27DB-BD31-4B8C-83A1-F6EECF244321}">
                <p14:modId xmlns:p14="http://schemas.microsoft.com/office/powerpoint/2010/main" val="3768828067"/>
              </p:ext>
            </p:extLst>
          </p:nvPr>
        </p:nvGraphicFramePr>
        <p:xfrm>
          <a:off x="107663" y="2287625"/>
          <a:ext cx="8928675" cy="4100450"/>
        </p:xfrm>
        <a:graphic>
          <a:graphicData uri="http://schemas.openxmlformats.org/drawingml/2006/table">
            <a:tbl>
              <a:tblPr firstRow="1" bandRow="1">
                <a:noFill/>
                <a:tableStyleId>{D7768EFE-D864-4403-8A84-74C63FE35952}</a:tableStyleId>
              </a:tblPr>
              <a:tblGrid>
                <a:gridCol w="2976225">
                  <a:extLst>
                    <a:ext uri="{9D8B030D-6E8A-4147-A177-3AD203B41FA5}">
                      <a16:colId xmlns:a16="http://schemas.microsoft.com/office/drawing/2014/main" val="20000"/>
                    </a:ext>
                  </a:extLst>
                </a:gridCol>
                <a:gridCol w="2976225">
                  <a:extLst>
                    <a:ext uri="{9D8B030D-6E8A-4147-A177-3AD203B41FA5}">
                      <a16:colId xmlns:a16="http://schemas.microsoft.com/office/drawing/2014/main" val="20001"/>
                    </a:ext>
                  </a:extLst>
                </a:gridCol>
                <a:gridCol w="2976225">
                  <a:extLst>
                    <a:ext uri="{9D8B030D-6E8A-4147-A177-3AD203B41FA5}">
                      <a16:colId xmlns:a16="http://schemas.microsoft.com/office/drawing/2014/main" val="20002"/>
                    </a:ext>
                  </a:extLst>
                </a:gridCol>
              </a:tblGrid>
              <a:tr h="610300">
                <a:tc>
                  <a:txBody>
                    <a:bodyPr/>
                    <a:lstStyle/>
                    <a:p>
                      <a:pPr marL="0" marR="0" lvl="0" indent="0" algn="l" rtl="0">
                        <a:spcBef>
                          <a:spcPts val="0"/>
                        </a:spcBef>
                        <a:spcAft>
                          <a:spcPts val="0"/>
                        </a:spcAft>
                        <a:buNone/>
                      </a:pPr>
                      <a:r>
                        <a:rPr lang="en-US" sz="1800" dirty="0"/>
                        <a:t>K-12</a:t>
                      </a:r>
                      <a:endParaRPr sz="1800" dirty="0"/>
                    </a:p>
                  </a:txBody>
                  <a:tcPr marL="91450" marR="91450" marT="45725" marB="45725"/>
                </a:tc>
                <a:tc>
                  <a:txBody>
                    <a:bodyPr/>
                    <a:lstStyle/>
                    <a:p>
                      <a:pPr marL="0" marR="0" lvl="0" indent="0" algn="l" rtl="0">
                        <a:spcBef>
                          <a:spcPts val="0"/>
                        </a:spcBef>
                        <a:spcAft>
                          <a:spcPts val="0"/>
                        </a:spcAft>
                        <a:buNone/>
                      </a:pPr>
                      <a:r>
                        <a:rPr lang="en-US" sz="1800" dirty="0"/>
                        <a:t>Postsecondary Education</a:t>
                      </a:r>
                      <a:endParaRPr sz="1800" dirty="0"/>
                    </a:p>
                  </a:txBody>
                  <a:tcPr marL="91450" marR="91450" marT="45725" marB="45725"/>
                </a:tc>
                <a:tc>
                  <a:txBody>
                    <a:bodyPr/>
                    <a:lstStyle/>
                    <a:p>
                      <a:pPr marL="0" marR="0" lvl="0" indent="0" algn="l" rtl="0">
                        <a:spcBef>
                          <a:spcPts val="0"/>
                        </a:spcBef>
                        <a:spcAft>
                          <a:spcPts val="0"/>
                        </a:spcAft>
                        <a:buNone/>
                      </a:pPr>
                      <a:r>
                        <a:rPr lang="en-US" sz="1800" dirty="0"/>
                        <a:t>Application</a:t>
                      </a:r>
                      <a:endParaRPr sz="1800" dirty="0"/>
                    </a:p>
                  </a:txBody>
                  <a:tcPr marL="91450" marR="91450" marT="45725" marB="45725"/>
                </a:tc>
                <a:extLst>
                  <a:ext uri="{0D108BD9-81ED-4DB2-BD59-A6C34878D82A}">
                    <a16:rowId xmlns:a16="http://schemas.microsoft.com/office/drawing/2014/main" val="10000"/>
                  </a:ext>
                </a:extLst>
              </a:tr>
              <a:tr h="3490150">
                <a:tc>
                  <a:txBody>
                    <a:bodyPr/>
                    <a:lstStyle/>
                    <a:p>
                      <a:pPr marL="0" marR="0" lvl="0" indent="0" algn="l" rtl="0">
                        <a:spcBef>
                          <a:spcPts val="0"/>
                        </a:spcBef>
                        <a:spcAft>
                          <a:spcPts val="0"/>
                        </a:spcAft>
                        <a:buNone/>
                      </a:pPr>
                      <a:r>
                        <a:rPr lang="en-US" sz="1800" dirty="0"/>
                        <a:t>IDEA: All children and youth requiring special education services until age 21 or graduation from high school. </a:t>
                      </a:r>
                      <a:endParaRPr sz="1800" dirty="0"/>
                    </a:p>
                  </a:txBody>
                  <a:tcPr marL="91450" marR="91450" marT="45725" marB="45725"/>
                </a:tc>
                <a:tc>
                  <a:txBody>
                    <a:bodyPr/>
                    <a:lstStyle/>
                    <a:p>
                      <a:pPr marL="0" marR="0" lvl="0" indent="0" algn="l" rtl="0">
                        <a:spcBef>
                          <a:spcPts val="0"/>
                        </a:spcBef>
                        <a:spcAft>
                          <a:spcPts val="0"/>
                        </a:spcAft>
                        <a:buNone/>
                      </a:pPr>
                      <a:r>
                        <a:rPr lang="en-US" sz="1800" dirty="0"/>
                        <a:t>504/ADA: All qualified persons with disabilities who, with or without reasonable accommodations, meet the college’s admissions requirements and the specific entry-level criteria for the specific program and who can document the existence of a disability as define by Section 504.</a:t>
                      </a:r>
                      <a:endParaRPr sz="1800" dirty="0"/>
                    </a:p>
                  </a:txBody>
                  <a:tcPr marL="91450" marR="91450" marT="45725" marB="45725"/>
                </a:tc>
                <a:tc>
                  <a:txBody>
                    <a:bodyPr/>
                    <a:lstStyle/>
                    <a:p>
                      <a:pPr marL="0" marR="0" lvl="0" indent="0" algn="l" rtl="0">
                        <a:spcBef>
                          <a:spcPts val="0"/>
                        </a:spcBef>
                        <a:spcAft>
                          <a:spcPts val="0"/>
                        </a:spcAft>
                        <a:buNone/>
                      </a:pPr>
                      <a:r>
                        <a:rPr lang="en-US" sz="1800" dirty="0"/>
                        <a:t>Not every student who received special education services under IDEA will be qualified individual with a disability under 504(e) or Title II. Additionally, once admitted, not every accommodation provided in K-12 will be deemed to be reasonable. </a:t>
                      </a:r>
                      <a:endParaRPr sz="1800"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4"/>
          <p:cNvSpPr txBox="1">
            <a:spLocks noGrp="1"/>
          </p:cNvSpPr>
          <p:nvPr>
            <p:ph type="title"/>
          </p:nvPr>
        </p:nvSpPr>
        <p:spPr>
          <a:xfrm>
            <a:off x="2669100" y="160850"/>
            <a:ext cx="53238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1 of 3</a:t>
            </a:r>
            <a:endParaRPr dirty="0">
              <a:solidFill>
                <a:schemeClr val="dk2"/>
              </a:solidFill>
              <a:latin typeface="Cambria"/>
              <a:ea typeface="Cambria"/>
              <a:cs typeface="Cambria"/>
              <a:sym typeface="Cambria"/>
            </a:endParaRPr>
          </a:p>
        </p:txBody>
      </p:sp>
      <p:sp>
        <p:nvSpPr>
          <p:cNvPr id="464" name="Google Shape;464;p64"/>
          <p:cNvSpPr txBox="1">
            <a:spLocks noGrp="1"/>
          </p:cNvSpPr>
          <p:nvPr>
            <p:ph type="body" idx="1"/>
          </p:nvPr>
        </p:nvSpPr>
        <p:spPr>
          <a:xfrm>
            <a:off x="-427475" y="1397900"/>
            <a:ext cx="9261300" cy="864900"/>
          </a:xfrm>
          <a:prstGeom prst="rect">
            <a:avLst/>
          </a:prstGeom>
        </p:spPr>
        <p:txBody>
          <a:bodyPr spcFirstLastPara="1" wrap="square" lIns="91425" tIns="45700" rIns="91425" bIns="45700" anchor="t" anchorCtr="0">
            <a:noAutofit/>
          </a:bodyPr>
          <a:lstStyle/>
          <a:p>
            <a:pPr marL="457200" lvl="0" indent="0" algn="l" rtl="0">
              <a:lnSpc>
                <a:spcPct val="115000"/>
              </a:lnSpc>
              <a:spcBef>
                <a:spcPts val="300"/>
              </a:spcBef>
              <a:spcAft>
                <a:spcPts val="0"/>
              </a:spcAft>
              <a:buNone/>
            </a:pPr>
            <a:r>
              <a:rPr lang="en-US" sz="700" dirty="0">
                <a:latin typeface="Times New Roman"/>
                <a:ea typeface="Times New Roman"/>
                <a:cs typeface="Times New Roman"/>
                <a:sym typeface="Times New Roman"/>
              </a:rPr>
              <a:t> </a:t>
            </a:r>
            <a:r>
              <a:rPr lang="en-US" sz="1800" dirty="0">
                <a:latin typeface="Arial"/>
                <a:ea typeface="Arial"/>
                <a:cs typeface="Arial"/>
                <a:sym typeface="Arial"/>
              </a:rPr>
              <a:t>A student's disability documentation that is maintained by the Disability Services office, qualifies as "education records“? </a:t>
            </a:r>
            <a:endParaRPr sz="1800" dirty="0">
              <a:latin typeface="Arial"/>
              <a:ea typeface="Arial"/>
              <a:cs typeface="Arial"/>
              <a:sym typeface="Arial"/>
            </a:endParaRPr>
          </a:p>
          <a:p>
            <a:pPr marL="457200" lvl="0" indent="0" algn="l" rtl="0">
              <a:lnSpc>
                <a:spcPct val="115000"/>
              </a:lnSpc>
              <a:spcBef>
                <a:spcPts val="300"/>
              </a:spcBef>
              <a:spcAft>
                <a:spcPts val="0"/>
              </a:spcAft>
              <a:buNone/>
            </a:pPr>
            <a:endParaRPr sz="1800" dirty="0">
              <a:latin typeface="Arial"/>
              <a:ea typeface="Arial"/>
              <a:cs typeface="Arial"/>
              <a:sym typeface="Arial"/>
            </a:endParaRPr>
          </a:p>
          <a:p>
            <a:pPr marL="457200" lvl="0" indent="0" algn="l" rtl="0">
              <a:lnSpc>
                <a:spcPct val="115000"/>
              </a:lnSpc>
              <a:spcBef>
                <a:spcPts val="300"/>
              </a:spcBef>
              <a:spcAft>
                <a:spcPts val="0"/>
              </a:spcAft>
              <a:buNone/>
            </a:pPr>
            <a:endParaRPr sz="1200" dirty="0">
              <a:latin typeface="Times New Roman"/>
              <a:ea typeface="Times New Roman"/>
              <a:cs typeface="Times New Roman"/>
              <a:sym typeface="Times New Roman"/>
            </a:endParaRPr>
          </a:p>
          <a:p>
            <a:pPr marL="457200" lvl="0" indent="0" algn="l" rtl="0">
              <a:lnSpc>
                <a:spcPct val="115000"/>
              </a:lnSpc>
              <a:spcBef>
                <a:spcPts val="200"/>
              </a:spcBef>
              <a:spcAft>
                <a:spcPts val="0"/>
              </a:spcAft>
              <a:buNone/>
            </a:pPr>
            <a:endParaRPr sz="1800" dirty="0">
              <a:latin typeface="Arial"/>
              <a:ea typeface="Arial"/>
              <a:cs typeface="Arial"/>
              <a:sym typeface="Arial"/>
            </a:endParaRPr>
          </a:p>
          <a:p>
            <a:pPr marL="457200" lvl="0" indent="0" algn="l" rtl="0">
              <a:lnSpc>
                <a:spcPct val="115000"/>
              </a:lnSpc>
              <a:spcBef>
                <a:spcPts val="200"/>
              </a:spcBef>
              <a:spcAft>
                <a:spcPts val="0"/>
              </a:spcAft>
              <a:buNone/>
            </a:pPr>
            <a:endParaRPr sz="1800" dirty="0">
              <a:latin typeface="Arial"/>
              <a:ea typeface="Arial"/>
              <a:cs typeface="Arial"/>
              <a:sym typeface="Arial"/>
            </a:endParaRPr>
          </a:p>
          <a:p>
            <a:pPr marL="457200" lvl="0" indent="0" algn="l" rtl="0">
              <a:lnSpc>
                <a:spcPct val="115000"/>
              </a:lnSpc>
              <a:spcBef>
                <a:spcPts val="0"/>
              </a:spcBef>
              <a:spcAft>
                <a:spcPts val="0"/>
              </a:spcAft>
              <a:buNone/>
            </a:pPr>
            <a:endParaRPr sz="1800" dirty="0">
              <a:latin typeface="Arial"/>
              <a:ea typeface="Arial"/>
              <a:cs typeface="Arial"/>
              <a:sym typeface="Arial"/>
            </a:endParaRPr>
          </a:p>
          <a:p>
            <a:pPr marL="0" marR="0" lvl="0" indent="0" algn="l" rtl="0">
              <a:lnSpc>
                <a:spcPct val="100000"/>
              </a:lnSpc>
              <a:spcBef>
                <a:spcPts val="320"/>
              </a:spcBef>
              <a:spcAft>
                <a:spcPts val="0"/>
              </a:spcAft>
              <a:buNone/>
            </a:pPr>
            <a:endParaRPr sz="1800" dirty="0">
              <a:latin typeface="Arial"/>
              <a:ea typeface="Arial"/>
              <a:cs typeface="Arial"/>
              <a:sym typeface="Arial"/>
            </a:endParaRPr>
          </a:p>
        </p:txBody>
      </p:sp>
      <p:sp>
        <p:nvSpPr>
          <p:cNvPr id="465" name="Google Shape;465;p64">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466" name="Google Shape;466;p64">
            <a:hlinkClick r:id="rId4" action="ppaction://hlinksldjump"/>
          </p:cNvPr>
          <p:cNvSpPr/>
          <p:nvPr/>
        </p:nvSpPr>
        <p:spPr>
          <a:xfrm>
            <a:off x="5792500" y="255515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5"/>
          <p:cNvSpPr txBox="1">
            <a:spLocks noGrp="1"/>
          </p:cNvSpPr>
          <p:nvPr>
            <p:ph type="title"/>
          </p:nvPr>
        </p:nvSpPr>
        <p:spPr>
          <a:xfrm>
            <a:off x="3130400" y="254125"/>
            <a:ext cx="53238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1 of 3</a:t>
            </a:r>
            <a:endParaRPr dirty="0">
              <a:solidFill>
                <a:schemeClr val="dk2"/>
              </a:solidFill>
              <a:latin typeface="Cambria"/>
              <a:ea typeface="Cambria"/>
              <a:cs typeface="Cambria"/>
              <a:sym typeface="Cambria"/>
            </a:endParaRPr>
          </a:p>
        </p:txBody>
      </p:sp>
      <p:sp>
        <p:nvSpPr>
          <p:cNvPr id="473" name="Google Shape;473;p65"/>
          <p:cNvSpPr txBox="1">
            <a:spLocks noGrp="1"/>
          </p:cNvSpPr>
          <p:nvPr>
            <p:ph type="body" idx="1"/>
          </p:nvPr>
        </p:nvSpPr>
        <p:spPr>
          <a:xfrm>
            <a:off x="-446500" y="1360000"/>
            <a:ext cx="8229600" cy="758100"/>
          </a:xfrm>
          <a:prstGeom prst="rect">
            <a:avLst/>
          </a:prstGeom>
        </p:spPr>
        <p:txBody>
          <a:bodyPr spcFirstLastPara="1" wrap="square" lIns="91425" tIns="45700" rIns="91425" bIns="45700" anchor="t" anchorCtr="0">
            <a:noAutofit/>
          </a:bodyPr>
          <a:lstStyle/>
          <a:p>
            <a:pPr marL="457200" lvl="0" indent="0" algn="l" rtl="0">
              <a:lnSpc>
                <a:spcPct val="115000"/>
              </a:lnSpc>
              <a:spcBef>
                <a:spcPts val="300"/>
              </a:spcBef>
              <a:spcAft>
                <a:spcPts val="0"/>
              </a:spcAft>
              <a:buNone/>
            </a:pPr>
            <a:r>
              <a:rPr lang="en-US" sz="700" dirty="0">
                <a:latin typeface="Times New Roman"/>
                <a:ea typeface="Times New Roman"/>
                <a:cs typeface="Times New Roman"/>
                <a:sym typeface="Times New Roman"/>
              </a:rPr>
              <a:t> </a:t>
            </a:r>
            <a:r>
              <a:rPr lang="en-US" sz="1800" dirty="0">
                <a:latin typeface="Arial"/>
                <a:ea typeface="Arial"/>
                <a:cs typeface="Arial"/>
                <a:sym typeface="Arial"/>
              </a:rPr>
              <a:t>A student's disability documentation that is maintained by the Disability Services office, qualifies as "education records“? </a:t>
            </a:r>
            <a:endParaRPr sz="1800" dirty="0">
              <a:latin typeface="Arial"/>
              <a:ea typeface="Arial"/>
              <a:cs typeface="Arial"/>
              <a:sym typeface="Arial"/>
            </a:endParaRPr>
          </a:p>
          <a:p>
            <a:pPr marL="457200" lvl="0" indent="0" algn="l" rtl="0">
              <a:lnSpc>
                <a:spcPct val="115000"/>
              </a:lnSpc>
              <a:spcBef>
                <a:spcPts val="300"/>
              </a:spcBef>
              <a:spcAft>
                <a:spcPts val="0"/>
              </a:spcAft>
              <a:buNone/>
            </a:pPr>
            <a:endParaRPr sz="1800" dirty="0">
              <a:latin typeface="Arial"/>
              <a:ea typeface="Arial"/>
              <a:cs typeface="Arial"/>
              <a:sym typeface="Arial"/>
            </a:endParaRPr>
          </a:p>
          <a:p>
            <a:pPr marL="457200" lvl="0" indent="0" algn="l" rtl="0">
              <a:lnSpc>
                <a:spcPct val="115000"/>
              </a:lnSpc>
              <a:spcBef>
                <a:spcPts val="300"/>
              </a:spcBef>
              <a:spcAft>
                <a:spcPts val="0"/>
              </a:spcAft>
              <a:buNone/>
            </a:pPr>
            <a:endParaRPr sz="1200" dirty="0">
              <a:latin typeface="Times New Roman"/>
              <a:ea typeface="Times New Roman"/>
              <a:cs typeface="Times New Roman"/>
              <a:sym typeface="Times New Roman"/>
            </a:endParaRPr>
          </a:p>
          <a:p>
            <a:pPr marL="0" lvl="0" indent="457200" algn="l" rtl="0">
              <a:lnSpc>
                <a:spcPct val="115000"/>
              </a:lnSpc>
              <a:spcBef>
                <a:spcPts val="200"/>
              </a:spcBef>
              <a:spcAft>
                <a:spcPts val="0"/>
              </a:spcAft>
              <a:buNone/>
            </a:pPr>
            <a:r>
              <a:rPr lang="en-US" sz="1800" dirty="0">
                <a:solidFill>
                  <a:srgbClr val="FF0000"/>
                </a:solidFill>
                <a:latin typeface="Arial"/>
                <a:ea typeface="Arial"/>
                <a:cs typeface="Arial"/>
                <a:sym typeface="Arial"/>
              </a:rPr>
              <a:t>False is incorrect. The answer is TRUE.</a:t>
            </a:r>
            <a:endParaRPr sz="1800" dirty="0">
              <a:solidFill>
                <a:srgbClr val="FF0000"/>
              </a:solidFill>
              <a:latin typeface="Arial"/>
              <a:ea typeface="Arial"/>
              <a:cs typeface="Arial"/>
              <a:sym typeface="Arial"/>
            </a:endParaRPr>
          </a:p>
          <a:p>
            <a:pPr marL="457200" lvl="0" indent="0" algn="l" rtl="0">
              <a:lnSpc>
                <a:spcPct val="115000"/>
              </a:lnSpc>
              <a:spcBef>
                <a:spcPts val="0"/>
              </a:spcBef>
              <a:spcAft>
                <a:spcPts val="0"/>
              </a:spcAft>
              <a:buNone/>
            </a:pPr>
            <a:endParaRPr sz="1800" dirty="0">
              <a:latin typeface="Arial"/>
              <a:ea typeface="Arial"/>
              <a:cs typeface="Arial"/>
              <a:sym typeface="Arial"/>
            </a:endParaRPr>
          </a:p>
          <a:p>
            <a:pPr marL="0" marR="0" lvl="0" indent="0" algn="l" rtl="0">
              <a:lnSpc>
                <a:spcPct val="100000"/>
              </a:lnSpc>
              <a:spcBef>
                <a:spcPts val="320"/>
              </a:spcBef>
              <a:spcAft>
                <a:spcPts val="0"/>
              </a:spcAft>
              <a:buNone/>
            </a:pPr>
            <a:endParaRPr sz="1800" dirty="0">
              <a:latin typeface="Arial"/>
              <a:ea typeface="Arial"/>
              <a:cs typeface="Arial"/>
              <a:sym typeface="Arial"/>
            </a:endParaRPr>
          </a:p>
        </p:txBody>
      </p:sp>
      <p:sp>
        <p:nvSpPr>
          <p:cNvPr id="474" name="Google Shape;474;p65">
            <a:hlinkClick r:id="rId3" action="ppaction://hlinksldjump"/>
          </p:cNvPr>
          <p:cNvSpPr/>
          <p:nvPr/>
        </p:nvSpPr>
        <p:spPr>
          <a:xfrm>
            <a:off x="332000" y="6192000"/>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6"/>
          <p:cNvSpPr txBox="1">
            <a:spLocks noGrp="1"/>
          </p:cNvSpPr>
          <p:nvPr>
            <p:ph type="title"/>
          </p:nvPr>
        </p:nvSpPr>
        <p:spPr>
          <a:xfrm>
            <a:off x="3130400" y="254125"/>
            <a:ext cx="53238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1 of 3</a:t>
            </a:r>
            <a:endParaRPr dirty="0">
              <a:solidFill>
                <a:schemeClr val="dk2"/>
              </a:solidFill>
              <a:latin typeface="Cambria"/>
              <a:ea typeface="Cambria"/>
              <a:cs typeface="Cambria"/>
              <a:sym typeface="Cambria"/>
            </a:endParaRPr>
          </a:p>
        </p:txBody>
      </p:sp>
      <p:sp>
        <p:nvSpPr>
          <p:cNvPr id="481" name="Google Shape;481;p66"/>
          <p:cNvSpPr txBox="1">
            <a:spLocks noGrp="1"/>
          </p:cNvSpPr>
          <p:nvPr>
            <p:ph type="body" idx="1"/>
          </p:nvPr>
        </p:nvSpPr>
        <p:spPr>
          <a:xfrm>
            <a:off x="-436925" y="1362400"/>
            <a:ext cx="8985600" cy="748800"/>
          </a:xfrm>
          <a:prstGeom prst="rect">
            <a:avLst/>
          </a:prstGeom>
        </p:spPr>
        <p:txBody>
          <a:bodyPr spcFirstLastPara="1" wrap="square" lIns="91425" tIns="45700" rIns="91425" bIns="45700" anchor="t" anchorCtr="0">
            <a:noAutofit/>
          </a:bodyPr>
          <a:lstStyle/>
          <a:p>
            <a:pPr marL="457200" lvl="0" indent="0" algn="l" rtl="0">
              <a:lnSpc>
                <a:spcPct val="115000"/>
              </a:lnSpc>
              <a:spcBef>
                <a:spcPts val="300"/>
              </a:spcBef>
              <a:spcAft>
                <a:spcPts val="0"/>
              </a:spcAft>
              <a:buNone/>
            </a:pPr>
            <a:r>
              <a:rPr lang="en-US" sz="700" dirty="0">
                <a:latin typeface="Times New Roman"/>
                <a:ea typeface="Times New Roman"/>
                <a:cs typeface="Times New Roman"/>
                <a:sym typeface="Times New Roman"/>
              </a:rPr>
              <a:t> </a:t>
            </a:r>
            <a:r>
              <a:rPr lang="en-US" sz="1800" dirty="0">
                <a:latin typeface="Arial"/>
                <a:ea typeface="Arial"/>
                <a:cs typeface="Arial"/>
                <a:sym typeface="Arial"/>
              </a:rPr>
              <a:t>A student's disability documentation that is maintained by the Disability Services office, qualifies as "education records“? </a:t>
            </a:r>
            <a:endParaRPr sz="1800" dirty="0">
              <a:latin typeface="Arial"/>
              <a:ea typeface="Arial"/>
              <a:cs typeface="Arial"/>
              <a:sym typeface="Arial"/>
            </a:endParaRPr>
          </a:p>
          <a:p>
            <a:pPr marL="457200" lvl="0" indent="0" algn="l" rtl="0">
              <a:lnSpc>
                <a:spcPct val="115000"/>
              </a:lnSpc>
              <a:spcBef>
                <a:spcPts val="300"/>
              </a:spcBef>
              <a:spcAft>
                <a:spcPts val="0"/>
              </a:spcAft>
              <a:buNone/>
            </a:pPr>
            <a:endParaRPr sz="1800" dirty="0">
              <a:latin typeface="Arial"/>
              <a:ea typeface="Arial"/>
              <a:cs typeface="Arial"/>
              <a:sym typeface="Arial"/>
            </a:endParaRPr>
          </a:p>
          <a:p>
            <a:pPr marL="457200" lvl="0" indent="0" algn="l" rtl="0">
              <a:lnSpc>
                <a:spcPct val="115000"/>
              </a:lnSpc>
              <a:spcBef>
                <a:spcPts val="300"/>
              </a:spcBef>
              <a:spcAft>
                <a:spcPts val="0"/>
              </a:spcAft>
              <a:buNone/>
            </a:pPr>
            <a:endParaRPr sz="1200" dirty="0">
              <a:latin typeface="Times New Roman"/>
              <a:ea typeface="Times New Roman"/>
              <a:cs typeface="Times New Roman"/>
              <a:sym typeface="Times New Roman"/>
            </a:endParaRPr>
          </a:p>
          <a:p>
            <a:pPr marL="457200" lvl="0" indent="0" algn="l" rtl="0">
              <a:lnSpc>
                <a:spcPct val="115000"/>
              </a:lnSpc>
              <a:spcBef>
                <a:spcPts val="200"/>
              </a:spcBef>
              <a:spcAft>
                <a:spcPts val="0"/>
              </a:spcAft>
              <a:buNone/>
            </a:pPr>
            <a:endParaRPr sz="1800" dirty="0">
              <a:latin typeface="Arial"/>
              <a:ea typeface="Arial"/>
              <a:cs typeface="Arial"/>
              <a:sym typeface="Arial"/>
            </a:endParaRPr>
          </a:p>
          <a:p>
            <a:pPr marL="457200" lvl="0" indent="0" algn="l" rtl="0">
              <a:lnSpc>
                <a:spcPct val="115000"/>
              </a:lnSpc>
              <a:spcBef>
                <a:spcPts val="200"/>
              </a:spcBef>
              <a:spcAft>
                <a:spcPts val="0"/>
              </a:spcAft>
              <a:buNone/>
            </a:pPr>
            <a:endParaRPr sz="1800" dirty="0">
              <a:latin typeface="Arial"/>
              <a:ea typeface="Arial"/>
              <a:cs typeface="Arial"/>
              <a:sym typeface="Arial"/>
            </a:endParaRPr>
          </a:p>
          <a:p>
            <a:pPr marL="457200" lvl="0" indent="0" algn="l" rtl="0">
              <a:lnSpc>
                <a:spcPct val="115000"/>
              </a:lnSpc>
              <a:spcBef>
                <a:spcPts val="0"/>
              </a:spcBef>
              <a:spcAft>
                <a:spcPts val="0"/>
              </a:spcAft>
              <a:buNone/>
            </a:pPr>
            <a:endParaRPr sz="1800" dirty="0">
              <a:latin typeface="Arial"/>
              <a:ea typeface="Arial"/>
              <a:cs typeface="Arial"/>
              <a:sym typeface="Arial"/>
            </a:endParaRPr>
          </a:p>
          <a:p>
            <a:pPr marL="0" marR="0" lvl="0" indent="0" algn="l" rtl="0">
              <a:lnSpc>
                <a:spcPct val="100000"/>
              </a:lnSpc>
              <a:spcBef>
                <a:spcPts val="320"/>
              </a:spcBef>
              <a:spcAft>
                <a:spcPts val="0"/>
              </a:spcAft>
              <a:buNone/>
            </a:pPr>
            <a:endParaRPr sz="1800" dirty="0">
              <a:latin typeface="Arial"/>
              <a:ea typeface="Arial"/>
              <a:cs typeface="Arial"/>
              <a:sym typeface="Arial"/>
            </a:endParaRPr>
          </a:p>
        </p:txBody>
      </p:sp>
      <p:sp>
        <p:nvSpPr>
          <p:cNvPr id="482" name="Google Shape;482;p66"/>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483" name="Google Shape;483;p66"/>
          <p:cNvSpPr txBox="1"/>
          <p:nvPr/>
        </p:nvSpPr>
        <p:spPr>
          <a:xfrm>
            <a:off x="2750650" y="2688500"/>
            <a:ext cx="5931300" cy="69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Libre Franklin Medium"/>
                <a:ea typeface="Libre Franklin Medium"/>
                <a:cs typeface="Libre Franklin Medium"/>
                <a:sym typeface="Libre Franklin Medium"/>
              </a:rPr>
              <a:t>True is correct!</a:t>
            </a:r>
            <a:endParaRPr sz="2400" dirty="0">
              <a:latin typeface="Libre Franklin Medium"/>
              <a:ea typeface="Libre Franklin Medium"/>
              <a:cs typeface="Libre Franklin Medium"/>
              <a:sym typeface="Libre Franklin Medium"/>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7"/>
          <p:cNvSpPr txBox="1">
            <a:spLocks noGrp="1"/>
          </p:cNvSpPr>
          <p:nvPr>
            <p:ph type="title"/>
          </p:nvPr>
        </p:nvSpPr>
        <p:spPr>
          <a:xfrm>
            <a:off x="3130400" y="233550"/>
            <a:ext cx="51768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solidFill>
                  <a:schemeClr val="dk2"/>
                </a:solidFill>
                <a:latin typeface="Cambria"/>
                <a:ea typeface="Cambria"/>
                <a:cs typeface="Cambria"/>
                <a:sym typeface="Cambria"/>
              </a:rPr>
              <a:t>Quiz: Question 2 of 3</a:t>
            </a:r>
            <a:endParaRPr dirty="0">
              <a:solidFill>
                <a:schemeClr val="dk2"/>
              </a:solidFill>
              <a:latin typeface="Cambria"/>
              <a:ea typeface="Cambria"/>
              <a:cs typeface="Cambria"/>
              <a:sym typeface="Cambria"/>
            </a:endParaRPr>
          </a:p>
        </p:txBody>
      </p:sp>
      <p:sp>
        <p:nvSpPr>
          <p:cNvPr id="490" name="Google Shape;490;p67"/>
          <p:cNvSpPr txBox="1">
            <a:spLocks noGrp="1"/>
          </p:cNvSpPr>
          <p:nvPr>
            <p:ph type="body" idx="1"/>
          </p:nvPr>
        </p:nvSpPr>
        <p:spPr>
          <a:xfrm>
            <a:off x="-446500" y="1178250"/>
            <a:ext cx="8229600" cy="944700"/>
          </a:xfrm>
          <a:prstGeom prst="rect">
            <a:avLst/>
          </a:prstGeom>
        </p:spPr>
        <p:txBody>
          <a:bodyPr spcFirstLastPara="1" wrap="square" lIns="91425" tIns="45700" rIns="91425" bIns="45700" anchor="t" anchorCtr="0">
            <a:noAutofit/>
          </a:bodyPr>
          <a:lstStyle/>
          <a:p>
            <a:pPr marL="457200" lvl="0" indent="0" algn="l" rtl="0">
              <a:lnSpc>
                <a:spcPct val="115000"/>
              </a:lnSpc>
              <a:spcBef>
                <a:spcPts val="300"/>
              </a:spcBef>
              <a:spcAft>
                <a:spcPts val="0"/>
              </a:spcAft>
              <a:buNone/>
            </a:pPr>
            <a:endParaRPr sz="1200" dirty="0">
              <a:latin typeface="Times New Roman"/>
              <a:ea typeface="Times New Roman"/>
              <a:cs typeface="Times New Roman"/>
              <a:sym typeface="Times New Roman"/>
            </a:endParaRPr>
          </a:p>
          <a:p>
            <a:pPr marL="457200" lvl="0" indent="0" algn="l" rtl="0">
              <a:lnSpc>
                <a:spcPct val="115000"/>
              </a:lnSpc>
              <a:spcBef>
                <a:spcPts val="300"/>
              </a:spcBef>
              <a:spcAft>
                <a:spcPts val="0"/>
              </a:spcAft>
              <a:buNone/>
            </a:pPr>
            <a:r>
              <a:rPr lang="en-US" sz="700" dirty="0">
                <a:latin typeface="Times New Roman"/>
                <a:ea typeface="Times New Roman"/>
                <a:cs typeface="Times New Roman"/>
                <a:sym typeface="Times New Roman"/>
              </a:rPr>
              <a:t> </a:t>
            </a:r>
            <a:r>
              <a:rPr lang="en-US" sz="1800" dirty="0">
                <a:latin typeface="Arial"/>
                <a:ea typeface="Arial"/>
                <a:cs typeface="Arial"/>
                <a:sym typeface="Arial"/>
              </a:rPr>
              <a:t>FERPA rights transfer to the student when they reach the age of 18 </a:t>
            </a:r>
            <a:r>
              <a:rPr lang="en-US" sz="1800" b="1" dirty="0">
                <a:latin typeface="Arial"/>
                <a:ea typeface="Arial"/>
                <a:cs typeface="Arial"/>
                <a:sym typeface="Arial"/>
              </a:rPr>
              <a:t>and </a:t>
            </a:r>
            <a:r>
              <a:rPr lang="en-US" sz="1800" dirty="0">
                <a:latin typeface="Arial"/>
                <a:ea typeface="Arial"/>
                <a:cs typeface="Arial"/>
                <a:sym typeface="Arial"/>
              </a:rPr>
              <a:t>attends a school beyond the high school level.  </a:t>
            </a:r>
            <a:endParaRPr sz="1800" dirty="0">
              <a:latin typeface="Arial"/>
              <a:ea typeface="Arial"/>
              <a:cs typeface="Arial"/>
              <a:sym typeface="Arial"/>
            </a:endParaRPr>
          </a:p>
          <a:p>
            <a:pPr marL="457200" lvl="0" indent="0" algn="l" rtl="0">
              <a:lnSpc>
                <a:spcPct val="115000"/>
              </a:lnSpc>
              <a:spcBef>
                <a:spcPts val="300"/>
              </a:spcBef>
              <a:spcAft>
                <a:spcPts val="0"/>
              </a:spcAft>
              <a:buNone/>
            </a:pPr>
            <a:endParaRPr sz="1800" dirty="0">
              <a:latin typeface="Arial"/>
              <a:ea typeface="Arial"/>
              <a:cs typeface="Arial"/>
              <a:sym typeface="Arial"/>
            </a:endParaRPr>
          </a:p>
          <a:p>
            <a:pPr marL="457200" lvl="0" indent="0" algn="l" rtl="0">
              <a:lnSpc>
                <a:spcPct val="115000"/>
              </a:lnSpc>
              <a:spcBef>
                <a:spcPts val="200"/>
              </a:spcBef>
              <a:spcAft>
                <a:spcPts val="0"/>
              </a:spcAft>
              <a:buNone/>
            </a:pPr>
            <a:endParaRPr sz="1800" dirty="0">
              <a:latin typeface="Arial"/>
              <a:ea typeface="Arial"/>
              <a:cs typeface="Arial"/>
              <a:sym typeface="Arial"/>
            </a:endParaRPr>
          </a:p>
          <a:p>
            <a:pPr marL="457200" lvl="0" indent="0" algn="l" rtl="0">
              <a:lnSpc>
                <a:spcPct val="115000"/>
              </a:lnSpc>
              <a:spcBef>
                <a:spcPts val="0"/>
              </a:spcBef>
              <a:spcAft>
                <a:spcPts val="0"/>
              </a:spcAft>
              <a:buNone/>
            </a:pPr>
            <a:endParaRPr sz="1800" dirty="0">
              <a:latin typeface="Arial"/>
              <a:ea typeface="Arial"/>
              <a:cs typeface="Arial"/>
              <a:sym typeface="Arial"/>
            </a:endParaRPr>
          </a:p>
          <a:p>
            <a:pPr marL="0" marR="0" lvl="0" indent="0" algn="l" rtl="0">
              <a:lnSpc>
                <a:spcPct val="100000"/>
              </a:lnSpc>
              <a:spcBef>
                <a:spcPts val="320"/>
              </a:spcBef>
              <a:spcAft>
                <a:spcPts val="0"/>
              </a:spcAft>
              <a:buNone/>
            </a:pPr>
            <a:endParaRPr sz="1800" dirty="0">
              <a:latin typeface="Arial"/>
              <a:ea typeface="Arial"/>
              <a:cs typeface="Arial"/>
              <a:sym typeface="Arial"/>
            </a:endParaRPr>
          </a:p>
        </p:txBody>
      </p:sp>
      <p:sp>
        <p:nvSpPr>
          <p:cNvPr id="491" name="Google Shape;491;p67">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492" name="Google Shape;492;p67">
            <a:hlinkClick r:id="rId4" action="ppaction://hlinksldjump"/>
          </p:cNvPr>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8"/>
          <p:cNvSpPr txBox="1">
            <a:spLocks noGrp="1"/>
          </p:cNvSpPr>
          <p:nvPr>
            <p:ph type="title"/>
          </p:nvPr>
        </p:nvSpPr>
        <p:spPr>
          <a:xfrm>
            <a:off x="2669100" y="160850"/>
            <a:ext cx="51768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solidFill>
                  <a:schemeClr val="dk2"/>
                </a:solidFill>
                <a:latin typeface="Cambria"/>
                <a:ea typeface="Cambria"/>
                <a:cs typeface="Cambria"/>
                <a:sym typeface="Cambria"/>
              </a:rPr>
              <a:t>Quiz: Question 2 of 3</a:t>
            </a:r>
            <a:endParaRPr dirty="0">
              <a:solidFill>
                <a:schemeClr val="dk2"/>
              </a:solidFill>
              <a:latin typeface="Cambria"/>
              <a:ea typeface="Cambria"/>
              <a:cs typeface="Cambria"/>
              <a:sym typeface="Cambria"/>
            </a:endParaRPr>
          </a:p>
        </p:txBody>
      </p:sp>
      <p:sp>
        <p:nvSpPr>
          <p:cNvPr id="499" name="Google Shape;499;p68"/>
          <p:cNvSpPr txBox="1">
            <a:spLocks noGrp="1"/>
          </p:cNvSpPr>
          <p:nvPr>
            <p:ph type="body" idx="1"/>
          </p:nvPr>
        </p:nvSpPr>
        <p:spPr>
          <a:xfrm>
            <a:off x="-454675" y="1150250"/>
            <a:ext cx="8229600" cy="1020600"/>
          </a:xfrm>
          <a:prstGeom prst="rect">
            <a:avLst/>
          </a:prstGeom>
        </p:spPr>
        <p:txBody>
          <a:bodyPr spcFirstLastPara="1" wrap="square" lIns="91425" tIns="45700" rIns="91425" bIns="45700" anchor="t" anchorCtr="0">
            <a:noAutofit/>
          </a:bodyPr>
          <a:lstStyle/>
          <a:p>
            <a:pPr marL="457200" lvl="0" indent="0" algn="l" rtl="0">
              <a:lnSpc>
                <a:spcPct val="115000"/>
              </a:lnSpc>
              <a:spcBef>
                <a:spcPts val="300"/>
              </a:spcBef>
              <a:spcAft>
                <a:spcPts val="0"/>
              </a:spcAft>
              <a:buNone/>
            </a:pPr>
            <a:endParaRPr sz="1200" dirty="0">
              <a:latin typeface="Times New Roman"/>
              <a:ea typeface="Times New Roman"/>
              <a:cs typeface="Times New Roman"/>
              <a:sym typeface="Times New Roman"/>
            </a:endParaRPr>
          </a:p>
          <a:p>
            <a:pPr marL="457200" lvl="0" indent="0" algn="l" rtl="0">
              <a:lnSpc>
                <a:spcPct val="115000"/>
              </a:lnSpc>
              <a:spcBef>
                <a:spcPts val="300"/>
              </a:spcBef>
              <a:spcAft>
                <a:spcPts val="0"/>
              </a:spcAft>
              <a:buNone/>
            </a:pPr>
            <a:r>
              <a:rPr lang="en-US" sz="700" dirty="0">
                <a:latin typeface="Times New Roman"/>
                <a:ea typeface="Times New Roman"/>
                <a:cs typeface="Times New Roman"/>
                <a:sym typeface="Times New Roman"/>
              </a:rPr>
              <a:t> </a:t>
            </a:r>
            <a:r>
              <a:rPr lang="en-US" sz="1800" dirty="0">
                <a:latin typeface="Arial"/>
                <a:ea typeface="Arial"/>
                <a:cs typeface="Arial"/>
                <a:sym typeface="Arial"/>
              </a:rPr>
              <a:t>FERPA rights transfer to the student when they reach the age of 18 </a:t>
            </a:r>
            <a:r>
              <a:rPr lang="en-US" sz="1800" b="1" dirty="0">
                <a:latin typeface="Arial"/>
                <a:ea typeface="Arial"/>
                <a:cs typeface="Arial"/>
                <a:sym typeface="Arial"/>
              </a:rPr>
              <a:t>and </a:t>
            </a:r>
            <a:r>
              <a:rPr lang="en-US" sz="1800" dirty="0">
                <a:latin typeface="Arial"/>
                <a:ea typeface="Arial"/>
                <a:cs typeface="Arial"/>
                <a:sym typeface="Arial"/>
              </a:rPr>
              <a:t>attends a school beyond the high school level.  </a:t>
            </a:r>
            <a:endParaRPr sz="1800" dirty="0">
              <a:latin typeface="Arial"/>
              <a:ea typeface="Arial"/>
              <a:cs typeface="Arial"/>
              <a:sym typeface="Arial"/>
            </a:endParaRPr>
          </a:p>
          <a:p>
            <a:pPr marL="457200" lvl="0" indent="0" algn="l" rtl="0">
              <a:lnSpc>
                <a:spcPct val="115000"/>
              </a:lnSpc>
              <a:spcBef>
                <a:spcPts val="300"/>
              </a:spcBef>
              <a:spcAft>
                <a:spcPts val="0"/>
              </a:spcAft>
              <a:buNone/>
            </a:pPr>
            <a:endParaRPr sz="1800" dirty="0">
              <a:latin typeface="Arial"/>
              <a:ea typeface="Arial"/>
              <a:cs typeface="Arial"/>
              <a:sym typeface="Arial"/>
            </a:endParaRPr>
          </a:p>
          <a:p>
            <a:pPr marL="457200" lvl="0" indent="0" algn="l" rtl="0">
              <a:lnSpc>
                <a:spcPct val="115000"/>
              </a:lnSpc>
              <a:spcBef>
                <a:spcPts val="200"/>
              </a:spcBef>
              <a:spcAft>
                <a:spcPts val="0"/>
              </a:spcAft>
              <a:buNone/>
            </a:pPr>
            <a:endParaRPr sz="1800" dirty="0">
              <a:latin typeface="Arial"/>
              <a:ea typeface="Arial"/>
              <a:cs typeface="Arial"/>
              <a:sym typeface="Arial"/>
            </a:endParaRPr>
          </a:p>
          <a:p>
            <a:pPr marL="457200" lvl="0" indent="0" algn="l" rtl="0">
              <a:lnSpc>
                <a:spcPct val="115000"/>
              </a:lnSpc>
              <a:spcBef>
                <a:spcPts val="0"/>
              </a:spcBef>
              <a:spcAft>
                <a:spcPts val="0"/>
              </a:spcAft>
              <a:buNone/>
            </a:pPr>
            <a:endParaRPr sz="1800" dirty="0">
              <a:latin typeface="Arial"/>
              <a:ea typeface="Arial"/>
              <a:cs typeface="Arial"/>
              <a:sym typeface="Arial"/>
            </a:endParaRPr>
          </a:p>
          <a:p>
            <a:pPr marL="0" marR="0" lvl="0" indent="0" algn="l" rtl="0">
              <a:lnSpc>
                <a:spcPct val="100000"/>
              </a:lnSpc>
              <a:spcBef>
                <a:spcPts val="320"/>
              </a:spcBef>
              <a:spcAft>
                <a:spcPts val="0"/>
              </a:spcAft>
              <a:buNone/>
            </a:pPr>
            <a:endParaRPr sz="1800" dirty="0">
              <a:latin typeface="Arial"/>
              <a:ea typeface="Arial"/>
              <a:cs typeface="Arial"/>
              <a:sym typeface="Arial"/>
            </a:endParaRPr>
          </a:p>
        </p:txBody>
      </p:sp>
      <p:sp>
        <p:nvSpPr>
          <p:cNvPr id="500" name="Google Shape;500;p68"/>
          <p:cNvSpPr txBox="1"/>
          <p:nvPr/>
        </p:nvSpPr>
        <p:spPr>
          <a:xfrm>
            <a:off x="38325" y="2638025"/>
            <a:ext cx="7484400" cy="102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0000"/>
                </a:solidFill>
              </a:rPr>
              <a:t>True is INCORRECT. The correct answer is FALSE.</a:t>
            </a:r>
            <a:endParaRPr sz="2400" dirty="0">
              <a:solidFill>
                <a:srgbClr val="FF0000"/>
              </a:solidFill>
            </a:endParaRPr>
          </a:p>
        </p:txBody>
      </p:sp>
      <p:sp>
        <p:nvSpPr>
          <p:cNvPr id="501" name="Google Shape;501;p68">
            <a:hlinkClick r:id="rId3" action="ppaction://hlinksldjump"/>
          </p:cNvPr>
          <p:cNvSpPr/>
          <p:nvPr/>
        </p:nvSpPr>
        <p:spPr>
          <a:xfrm>
            <a:off x="114300" y="6215525"/>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9"/>
          <p:cNvSpPr txBox="1">
            <a:spLocks noGrp="1"/>
          </p:cNvSpPr>
          <p:nvPr>
            <p:ph type="title"/>
          </p:nvPr>
        </p:nvSpPr>
        <p:spPr>
          <a:xfrm>
            <a:off x="2669100" y="224050"/>
            <a:ext cx="51768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solidFill>
                  <a:schemeClr val="dk2"/>
                </a:solidFill>
                <a:latin typeface="Cambria"/>
                <a:ea typeface="Cambria"/>
                <a:cs typeface="Cambria"/>
                <a:sym typeface="Cambria"/>
              </a:rPr>
              <a:t>Quiz: Question 2 of 3</a:t>
            </a:r>
            <a:endParaRPr dirty="0">
              <a:solidFill>
                <a:schemeClr val="dk2"/>
              </a:solidFill>
              <a:latin typeface="Cambria"/>
              <a:ea typeface="Cambria"/>
              <a:cs typeface="Cambria"/>
              <a:sym typeface="Cambria"/>
            </a:endParaRPr>
          </a:p>
        </p:txBody>
      </p:sp>
      <p:sp>
        <p:nvSpPr>
          <p:cNvPr id="508" name="Google Shape;508;p69"/>
          <p:cNvSpPr txBox="1">
            <a:spLocks noGrp="1"/>
          </p:cNvSpPr>
          <p:nvPr>
            <p:ph type="body" idx="1"/>
          </p:nvPr>
        </p:nvSpPr>
        <p:spPr>
          <a:xfrm>
            <a:off x="-446500" y="1168750"/>
            <a:ext cx="8710200" cy="1081200"/>
          </a:xfrm>
          <a:prstGeom prst="rect">
            <a:avLst/>
          </a:prstGeom>
        </p:spPr>
        <p:txBody>
          <a:bodyPr spcFirstLastPara="1" wrap="square" lIns="91425" tIns="45700" rIns="91425" bIns="45700" anchor="t" anchorCtr="0">
            <a:noAutofit/>
          </a:bodyPr>
          <a:lstStyle/>
          <a:p>
            <a:pPr marL="457200" lvl="0" indent="0" algn="l" rtl="0">
              <a:lnSpc>
                <a:spcPct val="115000"/>
              </a:lnSpc>
              <a:spcBef>
                <a:spcPts val="300"/>
              </a:spcBef>
              <a:spcAft>
                <a:spcPts val="0"/>
              </a:spcAft>
              <a:buNone/>
            </a:pPr>
            <a:endParaRPr sz="1200" dirty="0">
              <a:latin typeface="Times New Roman"/>
              <a:ea typeface="Times New Roman"/>
              <a:cs typeface="Times New Roman"/>
              <a:sym typeface="Times New Roman"/>
            </a:endParaRPr>
          </a:p>
          <a:p>
            <a:pPr marL="457200" lvl="0" indent="0" algn="l" rtl="0">
              <a:lnSpc>
                <a:spcPct val="115000"/>
              </a:lnSpc>
              <a:spcBef>
                <a:spcPts val="300"/>
              </a:spcBef>
              <a:spcAft>
                <a:spcPts val="0"/>
              </a:spcAft>
              <a:buNone/>
            </a:pPr>
            <a:r>
              <a:rPr lang="en-US" sz="700" dirty="0">
                <a:latin typeface="Times New Roman"/>
                <a:ea typeface="Times New Roman"/>
                <a:cs typeface="Times New Roman"/>
                <a:sym typeface="Times New Roman"/>
              </a:rPr>
              <a:t> </a:t>
            </a:r>
            <a:r>
              <a:rPr lang="en-US" sz="1800" dirty="0">
                <a:latin typeface="Arial"/>
                <a:ea typeface="Arial"/>
                <a:cs typeface="Arial"/>
                <a:sym typeface="Arial"/>
              </a:rPr>
              <a:t>FERPA rights transfer to the student when they reach the age of 18 </a:t>
            </a:r>
            <a:r>
              <a:rPr lang="en-US" sz="1800" b="1" dirty="0">
                <a:latin typeface="Arial"/>
                <a:ea typeface="Arial"/>
                <a:cs typeface="Arial"/>
                <a:sym typeface="Arial"/>
              </a:rPr>
              <a:t>and </a:t>
            </a:r>
            <a:r>
              <a:rPr lang="en-US" sz="1800" dirty="0">
                <a:latin typeface="Arial"/>
                <a:ea typeface="Arial"/>
                <a:cs typeface="Arial"/>
                <a:sym typeface="Arial"/>
              </a:rPr>
              <a:t>attends a school beyond the high school level.  </a:t>
            </a:r>
            <a:endParaRPr sz="1800" dirty="0">
              <a:latin typeface="Arial"/>
              <a:ea typeface="Arial"/>
              <a:cs typeface="Arial"/>
              <a:sym typeface="Arial"/>
            </a:endParaRPr>
          </a:p>
          <a:p>
            <a:pPr marL="457200" lvl="0" indent="0" algn="l" rtl="0">
              <a:lnSpc>
                <a:spcPct val="115000"/>
              </a:lnSpc>
              <a:spcBef>
                <a:spcPts val="300"/>
              </a:spcBef>
              <a:spcAft>
                <a:spcPts val="0"/>
              </a:spcAft>
              <a:buNone/>
            </a:pPr>
            <a:endParaRPr sz="1800" dirty="0">
              <a:latin typeface="Arial"/>
              <a:ea typeface="Arial"/>
              <a:cs typeface="Arial"/>
              <a:sym typeface="Arial"/>
            </a:endParaRPr>
          </a:p>
          <a:p>
            <a:pPr marL="457200" lvl="0" indent="0" algn="l" rtl="0">
              <a:lnSpc>
                <a:spcPct val="115000"/>
              </a:lnSpc>
              <a:spcBef>
                <a:spcPts val="200"/>
              </a:spcBef>
              <a:spcAft>
                <a:spcPts val="0"/>
              </a:spcAft>
              <a:buNone/>
            </a:pPr>
            <a:endParaRPr sz="1800" dirty="0">
              <a:latin typeface="Arial"/>
              <a:ea typeface="Arial"/>
              <a:cs typeface="Arial"/>
              <a:sym typeface="Arial"/>
            </a:endParaRPr>
          </a:p>
          <a:p>
            <a:pPr marL="457200" lvl="0" indent="0" algn="l" rtl="0">
              <a:lnSpc>
                <a:spcPct val="115000"/>
              </a:lnSpc>
              <a:spcBef>
                <a:spcPts val="0"/>
              </a:spcBef>
              <a:spcAft>
                <a:spcPts val="0"/>
              </a:spcAft>
              <a:buNone/>
            </a:pPr>
            <a:endParaRPr sz="1800" dirty="0">
              <a:latin typeface="Arial"/>
              <a:ea typeface="Arial"/>
              <a:cs typeface="Arial"/>
              <a:sym typeface="Arial"/>
            </a:endParaRPr>
          </a:p>
          <a:p>
            <a:pPr marL="0" marR="0" lvl="0" indent="0" algn="l" rtl="0">
              <a:lnSpc>
                <a:spcPct val="100000"/>
              </a:lnSpc>
              <a:spcBef>
                <a:spcPts val="320"/>
              </a:spcBef>
              <a:spcAft>
                <a:spcPts val="0"/>
              </a:spcAft>
              <a:buNone/>
            </a:pPr>
            <a:endParaRPr sz="1800" dirty="0">
              <a:latin typeface="Arial"/>
              <a:ea typeface="Arial"/>
              <a:cs typeface="Arial"/>
              <a:sym typeface="Arial"/>
            </a:endParaRPr>
          </a:p>
        </p:txBody>
      </p:sp>
      <p:sp>
        <p:nvSpPr>
          <p:cNvPr id="509" name="Google Shape;509;p69"/>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
        <p:nvSpPr>
          <p:cNvPr id="510" name="Google Shape;510;p69"/>
          <p:cNvSpPr txBox="1"/>
          <p:nvPr/>
        </p:nvSpPr>
        <p:spPr>
          <a:xfrm>
            <a:off x="3070825" y="2698000"/>
            <a:ext cx="2590200" cy="6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Libre Franklin Medium"/>
                <a:ea typeface="Libre Franklin Medium"/>
                <a:cs typeface="Libre Franklin Medium"/>
                <a:sym typeface="Libre Franklin Medium"/>
              </a:rPr>
              <a:t>False is correct!</a:t>
            </a:r>
            <a:endParaRPr sz="2400" dirty="0">
              <a:latin typeface="Libre Franklin Medium"/>
              <a:ea typeface="Libre Franklin Medium"/>
              <a:cs typeface="Libre Franklin Medium"/>
              <a:sym typeface="Libre Franklin Medium"/>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0"/>
          <p:cNvSpPr txBox="1">
            <a:spLocks noGrp="1"/>
          </p:cNvSpPr>
          <p:nvPr>
            <p:ph type="title"/>
          </p:nvPr>
        </p:nvSpPr>
        <p:spPr>
          <a:xfrm>
            <a:off x="3289750" y="254150"/>
            <a:ext cx="52527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solidFill>
                  <a:schemeClr val="dk2"/>
                </a:solidFill>
                <a:latin typeface="Cambria"/>
                <a:ea typeface="Cambria"/>
                <a:cs typeface="Cambria"/>
                <a:sym typeface="Cambria"/>
              </a:rPr>
              <a:t>Quiz: Question 3 of 3</a:t>
            </a:r>
            <a:endParaRPr dirty="0">
              <a:solidFill>
                <a:schemeClr val="dk2"/>
              </a:solidFill>
              <a:latin typeface="Cambria"/>
              <a:ea typeface="Cambria"/>
              <a:cs typeface="Cambria"/>
              <a:sym typeface="Cambria"/>
            </a:endParaRPr>
          </a:p>
        </p:txBody>
      </p:sp>
      <p:sp>
        <p:nvSpPr>
          <p:cNvPr id="517" name="Google Shape;517;p70"/>
          <p:cNvSpPr txBox="1">
            <a:spLocks noGrp="1"/>
          </p:cNvSpPr>
          <p:nvPr>
            <p:ph type="body" idx="1"/>
          </p:nvPr>
        </p:nvSpPr>
        <p:spPr>
          <a:xfrm>
            <a:off x="38000" y="1264975"/>
            <a:ext cx="8229600" cy="1078500"/>
          </a:xfrm>
          <a:prstGeom prst="rect">
            <a:avLst/>
          </a:prstGeom>
        </p:spPr>
        <p:txBody>
          <a:bodyPr spcFirstLastPara="1" wrap="square" lIns="91425" tIns="45700" rIns="91425" bIns="45700" anchor="t" anchorCtr="0">
            <a:noAutofit/>
          </a:bodyPr>
          <a:lstStyle/>
          <a:p>
            <a:pPr marL="457200" lvl="0" indent="0" algn="l" rtl="0">
              <a:lnSpc>
                <a:spcPct val="115000"/>
              </a:lnSpc>
              <a:spcBef>
                <a:spcPts val="300"/>
              </a:spcBef>
              <a:spcAft>
                <a:spcPts val="0"/>
              </a:spcAft>
              <a:buNone/>
            </a:pPr>
            <a:endParaRPr sz="1800" dirty="0">
              <a:latin typeface="Arial"/>
              <a:ea typeface="Arial"/>
              <a:cs typeface="Arial"/>
              <a:sym typeface="Arial"/>
            </a:endParaRPr>
          </a:p>
          <a:p>
            <a:pPr marL="0" lvl="0" indent="0" algn="l" rtl="0">
              <a:lnSpc>
                <a:spcPct val="115000"/>
              </a:lnSpc>
              <a:spcBef>
                <a:spcPts val="200"/>
              </a:spcBef>
              <a:spcAft>
                <a:spcPts val="0"/>
              </a:spcAft>
              <a:buNone/>
            </a:pPr>
            <a:r>
              <a:rPr lang="en-US" sz="1800" dirty="0">
                <a:latin typeface="Arial"/>
                <a:ea typeface="Arial"/>
                <a:cs typeface="Arial"/>
                <a:sym typeface="Arial"/>
              </a:rPr>
              <a:t>Schools are always required to provide copies of student records, when it is requested and may charge for those copies.</a:t>
            </a:r>
            <a:endParaRPr sz="1800" dirty="0">
              <a:latin typeface="Arial"/>
              <a:ea typeface="Arial"/>
              <a:cs typeface="Arial"/>
              <a:sym typeface="Arial"/>
            </a:endParaRPr>
          </a:p>
          <a:p>
            <a:pPr marL="0" lvl="0" indent="0" algn="l" rtl="0">
              <a:lnSpc>
                <a:spcPct val="115000"/>
              </a:lnSpc>
              <a:spcBef>
                <a:spcPts val="200"/>
              </a:spcBef>
              <a:spcAft>
                <a:spcPts val="0"/>
              </a:spcAft>
              <a:buNone/>
            </a:pPr>
            <a:endParaRPr sz="1800" dirty="0">
              <a:latin typeface="Arial"/>
              <a:ea typeface="Arial"/>
              <a:cs typeface="Arial"/>
              <a:sym typeface="Arial"/>
            </a:endParaRPr>
          </a:p>
          <a:p>
            <a:pPr marL="0" lvl="0" indent="0" algn="l" rtl="0">
              <a:lnSpc>
                <a:spcPct val="115000"/>
              </a:lnSpc>
              <a:spcBef>
                <a:spcPts val="200"/>
              </a:spcBef>
              <a:spcAft>
                <a:spcPts val="0"/>
              </a:spcAft>
              <a:buNone/>
            </a:pPr>
            <a:endParaRPr sz="1800" dirty="0">
              <a:latin typeface="Arial"/>
              <a:ea typeface="Arial"/>
              <a:cs typeface="Arial"/>
              <a:sym typeface="Arial"/>
            </a:endParaRPr>
          </a:p>
          <a:p>
            <a:pPr marL="457200" lvl="0" indent="0" algn="l" rtl="0">
              <a:lnSpc>
                <a:spcPct val="115000"/>
              </a:lnSpc>
              <a:spcBef>
                <a:spcPts val="200"/>
              </a:spcBef>
              <a:spcAft>
                <a:spcPts val="0"/>
              </a:spcAft>
              <a:buNone/>
            </a:pPr>
            <a:endParaRPr sz="1800" dirty="0">
              <a:latin typeface="Arial"/>
              <a:ea typeface="Arial"/>
              <a:cs typeface="Arial"/>
              <a:sym typeface="Arial"/>
            </a:endParaRPr>
          </a:p>
          <a:p>
            <a:pPr marL="457200" lvl="0" indent="0" algn="l" rtl="0">
              <a:lnSpc>
                <a:spcPct val="115000"/>
              </a:lnSpc>
              <a:spcBef>
                <a:spcPts val="0"/>
              </a:spcBef>
              <a:spcAft>
                <a:spcPts val="0"/>
              </a:spcAft>
              <a:buNone/>
            </a:pPr>
            <a:endParaRPr sz="1800" dirty="0">
              <a:latin typeface="Arial"/>
              <a:ea typeface="Arial"/>
              <a:cs typeface="Arial"/>
              <a:sym typeface="Arial"/>
            </a:endParaRPr>
          </a:p>
          <a:p>
            <a:pPr marL="0" marR="0" lvl="0" indent="0" algn="l" rtl="0">
              <a:lnSpc>
                <a:spcPct val="100000"/>
              </a:lnSpc>
              <a:spcBef>
                <a:spcPts val="320"/>
              </a:spcBef>
              <a:spcAft>
                <a:spcPts val="0"/>
              </a:spcAft>
              <a:buNone/>
            </a:pPr>
            <a:endParaRPr sz="1800" dirty="0">
              <a:latin typeface="Arial"/>
              <a:ea typeface="Arial"/>
              <a:cs typeface="Arial"/>
              <a:sym typeface="Arial"/>
            </a:endParaRPr>
          </a:p>
        </p:txBody>
      </p:sp>
      <p:sp>
        <p:nvSpPr>
          <p:cNvPr id="518" name="Google Shape;518;p70">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519" name="Google Shape;519;p70">
            <a:hlinkClick r:id="rId4" action="ppaction://hlinksldjump"/>
          </p:cNvPr>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71"/>
          <p:cNvSpPr txBox="1">
            <a:spLocks noGrp="1"/>
          </p:cNvSpPr>
          <p:nvPr>
            <p:ph type="title"/>
          </p:nvPr>
        </p:nvSpPr>
        <p:spPr>
          <a:xfrm>
            <a:off x="2669100" y="225675"/>
            <a:ext cx="52527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solidFill>
                  <a:schemeClr val="dk2"/>
                </a:solidFill>
                <a:latin typeface="Cambria"/>
                <a:ea typeface="Cambria"/>
                <a:cs typeface="Cambria"/>
                <a:sym typeface="Cambria"/>
              </a:rPr>
              <a:t>Quiz: Question 3 of 3</a:t>
            </a:r>
            <a:endParaRPr dirty="0">
              <a:solidFill>
                <a:schemeClr val="dk2"/>
              </a:solidFill>
              <a:latin typeface="Cambria"/>
              <a:ea typeface="Cambria"/>
              <a:cs typeface="Cambria"/>
              <a:sym typeface="Cambria"/>
            </a:endParaRPr>
          </a:p>
        </p:txBody>
      </p:sp>
      <p:sp>
        <p:nvSpPr>
          <p:cNvPr id="526" name="Google Shape;526;p71"/>
          <p:cNvSpPr txBox="1">
            <a:spLocks noGrp="1"/>
          </p:cNvSpPr>
          <p:nvPr>
            <p:ph type="body" idx="1"/>
          </p:nvPr>
        </p:nvSpPr>
        <p:spPr>
          <a:xfrm>
            <a:off x="58225" y="1295925"/>
            <a:ext cx="8229600" cy="1252200"/>
          </a:xfrm>
          <a:prstGeom prst="rect">
            <a:avLst/>
          </a:prstGeom>
        </p:spPr>
        <p:txBody>
          <a:bodyPr spcFirstLastPara="1" wrap="square" lIns="91425" tIns="45700" rIns="91425" bIns="45700" anchor="t" anchorCtr="0">
            <a:noAutofit/>
          </a:bodyPr>
          <a:lstStyle/>
          <a:p>
            <a:pPr marL="457200" lvl="0" indent="0" algn="l" rtl="0">
              <a:lnSpc>
                <a:spcPct val="115000"/>
              </a:lnSpc>
              <a:spcBef>
                <a:spcPts val="300"/>
              </a:spcBef>
              <a:spcAft>
                <a:spcPts val="0"/>
              </a:spcAft>
              <a:buNone/>
            </a:pPr>
            <a:endParaRPr sz="1800" dirty="0">
              <a:latin typeface="Arial"/>
              <a:ea typeface="Arial"/>
              <a:cs typeface="Arial"/>
              <a:sym typeface="Arial"/>
            </a:endParaRPr>
          </a:p>
          <a:p>
            <a:pPr marL="0" lvl="0" indent="0" algn="l" rtl="0">
              <a:lnSpc>
                <a:spcPct val="115000"/>
              </a:lnSpc>
              <a:spcBef>
                <a:spcPts val="200"/>
              </a:spcBef>
              <a:spcAft>
                <a:spcPts val="0"/>
              </a:spcAft>
              <a:buNone/>
            </a:pPr>
            <a:r>
              <a:rPr lang="en-US" sz="1800" dirty="0">
                <a:latin typeface="Arial"/>
                <a:ea typeface="Arial"/>
                <a:cs typeface="Arial"/>
                <a:sym typeface="Arial"/>
              </a:rPr>
              <a:t>Schools are always required to provide copies of student records, when it is requested and may charge for those copies.</a:t>
            </a:r>
            <a:endParaRPr sz="1800" dirty="0">
              <a:latin typeface="Arial"/>
              <a:ea typeface="Arial"/>
              <a:cs typeface="Arial"/>
              <a:sym typeface="Arial"/>
            </a:endParaRPr>
          </a:p>
          <a:p>
            <a:pPr marL="0" lvl="0" indent="0" algn="l" rtl="0">
              <a:lnSpc>
                <a:spcPct val="115000"/>
              </a:lnSpc>
              <a:spcBef>
                <a:spcPts val="200"/>
              </a:spcBef>
              <a:spcAft>
                <a:spcPts val="0"/>
              </a:spcAft>
              <a:buNone/>
            </a:pPr>
            <a:endParaRPr sz="1800" dirty="0">
              <a:latin typeface="Arial"/>
              <a:ea typeface="Arial"/>
              <a:cs typeface="Arial"/>
              <a:sym typeface="Arial"/>
            </a:endParaRPr>
          </a:p>
          <a:p>
            <a:pPr marL="0" lvl="0" indent="0" algn="l" rtl="0">
              <a:lnSpc>
                <a:spcPct val="115000"/>
              </a:lnSpc>
              <a:spcBef>
                <a:spcPts val="200"/>
              </a:spcBef>
              <a:spcAft>
                <a:spcPts val="0"/>
              </a:spcAft>
              <a:buNone/>
            </a:pPr>
            <a:endParaRPr sz="18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800" dirty="0">
              <a:latin typeface="Arial"/>
              <a:ea typeface="Arial"/>
              <a:cs typeface="Arial"/>
              <a:sym typeface="Arial"/>
            </a:endParaRPr>
          </a:p>
          <a:p>
            <a:pPr marL="0" marR="0" lvl="0" indent="0" algn="l" rtl="0">
              <a:lnSpc>
                <a:spcPct val="100000"/>
              </a:lnSpc>
              <a:spcBef>
                <a:spcPts val="320"/>
              </a:spcBef>
              <a:spcAft>
                <a:spcPts val="0"/>
              </a:spcAft>
              <a:buNone/>
            </a:pPr>
            <a:endParaRPr sz="1800" dirty="0">
              <a:latin typeface="Arial"/>
              <a:ea typeface="Arial"/>
              <a:cs typeface="Arial"/>
              <a:sym typeface="Arial"/>
            </a:endParaRPr>
          </a:p>
        </p:txBody>
      </p:sp>
      <p:sp>
        <p:nvSpPr>
          <p:cNvPr id="527" name="Google Shape;527;p71">
            <a:hlinkClick r:id="rId3" action="ppaction://hlinksldjump"/>
          </p:cNvPr>
          <p:cNvSpPr/>
          <p:nvPr/>
        </p:nvSpPr>
        <p:spPr>
          <a:xfrm>
            <a:off x="114300" y="6187025"/>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
        <p:nvSpPr>
          <p:cNvPr id="528" name="Google Shape;528;p71"/>
          <p:cNvSpPr txBox="1"/>
          <p:nvPr/>
        </p:nvSpPr>
        <p:spPr>
          <a:xfrm>
            <a:off x="58225" y="2673675"/>
            <a:ext cx="7344000" cy="80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00"/>
              </a:spcBef>
              <a:spcAft>
                <a:spcPts val="0"/>
              </a:spcAft>
              <a:buClr>
                <a:schemeClr val="dk1"/>
              </a:buClr>
              <a:buSzPts val="1100"/>
              <a:buFont typeface="Arial"/>
              <a:buNone/>
            </a:pPr>
            <a:endParaRPr sz="1800" dirty="0">
              <a:solidFill>
                <a:schemeClr val="dk1"/>
              </a:solidFill>
            </a:endParaRPr>
          </a:p>
          <a:p>
            <a:pPr marL="0" lvl="0" indent="0" algn="l" rtl="0">
              <a:spcBef>
                <a:spcPts val="0"/>
              </a:spcBef>
              <a:spcAft>
                <a:spcPts val="0"/>
              </a:spcAft>
              <a:buClr>
                <a:schemeClr val="dk1"/>
              </a:buClr>
              <a:buSzPts val="1100"/>
              <a:buFont typeface="Arial"/>
              <a:buNone/>
            </a:pPr>
            <a:r>
              <a:rPr lang="en-US" sz="2400" dirty="0">
                <a:solidFill>
                  <a:srgbClr val="FF0000"/>
                </a:solidFill>
              </a:rPr>
              <a:t>True is INCORRECT. The correct answer is FALSE.</a:t>
            </a:r>
            <a:endParaRPr dirty="0">
              <a:latin typeface="Libre Franklin Medium"/>
              <a:ea typeface="Libre Franklin Medium"/>
              <a:cs typeface="Libre Franklin Medium"/>
              <a:sym typeface="Libre Franklin Medium"/>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2"/>
          <p:cNvSpPr txBox="1">
            <a:spLocks noGrp="1"/>
          </p:cNvSpPr>
          <p:nvPr>
            <p:ph type="title"/>
          </p:nvPr>
        </p:nvSpPr>
        <p:spPr>
          <a:xfrm>
            <a:off x="3289750" y="254150"/>
            <a:ext cx="52527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solidFill>
                  <a:schemeClr val="dk2"/>
                </a:solidFill>
                <a:latin typeface="Cambria"/>
                <a:ea typeface="Cambria"/>
                <a:cs typeface="Cambria"/>
                <a:sym typeface="Cambria"/>
              </a:rPr>
              <a:t>Quiz: Question 3 of 3</a:t>
            </a:r>
            <a:endParaRPr dirty="0">
              <a:solidFill>
                <a:schemeClr val="dk2"/>
              </a:solidFill>
              <a:latin typeface="Cambria"/>
              <a:ea typeface="Cambria"/>
              <a:cs typeface="Cambria"/>
              <a:sym typeface="Cambria"/>
            </a:endParaRPr>
          </a:p>
        </p:txBody>
      </p:sp>
      <p:sp>
        <p:nvSpPr>
          <p:cNvPr id="535" name="Google Shape;535;p72"/>
          <p:cNvSpPr txBox="1">
            <a:spLocks noGrp="1"/>
          </p:cNvSpPr>
          <p:nvPr>
            <p:ph type="body" idx="1"/>
          </p:nvPr>
        </p:nvSpPr>
        <p:spPr>
          <a:xfrm>
            <a:off x="57000" y="1264975"/>
            <a:ext cx="8229600" cy="1078500"/>
          </a:xfrm>
          <a:prstGeom prst="rect">
            <a:avLst/>
          </a:prstGeom>
        </p:spPr>
        <p:txBody>
          <a:bodyPr spcFirstLastPara="1" wrap="square" lIns="91425" tIns="45700" rIns="91425" bIns="45700" anchor="t" anchorCtr="0">
            <a:noAutofit/>
          </a:bodyPr>
          <a:lstStyle/>
          <a:p>
            <a:pPr marL="457200" lvl="0" indent="0" algn="l" rtl="0">
              <a:lnSpc>
                <a:spcPct val="115000"/>
              </a:lnSpc>
              <a:spcBef>
                <a:spcPts val="300"/>
              </a:spcBef>
              <a:spcAft>
                <a:spcPts val="0"/>
              </a:spcAft>
              <a:buNone/>
            </a:pPr>
            <a:endParaRPr sz="1800" dirty="0">
              <a:latin typeface="Arial"/>
              <a:ea typeface="Arial"/>
              <a:cs typeface="Arial"/>
              <a:sym typeface="Arial"/>
            </a:endParaRPr>
          </a:p>
          <a:p>
            <a:pPr marL="0" lvl="0" indent="0" algn="l" rtl="0">
              <a:lnSpc>
                <a:spcPct val="115000"/>
              </a:lnSpc>
              <a:spcBef>
                <a:spcPts val="200"/>
              </a:spcBef>
              <a:spcAft>
                <a:spcPts val="0"/>
              </a:spcAft>
              <a:buNone/>
            </a:pPr>
            <a:r>
              <a:rPr lang="en-US" sz="1800" dirty="0">
                <a:latin typeface="Arial"/>
                <a:ea typeface="Arial"/>
                <a:cs typeface="Arial"/>
                <a:sym typeface="Arial"/>
              </a:rPr>
              <a:t>Schools are always required to provide copies of student records, when it is requested and may charge for those copies.</a:t>
            </a:r>
            <a:endParaRPr sz="1800" dirty="0">
              <a:latin typeface="Arial"/>
              <a:ea typeface="Arial"/>
              <a:cs typeface="Arial"/>
              <a:sym typeface="Arial"/>
            </a:endParaRPr>
          </a:p>
          <a:p>
            <a:pPr marL="0" lvl="0" indent="0" algn="l" rtl="0">
              <a:lnSpc>
                <a:spcPct val="115000"/>
              </a:lnSpc>
              <a:spcBef>
                <a:spcPts val="200"/>
              </a:spcBef>
              <a:spcAft>
                <a:spcPts val="0"/>
              </a:spcAft>
              <a:buNone/>
            </a:pPr>
            <a:endParaRPr sz="18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800" dirty="0">
              <a:latin typeface="Arial"/>
              <a:ea typeface="Arial"/>
              <a:cs typeface="Arial"/>
              <a:sym typeface="Arial"/>
            </a:endParaRPr>
          </a:p>
          <a:p>
            <a:pPr marL="457200" lvl="0" indent="0" algn="l" rtl="0">
              <a:lnSpc>
                <a:spcPct val="115000"/>
              </a:lnSpc>
              <a:spcBef>
                <a:spcPts val="0"/>
              </a:spcBef>
              <a:spcAft>
                <a:spcPts val="0"/>
              </a:spcAft>
              <a:buNone/>
            </a:pPr>
            <a:endParaRPr sz="1800" dirty="0">
              <a:latin typeface="Arial"/>
              <a:ea typeface="Arial"/>
              <a:cs typeface="Arial"/>
              <a:sym typeface="Arial"/>
            </a:endParaRPr>
          </a:p>
          <a:p>
            <a:pPr marL="0" marR="0" lvl="0" indent="0" algn="l" rtl="0">
              <a:lnSpc>
                <a:spcPct val="100000"/>
              </a:lnSpc>
              <a:spcBef>
                <a:spcPts val="320"/>
              </a:spcBef>
              <a:spcAft>
                <a:spcPts val="0"/>
              </a:spcAft>
              <a:buNone/>
            </a:pPr>
            <a:endParaRPr sz="1800" dirty="0">
              <a:latin typeface="Arial"/>
              <a:ea typeface="Arial"/>
              <a:cs typeface="Arial"/>
              <a:sym typeface="Arial"/>
            </a:endParaRPr>
          </a:p>
        </p:txBody>
      </p:sp>
      <p:sp>
        <p:nvSpPr>
          <p:cNvPr id="536" name="Google Shape;536;p72"/>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
        <p:nvSpPr>
          <p:cNvPr id="537" name="Google Shape;537;p72">
            <a:hlinkClick r:id="" action="ppaction://hlinkshowjump?jump=firstslide"/>
          </p:cNvPr>
          <p:cNvSpPr/>
          <p:nvPr/>
        </p:nvSpPr>
        <p:spPr>
          <a:xfrm>
            <a:off x="114300" y="5923025"/>
            <a:ext cx="2615700" cy="692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Back to Main Module Page</a:t>
            </a:r>
            <a:endParaRPr dirty="0"/>
          </a:p>
        </p:txBody>
      </p:sp>
      <p:sp>
        <p:nvSpPr>
          <p:cNvPr id="538" name="Google Shape;538;p72">
            <a:hlinkClick r:id="rId3" action="ppaction://hlinksldjump"/>
          </p:cNvPr>
          <p:cNvSpPr/>
          <p:nvPr/>
        </p:nvSpPr>
        <p:spPr>
          <a:xfrm>
            <a:off x="6129025" y="5923025"/>
            <a:ext cx="2758500" cy="615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Continue to Next Module</a:t>
            </a:r>
            <a:endParaRPr dirty="0"/>
          </a:p>
        </p:txBody>
      </p:sp>
      <p:sp>
        <p:nvSpPr>
          <p:cNvPr id="539" name="Google Shape;539;p72"/>
          <p:cNvSpPr txBox="1"/>
          <p:nvPr/>
        </p:nvSpPr>
        <p:spPr>
          <a:xfrm>
            <a:off x="2892500" y="5510425"/>
            <a:ext cx="3769800" cy="86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You have completed this module.</a:t>
            </a:r>
            <a:endParaRPr b="1" dirty="0"/>
          </a:p>
        </p:txBody>
      </p:sp>
      <p:sp>
        <p:nvSpPr>
          <p:cNvPr id="540" name="Google Shape;540;p72"/>
          <p:cNvSpPr txBox="1"/>
          <p:nvPr/>
        </p:nvSpPr>
        <p:spPr>
          <a:xfrm>
            <a:off x="2424700" y="2343400"/>
            <a:ext cx="3191400" cy="86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00"/>
              </a:spcBef>
              <a:spcAft>
                <a:spcPts val="0"/>
              </a:spcAft>
              <a:buClr>
                <a:schemeClr val="dk1"/>
              </a:buClr>
              <a:buSzPts val="1100"/>
              <a:buFont typeface="Arial"/>
              <a:buNone/>
            </a:pPr>
            <a:endParaRPr sz="1800" dirty="0">
              <a:solidFill>
                <a:schemeClr val="dk1"/>
              </a:solidFill>
            </a:endParaRPr>
          </a:p>
          <a:p>
            <a:pPr marL="0" lvl="0" indent="0" algn="l" rtl="0">
              <a:spcBef>
                <a:spcPts val="0"/>
              </a:spcBef>
              <a:spcAft>
                <a:spcPts val="0"/>
              </a:spcAft>
              <a:buClr>
                <a:schemeClr val="dk1"/>
              </a:buClr>
              <a:buSzPts val="1100"/>
              <a:buFont typeface="Arial"/>
              <a:buNone/>
            </a:pPr>
            <a:r>
              <a:rPr lang="en-US" sz="2400" dirty="0">
                <a:solidFill>
                  <a:schemeClr val="dk1"/>
                </a:solidFill>
              </a:rPr>
              <a:t>          False is correct!</a:t>
            </a:r>
            <a:endParaRPr dirty="0">
              <a:latin typeface="Libre Franklin Medium"/>
              <a:ea typeface="Libre Franklin Medium"/>
              <a:cs typeface="Libre Franklin Medium"/>
              <a:sym typeface="Libre Franklin Medium"/>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3"/>
          <p:cNvSpPr txBox="1">
            <a:spLocks noGrp="1"/>
          </p:cNvSpPr>
          <p:nvPr>
            <p:ph type="ctrTitle"/>
          </p:nvPr>
        </p:nvSpPr>
        <p:spPr>
          <a:xfrm>
            <a:off x="48700" y="2305401"/>
            <a:ext cx="7772400" cy="192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Libre Franklin Medium"/>
              <a:buNone/>
            </a:pPr>
            <a:r>
              <a:rPr lang="en-US" dirty="0">
                <a:solidFill>
                  <a:schemeClr val="dk2"/>
                </a:solidFill>
                <a:latin typeface="Cambria"/>
                <a:ea typeface="Cambria"/>
                <a:cs typeface="Cambria"/>
                <a:sym typeface="Cambria"/>
              </a:rPr>
              <a:t>The Americans With Disabilities Act of 1990</a:t>
            </a:r>
            <a:endParaRPr dirty="0">
              <a:solidFill>
                <a:schemeClr val="dk2"/>
              </a:solidFill>
              <a:latin typeface="Cambria"/>
              <a:ea typeface="Cambria"/>
              <a:cs typeface="Cambria"/>
              <a:sym typeface="Cambria"/>
            </a:endParaRPr>
          </a:p>
        </p:txBody>
      </p:sp>
      <p:sp>
        <p:nvSpPr>
          <p:cNvPr id="547" name="Google Shape;547;p73">
            <a:hlinkClick r:id="" action="ppaction://hlinkshowjump?jump=firstslide"/>
          </p:cNvPr>
          <p:cNvSpPr/>
          <p:nvPr/>
        </p:nvSpPr>
        <p:spPr>
          <a:xfrm>
            <a:off x="114300" y="6192500"/>
            <a:ext cx="1600200" cy="4656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r>
              <a:rPr lang="en-US" sz="1200" dirty="0">
                <a:uFill>
                  <a:noFill/>
                </a:uFill>
                <a:hlinkClick r:id="" action="ppaction://hlinkshowjump?jump=firstslide"/>
              </a:rPr>
              <a:t>Back to Modules</a:t>
            </a:r>
            <a:endParaRP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2743425" y="286650"/>
            <a:ext cx="6096000" cy="944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Libre Franklin Medium"/>
              <a:buNone/>
            </a:pPr>
            <a:r>
              <a:rPr lang="en-US" dirty="0">
                <a:solidFill>
                  <a:schemeClr val="dk2"/>
                </a:solidFill>
                <a:latin typeface="Cambria"/>
                <a:ea typeface="Cambria"/>
                <a:cs typeface="Cambria"/>
                <a:sym typeface="Cambria"/>
              </a:rPr>
              <a:t>IDEA 13 Categories</a:t>
            </a:r>
            <a:endParaRPr dirty="0">
              <a:solidFill>
                <a:schemeClr val="dk2"/>
              </a:solidFill>
              <a:latin typeface="Cambria"/>
              <a:ea typeface="Cambria"/>
              <a:cs typeface="Cambria"/>
              <a:sym typeface="Cambria"/>
            </a:endParaRPr>
          </a:p>
        </p:txBody>
      </p:sp>
      <p:sp>
        <p:nvSpPr>
          <p:cNvPr id="125" name="Google Shape;125;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dirty="0">
                <a:latin typeface="Arial"/>
                <a:ea typeface="Arial"/>
                <a:cs typeface="Arial"/>
                <a:sym typeface="Arial"/>
              </a:rPr>
              <a:t>Learning disability</a:t>
            </a:r>
            <a:endParaRPr dirty="0">
              <a:latin typeface="Arial"/>
              <a:ea typeface="Arial"/>
              <a:cs typeface="Arial"/>
              <a:sym typeface="Arial"/>
            </a:endParaRPr>
          </a:p>
          <a:p>
            <a:pPr marL="342900" lvl="0" indent="-342900" algn="l" rtl="0">
              <a:spcBef>
                <a:spcPts val="640"/>
              </a:spcBef>
              <a:spcAft>
                <a:spcPts val="0"/>
              </a:spcAft>
              <a:buClr>
                <a:schemeClr val="dk1"/>
              </a:buClr>
              <a:buSzPts val="3200"/>
              <a:buChar char="•"/>
            </a:pPr>
            <a:r>
              <a:rPr lang="en-US" dirty="0">
                <a:latin typeface="Arial"/>
                <a:ea typeface="Arial"/>
                <a:cs typeface="Arial"/>
                <a:sym typeface="Arial"/>
              </a:rPr>
              <a:t>Speech or language impairment</a:t>
            </a:r>
            <a:endParaRPr dirty="0">
              <a:latin typeface="Arial"/>
              <a:ea typeface="Arial"/>
              <a:cs typeface="Arial"/>
              <a:sym typeface="Arial"/>
            </a:endParaRPr>
          </a:p>
          <a:p>
            <a:pPr marL="342900" lvl="0" indent="-342900" algn="l" rtl="0">
              <a:spcBef>
                <a:spcPts val="640"/>
              </a:spcBef>
              <a:spcAft>
                <a:spcPts val="0"/>
              </a:spcAft>
              <a:buClr>
                <a:schemeClr val="dk1"/>
              </a:buClr>
              <a:buSzPts val="3200"/>
              <a:buChar char="•"/>
            </a:pPr>
            <a:r>
              <a:rPr lang="en-US" dirty="0">
                <a:latin typeface="Arial"/>
                <a:ea typeface="Arial"/>
                <a:cs typeface="Arial"/>
                <a:sym typeface="Arial"/>
              </a:rPr>
              <a:t>Mental retardation (intellectual disability)</a:t>
            </a:r>
            <a:endParaRPr dirty="0">
              <a:latin typeface="Arial"/>
              <a:ea typeface="Arial"/>
              <a:cs typeface="Arial"/>
              <a:sym typeface="Arial"/>
            </a:endParaRPr>
          </a:p>
          <a:p>
            <a:pPr marL="342900" lvl="0" indent="-342900" algn="l" rtl="0">
              <a:spcBef>
                <a:spcPts val="640"/>
              </a:spcBef>
              <a:spcAft>
                <a:spcPts val="0"/>
              </a:spcAft>
              <a:buClr>
                <a:schemeClr val="dk1"/>
              </a:buClr>
              <a:buSzPts val="3200"/>
              <a:buChar char="•"/>
            </a:pPr>
            <a:r>
              <a:rPr lang="en-US" dirty="0">
                <a:latin typeface="Arial"/>
                <a:ea typeface="Arial"/>
                <a:cs typeface="Arial"/>
                <a:sym typeface="Arial"/>
              </a:rPr>
              <a:t>Emotional disturbance</a:t>
            </a:r>
            <a:endParaRPr dirty="0">
              <a:latin typeface="Arial"/>
              <a:ea typeface="Arial"/>
              <a:cs typeface="Arial"/>
              <a:sym typeface="Arial"/>
            </a:endParaRPr>
          </a:p>
          <a:p>
            <a:pPr marL="342900" lvl="0" indent="-342900" algn="l" rtl="0">
              <a:spcBef>
                <a:spcPts val="640"/>
              </a:spcBef>
              <a:spcAft>
                <a:spcPts val="0"/>
              </a:spcAft>
              <a:buClr>
                <a:schemeClr val="dk1"/>
              </a:buClr>
              <a:buSzPts val="3200"/>
              <a:buChar char="•"/>
            </a:pPr>
            <a:r>
              <a:rPr lang="en-US" dirty="0">
                <a:latin typeface="Arial"/>
                <a:ea typeface="Arial"/>
                <a:cs typeface="Arial"/>
                <a:sym typeface="Arial"/>
              </a:rPr>
              <a:t>Autism</a:t>
            </a:r>
            <a:endParaRPr dirty="0">
              <a:latin typeface="Arial"/>
              <a:ea typeface="Arial"/>
              <a:cs typeface="Arial"/>
              <a:sym typeface="Arial"/>
            </a:endParaRPr>
          </a:p>
          <a:p>
            <a:pPr marL="342900" lvl="0" indent="-342900" algn="l" rtl="0">
              <a:spcBef>
                <a:spcPts val="640"/>
              </a:spcBef>
              <a:spcAft>
                <a:spcPts val="0"/>
              </a:spcAft>
              <a:buClr>
                <a:schemeClr val="dk1"/>
              </a:buClr>
              <a:buSzPts val="3200"/>
              <a:buChar char="•"/>
            </a:pPr>
            <a:r>
              <a:rPr lang="en-US" dirty="0">
                <a:latin typeface="Arial"/>
                <a:ea typeface="Arial"/>
                <a:cs typeface="Arial"/>
                <a:sym typeface="Arial"/>
              </a:rPr>
              <a:t>Hearing impairment</a:t>
            </a:r>
            <a:endParaRPr dirty="0">
              <a:latin typeface="Arial"/>
              <a:ea typeface="Arial"/>
              <a:cs typeface="Arial"/>
              <a:sym typeface="Arial"/>
            </a:endParaRPr>
          </a:p>
          <a:p>
            <a:pPr marL="342900" lvl="0" indent="-139700" algn="l" rtl="0">
              <a:spcBef>
                <a:spcPts val="640"/>
              </a:spcBef>
              <a:spcAft>
                <a:spcPts val="0"/>
              </a:spcAft>
              <a:buClr>
                <a:schemeClr val="dk1"/>
              </a:buClr>
              <a:buSzPts val="3200"/>
              <a:buNone/>
            </a:pPr>
            <a:endParaRPr dirty="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74"/>
          <p:cNvSpPr txBox="1">
            <a:spLocks noGrp="1"/>
          </p:cNvSpPr>
          <p:nvPr>
            <p:ph type="title"/>
          </p:nvPr>
        </p:nvSpPr>
        <p:spPr>
          <a:xfrm>
            <a:off x="2669100" y="201175"/>
            <a:ext cx="6096000" cy="944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Libre Franklin Medium"/>
              <a:buNone/>
            </a:pPr>
            <a:r>
              <a:rPr lang="en-US" dirty="0">
                <a:solidFill>
                  <a:schemeClr val="dk2"/>
                </a:solidFill>
                <a:latin typeface="Cambria"/>
                <a:ea typeface="Cambria"/>
                <a:cs typeface="Cambria"/>
                <a:sym typeface="Cambria"/>
              </a:rPr>
              <a:t>ADA of 1990 Definition</a:t>
            </a:r>
            <a:endParaRPr dirty="0">
              <a:solidFill>
                <a:schemeClr val="dk2"/>
              </a:solidFill>
              <a:latin typeface="Cambria"/>
              <a:ea typeface="Cambria"/>
              <a:cs typeface="Cambria"/>
              <a:sym typeface="Cambria"/>
            </a:endParaRPr>
          </a:p>
        </p:txBody>
      </p:sp>
      <p:sp>
        <p:nvSpPr>
          <p:cNvPr id="553" name="Google Shape;553;p74"/>
          <p:cNvSpPr txBox="1">
            <a:spLocks noGrp="1"/>
          </p:cNvSpPr>
          <p:nvPr>
            <p:ph type="body" idx="1"/>
          </p:nvPr>
        </p:nvSpPr>
        <p:spPr>
          <a:xfrm>
            <a:off x="-294150" y="1485900"/>
            <a:ext cx="8229600" cy="1325400"/>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r>
              <a:rPr lang="en-US" sz="1800" dirty="0">
                <a:latin typeface="Arial"/>
                <a:ea typeface="Arial"/>
                <a:cs typeface="Arial"/>
                <a:sym typeface="Arial"/>
              </a:rPr>
              <a:t>Passed by Congress in 1990, the Americans with Disabilities Act (ADA) is the nation's first comprehensive civil rights law addressing the needs of people with disabilities, prohibiting discrimination in employment, public services, public accommodations, and telecommunications</a:t>
            </a:r>
            <a:endParaRPr sz="1800" dirty="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5"/>
          <p:cNvSpPr txBox="1">
            <a:spLocks noGrp="1"/>
          </p:cNvSpPr>
          <p:nvPr>
            <p:ph type="title"/>
          </p:nvPr>
        </p:nvSpPr>
        <p:spPr>
          <a:xfrm>
            <a:off x="2505300" y="160850"/>
            <a:ext cx="6096000" cy="944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Libre Franklin Medium"/>
              <a:buNone/>
            </a:pPr>
            <a:r>
              <a:rPr lang="en-US" dirty="0">
                <a:solidFill>
                  <a:schemeClr val="dk2"/>
                </a:solidFill>
                <a:latin typeface="Cambria"/>
                <a:ea typeface="Cambria"/>
                <a:cs typeface="Cambria"/>
                <a:sym typeface="Cambria"/>
              </a:rPr>
              <a:t>ADA of 1990 Definition </a:t>
            </a:r>
            <a:endParaRPr dirty="0">
              <a:solidFill>
                <a:schemeClr val="dk2"/>
              </a:solidFill>
              <a:latin typeface="Cambria"/>
              <a:ea typeface="Cambria"/>
              <a:cs typeface="Cambria"/>
              <a:sym typeface="Cambria"/>
            </a:endParaRPr>
          </a:p>
        </p:txBody>
      </p:sp>
      <p:sp>
        <p:nvSpPr>
          <p:cNvPr id="559" name="Google Shape;559;p75"/>
          <p:cNvSpPr txBox="1">
            <a:spLocks noGrp="1"/>
          </p:cNvSpPr>
          <p:nvPr>
            <p:ph type="body" idx="1"/>
          </p:nvPr>
        </p:nvSpPr>
        <p:spPr>
          <a:xfrm>
            <a:off x="-275450" y="1666425"/>
            <a:ext cx="8985600" cy="1221000"/>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r>
              <a:rPr lang="en-US" sz="1800" dirty="0">
                <a:latin typeface="Arial"/>
                <a:ea typeface="Arial"/>
                <a:cs typeface="Arial"/>
                <a:sym typeface="Arial"/>
              </a:rPr>
              <a:t>The purpose of the law is to make sure that people with disabilities have the same rights and opportunities as everyone else. The ADA is divided into five titles (or sections) that relate to different areas of public life.</a:t>
            </a:r>
            <a:endParaRPr sz="1800" dirty="0">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0B73-859F-461B-9C3B-842244E6AF13}"/>
              </a:ext>
            </a:extLst>
          </p:cNvPr>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ADA 2010 Standards for Accessible Design</a:t>
            </a:r>
          </a:p>
        </p:txBody>
      </p:sp>
      <p:sp>
        <p:nvSpPr>
          <p:cNvPr id="3" name="Text Placeholder 2">
            <a:extLst>
              <a:ext uri="{FF2B5EF4-FFF2-40B4-BE49-F238E27FC236}">
                <a16:creationId xmlns:a16="http://schemas.microsoft.com/office/drawing/2014/main" id="{B6E5A9D6-5721-4703-8594-489D81DFFA2B}"/>
              </a:ext>
            </a:extLst>
          </p:cNvPr>
          <p:cNvSpPr>
            <a:spLocks noGrp="1"/>
          </p:cNvSpPr>
          <p:nvPr>
            <p:ph type="body" idx="1"/>
          </p:nvPr>
        </p:nvSpPr>
        <p:spPr/>
        <p:txBody>
          <a:bodyPr/>
          <a:lstStyle/>
          <a:p>
            <a:r>
              <a:rPr lang="en-US" dirty="0"/>
              <a:t>September 15, 2010 the Department of Justice published its revised regulations for Titles II and II .</a:t>
            </a:r>
          </a:p>
          <a:p>
            <a:r>
              <a:rPr lang="en-US" dirty="0"/>
              <a:t>In the revised regulations, the Department included detailed guidance with a section-by-section analysis of the revisions. </a:t>
            </a:r>
          </a:p>
        </p:txBody>
      </p:sp>
    </p:spTree>
    <p:extLst>
      <p:ext uri="{BB962C8B-B14F-4D97-AF65-F5344CB8AC3E}">
        <p14:creationId xmlns:p14="http://schemas.microsoft.com/office/powerpoint/2010/main" val="330846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76"/>
          <p:cNvSpPr txBox="1">
            <a:spLocks noGrp="1"/>
          </p:cNvSpPr>
          <p:nvPr>
            <p:ph type="title"/>
          </p:nvPr>
        </p:nvSpPr>
        <p:spPr>
          <a:xfrm>
            <a:off x="2669100" y="346200"/>
            <a:ext cx="6096000" cy="1139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Libre Franklin Medium"/>
              <a:buNone/>
            </a:pPr>
            <a:r>
              <a:rPr lang="en-US" dirty="0">
                <a:solidFill>
                  <a:schemeClr val="dk2"/>
                </a:solidFill>
                <a:latin typeface="Cambria"/>
                <a:ea typeface="Cambria"/>
                <a:cs typeface="Cambria"/>
                <a:sym typeface="Cambria"/>
              </a:rPr>
              <a:t>Title I - Employment</a:t>
            </a:r>
            <a:br>
              <a:rPr lang="en-US" sz="3959" b="1" dirty="0"/>
            </a:br>
            <a:endParaRPr sz="3959" dirty="0"/>
          </a:p>
        </p:txBody>
      </p:sp>
      <p:sp>
        <p:nvSpPr>
          <p:cNvPr id="565" name="Google Shape;565;p76"/>
          <p:cNvSpPr txBox="1">
            <a:spLocks noGrp="1"/>
          </p:cNvSpPr>
          <p:nvPr>
            <p:ph type="body" idx="1"/>
          </p:nvPr>
        </p:nvSpPr>
        <p:spPr>
          <a:xfrm>
            <a:off x="-38000" y="1419400"/>
            <a:ext cx="8229600" cy="3158100"/>
          </a:xfrm>
          <a:prstGeom prst="rect">
            <a:avLst/>
          </a:prstGeom>
          <a:noFill/>
          <a:ln>
            <a:noFill/>
          </a:ln>
        </p:spPr>
        <p:txBody>
          <a:bodyPr spcFirstLastPara="1" wrap="square" lIns="91425" tIns="45700" rIns="91425" bIns="45700" anchor="t" anchorCtr="0">
            <a:noAutofit/>
          </a:bodyPr>
          <a:lstStyle/>
          <a:p>
            <a:pPr marL="342900" lvl="0" indent="-284480" algn="l" rtl="0">
              <a:lnSpc>
                <a:spcPct val="90000"/>
              </a:lnSpc>
              <a:spcBef>
                <a:spcPts val="0"/>
              </a:spcBef>
              <a:spcAft>
                <a:spcPts val="0"/>
              </a:spcAft>
              <a:buClr>
                <a:schemeClr val="dk1"/>
              </a:buClr>
              <a:buSzPts val="1800"/>
              <a:buChar char="•"/>
            </a:pPr>
            <a:r>
              <a:rPr lang="en-US" sz="1800" dirty="0">
                <a:latin typeface="Arial"/>
                <a:ea typeface="Arial"/>
                <a:cs typeface="Arial"/>
                <a:sym typeface="Arial"/>
              </a:rPr>
              <a:t>Helps people with disabilities access the same employment opportunities and benefits available to people without disabilities.</a:t>
            </a:r>
            <a:endParaRPr sz="1800" dirty="0">
              <a:latin typeface="Arial"/>
              <a:ea typeface="Arial"/>
              <a:cs typeface="Arial"/>
              <a:sym typeface="Arial"/>
            </a:endParaRPr>
          </a:p>
          <a:p>
            <a:pPr marL="342900" lvl="0" indent="0" algn="l" rtl="0">
              <a:lnSpc>
                <a:spcPct val="90000"/>
              </a:lnSpc>
              <a:spcBef>
                <a:spcPts val="0"/>
              </a:spcBef>
              <a:spcAft>
                <a:spcPts val="0"/>
              </a:spcAft>
              <a:buNone/>
            </a:pPr>
            <a:endParaRPr sz="1800" dirty="0">
              <a:latin typeface="Arial"/>
              <a:ea typeface="Arial"/>
              <a:cs typeface="Arial"/>
              <a:sym typeface="Arial"/>
            </a:endParaRPr>
          </a:p>
          <a:p>
            <a:pPr marL="342900" lvl="0" indent="-284480" algn="l" rtl="0">
              <a:lnSpc>
                <a:spcPct val="90000"/>
              </a:lnSpc>
              <a:spcBef>
                <a:spcPts val="544"/>
              </a:spcBef>
              <a:spcAft>
                <a:spcPts val="0"/>
              </a:spcAft>
              <a:buClr>
                <a:schemeClr val="dk1"/>
              </a:buClr>
              <a:buSzPts val="1800"/>
              <a:buChar char="•"/>
            </a:pPr>
            <a:r>
              <a:rPr lang="en-US" sz="1800" dirty="0">
                <a:latin typeface="Arial"/>
                <a:ea typeface="Arial"/>
                <a:cs typeface="Arial"/>
                <a:sym typeface="Arial"/>
              </a:rPr>
              <a:t>Applies to employers with 15 or more employees.</a:t>
            </a:r>
            <a:endParaRPr sz="1800" dirty="0">
              <a:latin typeface="Arial"/>
              <a:ea typeface="Arial"/>
              <a:cs typeface="Arial"/>
              <a:sym typeface="Arial"/>
            </a:endParaRPr>
          </a:p>
          <a:p>
            <a:pPr marL="342900" lvl="0" indent="0" algn="l" rtl="0">
              <a:lnSpc>
                <a:spcPct val="90000"/>
              </a:lnSpc>
              <a:spcBef>
                <a:spcPts val="544"/>
              </a:spcBef>
              <a:spcAft>
                <a:spcPts val="0"/>
              </a:spcAft>
              <a:buNone/>
            </a:pPr>
            <a:endParaRPr sz="1800" dirty="0">
              <a:latin typeface="Arial"/>
              <a:ea typeface="Arial"/>
              <a:cs typeface="Arial"/>
              <a:sym typeface="Arial"/>
            </a:endParaRPr>
          </a:p>
          <a:p>
            <a:pPr marL="342900" lvl="0" indent="-284480" algn="l" rtl="0">
              <a:lnSpc>
                <a:spcPct val="90000"/>
              </a:lnSpc>
              <a:spcBef>
                <a:spcPts val="544"/>
              </a:spcBef>
              <a:spcAft>
                <a:spcPts val="0"/>
              </a:spcAft>
              <a:buClr>
                <a:schemeClr val="dk1"/>
              </a:buClr>
              <a:buSzPts val="1800"/>
              <a:buChar char="•"/>
            </a:pPr>
            <a:r>
              <a:rPr lang="en-US" sz="1800" dirty="0">
                <a:latin typeface="Arial"/>
                <a:ea typeface="Arial"/>
                <a:cs typeface="Arial"/>
                <a:sym typeface="Arial"/>
              </a:rPr>
              <a:t>Requires employers to provide reasonable accommodations to qualified applicants or employees. A “reasonable accommodation” is a change that accommodates employees with disabilities so they can do the job without causing the employer “undue hardship” (too much difficulty or expense).</a:t>
            </a:r>
            <a:endParaRPr sz="1800" dirty="0">
              <a:latin typeface="Arial"/>
              <a:ea typeface="Arial"/>
              <a:cs typeface="Arial"/>
              <a:sym typeface="Arial"/>
            </a:endParaRPr>
          </a:p>
          <a:p>
            <a:pPr marL="342900" lvl="0" indent="-170180" algn="l" rtl="0">
              <a:lnSpc>
                <a:spcPct val="90000"/>
              </a:lnSpc>
              <a:spcBef>
                <a:spcPts val="544"/>
              </a:spcBef>
              <a:spcAft>
                <a:spcPts val="0"/>
              </a:spcAft>
              <a:buClr>
                <a:schemeClr val="dk1"/>
              </a:buClr>
              <a:buSzPts val="2720"/>
              <a:buNone/>
            </a:pPr>
            <a:endParaRPr sz="1800" dirty="0">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7"/>
          <p:cNvSpPr txBox="1">
            <a:spLocks noGrp="1"/>
          </p:cNvSpPr>
          <p:nvPr>
            <p:ph type="title"/>
          </p:nvPr>
        </p:nvSpPr>
        <p:spPr>
          <a:xfrm>
            <a:off x="2773600" y="210650"/>
            <a:ext cx="6096000" cy="944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Libre Franklin Medium"/>
              <a:buNone/>
            </a:pPr>
            <a:r>
              <a:rPr lang="en-US" dirty="0">
                <a:solidFill>
                  <a:schemeClr val="dk2"/>
                </a:solidFill>
                <a:latin typeface="Cambria"/>
                <a:ea typeface="Cambria"/>
                <a:cs typeface="Cambria"/>
                <a:sym typeface="Cambria"/>
              </a:rPr>
              <a:t>Title I Continued</a:t>
            </a:r>
            <a:endParaRPr dirty="0">
              <a:solidFill>
                <a:schemeClr val="dk2"/>
              </a:solidFill>
              <a:latin typeface="Cambria"/>
              <a:ea typeface="Cambria"/>
              <a:cs typeface="Cambria"/>
              <a:sym typeface="Cambria"/>
            </a:endParaRPr>
          </a:p>
        </p:txBody>
      </p:sp>
      <p:sp>
        <p:nvSpPr>
          <p:cNvPr id="571" name="Google Shape;571;p77"/>
          <p:cNvSpPr txBox="1">
            <a:spLocks noGrp="1"/>
          </p:cNvSpPr>
          <p:nvPr>
            <p:ph type="body" idx="1"/>
          </p:nvPr>
        </p:nvSpPr>
        <p:spPr>
          <a:xfrm>
            <a:off x="-85500" y="1485900"/>
            <a:ext cx="8229600" cy="1449300"/>
          </a:xfrm>
          <a:prstGeom prst="rect">
            <a:avLst/>
          </a:prstGeom>
          <a:noFill/>
          <a:ln>
            <a:noFill/>
          </a:ln>
        </p:spPr>
        <p:txBody>
          <a:bodyPr spcFirstLastPara="1" wrap="square" lIns="91425" tIns="45700" rIns="91425" bIns="45700" anchor="t" anchorCtr="0">
            <a:noAutofit/>
          </a:bodyPr>
          <a:lstStyle/>
          <a:p>
            <a:pPr marL="342900" lvl="0" indent="-254000" algn="l" rtl="0">
              <a:spcBef>
                <a:spcPts val="0"/>
              </a:spcBef>
              <a:spcAft>
                <a:spcPts val="0"/>
              </a:spcAft>
              <a:buClr>
                <a:schemeClr val="dk1"/>
              </a:buClr>
              <a:buSzPts val="1800"/>
              <a:buChar char="•"/>
            </a:pPr>
            <a:r>
              <a:rPr lang="en-US" sz="1800" dirty="0">
                <a:latin typeface="Arial"/>
                <a:ea typeface="Arial"/>
                <a:cs typeface="Arial"/>
                <a:sym typeface="Arial"/>
              </a:rPr>
              <a:t>Defines disability, establishes guidelines for the reasonable accommodation process, and addresses medical examinations and inquiries.</a:t>
            </a:r>
            <a:endParaRPr sz="1800" dirty="0">
              <a:latin typeface="Arial"/>
              <a:ea typeface="Arial"/>
              <a:cs typeface="Arial"/>
              <a:sym typeface="Arial"/>
            </a:endParaRPr>
          </a:p>
          <a:p>
            <a:pPr marL="342900" lvl="0" indent="-254000" algn="l" rtl="0">
              <a:spcBef>
                <a:spcPts val="640"/>
              </a:spcBef>
              <a:spcAft>
                <a:spcPts val="0"/>
              </a:spcAft>
              <a:buClr>
                <a:schemeClr val="dk1"/>
              </a:buClr>
              <a:buSzPts val="1800"/>
              <a:buChar char="•"/>
            </a:pPr>
            <a:r>
              <a:rPr lang="en-US" sz="1800" dirty="0">
                <a:latin typeface="Arial"/>
                <a:ea typeface="Arial"/>
                <a:cs typeface="Arial"/>
                <a:sym typeface="Arial"/>
              </a:rPr>
              <a:t>Regulated and enforced by the U.S. Equal Employment Opportunity Commission. </a:t>
            </a:r>
            <a:r>
              <a:rPr lang="en-US" sz="1800" u="sng" dirty="0">
                <a:solidFill>
                  <a:schemeClr val="hlink"/>
                </a:solidFill>
                <a:latin typeface="Arial"/>
                <a:ea typeface="Arial"/>
                <a:cs typeface="Arial"/>
                <a:sym typeface="Arial"/>
                <a:hlinkClick r:id="rId3"/>
              </a:rPr>
              <a:t>http://www.eeoc.gov/laws/types/disability.cfm</a:t>
            </a:r>
            <a:endParaRPr sz="1800" dirty="0">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8"/>
          <p:cNvSpPr txBox="1">
            <a:spLocks noGrp="1"/>
          </p:cNvSpPr>
          <p:nvPr>
            <p:ph type="title"/>
          </p:nvPr>
        </p:nvSpPr>
        <p:spPr>
          <a:xfrm>
            <a:off x="2669100" y="236175"/>
            <a:ext cx="6096000" cy="135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600"/>
              <a:buFont typeface="Libre Franklin Medium"/>
              <a:buNone/>
            </a:pPr>
            <a:r>
              <a:rPr lang="en-US" sz="3600" dirty="0">
                <a:solidFill>
                  <a:schemeClr val="dk2"/>
                </a:solidFill>
                <a:latin typeface="Cambria"/>
                <a:ea typeface="Cambria"/>
                <a:cs typeface="Cambria"/>
                <a:sym typeface="Cambria"/>
              </a:rPr>
              <a:t>Title II- Public Services: State and local Government</a:t>
            </a:r>
            <a:br>
              <a:rPr lang="en-US" sz="3600" dirty="0">
                <a:latin typeface="Libre Franklin"/>
                <a:ea typeface="Libre Franklin"/>
                <a:cs typeface="Libre Franklin"/>
                <a:sym typeface="Libre Franklin"/>
              </a:rPr>
            </a:br>
            <a:endParaRPr sz="3600" dirty="0"/>
          </a:p>
        </p:txBody>
      </p:sp>
      <p:sp>
        <p:nvSpPr>
          <p:cNvPr id="577" name="Google Shape;577;p78"/>
          <p:cNvSpPr txBox="1">
            <a:spLocks noGrp="1"/>
          </p:cNvSpPr>
          <p:nvPr>
            <p:ph type="body" idx="1"/>
          </p:nvPr>
        </p:nvSpPr>
        <p:spPr>
          <a:xfrm>
            <a:off x="0" y="1590372"/>
            <a:ext cx="8229600" cy="3125400"/>
          </a:xfrm>
          <a:prstGeom prst="rect">
            <a:avLst/>
          </a:prstGeom>
          <a:noFill/>
          <a:ln>
            <a:noFill/>
          </a:ln>
        </p:spPr>
        <p:txBody>
          <a:bodyPr spcFirstLastPara="1" wrap="square" lIns="91425" tIns="45700" rIns="91425" bIns="45700" anchor="t" anchorCtr="0">
            <a:noAutofit/>
          </a:bodyPr>
          <a:lstStyle/>
          <a:p>
            <a:pPr marL="342900" lvl="0" indent="-310515" algn="l" rtl="0">
              <a:lnSpc>
                <a:spcPct val="80000"/>
              </a:lnSpc>
              <a:spcBef>
                <a:spcPts val="0"/>
              </a:spcBef>
              <a:spcAft>
                <a:spcPts val="0"/>
              </a:spcAft>
              <a:buClr>
                <a:schemeClr val="dk1"/>
              </a:buClr>
              <a:buSzPts val="1800"/>
              <a:buChar char="•"/>
            </a:pPr>
            <a:r>
              <a:rPr lang="en-US" sz="1800" dirty="0">
                <a:latin typeface="Arial"/>
                <a:ea typeface="Arial"/>
                <a:cs typeface="Arial"/>
                <a:sym typeface="Arial"/>
              </a:rPr>
              <a:t>The following information applies to community colleges – OCR enforces also by delegation from DOJ.</a:t>
            </a:r>
          </a:p>
          <a:p>
            <a:pPr marL="342900" lvl="0" indent="-310515" algn="l" rtl="0">
              <a:lnSpc>
                <a:spcPct val="80000"/>
              </a:lnSpc>
              <a:spcBef>
                <a:spcPts val="0"/>
              </a:spcBef>
              <a:spcAft>
                <a:spcPts val="0"/>
              </a:spcAft>
              <a:buClr>
                <a:schemeClr val="dk1"/>
              </a:buClr>
              <a:buSzPts val="1800"/>
              <a:buChar char="•"/>
            </a:pPr>
            <a:r>
              <a:rPr lang="en-US" sz="1800" dirty="0">
                <a:latin typeface="Arial"/>
                <a:ea typeface="Arial"/>
                <a:cs typeface="Arial"/>
                <a:sym typeface="Arial"/>
              </a:rPr>
              <a:t>Prohibits discrimination on the basis of disability by “public entities” such as state and local government agencies. .</a:t>
            </a:r>
            <a:endParaRPr sz="1800" dirty="0">
              <a:latin typeface="Arial"/>
              <a:ea typeface="Arial"/>
              <a:cs typeface="Arial"/>
              <a:sym typeface="Arial"/>
            </a:endParaRPr>
          </a:p>
          <a:p>
            <a:pPr marL="342900" lvl="0" indent="-310515" algn="l" rtl="0">
              <a:lnSpc>
                <a:spcPct val="80000"/>
              </a:lnSpc>
              <a:spcBef>
                <a:spcPts val="462"/>
              </a:spcBef>
              <a:spcAft>
                <a:spcPts val="0"/>
              </a:spcAft>
              <a:buClr>
                <a:schemeClr val="dk1"/>
              </a:buClr>
              <a:buSzPts val="1800"/>
              <a:buChar char="•"/>
            </a:pPr>
            <a:r>
              <a:rPr lang="en-US" sz="1800" dirty="0">
                <a:latin typeface="Arial"/>
                <a:ea typeface="Arial"/>
                <a:cs typeface="Arial"/>
                <a:sym typeface="Arial"/>
              </a:rPr>
              <a:t>Requires public entities to make their programs, services and activities accessible to individuals with disabilities.</a:t>
            </a:r>
            <a:endParaRPr sz="1800" dirty="0">
              <a:latin typeface="Arial"/>
              <a:ea typeface="Arial"/>
              <a:cs typeface="Arial"/>
              <a:sym typeface="Arial"/>
            </a:endParaRPr>
          </a:p>
          <a:p>
            <a:pPr marL="342900" lvl="0" indent="-310515" algn="l" rtl="0">
              <a:lnSpc>
                <a:spcPct val="80000"/>
              </a:lnSpc>
              <a:spcBef>
                <a:spcPts val="462"/>
              </a:spcBef>
              <a:spcAft>
                <a:spcPts val="0"/>
              </a:spcAft>
              <a:buClr>
                <a:schemeClr val="dk1"/>
              </a:buClr>
              <a:buSzPts val="1800"/>
              <a:buChar char="•"/>
            </a:pPr>
            <a:r>
              <a:rPr lang="en-US" sz="1800" dirty="0">
                <a:latin typeface="Arial"/>
                <a:ea typeface="Arial"/>
                <a:cs typeface="Arial"/>
                <a:sym typeface="Arial"/>
              </a:rPr>
              <a:t>Outlines requirements for self-evaluation and planning; making reasonable modifications to policies, practices, and procedures where necessary to avoid discrimination; identifying architectural barriers; and communicating effectively with people with hearing, vision and speech disabilities.</a:t>
            </a:r>
            <a:endParaRPr sz="1800" dirty="0">
              <a:latin typeface="Arial"/>
              <a:ea typeface="Arial"/>
              <a:cs typeface="Arial"/>
              <a:sym typeface="Arial"/>
            </a:endParaRPr>
          </a:p>
          <a:p>
            <a:pPr marL="342900" lvl="0" indent="-310515" algn="l" rtl="0">
              <a:lnSpc>
                <a:spcPct val="80000"/>
              </a:lnSpc>
              <a:spcBef>
                <a:spcPts val="462"/>
              </a:spcBef>
              <a:spcAft>
                <a:spcPts val="0"/>
              </a:spcAft>
              <a:buClr>
                <a:schemeClr val="dk1"/>
              </a:buClr>
              <a:buSzPts val="1800"/>
              <a:buChar char="•"/>
            </a:pPr>
            <a:r>
              <a:rPr lang="en-US" sz="1800" dirty="0">
                <a:latin typeface="Arial"/>
                <a:ea typeface="Arial"/>
                <a:cs typeface="Arial"/>
                <a:sym typeface="Arial"/>
              </a:rPr>
              <a:t>Regulated and enforced by the U.S. Department of Justice. </a:t>
            </a:r>
            <a:r>
              <a:rPr lang="en-US" sz="1800" u="sng" dirty="0">
                <a:solidFill>
                  <a:schemeClr val="hlink"/>
                </a:solidFill>
                <a:latin typeface="Arial"/>
                <a:ea typeface="Arial"/>
                <a:cs typeface="Arial"/>
                <a:sym typeface="Arial"/>
                <a:hlinkClick r:id="rId3"/>
              </a:rPr>
              <a:t>http://www.ada.gov</a:t>
            </a:r>
            <a:endParaRPr sz="1800" dirty="0">
              <a:latin typeface="Arial"/>
              <a:ea typeface="Arial"/>
              <a:cs typeface="Arial"/>
              <a:sym typeface="Arial"/>
            </a:endParaRPr>
          </a:p>
          <a:p>
            <a:pPr marL="342900" lvl="0" indent="-200660" algn="l" rtl="0">
              <a:lnSpc>
                <a:spcPct val="80000"/>
              </a:lnSpc>
              <a:spcBef>
                <a:spcPts val="448"/>
              </a:spcBef>
              <a:spcAft>
                <a:spcPts val="0"/>
              </a:spcAft>
              <a:buClr>
                <a:schemeClr val="dk1"/>
              </a:buClr>
              <a:buSzPts val="2240"/>
              <a:buNone/>
            </a:pPr>
            <a:endParaRPr sz="1800" dirty="0">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9"/>
          <p:cNvSpPr txBox="1">
            <a:spLocks noGrp="1"/>
          </p:cNvSpPr>
          <p:nvPr>
            <p:ph type="title"/>
          </p:nvPr>
        </p:nvSpPr>
        <p:spPr>
          <a:xfrm>
            <a:off x="2602600" y="-342150"/>
            <a:ext cx="6677400" cy="2602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Libre Franklin Medium"/>
              <a:buNone/>
            </a:pPr>
            <a:r>
              <a:rPr lang="en-US" sz="3600" dirty="0">
                <a:solidFill>
                  <a:schemeClr val="dk2"/>
                </a:solidFill>
                <a:latin typeface="Cambria"/>
                <a:ea typeface="Cambria"/>
                <a:cs typeface="Cambria"/>
                <a:sym typeface="Cambria"/>
              </a:rPr>
              <a:t>Title III- Public Accommodations and Services Operated by Private Entities</a:t>
            </a:r>
            <a:endParaRPr sz="3600" dirty="0">
              <a:solidFill>
                <a:schemeClr val="dk2"/>
              </a:solidFill>
              <a:latin typeface="Cambria"/>
              <a:ea typeface="Cambria"/>
              <a:cs typeface="Cambria"/>
              <a:sym typeface="Cambria"/>
            </a:endParaRPr>
          </a:p>
        </p:txBody>
      </p:sp>
      <p:sp>
        <p:nvSpPr>
          <p:cNvPr id="583" name="Google Shape;583;p79"/>
          <p:cNvSpPr txBox="1">
            <a:spLocks noGrp="1"/>
          </p:cNvSpPr>
          <p:nvPr>
            <p:ph type="body" idx="1"/>
          </p:nvPr>
        </p:nvSpPr>
        <p:spPr>
          <a:xfrm>
            <a:off x="-38000" y="2117700"/>
            <a:ext cx="8763000" cy="2683200"/>
          </a:xfrm>
          <a:prstGeom prst="rect">
            <a:avLst/>
          </a:prstGeom>
          <a:noFill/>
          <a:ln>
            <a:noFill/>
          </a:ln>
        </p:spPr>
        <p:txBody>
          <a:bodyPr spcFirstLastPara="1" wrap="square" lIns="91425" tIns="45700" rIns="91425" bIns="45700" anchor="t" anchorCtr="0">
            <a:noAutofit/>
          </a:bodyPr>
          <a:lstStyle/>
          <a:p>
            <a:pPr marL="342900" lvl="0" indent="-304800" algn="l" rtl="0">
              <a:spcBef>
                <a:spcPts val="0"/>
              </a:spcBef>
              <a:spcAft>
                <a:spcPts val="0"/>
              </a:spcAft>
              <a:buClr>
                <a:schemeClr val="dk1"/>
              </a:buClr>
              <a:buSzPts val="1800"/>
              <a:buChar char="•"/>
            </a:pPr>
            <a:r>
              <a:rPr lang="en-US" sz="1800" dirty="0">
                <a:latin typeface="Arial"/>
                <a:ea typeface="Arial"/>
                <a:cs typeface="Arial"/>
                <a:sym typeface="Arial"/>
              </a:rPr>
              <a:t>Prohibits places of public accommodation from discriminating against individuals with disabilities. Public accommodations include privately owned, leased or operated facilities like hotels, restaurants, retail merchants, doctor’s offices, golf courses, private schools, day care centers, health clubs, sports stadiums, movie theaters, and so on.</a:t>
            </a:r>
            <a:endParaRPr sz="1800" dirty="0">
              <a:latin typeface="Arial"/>
              <a:ea typeface="Arial"/>
              <a:cs typeface="Arial"/>
              <a:sym typeface="Arial"/>
            </a:endParaRPr>
          </a:p>
          <a:p>
            <a:pPr marL="342900" lvl="0" indent="-304800" algn="l" rtl="0">
              <a:spcBef>
                <a:spcPts val="480"/>
              </a:spcBef>
              <a:spcAft>
                <a:spcPts val="0"/>
              </a:spcAft>
              <a:buClr>
                <a:schemeClr val="dk1"/>
              </a:buClr>
              <a:buSzPts val="1800"/>
              <a:buChar char="•"/>
            </a:pPr>
            <a:r>
              <a:rPr lang="en-US" sz="1800" dirty="0">
                <a:latin typeface="Arial"/>
                <a:ea typeface="Arial"/>
                <a:cs typeface="Arial"/>
                <a:sym typeface="Arial"/>
              </a:rPr>
              <a:t>Sets the minimum standards for accessibility for alterations and new construction of commercial facilities and privately owned public accommodations. It also requires public accommodations to remove barriers in existing buildings where it is easy to do so without much difficulty or expense.</a:t>
            </a:r>
            <a:endParaRPr sz="1800" dirty="0">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80"/>
          <p:cNvSpPr txBox="1">
            <a:spLocks noGrp="1"/>
          </p:cNvSpPr>
          <p:nvPr>
            <p:ph type="title"/>
          </p:nvPr>
        </p:nvSpPr>
        <p:spPr>
          <a:xfrm>
            <a:off x="2669100" y="239150"/>
            <a:ext cx="6096000" cy="944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Libre Franklin Medium"/>
              <a:buNone/>
            </a:pPr>
            <a:r>
              <a:rPr lang="en-US" dirty="0">
                <a:solidFill>
                  <a:schemeClr val="dk2"/>
                </a:solidFill>
                <a:latin typeface="Cambria"/>
                <a:ea typeface="Cambria"/>
                <a:cs typeface="Cambria"/>
                <a:sym typeface="Cambria"/>
              </a:rPr>
              <a:t>TITLE III Continued</a:t>
            </a:r>
            <a:endParaRPr dirty="0">
              <a:solidFill>
                <a:schemeClr val="dk2"/>
              </a:solidFill>
              <a:latin typeface="Cambria"/>
              <a:ea typeface="Cambria"/>
              <a:cs typeface="Cambria"/>
              <a:sym typeface="Cambria"/>
            </a:endParaRPr>
          </a:p>
        </p:txBody>
      </p:sp>
      <p:sp>
        <p:nvSpPr>
          <p:cNvPr id="589" name="Google Shape;589;p80"/>
          <p:cNvSpPr txBox="1">
            <a:spLocks noGrp="1"/>
          </p:cNvSpPr>
          <p:nvPr>
            <p:ph type="body" idx="1"/>
          </p:nvPr>
        </p:nvSpPr>
        <p:spPr>
          <a:xfrm>
            <a:off x="-66500" y="1847175"/>
            <a:ext cx="8229600" cy="2125800"/>
          </a:xfrm>
          <a:prstGeom prst="rect">
            <a:avLst/>
          </a:prstGeom>
          <a:noFill/>
          <a:ln>
            <a:noFill/>
          </a:ln>
        </p:spPr>
        <p:txBody>
          <a:bodyPr spcFirstLastPara="1" wrap="square" lIns="91425" tIns="45700" rIns="91425" bIns="45700" anchor="t" anchorCtr="0">
            <a:noAutofit/>
          </a:bodyPr>
          <a:lstStyle/>
          <a:p>
            <a:pPr marL="342900" lvl="0" indent="-254000" algn="l" rtl="0">
              <a:lnSpc>
                <a:spcPct val="90000"/>
              </a:lnSpc>
              <a:spcBef>
                <a:spcPts val="0"/>
              </a:spcBef>
              <a:spcAft>
                <a:spcPts val="0"/>
              </a:spcAft>
              <a:buClr>
                <a:schemeClr val="dk1"/>
              </a:buClr>
              <a:buSzPts val="1800"/>
              <a:buChar char="•"/>
            </a:pPr>
            <a:r>
              <a:rPr lang="en-US" sz="1800" dirty="0">
                <a:latin typeface="Arial"/>
                <a:ea typeface="Arial"/>
                <a:cs typeface="Arial"/>
                <a:sym typeface="Arial"/>
              </a:rPr>
              <a:t>Directs businesses to make "reasonable modifications" to their usual ways of doing things when serving people with disabilities.</a:t>
            </a:r>
            <a:endParaRPr sz="1800" dirty="0">
              <a:latin typeface="Arial"/>
              <a:ea typeface="Arial"/>
              <a:cs typeface="Arial"/>
              <a:sym typeface="Arial"/>
            </a:endParaRPr>
          </a:p>
          <a:p>
            <a:pPr marL="342900" lvl="0" indent="-254000" algn="l" rtl="0">
              <a:lnSpc>
                <a:spcPct val="90000"/>
              </a:lnSpc>
              <a:spcBef>
                <a:spcPts val="640"/>
              </a:spcBef>
              <a:spcAft>
                <a:spcPts val="0"/>
              </a:spcAft>
              <a:buClr>
                <a:schemeClr val="dk1"/>
              </a:buClr>
              <a:buSzPts val="1800"/>
              <a:buChar char="•"/>
            </a:pPr>
            <a:r>
              <a:rPr lang="en-US" sz="1800" dirty="0">
                <a:latin typeface="Arial"/>
                <a:ea typeface="Arial"/>
                <a:cs typeface="Arial"/>
                <a:sym typeface="Arial"/>
              </a:rPr>
              <a:t>Requires that businesses take steps necessary to communicate effectively with customers with vision, hearing, and speech disabilities.</a:t>
            </a:r>
            <a:endParaRPr sz="1800" dirty="0">
              <a:latin typeface="Arial"/>
              <a:ea typeface="Arial"/>
              <a:cs typeface="Arial"/>
              <a:sym typeface="Arial"/>
            </a:endParaRPr>
          </a:p>
          <a:p>
            <a:pPr marL="342900" lvl="0" indent="-254000" algn="l" rtl="0">
              <a:lnSpc>
                <a:spcPct val="90000"/>
              </a:lnSpc>
              <a:spcBef>
                <a:spcPts val="640"/>
              </a:spcBef>
              <a:spcAft>
                <a:spcPts val="0"/>
              </a:spcAft>
              <a:buClr>
                <a:schemeClr val="dk1"/>
              </a:buClr>
              <a:buSzPts val="1800"/>
              <a:buChar char="•"/>
            </a:pPr>
            <a:r>
              <a:rPr lang="en-US" sz="1800" dirty="0">
                <a:latin typeface="Arial"/>
                <a:ea typeface="Arial"/>
                <a:cs typeface="Arial"/>
                <a:sym typeface="Arial"/>
              </a:rPr>
              <a:t>Regulated and enforced by the U.S. Department of Justice. </a:t>
            </a:r>
            <a:r>
              <a:rPr lang="en-US" sz="1800" u="sng" dirty="0">
                <a:solidFill>
                  <a:schemeClr val="hlink"/>
                </a:solidFill>
                <a:latin typeface="Arial"/>
                <a:ea typeface="Arial"/>
                <a:cs typeface="Arial"/>
                <a:sym typeface="Arial"/>
                <a:hlinkClick r:id="rId3"/>
              </a:rPr>
              <a:t>http://www.ada.gov</a:t>
            </a:r>
            <a:endParaRPr sz="1800" dirty="0">
              <a:latin typeface="Arial"/>
              <a:ea typeface="Arial"/>
              <a:cs typeface="Arial"/>
              <a:sym typeface="Arial"/>
            </a:endParaRPr>
          </a:p>
          <a:p>
            <a:pPr marL="342900" lvl="0" indent="-139700" algn="l" rtl="0">
              <a:lnSpc>
                <a:spcPct val="90000"/>
              </a:lnSpc>
              <a:spcBef>
                <a:spcPts val="640"/>
              </a:spcBef>
              <a:spcAft>
                <a:spcPts val="0"/>
              </a:spcAft>
              <a:buClr>
                <a:schemeClr val="dk1"/>
              </a:buClr>
              <a:buSzPts val="3200"/>
              <a:buNone/>
            </a:pPr>
            <a:endParaRPr sz="1800" dirty="0">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81"/>
          <p:cNvSpPr txBox="1">
            <a:spLocks noGrp="1"/>
          </p:cNvSpPr>
          <p:nvPr>
            <p:ph type="title"/>
          </p:nvPr>
        </p:nvSpPr>
        <p:spPr>
          <a:xfrm>
            <a:off x="2669100" y="94350"/>
            <a:ext cx="8138700" cy="117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Libre Franklin Medium"/>
              <a:buNone/>
            </a:pPr>
            <a:r>
              <a:rPr lang="en-US" sz="4000" dirty="0">
                <a:solidFill>
                  <a:schemeClr val="dk2"/>
                </a:solidFill>
                <a:latin typeface="Cambria"/>
                <a:ea typeface="Cambria"/>
                <a:cs typeface="Cambria"/>
                <a:sym typeface="Cambria"/>
              </a:rPr>
              <a:t>TITLE IV </a:t>
            </a:r>
            <a:endParaRPr sz="4000" dirty="0">
              <a:solidFill>
                <a:schemeClr val="dk2"/>
              </a:solidFill>
              <a:latin typeface="Cambria"/>
              <a:ea typeface="Cambria"/>
              <a:cs typeface="Cambria"/>
              <a:sym typeface="Cambria"/>
            </a:endParaRPr>
          </a:p>
          <a:p>
            <a:pPr marL="0" lvl="0" indent="0" algn="l" rtl="0">
              <a:spcBef>
                <a:spcPts val="0"/>
              </a:spcBef>
              <a:spcAft>
                <a:spcPts val="0"/>
              </a:spcAft>
              <a:buClr>
                <a:schemeClr val="dk1"/>
              </a:buClr>
              <a:buSzPts val="3959"/>
              <a:buFont typeface="Libre Franklin Medium"/>
              <a:buNone/>
            </a:pPr>
            <a:r>
              <a:rPr lang="en-US" sz="4000" dirty="0">
                <a:solidFill>
                  <a:schemeClr val="dk2"/>
                </a:solidFill>
                <a:latin typeface="Cambria"/>
                <a:ea typeface="Cambria"/>
                <a:cs typeface="Cambria"/>
                <a:sym typeface="Cambria"/>
              </a:rPr>
              <a:t>Telecommunications</a:t>
            </a:r>
            <a:endParaRPr sz="4000" dirty="0">
              <a:solidFill>
                <a:schemeClr val="dk2"/>
              </a:solidFill>
              <a:latin typeface="Cambria"/>
              <a:ea typeface="Cambria"/>
              <a:cs typeface="Cambria"/>
              <a:sym typeface="Cambria"/>
            </a:endParaRPr>
          </a:p>
        </p:txBody>
      </p:sp>
      <p:sp>
        <p:nvSpPr>
          <p:cNvPr id="595" name="Google Shape;595;p81"/>
          <p:cNvSpPr txBox="1">
            <a:spLocks noGrp="1"/>
          </p:cNvSpPr>
          <p:nvPr>
            <p:ph type="body" idx="1"/>
          </p:nvPr>
        </p:nvSpPr>
        <p:spPr>
          <a:xfrm>
            <a:off x="-66500" y="1619225"/>
            <a:ext cx="8229600" cy="2472000"/>
          </a:xfrm>
          <a:prstGeom prst="rect">
            <a:avLst/>
          </a:prstGeom>
          <a:noFill/>
          <a:ln>
            <a:noFill/>
          </a:ln>
        </p:spPr>
        <p:txBody>
          <a:bodyPr spcFirstLastPara="1" wrap="square" lIns="91425" tIns="45700" rIns="91425" bIns="45700" anchor="t" anchorCtr="0">
            <a:noAutofit/>
          </a:bodyPr>
          <a:lstStyle/>
          <a:p>
            <a:pPr marL="342900" lvl="0" indent="-269240" algn="l" rtl="0">
              <a:lnSpc>
                <a:spcPct val="90000"/>
              </a:lnSpc>
              <a:spcBef>
                <a:spcPts val="0"/>
              </a:spcBef>
              <a:spcAft>
                <a:spcPts val="0"/>
              </a:spcAft>
              <a:buClr>
                <a:schemeClr val="dk1"/>
              </a:buClr>
              <a:buSzPts val="1800"/>
              <a:buChar char="•"/>
            </a:pPr>
            <a:r>
              <a:rPr lang="en-US" sz="1800" dirty="0">
                <a:latin typeface="Arial"/>
                <a:ea typeface="Arial"/>
                <a:cs typeface="Arial"/>
                <a:sym typeface="Arial"/>
              </a:rPr>
              <a:t>Requires telephone and Internet companies to provide a nationwide system of interstate and intrastate telecommunications relay services that allows individuals with hearing or speech disabilities to communicate over the telephone.</a:t>
            </a:r>
            <a:endParaRPr sz="1800" dirty="0">
              <a:latin typeface="Arial"/>
              <a:ea typeface="Arial"/>
              <a:cs typeface="Arial"/>
              <a:sym typeface="Arial"/>
            </a:endParaRPr>
          </a:p>
          <a:p>
            <a:pPr marL="342900" lvl="0" indent="-269240" algn="l" rtl="0">
              <a:lnSpc>
                <a:spcPct val="90000"/>
              </a:lnSpc>
              <a:spcBef>
                <a:spcPts val="592"/>
              </a:spcBef>
              <a:spcAft>
                <a:spcPts val="0"/>
              </a:spcAft>
              <a:buClr>
                <a:schemeClr val="dk1"/>
              </a:buClr>
              <a:buSzPts val="1800"/>
              <a:buChar char="•"/>
            </a:pPr>
            <a:r>
              <a:rPr lang="en-US" sz="1800" dirty="0">
                <a:latin typeface="Arial"/>
                <a:ea typeface="Arial"/>
                <a:cs typeface="Arial"/>
                <a:sym typeface="Arial"/>
              </a:rPr>
              <a:t>Requires closed captioning of federally funded public service announcements.</a:t>
            </a:r>
            <a:endParaRPr sz="1800" dirty="0">
              <a:latin typeface="Arial"/>
              <a:ea typeface="Arial"/>
              <a:cs typeface="Arial"/>
              <a:sym typeface="Arial"/>
            </a:endParaRPr>
          </a:p>
          <a:p>
            <a:pPr marL="342900" lvl="0" indent="-269240" algn="l" rtl="0">
              <a:lnSpc>
                <a:spcPct val="90000"/>
              </a:lnSpc>
              <a:spcBef>
                <a:spcPts val="592"/>
              </a:spcBef>
              <a:spcAft>
                <a:spcPts val="0"/>
              </a:spcAft>
              <a:buClr>
                <a:schemeClr val="dk1"/>
              </a:buClr>
              <a:buSzPts val="1800"/>
              <a:buChar char="•"/>
            </a:pPr>
            <a:r>
              <a:rPr lang="en-US" sz="1800" dirty="0">
                <a:latin typeface="Arial"/>
                <a:ea typeface="Arial"/>
                <a:cs typeface="Arial"/>
                <a:sym typeface="Arial"/>
              </a:rPr>
              <a:t>Regulated by the Federal Communication Commission. </a:t>
            </a:r>
            <a:r>
              <a:rPr lang="en-US" sz="1800" u="sng" dirty="0">
                <a:solidFill>
                  <a:schemeClr val="hlink"/>
                </a:solidFill>
                <a:latin typeface="Arial"/>
                <a:ea typeface="Arial"/>
                <a:cs typeface="Arial"/>
                <a:sym typeface="Arial"/>
                <a:hlinkClick r:id="rId3"/>
              </a:rPr>
              <a:t>http://www.fcc.gov</a:t>
            </a:r>
            <a:endParaRPr sz="1800" dirty="0">
              <a:latin typeface="Arial"/>
              <a:ea typeface="Arial"/>
              <a:cs typeface="Arial"/>
              <a:sym typeface="Arial"/>
            </a:endParaRPr>
          </a:p>
          <a:p>
            <a:pPr marL="342900" lvl="0" indent="-154940" algn="l" rtl="0">
              <a:lnSpc>
                <a:spcPct val="90000"/>
              </a:lnSpc>
              <a:spcBef>
                <a:spcPts val="592"/>
              </a:spcBef>
              <a:spcAft>
                <a:spcPts val="0"/>
              </a:spcAft>
              <a:buClr>
                <a:schemeClr val="dk1"/>
              </a:buClr>
              <a:buSzPts val="2960"/>
              <a:buNone/>
            </a:pPr>
            <a:endParaRPr sz="1800" dirty="0">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2"/>
          <p:cNvSpPr txBox="1">
            <a:spLocks noGrp="1"/>
          </p:cNvSpPr>
          <p:nvPr>
            <p:ph type="title"/>
          </p:nvPr>
        </p:nvSpPr>
        <p:spPr>
          <a:xfrm>
            <a:off x="2669100" y="160858"/>
            <a:ext cx="6096000" cy="944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Libre Franklin Medium"/>
              <a:buNone/>
            </a:pPr>
            <a:r>
              <a:rPr lang="en-US" dirty="0">
                <a:solidFill>
                  <a:schemeClr val="dk2"/>
                </a:solidFill>
                <a:latin typeface="Cambria"/>
                <a:ea typeface="Cambria"/>
                <a:cs typeface="Cambria"/>
                <a:sym typeface="Cambria"/>
              </a:rPr>
              <a:t>Transportation</a:t>
            </a:r>
            <a:endParaRPr dirty="0">
              <a:solidFill>
                <a:schemeClr val="dk2"/>
              </a:solidFill>
              <a:latin typeface="Cambria"/>
              <a:ea typeface="Cambria"/>
              <a:cs typeface="Cambria"/>
              <a:sym typeface="Cambria"/>
            </a:endParaRPr>
          </a:p>
        </p:txBody>
      </p:sp>
      <p:sp>
        <p:nvSpPr>
          <p:cNvPr id="601" name="Google Shape;601;p82"/>
          <p:cNvSpPr txBox="1">
            <a:spLocks noGrp="1"/>
          </p:cNvSpPr>
          <p:nvPr>
            <p:ph type="body" idx="1"/>
          </p:nvPr>
        </p:nvSpPr>
        <p:spPr>
          <a:xfrm>
            <a:off x="-56975" y="1638525"/>
            <a:ext cx="8229600" cy="3490800"/>
          </a:xfrm>
          <a:prstGeom prst="rect">
            <a:avLst/>
          </a:prstGeom>
          <a:noFill/>
          <a:ln>
            <a:noFill/>
          </a:ln>
        </p:spPr>
        <p:txBody>
          <a:bodyPr spcFirstLastPara="1" wrap="square" lIns="91425" tIns="45700" rIns="91425" bIns="45700" anchor="t" anchorCtr="0">
            <a:noAutofit/>
          </a:bodyPr>
          <a:lstStyle/>
          <a:p>
            <a:pPr marL="342900" lvl="0" indent="-314325" algn="l" rtl="0">
              <a:spcBef>
                <a:spcPts val="0"/>
              </a:spcBef>
              <a:spcAft>
                <a:spcPts val="0"/>
              </a:spcAft>
              <a:buClr>
                <a:schemeClr val="dk1"/>
              </a:buClr>
              <a:buSzPts val="1800"/>
              <a:buChar char="•"/>
            </a:pPr>
            <a:r>
              <a:rPr lang="en-US" sz="1800" dirty="0">
                <a:latin typeface="Arial"/>
                <a:ea typeface="Arial"/>
                <a:cs typeface="Arial"/>
                <a:sym typeface="Arial"/>
              </a:rPr>
              <a:t>Public Transportation offered by a state or local government is covered by Title II of the ADA. Publicly funded transportation includes, but is not limited to, bus and passenger train (rail) service. Rail service includes subways (rapid rail), light rail, commuter rail, and Amtrak.</a:t>
            </a:r>
            <a:endParaRPr sz="1800" dirty="0">
              <a:latin typeface="Arial"/>
              <a:ea typeface="Arial"/>
              <a:cs typeface="Arial"/>
              <a:sym typeface="Arial"/>
            </a:endParaRPr>
          </a:p>
          <a:p>
            <a:pPr marL="342900" lvl="0" indent="-314325" algn="l" rtl="0">
              <a:spcBef>
                <a:spcPts val="450"/>
              </a:spcBef>
              <a:spcAft>
                <a:spcPts val="0"/>
              </a:spcAft>
              <a:buClr>
                <a:schemeClr val="dk1"/>
              </a:buClr>
              <a:buSzPts val="1800"/>
              <a:buChar char="•"/>
            </a:pPr>
            <a:r>
              <a:rPr lang="en-US" sz="1800" dirty="0">
                <a:latin typeface="Arial"/>
                <a:ea typeface="Arial"/>
                <a:cs typeface="Arial"/>
                <a:sym typeface="Arial"/>
              </a:rPr>
              <a:t>If transportation is offered by a private company, it is covered by Title III. Privately funded transportation includes, but is not limited to, taxicabs, airport shuttles, intercity bus companies, such as Greyhound, and hotel-provided transportation.</a:t>
            </a:r>
            <a:endParaRPr sz="1800" dirty="0">
              <a:latin typeface="Arial"/>
              <a:ea typeface="Arial"/>
              <a:cs typeface="Arial"/>
              <a:sym typeface="Arial"/>
            </a:endParaRPr>
          </a:p>
          <a:p>
            <a:pPr marL="342900" lvl="0" indent="-314325" algn="l" rtl="0">
              <a:spcBef>
                <a:spcPts val="450"/>
              </a:spcBef>
              <a:spcAft>
                <a:spcPts val="0"/>
              </a:spcAft>
              <a:buClr>
                <a:schemeClr val="dk1"/>
              </a:buClr>
              <a:buSzPts val="1800"/>
              <a:buChar char="•"/>
            </a:pPr>
            <a:r>
              <a:rPr lang="en-US" sz="1800" dirty="0">
                <a:latin typeface="Arial"/>
                <a:ea typeface="Arial"/>
                <a:cs typeface="Arial"/>
                <a:sym typeface="Arial"/>
              </a:rPr>
              <a:t>The U.S. Department of Transportation, Federal Transit Administration releases information, guidance and regulations on transportation and the ADA. </a:t>
            </a:r>
            <a:r>
              <a:rPr lang="en-US" sz="1800" u="sng" dirty="0">
                <a:solidFill>
                  <a:schemeClr val="hlink"/>
                </a:solidFill>
                <a:latin typeface="Arial"/>
                <a:ea typeface="Arial"/>
                <a:cs typeface="Arial"/>
                <a:sym typeface="Arial"/>
                <a:hlinkClick r:id="rId3"/>
              </a:rPr>
              <a:t>http://www.fta.dot.gov/ada</a:t>
            </a:r>
            <a:endParaRPr sz="1800" dirty="0">
              <a:latin typeface="Arial"/>
              <a:ea typeface="Arial"/>
              <a:cs typeface="Arial"/>
              <a:sym typeface="Arial"/>
            </a:endParaRPr>
          </a:p>
          <a:p>
            <a:pPr marL="342900" lvl="0" indent="-200025" algn="l" rtl="0">
              <a:spcBef>
                <a:spcPts val="450"/>
              </a:spcBef>
              <a:spcAft>
                <a:spcPts val="0"/>
              </a:spcAft>
              <a:buClr>
                <a:schemeClr val="dk1"/>
              </a:buClr>
              <a:buSzPts val="2250"/>
              <a:buNone/>
            </a:pPr>
            <a:endParaRPr sz="1800"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2743400" y="201175"/>
            <a:ext cx="6096000" cy="944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Libre Franklin Medium"/>
              <a:buNone/>
            </a:pPr>
            <a:r>
              <a:rPr lang="en-US" dirty="0">
                <a:solidFill>
                  <a:schemeClr val="dk2"/>
                </a:solidFill>
                <a:latin typeface="Cambria"/>
                <a:ea typeface="Cambria"/>
                <a:cs typeface="Cambria"/>
                <a:sym typeface="Cambria"/>
              </a:rPr>
              <a:t>Categories Cont. </a:t>
            </a:r>
            <a:endParaRPr dirty="0">
              <a:solidFill>
                <a:schemeClr val="dk2"/>
              </a:solidFill>
              <a:latin typeface="Cambria"/>
              <a:ea typeface="Cambria"/>
              <a:cs typeface="Cambria"/>
              <a:sym typeface="Cambria"/>
            </a:endParaRPr>
          </a:p>
        </p:txBody>
      </p:sp>
      <p:sp>
        <p:nvSpPr>
          <p:cNvPr id="131" name="Google Shape;131;p20"/>
          <p:cNvSpPr txBox="1">
            <a:spLocks noGrp="1"/>
          </p:cNvSpPr>
          <p:nvPr>
            <p:ph type="body" idx="1"/>
          </p:nvPr>
        </p:nvSpPr>
        <p:spPr>
          <a:xfrm>
            <a:off x="66800" y="13220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dirty="0">
                <a:latin typeface="Arial"/>
                <a:ea typeface="Arial"/>
                <a:cs typeface="Arial"/>
                <a:sym typeface="Arial"/>
              </a:rPr>
              <a:t>Visual impairment</a:t>
            </a:r>
            <a:endParaRPr dirty="0">
              <a:latin typeface="Arial"/>
              <a:ea typeface="Arial"/>
              <a:cs typeface="Arial"/>
              <a:sym typeface="Arial"/>
            </a:endParaRPr>
          </a:p>
          <a:p>
            <a:pPr marL="342900" lvl="0" indent="-342900" algn="l" rtl="0">
              <a:spcBef>
                <a:spcPts val="640"/>
              </a:spcBef>
              <a:spcAft>
                <a:spcPts val="0"/>
              </a:spcAft>
              <a:buClr>
                <a:schemeClr val="dk1"/>
              </a:buClr>
              <a:buSzPts val="3200"/>
              <a:buChar char="•"/>
            </a:pPr>
            <a:r>
              <a:rPr lang="en-US" dirty="0">
                <a:latin typeface="Arial"/>
                <a:ea typeface="Arial"/>
                <a:cs typeface="Arial"/>
                <a:sym typeface="Arial"/>
              </a:rPr>
              <a:t>Deaf</a:t>
            </a:r>
            <a:endParaRPr dirty="0">
              <a:latin typeface="Arial"/>
              <a:ea typeface="Arial"/>
              <a:cs typeface="Arial"/>
              <a:sym typeface="Arial"/>
            </a:endParaRPr>
          </a:p>
          <a:p>
            <a:pPr marL="342900" lvl="0" indent="-342900" algn="l" rtl="0">
              <a:spcBef>
                <a:spcPts val="640"/>
              </a:spcBef>
              <a:spcAft>
                <a:spcPts val="0"/>
              </a:spcAft>
              <a:buClr>
                <a:schemeClr val="dk1"/>
              </a:buClr>
              <a:buSzPts val="3200"/>
              <a:buChar char="•"/>
            </a:pPr>
            <a:r>
              <a:rPr lang="en-US" dirty="0">
                <a:latin typeface="Arial"/>
                <a:ea typeface="Arial"/>
                <a:cs typeface="Arial"/>
                <a:sym typeface="Arial"/>
              </a:rPr>
              <a:t>Deaf-blindness</a:t>
            </a:r>
            <a:endParaRPr dirty="0">
              <a:latin typeface="Arial"/>
              <a:ea typeface="Arial"/>
              <a:cs typeface="Arial"/>
              <a:sym typeface="Arial"/>
            </a:endParaRPr>
          </a:p>
          <a:p>
            <a:pPr marL="342900" lvl="0" indent="-342900" algn="l" rtl="0">
              <a:spcBef>
                <a:spcPts val="640"/>
              </a:spcBef>
              <a:spcAft>
                <a:spcPts val="0"/>
              </a:spcAft>
              <a:buClr>
                <a:schemeClr val="dk1"/>
              </a:buClr>
              <a:buSzPts val="3200"/>
              <a:buChar char="•"/>
            </a:pPr>
            <a:r>
              <a:rPr lang="en-US" dirty="0">
                <a:latin typeface="Arial"/>
                <a:ea typeface="Arial"/>
                <a:cs typeface="Arial"/>
                <a:sym typeface="Arial"/>
              </a:rPr>
              <a:t>Orthopedic impairment</a:t>
            </a:r>
            <a:endParaRPr dirty="0">
              <a:latin typeface="Arial"/>
              <a:ea typeface="Arial"/>
              <a:cs typeface="Arial"/>
              <a:sym typeface="Arial"/>
            </a:endParaRPr>
          </a:p>
          <a:p>
            <a:pPr marL="342900" lvl="0" indent="-342900" algn="l" rtl="0">
              <a:spcBef>
                <a:spcPts val="640"/>
              </a:spcBef>
              <a:spcAft>
                <a:spcPts val="0"/>
              </a:spcAft>
              <a:buClr>
                <a:schemeClr val="dk1"/>
              </a:buClr>
              <a:buSzPts val="3200"/>
              <a:buChar char="•"/>
            </a:pPr>
            <a:r>
              <a:rPr lang="en-US" dirty="0">
                <a:latin typeface="Arial"/>
                <a:ea typeface="Arial"/>
                <a:cs typeface="Arial"/>
                <a:sym typeface="Arial"/>
              </a:rPr>
              <a:t>Traumatic brain injury</a:t>
            </a:r>
            <a:endParaRPr dirty="0">
              <a:latin typeface="Arial"/>
              <a:ea typeface="Arial"/>
              <a:cs typeface="Arial"/>
              <a:sym typeface="Arial"/>
            </a:endParaRPr>
          </a:p>
          <a:p>
            <a:pPr marL="342900" lvl="0" indent="-342900" algn="l" rtl="0">
              <a:spcBef>
                <a:spcPts val="640"/>
              </a:spcBef>
              <a:spcAft>
                <a:spcPts val="0"/>
              </a:spcAft>
              <a:buClr>
                <a:schemeClr val="dk1"/>
              </a:buClr>
              <a:buSzPts val="3200"/>
              <a:buChar char="•"/>
            </a:pPr>
            <a:r>
              <a:rPr lang="en-US" dirty="0">
                <a:latin typeface="Arial"/>
                <a:ea typeface="Arial"/>
                <a:cs typeface="Arial"/>
                <a:sym typeface="Arial"/>
              </a:rPr>
              <a:t>Other health impairment</a:t>
            </a:r>
            <a:endParaRPr dirty="0">
              <a:latin typeface="Arial"/>
              <a:ea typeface="Arial"/>
              <a:cs typeface="Arial"/>
              <a:sym typeface="Arial"/>
            </a:endParaRPr>
          </a:p>
          <a:p>
            <a:pPr marL="342900" lvl="0" indent="-342900" algn="l" rtl="0">
              <a:spcBef>
                <a:spcPts val="640"/>
              </a:spcBef>
              <a:spcAft>
                <a:spcPts val="0"/>
              </a:spcAft>
              <a:buClr>
                <a:schemeClr val="dk1"/>
              </a:buClr>
              <a:buSzPts val="3200"/>
              <a:buChar char="•"/>
            </a:pPr>
            <a:r>
              <a:rPr lang="en-US" dirty="0">
                <a:latin typeface="Arial"/>
                <a:ea typeface="Arial"/>
                <a:cs typeface="Arial"/>
                <a:sym typeface="Arial"/>
              </a:rPr>
              <a:t>Multiple disabilities</a:t>
            </a:r>
            <a:endParaRPr dirty="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83"/>
          <p:cNvSpPr txBox="1">
            <a:spLocks noGrp="1"/>
          </p:cNvSpPr>
          <p:nvPr>
            <p:ph type="title"/>
          </p:nvPr>
        </p:nvSpPr>
        <p:spPr>
          <a:xfrm>
            <a:off x="2669100" y="16085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1 of 5</a:t>
            </a:r>
            <a:endParaRPr dirty="0">
              <a:solidFill>
                <a:schemeClr val="dk2"/>
              </a:solidFill>
              <a:latin typeface="Cambria"/>
              <a:ea typeface="Cambria"/>
              <a:cs typeface="Cambria"/>
              <a:sym typeface="Cambria"/>
            </a:endParaRPr>
          </a:p>
        </p:txBody>
      </p:sp>
      <p:sp>
        <p:nvSpPr>
          <p:cNvPr id="608" name="Google Shape;608;p83"/>
          <p:cNvSpPr txBox="1">
            <a:spLocks noGrp="1"/>
          </p:cNvSpPr>
          <p:nvPr>
            <p:ph type="body" idx="1"/>
          </p:nvPr>
        </p:nvSpPr>
        <p:spPr>
          <a:xfrm>
            <a:off x="114300" y="1485900"/>
            <a:ext cx="7750500" cy="793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The ADA is divided into Three sections or "titles" that relate to different areas of public life?</a:t>
            </a:r>
            <a:endParaRPr sz="1800" dirty="0">
              <a:latin typeface="Arial"/>
              <a:ea typeface="Arial"/>
              <a:cs typeface="Arial"/>
              <a:sym typeface="Arial"/>
            </a:endParaRPr>
          </a:p>
        </p:txBody>
      </p:sp>
      <p:sp>
        <p:nvSpPr>
          <p:cNvPr id="609" name="Google Shape;609;p83">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610" name="Google Shape;610;p83">
            <a:hlinkClick r:id="rId4" action="ppaction://hlinksldjump"/>
          </p:cNvPr>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4"/>
          <p:cNvSpPr txBox="1">
            <a:spLocks noGrp="1"/>
          </p:cNvSpPr>
          <p:nvPr>
            <p:ph type="title"/>
          </p:nvPr>
        </p:nvSpPr>
        <p:spPr>
          <a:xfrm>
            <a:off x="2669100" y="23690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1 of 5</a:t>
            </a:r>
            <a:endParaRPr dirty="0">
              <a:solidFill>
                <a:schemeClr val="dk2"/>
              </a:solidFill>
              <a:latin typeface="Cambria"/>
              <a:ea typeface="Cambria"/>
              <a:cs typeface="Cambria"/>
              <a:sym typeface="Cambria"/>
            </a:endParaRPr>
          </a:p>
        </p:txBody>
      </p:sp>
      <p:sp>
        <p:nvSpPr>
          <p:cNvPr id="617" name="Google Shape;617;p84"/>
          <p:cNvSpPr txBox="1">
            <a:spLocks noGrp="1"/>
          </p:cNvSpPr>
          <p:nvPr>
            <p:ph type="body" idx="1"/>
          </p:nvPr>
        </p:nvSpPr>
        <p:spPr>
          <a:xfrm>
            <a:off x="60600" y="1485900"/>
            <a:ext cx="7918200" cy="831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The ADA is divided into Three sections or "titles" that relate to different areas of public life?</a:t>
            </a:r>
            <a:endParaRPr sz="1800" dirty="0">
              <a:latin typeface="Arial"/>
              <a:ea typeface="Arial"/>
              <a:cs typeface="Arial"/>
              <a:sym typeface="Arial"/>
            </a:endParaRPr>
          </a:p>
        </p:txBody>
      </p:sp>
      <p:sp>
        <p:nvSpPr>
          <p:cNvPr id="618" name="Google Shape;618;p84">
            <a:hlinkClick r:id="rId3" action="ppaction://hlinksldjump"/>
          </p:cNvPr>
          <p:cNvSpPr/>
          <p:nvPr/>
        </p:nvSpPr>
        <p:spPr>
          <a:xfrm>
            <a:off x="114300" y="6244500"/>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
        <p:nvSpPr>
          <p:cNvPr id="619" name="Google Shape;619;p84"/>
          <p:cNvSpPr txBox="1"/>
          <p:nvPr/>
        </p:nvSpPr>
        <p:spPr>
          <a:xfrm>
            <a:off x="60600" y="2524750"/>
            <a:ext cx="7588800" cy="12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0000"/>
                </a:solidFill>
              </a:rPr>
              <a:t>True is INCORRECT. The correct answer is FALSE.</a:t>
            </a:r>
            <a:endParaRPr sz="2400" dirty="0">
              <a:solidFill>
                <a:srgbClr val="FF0000"/>
              </a:solidFill>
            </a:endParaRPr>
          </a:p>
          <a:p>
            <a:pPr marL="0" lvl="0" indent="0" algn="l" rtl="0">
              <a:spcBef>
                <a:spcPts val="0"/>
              </a:spcBef>
              <a:spcAft>
                <a:spcPts val="0"/>
              </a:spcAft>
              <a:buNone/>
            </a:pPr>
            <a:r>
              <a:rPr lang="en-US" sz="2400" dirty="0"/>
              <a:t>ADA is divided in to FIVE titles that reflect different areas of public life.</a:t>
            </a:r>
            <a:endParaRPr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5"/>
          <p:cNvSpPr txBox="1">
            <a:spLocks noGrp="1"/>
          </p:cNvSpPr>
          <p:nvPr>
            <p:ph type="title"/>
          </p:nvPr>
        </p:nvSpPr>
        <p:spPr>
          <a:xfrm>
            <a:off x="2770425" y="23175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1 of 5</a:t>
            </a:r>
            <a:endParaRPr dirty="0">
              <a:solidFill>
                <a:schemeClr val="dk2"/>
              </a:solidFill>
              <a:latin typeface="Cambria"/>
              <a:ea typeface="Cambria"/>
              <a:cs typeface="Cambria"/>
              <a:sym typeface="Cambria"/>
            </a:endParaRPr>
          </a:p>
        </p:txBody>
      </p:sp>
      <p:sp>
        <p:nvSpPr>
          <p:cNvPr id="626" name="Google Shape;626;p85"/>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
        <p:nvSpPr>
          <p:cNvPr id="627" name="Google Shape;627;p85"/>
          <p:cNvSpPr txBox="1"/>
          <p:nvPr/>
        </p:nvSpPr>
        <p:spPr>
          <a:xfrm>
            <a:off x="114300" y="2369700"/>
            <a:ext cx="5451900" cy="12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False is correct!</a:t>
            </a:r>
            <a:endParaRPr sz="2400" dirty="0"/>
          </a:p>
          <a:p>
            <a:pPr marL="0" lvl="0" indent="0" algn="l" rtl="0">
              <a:spcBef>
                <a:spcPts val="0"/>
              </a:spcBef>
              <a:spcAft>
                <a:spcPts val="0"/>
              </a:spcAft>
              <a:buNone/>
            </a:pPr>
            <a:r>
              <a:rPr lang="en-US" sz="2400" dirty="0"/>
              <a:t>ADA is divided in to FIVE titles that reflect different areas of public life.</a:t>
            </a:r>
            <a:endParaRPr sz="2400" dirty="0"/>
          </a:p>
        </p:txBody>
      </p:sp>
      <p:sp>
        <p:nvSpPr>
          <p:cNvPr id="628" name="Google Shape;628;p85"/>
          <p:cNvSpPr txBox="1"/>
          <p:nvPr/>
        </p:nvSpPr>
        <p:spPr>
          <a:xfrm>
            <a:off x="114300" y="1372125"/>
            <a:ext cx="7792200" cy="801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US" sz="1800" dirty="0">
                <a:solidFill>
                  <a:schemeClr val="dk1"/>
                </a:solidFill>
              </a:rPr>
              <a:t>The ADA is divided into Three sections or "titles" that relate to different areas of public life?</a:t>
            </a:r>
            <a:endParaRPr dirty="0">
              <a:latin typeface="Libre Franklin Medium"/>
              <a:ea typeface="Libre Franklin Medium"/>
              <a:cs typeface="Libre Franklin Medium"/>
              <a:sym typeface="Libre Franklin Medium"/>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86"/>
          <p:cNvSpPr txBox="1">
            <a:spLocks noGrp="1"/>
          </p:cNvSpPr>
          <p:nvPr>
            <p:ph type="title"/>
          </p:nvPr>
        </p:nvSpPr>
        <p:spPr>
          <a:xfrm>
            <a:off x="2669100" y="16085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2 of 5</a:t>
            </a:r>
            <a:endParaRPr dirty="0">
              <a:solidFill>
                <a:schemeClr val="dk2"/>
              </a:solidFill>
              <a:latin typeface="Cambria"/>
              <a:ea typeface="Cambria"/>
              <a:cs typeface="Cambria"/>
              <a:sym typeface="Cambria"/>
            </a:endParaRPr>
          </a:p>
        </p:txBody>
      </p:sp>
      <p:sp>
        <p:nvSpPr>
          <p:cNvPr id="635" name="Google Shape;635;p86"/>
          <p:cNvSpPr txBox="1">
            <a:spLocks noGrp="1"/>
          </p:cNvSpPr>
          <p:nvPr>
            <p:ph type="body" idx="1"/>
          </p:nvPr>
        </p:nvSpPr>
        <p:spPr>
          <a:xfrm>
            <a:off x="60600" y="1490575"/>
            <a:ext cx="8229600" cy="688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Title I of the ADA Applies to all businesses with 15 or more employees?</a:t>
            </a:r>
            <a:endParaRPr sz="1800" dirty="0">
              <a:latin typeface="Arial"/>
              <a:ea typeface="Arial"/>
              <a:cs typeface="Arial"/>
              <a:sym typeface="Arial"/>
            </a:endParaRPr>
          </a:p>
        </p:txBody>
      </p:sp>
      <p:sp>
        <p:nvSpPr>
          <p:cNvPr id="636" name="Google Shape;636;p86">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637" name="Google Shape;637;p86">
            <a:hlinkClick r:id="rId4" action="ppaction://hlinksldjump"/>
          </p:cNvPr>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87"/>
          <p:cNvSpPr txBox="1">
            <a:spLocks noGrp="1"/>
          </p:cNvSpPr>
          <p:nvPr>
            <p:ph type="title"/>
          </p:nvPr>
        </p:nvSpPr>
        <p:spPr>
          <a:xfrm>
            <a:off x="2669100" y="16085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2 of 5</a:t>
            </a:r>
            <a:endParaRPr dirty="0">
              <a:solidFill>
                <a:schemeClr val="dk2"/>
              </a:solidFill>
              <a:latin typeface="Cambria"/>
              <a:ea typeface="Cambria"/>
              <a:cs typeface="Cambria"/>
              <a:sym typeface="Cambria"/>
            </a:endParaRPr>
          </a:p>
        </p:txBody>
      </p:sp>
      <p:sp>
        <p:nvSpPr>
          <p:cNvPr id="644" name="Google Shape;644;p87"/>
          <p:cNvSpPr txBox="1">
            <a:spLocks noGrp="1"/>
          </p:cNvSpPr>
          <p:nvPr>
            <p:ph type="body" idx="1"/>
          </p:nvPr>
        </p:nvSpPr>
        <p:spPr>
          <a:xfrm>
            <a:off x="60600" y="1441200"/>
            <a:ext cx="8229600" cy="546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Title I of the ADA Applies to all businesses with 15 or more employees?</a:t>
            </a:r>
            <a:endParaRPr sz="1800" dirty="0">
              <a:latin typeface="Arial"/>
              <a:ea typeface="Arial"/>
              <a:cs typeface="Arial"/>
              <a:sym typeface="Arial"/>
            </a:endParaRPr>
          </a:p>
        </p:txBody>
      </p:sp>
      <p:sp>
        <p:nvSpPr>
          <p:cNvPr id="645" name="Google Shape;645;p87">
            <a:hlinkClick r:id="rId3" action="ppaction://hlinksldjump"/>
          </p:cNvPr>
          <p:cNvSpPr/>
          <p:nvPr/>
        </p:nvSpPr>
        <p:spPr>
          <a:xfrm>
            <a:off x="114300" y="6301475"/>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
        <p:nvSpPr>
          <p:cNvPr id="646" name="Google Shape;646;p87"/>
          <p:cNvSpPr txBox="1"/>
          <p:nvPr/>
        </p:nvSpPr>
        <p:spPr>
          <a:xfrm>
            <a:off x="60600" y="2458225"/>
            <a:ext cx="7588800" cy="12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0000"/>
                </a:solidFill>
              </a:rPr>
              <a:t>False is INCORRECT. The correct answer is TRUE.</a:t>
            </a:r>
            <a:endParaRPr dirty="0">
              <a:latin typeface="Libre Franklin Medium"/>
              <a:ea typeface="Libre Franklin Medium"/>
              <a:cs typeface="Libre Franklin Medium"/>
              <a:sym typeface="Libre Franklin Medium"/>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88"/>
          <p:cNvSpPr txBox="1">
            <a:spLocks noGrp="1"/>
          </p:cNvSpPr>
          <p:nvPr>
            <p:ph type="title"/>
          </p:nvPr>
        </p:nvSpPr>
        <p:spPr>
          <a:xfrm>
            <a:off x="2669100" y="19890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2 of 5</a:t>
            </a:r>
            <a:endParaRPr dirty="0">
              <a:solidFill>
                <a:schemeClr val="dk2"/>
              </a:solidFill>
              <a:latin typeface="Cambria"/>
              <a:ea typeface="Cambria"/>
              <a:cs typeface="Cambria"/>
              <a:sym typeface="Cambria"/>
            </a:endParaRPr>
          </a:p>
        </p:txBody>
      </p:sp>
      <p:sp>
        <p:nvSpPr>
          <p:cNvPr id="653" name="Google Shape;653;p88"/>
          <p:cNvSpPr txBox="1">
            <a:spLocks noGrp="1"/>
          </p:cNvSpPr>
          <p:nvPr>
            <p:ph type="body" idx="1"/>
          </p:nvPr>
        </p:nvSpPr>
        <p:spPr>
          <a:xfrm>
            <a:off x="60600" y="1485900"/>
            <a:ext cx="8229600" cy="7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Title I of the ADA Applies to all businesses with 15 or more employees?</a:t>
            </a:r>
            <a:endParaRPr sz="1800" dirty="0">
              <a:latin typeface="Arial"/>
              <a:ea typeface="Arial"/>
              <a:cs typeface="Arial"/>
              <a:sym typeface="Arial"/>
            </a:endParaRPr>
          </a:p>
        </p:txBody>
      </p:sp>
      <p:sp>
        <p:nvSpPr>
          <p:cNvPr id="654" name="Google Shape;654;p88"/>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655" name="Google Shape;655;p88"/>
          <p:cNvSpPr txBox="1"/>
          <p:nvPr/>
        </p:nvSpPr>
        <p:spPr>
          <a:xfrm>
            <a:off x="2669100" y="2650050"/>
            <a:ext cx="5940300" cy="6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Libre Franklin Medium"/>
                <a:ea typeface="Libre Franklin Medium"/>
                <a:cs typeface="Libre Franklin Medium"/>
                <a:sym typeface="Libre Franklin Medium"/>
              </a:rPr>
              <a:t>True is correct!</a:t>
            </a:r>
            <a:endParaRPr sz="2400" dirty="0">
              <a:latin typeface="Libre Franklin Medium"/>
              <a:ea typeface="Libre Franklin Medium"/>
              <a:cs typeface="Libre Franklin Medium"/>
              <a:sym typeface="Libre Franklin Medium"/>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89"/>
          <p:cNvSpPr txBox="1">
            <a:spLocks noGrp="1"/>
          </p:cNvSpPr>
          <p:nvPr>
            <p:ph type="title"/>
          </p:nvPr>
        </p:nvSpPr>
        <p:spPr>
          <a:xfrm>
            <a:off x="2669100" y="2083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3 of 5</a:t>
            </a:r>
            <a:endParaRPr dirty="0">
              <a:solidFill>
                <a:schemeClr val="dk2"/>
              </a:solidFill>
              <a:latin typeface="Cambria"/>
              <a:ea typeface="Cambria"/>
              <a:cs typeface="Cambria"/>
              <a:sym typeface="Cambria"/>
            </a:endParaRPr>
          </a:p>
        </p:txBody>
      </p:sp>
      <p:sp>
        <p:nvSpPr>
          <p:cNvPr id="662" name="Google Shape;662;p89"/>
          <p:cNvSpPr txBox="1">
            <a:spLocks noGrp="1"/>
          </p:cNvSpPr>
          <p:nvPr>
            <p:ph type="body" idx="1"/>
          </p:nvPr>
        </p:nvSpPr>
        <p:spPr>
          <a:xfrm>
            <a:off x="60600" y="1388375"/>
            <a:ext cx="8602200" cy="1021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Title II of the ADA of 1990 outlines requirements for self evaluation and planning: making reasonable modifications to policies, practices, and procedures where necessary to prevent discrimination?</a:t>
            </a:r>
            <a:endParaRPr sz="1800" dirty="0">
              <a:latin typeface="Arial"/>
              <a:ea typeface="Arial"/>
              <a:cs typeface="Arial"/>
              <a:sym typeface="Arial"/>
            </a:endParaRPr>
          </a:p>
        </p:txBody>
      </p:sp>
      <p:sp>
        <p:nvSpPr>
          <p:cNvPr id="663" name="Google Shape;663;p89">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664" name="Google Shape;664;p89">
            <a:hlinkClick r:id="rId4" action="ppaction://hlinksldjump"/>
          </p:cNvPr>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90"/>
          <p:cNvSpPr txBox="1">
            <a:spLocks noGrp="1"/>
          </p:cNvSpPr>
          <p:nvPr>
            <p:ph type="title"/>
          </p:nvPr>
        </p:nvSpPr>
        <p:spPr>
          <a:xfrm>
            <a:off x="2669100" y="10385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3 of 5</a:t>
            </a:r>
            <a:endParaRPr dirty="0">
              <a:solidFill>
                <a:schemeClr val="dk2"/>
              </a:solidFill>
              <a:latin typeface="Cambria"/>
              <a:ea typeface="Cambria"/>
              <a:cs typeface="Cambria"/>
              <a:sym typeface="Cambria"/>
            </a:endParaRPr>
          </a:p>
        </p:txBody>
      </p:sp>
      <p:sp>
        <p:nvSpPr>
          <p:cNvPr id="671" name="Google Shape;671;p90"/>
          <p:cNvSpPr txBox="1">
            <a:spLocks noGrp="1"/>
          </p:cNvSpPr>
          <p:nvPr>
            <p:ph type="body" idx="1"/>
          </p:nvPr>
        </p:nvSpPr>
        <p:spPr>
          <a:xfrm>
            <a:off x="60600" y="1381400"/>
            <a:ext cx="8573700" cy="1050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1800" dirty="0">
                <a:latin typeface="Arial"/>
                <a:ea typeface="Arial"/>
                <a:cs typeface="Arial"/>
                <a:sym typeface="Arial"/>
              </a:rPr>
              <a:t>Title II of the ADA of 1990 outlines requirements for self evaluation and planning: making reasonable modifications to policies, practices, and procedures where necessary to prevent discrimination?</a:t>
            </a:r>
            <a:endParaRPr sz="1800" dirty="0"/>
          </a:p>
        </p:txBody>
      </p:sp>
      <p:sp>
        <p:nvSpPr>
          <p:cNvPr id="672" name="Google Shape;672;p90">
            <a:hlinkClick r:id="rId3" action="ppaction://hlinksldjump"/>
          </p:cNvPr>
          <p:cNvSpPr/>
          <p:nvPr/>
        </p:nvSpPr>
        <p:spPr>
          <a:xfrm>
            <a:off x="114300" y="6244500"/>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
        <p:nvSpPr>
          <p:cNvPr id="673" name="Google Shape;673;p90"/>
          <p:cNvSpPr txBox="1"/>
          <p:nvPr/>
        </p:nvSpPr>
        <p:spPr>
          <a:xfrm>
            <a:off x="60600" y="2809700"/>
            <a:ext cx="7588800" cy="79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0000"/>
                </a:solidFill>
              </a:rPr>
              <a:t>False is INCORRECT. The correct answer is TRUE.</a:t>
            </a:r>
            <a:endParaRPr dirty="0">
              <a:latin typeface="Libre Franklin Medium"/>
              <a:ea typeface="Libre Franklin Medium"/>
              <a:cs typeface="Libre Franklin Medium"/>
              <a:sym typeface="Libre Franklin Medium"/>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91"/>
          <p:cNvSpPr txBox="1">
            <a:spLocks noGrp="1"/>
          </p:cNvSpPr>
          <p:nvPr>
            <p:ph type="title"/>
          </p:nvPr>
        </p:nvSpPr>
        <p:spPr>
          <a:xfrm>
            <a:off x="2726100" y="198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3 of 5</a:t>
            </a:r>
            <a:endParaRPr dirty="0">
              <a:solidFill>
                <a:schemeClr val="dk2"/>
              </a:solidFill>
              <a:latin typeface="Cambria"/>
              <a:ea typeface="Cambria"/>
              <a:cs typeface="Cambria"/>
              <a:sym typeface="Cambria"/>
            </a:endParaRPr>
          </a:p>
        </p:txBody>
      </p:sp>
      <p:sp>
        <p:nvSpPr>
          <p:cNvPr id="680" name="Google Shape;680;p91"/>
          <p:cNvSpPr txBox="1">
            <a:spLocks noGrp="1"/>
          </p:cNvSpPr>
          <p:nvPr>
            <p:ph type="body" idx="1"/>
          </p:nvPr>
        </p:nvSpPr>
        <p:spPr>
          <a:xfrm>
            <a:off x="66800" y="1376475"/>
            <a:ext cx="8691000" cy="1087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1800" dirty="0">
                <a:latin typeface="Arial"/>
                <a:ea typeface="Arial"/>
                <a:cs typeface="Arial"/>
                <a:sym typeface="Arial"/>
              </a:rPr>
              <a:t>Title II of the ADA of 1990 outlines requirements for self evaluation and planning: making reasonable modifications to policies, practices, and procedures where necessary to prevent discrimination?</a:t>
            </a:r>
            <a:endParaRPr dirty="0"/>
          </a:p>
        </p:txBody>
      </p:sp>
      <p:sp>
        <p:nvSpPr>
          <p:cNvPr id="681" name="Google Shape;681;p91"/>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682" name="Google Shape;682;p91"/>
          <p:cNvSpPr txBox="1"/>
          <p:nvPr/>
        </p:nvSpPr>
        <p:spPr>
          <a:xfrm>
            <a:off x="2669100" y="2697175"/>
            <a:ext cx="5940300" cy="6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Libre Franklin Medium"/>
                <a:ea typeface="Libre Franklin Medium"/>
                <a:cs typeface="Libre Franklin Medium"/>
                <a:sym typeface="Libre Franklin Medium"/>
              </a:rPr>
              <a:t>True is correct!</a:t>
            </a:r>
            <a:endParaRPr sz="2400" dirty="0">
              <a:latin typeface="Libre Franklin Medium"/>
              <a:ea typeface="Libre Franklin Medium"/>
              <a:cs typeface="Libre Franklin Medium"/>
              <a:sym typeface="Libre Franklin Medium"/>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92"/>
          <p:cNvSpPr txBox="1">
            <a:spLocks noGrp="1"/>
          </p:cNvSpPr>
          <p:nvPr>
            <p:ph type="title"/>
          </p:nvPr>
        </p:nvSpPr>
        <p:spPr>
          <a:xfrm>
            <a:off x="2669100" y="16085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4 of 5</a:t>
            </a:r>
            <a:endParaRPr dirty="0">
              <a:solidFill>
                <a:schemeClr val="dk2"/>
              </a:solidFill>
              <a:latin typeface="Cambria"/>
              <a:ea typeface="Cambria"/>
              <a:cs typeface="Cambria"/>
              <a:sym typeface="Cambria"/>
            </a:endParaRPr>
          </a:p>
        </p:txBody>
      </p:sp>
      <p:sp>
        <p:nvSpPr>
          <p:cNvPr id="689" name="Google Shape;689;p92"/>
          <p:cNvSpPr txBox="1">
            <a:spLocks noGrp="1"/>
          </p:cNvSpPr>
          <p:nvPr>
            <p:ph type="body" idx="1"/>
          </p:nvPr>
        </p:nvSpPr>
        <p:spPr>
          <a:xfrm>
            <a:off x="60600" y="1358525"/>
            <a:ext cx="8229600" cy="709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According to Title IV, closed captioning is not required for all federally funded public service announcements.</a:t>
            </a:r>
            <a:endParaRPr sz="1800" dirty="0">
              <a:latin typeface="Arial"/>
              <a:ea typeface="Arial"/>
              <a:cs typeface="Arial"/>
              <a:sym typeface="Arial"/>
            </a:endParaRPr>
          </a:p>
        </p:txBody>
      </p:sp>
      <p:sp>
        <p:nvSpPr>
          <p:cNvPr id="690" name="Google Shape;690;p92">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691" name="Google Shape;691;p92">
            <a:hlinkClick r:id="rId4" action="ppaction://hlinksldjump"/>
          </p:cNvPr>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2714900" y="160850"/>
            <a:ext cx="5667000" cy="1813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dirty="0">
                <a:solidFill>
                  <a:schemeClr val="dk2"/>
                </a:solidFill>
                <a:latin typeface="Cambria"/>
                <a:ea typeface="Cambria"/>
                <a:cs typeface="Cambria"/>
                <a:sym typeface="Cambria"/>
              </a:rPr>
              <a:t>Who is responsible for identifying and documenting need? </a:t>
            </a:r>
            <a:endParaRPr dirty="0">
              <a:solidFill>
                <a:schemeClr val="dk2"/>
              </a:solidFill>
              <a:latin typeface="Cambria"/>
              <a:ea typeface="Cambria"/>
              <a:cs typeface="Cambria"/>
              <a:sym typeface="Cambria"/>
            </a:endParaRPr>
          </a:p>
        </p:txBody>
      </p:sp>
      <p:graphicFrame>
        <p:nvGraphicFramePr>
          <p:cNvPr id="137" name="Google Shape;137;p21"/>
          <p:cNvGraphicFramePr/>
          <p:nvPr>
            <p:extLst>
              <p:ext uri="{D42A27DB-BD31-4B8C-83A1-F6EECF244321}">
                <p14:modId xmlns:p14="http://schemas.microsoft.com/office/powerpoint/2010/main" val="1828583463"/>
              </p:ext>
            </p:extLst>
          </p:nvPr>
        </p:nvGraphicFramePr>
        <p:xfrm>
          <a:off x="669072" y="2375985"/>
          <a:ext cx="7712826" cy="3980210"/>
        </p:xfrm>
        <a:graphic>
          <a:graphicData uri="http://schemas.openxmlformats.org/drawingml/2006/table">
            <a:tbl>
              <a:tblPr firstRow="1" bandRow="1">
                <a:noFill/>
                <a:tableStyleId>{D7768EFE-D864-4403-8A84-74C63FE35952}</a:tableStyleId>
              </a:tblPr>
              <a:tblGrid>
                <a:gridCol w="3856413">
                  <a:extLst>
                    <a:ext uri="{9D8B030D-6E8A-4147-A177-3AD203B41FA5}">
                      <a16:colId xmlns:a16="http://schemas.microsoft.com/office/drawing/2014/main" val="20000"/>
                    </a:ext>
                  </a:extLst>
                </a:gridCol>
                <a:gridCol w="3856413">
                  <a:extLst>
                    <a:ext uri="{9D8B030D-6E8A-4147-A177-3AD203B41FA5}">
                      <a16:colId xmlns:a16="http://schemas.microsoft.com/office/drawing/2014/main" val="20001"/>
                    </a:ext>
                  </a:extLst>
                </a:gridCol>
              </a:tblGrid>
              <a:tr h="454891">
                <a:tc>
                  <a:txBody>
                    <a:bodyPr/>
                    <a:lstStyle/>
                    <a:p>
                      <a:pPr marL="0" marR="0" lvl="0" indent="0" algn="l" rtl="0">
                        <a:spcBef>
                          <a:spcPts val="0"/>
                        </a:spcBef>
                        <a:spcAft>
                          <a:spcPts val="0"/>
                        </a:spcAft>
                        <a:buNone/>
                      </a:pPr>
                      <a:r>
                        <a:rPr lang="en-US" sz="1800" dirty="0">
                          <a:latin typeface="Arial"/>
                          <a:ea typeface="Arial"/>
                          <a:cs typeface="Arial"/>
                          <a:sym typeface="Arial"/>
                        </a:rPr>
                        <a:t>K-12</a:t>
                      </a:r>
                      <a:endParaRPr sz="1800" dirty="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800" dirty="0">
                          <a:latin typeface="Arial"/>
                          <a:ea typeface="Arial"/>
                          <a:cs typeface="Arial"/>
                          <a:sym typeface="Arial"/>
                        </a:rPr>
                        <a:t>Postsecondary Education</a:t>
                      </a:r>
                      <a:endParaRPr sz="1800" dirty="0">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3525319">
                <a:tc>
                  <a:txBody>
                    <a:bodyPr/>
                    <a:lstStyle/>
                    <a:p>
                      <a:pPr marL="0" marR="0" lvl="0" indent="0" algn="l" rtl="0">
                        <a:spcBef>
                          <a:spcPts val="0"/>
                        </a:spcBef>
                        <a:spcAft>
                          <a:spcPts val="0"/>
                        </a:spcAft>
                        <a:buNone/>
                      </a:pPr>
                      <a:r>
                        <a:rPr lang="en-US" sz="1800" dirty="0">
                          <a:latin typeface="Arial"/>
                          <a:ea typeface="Arial"/>
                          <a:cs typeface="Arial"/>
                          <a:sym typeface="Arial"/>
                        </a:rPr>
                        <a:t>School districts are responsible for identifying and evaluation potential students with disabilities. When such a determination is made, the district plans educational services for classified students at no expense to the family. </a:t>
                      </a:r>
                      <a:endParaRPr sz="1800" dirty="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800" dirty="0">
                          <a:latin typeface="Arial"/>
                          <a:ea typeface="Arial"/>
                          <a:cs typeface="Arial"/>
                          <a:sym typeface="Arial"/>
                        </a:rPr>
                        <a:t>Students are responsible for self-identification and for obtaining disability documentation from a professional who is qualified to assess their particular disability; cost of the evaluation must be assumed by the student, not the post-secondary institution. </a:t>
                      </a:r>
                      <a:endParaRPr sz="1800" dirty="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93"/>
          <p:cNvSpPr txBox="1">
            <a:spLocks noGrp="1"/>
          </p:cNvSpPr>
          <p:nvPr>
            <p:ph type="title"/>
          </p:nvPr>
        </p:nvSpPr>
        <p:spPr>
          <a:xfrm>
            <a:off x="2669100" y="16085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4 of 5</a:t>
            </a:r>
            <a:endParaRPr dirty="0">
              <a:solidFill>
                <a:schemeClr val="dk2"/>
              </a:solidFill>
              <a:latin typeface="Cambria"/>
              <a:ea typeface="Cambria"/>
              <a:cs typeface="Cambria"/>
              <a:sym typeface="Cambria"/>
            </a:endParaRPr>
          </a:p>
        </p:txBody>
      </p:sp>
      <p:sp>
        <p:nvSpPr>
          <p:cNvPr id="698" name="Google Shape;698;p93"/>
          <p:cNvSpPr txBox="1">
            <a:spLocks noGrp="1"/>
          </p:cNvSpPr>
          <p:nvPr>
            <p:ph type="body" idx="1"/>
          </p:nvPr>
        </p:nvSpPr>
        <p:spPr>
          <a:xfrm>
            <a:off x="60600" y="1348300"/>
            <a:ext cx="8229600" cy="995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According to Title IV, closed captioning is not required for all federally funded public service announcements.</a:t>
            </a:r>
            <a:endParaRPr sz="1800" dirty="0">
              <a:latin typeface="Arial"/>
              <a:ea typeface="Arial"/>
              <a:cs typeface="Arial"/>
              <a:sym typeface="Arial"/>
            </a:endParaRPr>
          </a:p>
        </p:txBody>
      </p:sp>
      <p:sp>
        <p:nvSpPr>
          <p:cNvPr id="699" name="Google Shape;699;p93">
            <a:hlinkClick r:id="rId3" action="ppaction://hlinksldjump"/>
          </p:cNvPr>
          <p:cNvSpPr/>
          <p:nvPr/>
        </p:nvSpPr>
        <p:spPr>
          <a:xfrm>
            <a:off x="114300" y="6291975"/>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
        <p:nvSpPr>
          <p:cNvPr id="700" name="Google Shape;700;p93"/>
          <p:cNvSpPr txBox="1"/>
          <p:nvPr/>
        </p:nvSpPr>
        <p:spPr>
          <a:xfrm>
            <a:off x="60600" y="2586150"/>
            <a:ext cx="7588800" cy="12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0000"/>
                </a:solidFill>
              </a:rPr>
              <a:t>True is INCORRECT. The correct answer is FALSE.</a:t>
            </a:r>
            <a:endParaRPr sz="2400" dirty="0">
              <a:solidFill>
                <a:srgbClr val="FF0000"/>
              </a:solidFill>
            </a:endParaRPr>
          </a:p>
          <a:p>
            <a:pPr marL="0" lvl="0" indent="0" algn="l" rtl="0">
              <a:spcBef>
                <a:spcPts val="0"/>
              </a:spcBef>
              <a:spcAft>
                <a:spcPts val="0"/>
              </a:spcAft>
              <a:buNone/>
            </a:pPr>
            <a:r>
              <a:rPr lang="en-US" sz="2400" dirty="0"/>
              <a:t>All federally funded public services announcements must be closed captioned.</a:t>
            </a:r>
            <a:endParaRPr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94"/>
          <p:cNvSpPr txBox="1">
            <a:spLocks noGrp="1"/>
          </p:cNvSpPr>
          <p:nvPr>
            <p:ph type="title"/>
          </p:nvPr>
        </p:nvSpPr>
        <p:spPr>
          <a:xfrm>
            <a:off x="2669100" y="16085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4 of 5</a:t>
            </a:r>
            <a:endParaRPr dirty="0">
              <a:solidFill>
                <a:schemeClr val="dk2"/>
              </a:solidFill>
              <a:latin typeface="Cambria"/>
              <a:ea typeface="Cambria"/>
              <a:cs typeface="Cambria"/>
              <a:sym typeface="Cambria"/>
            </a:endParaRPr>
          </a:p>
        </p:txBody>
      </p:sp>
      <p:sp>
        <p:nvSpPr>
          <p:cNvPr id="707" name="Google Shape;707;p94"/>
          <p:cNvSpPr txBox="1">
            <a:spLocks noGrp="1"/>
          </p:cNvSpPr>
          <p:nvPr>
            <p:ph type="body" idx="1"/>
          </p:nvPr>
        </p:nvSpPr>
        <p:spPr>
          <a:xfrm>
            <a:off x="60600" y="1400400"/>
            <a:ext cx="8229600" cy="807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According to Title IV, closed captioning is not required for all federally funded public service announcements.</a:t>
            </a:r>
            <a:endParaRPr sz="1800" dirty="0">
              <a:latin typeface="Arial"/>
              <a:ea typeface="Arial"/>
              <a:cs typeface="Arial"/>
              <a:sym typeface="Arial"/>
            </a:endParaRPr>
          </a:p>
        </p:txBody>
      </p:sp>
      <p:sp>
        <p:nvSpPr>
          <p:cNvPr id="708" name="Google Shape;708;p94"/>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
        <p:nvSpPr>
          <p:cNvPr id="709" name="Google Shape;709;p94"/>
          <p:cNvSpPr txBox="1"/>
          <p:nvPr/>
        </p:nvSpPr>
        <p:spPr>
          <a:xfrm>
            <a:off x="2038350" y="2419400"/>
            <a:ext cx="4274100" cy="16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False is correct!</a:t>
            </a:r>
            <a:endParaRPr sz="2400" dirty="0"/>
          </a:p>
          <a:p>
            <a:pPr marL="0" lvl="0" indent="0" algn="l" rtl="0">
              <a:spcBef>
                <a:spcPts val="0"/>
              </a:spcBef>
              <a:spcAft>
                <a:spcPts val="0"/>
              </a:spcAft>
              <a:buNone/>
            </a:pPr>
            <a:r>
              <a:rPr lang="en-US" sz="2400" dirty="0"/>
              <a:t>All federally funded public services announcements must be closed captioned.</a:t>
            </a:r>
            <a:endParaRPr sz="2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95"/>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5 of 5</a:t>
            </a:r>
            <a:endParaRPr dirty="0">
              <a:solidFill>
                <a:schemeClr val="dk2"/>
              </a:solidFill>
              <a:latin typeface="Cambria"/>
              <a:ea typeface="Cambria"/>
              <a:cs typeface="Cambria"/>
              <a:sym typeface="Cambria"/>
            </a:endParaRPr>
          </a:p>
        </p:txBody>
      </p:sp>
      <p:sp>
        <p:nvSpPr>
          <p:cNvPr id="716" name="Google Shape;716;p95"/>
          <p:cNvSpPr txBox="1">
            <a:spLocks noGrp="1"/>
          </p:cNvSpPr>
          <p:nvPr>
            <p:ph type="body" idx="1"/>
          </p:nvPr>
        </p:nvSpPr>
        <p:spPr>
          <a:xfrm>
            <a:off x="47500" y="1600300"/>
            <a:ext cx="8229600" cy="7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Public Transportation offered by state or local government is covered by Title II of the ADA?</a:t>
            </a:r>
            <a:endParaRPr sz="1800" dirty="0">
              <a:latin typeface="Arial"/>
              <a:ea typeface="Arial"/>
              <a:cs typeface="Arial"/>
              <a:sym typeface="Arial"/>
            </a:endParaRPr>
          </a:p>
        </p:txBody>
      </p:sp>
      <p:sp>
        <p:nvSpPr>
          <p:cNvPr id="717" name="Google Shape;717;p95">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718" name="Google Shape;718;p95">
            <a:hlinkClick r:id="rId4" action="ppaction://hlinksldjump"/>
          </p:cNvPr>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96"/>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5 of 5</a:t>
            </a:r>
            <a:endParaRPr dirty="0">
              <a:solidFill>
                <a:schemeClr val="dk2"/>
              </a:solidFill>
              <a:latin typeface="Cambria"/>
              <a:ea typeface="Cambria"/>
              <a:cs typeface="Cambria"/>
              <a:sym typeface="Cambria"/>
            </a:endParaRPr>
          </a:p>
        </p:txBody>
      </p:sp>
      <p:sp>
        <p:nvSpPr>
          <p:cNvPr id="725" name="Google Shape;725;p96"/>
          <p:cNvSpPr txBox="1">
            <a:spLocks noGrp="1"/>
          </p:cNvSpPr>
          <p:nvPr>
            <p:ph type="body" idx="1"/>
          </p:nvPr>
        </p:nvSpPr>
        <p:spPr>
          <a:xfrm>
            <a:off x="38100" y="1600125"/>
            <a:ext cx="8229600" cy="683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Public Transportation offered by state or local government is covered by Title II of the ADA?</a:t>
            </a:r>
            <a:endParaRPr sz="1800" dirty="0">
              <a:latin typeface="Arial"/>
              <a:ea typeface="Arial"/>
              <a:cs typeface="Arial"/>
              <a:sym typeface="Arial"/>
            </a:endParaRPr>
          </a:p>
        </p:txBody>
      </p:sp>
      <p:sp>
        <p:nvSpPr>
          <p:cNvPr id="726" name="Google Shape;726;p96">
            <a:hlinkClick r:id="rId3" action="ppaction://hlinksldjump"/>
          </p:cNvPr>
          <p:cNvSpPr/>
          <p:nvPr/>
        </p:nvSpPr>
        <p:spPr>
          <a:xfrm>
            <a:off x="114300" y="6234975"/>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
        <p:nvSpPr>
          <p:cNvPr id="727" name="Google Shape;727;p96"/>
          <p:cNvSpPr txBox="1"/>
          <p:nvPr/>
        </p:nvSpPr>
        <p:spPr>
          <a:xfrm>
            <a:off x="38100" y="2676700"/>
            <a:ext cx="7588800" cy="16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0000"/>
                </a:solidFill>
              </a:rPr>
              <a:t>False is INCORRECT. The correct answer is TRUE.</a:t>
            </a:r>
            <a:endParaRPr sz="2400" dirty="0">
              <a:solidFill>
                <a:srgbClr val="FF0000"/>
              </a:solidFill>
            </a:endParaRPr>
          </a:p>
          <a:p>
            <a:pPr marL="0" lvl="0" indent="0" algn="l" rtl="0">
              <a:spcBef>
                <a:spcPts val="0"/>
              </a:spcBef>
              <a:spcAft>
                <a:spcPts val="0"/>
              </a:spcAft>
              <a:buNone/>
            </a:pPr>
            <a:r>
              <a:rPr lang="en-US" sz="2400" dirty="0"/>
              <a:t>Public transportation includes, but is not limited to bus and rail services owned, managed or operated by state and local governments.</a:t>
            </a:r>
            <a:endParaRPr sz="2400" dirty="0"/>
          </a:p>
          <a:p>
            <a:pPr marL="0" lvl="0" indent="0" algn="l" rtl="0">
              <a:lnSpc>
                <a:spcPct val="130909"/>
              </a:lnSpc>
              <a:spcBef>
                <a:spcPts val="0"/>
              </a:spcBef>
              <a:spcAft>
                <a:spcPts val="0"/>
              </a:spcAft>
              <a:buNone/>
            </a:pPr>
            <a:endParaRPr sz="2400" dirty="0"/>
          </a:p>
          <a:p>
            <a:pPr marL="0" lvl="0" indent="0" algn="l" rtl="0">
              <a:spcBef>
                <a:spcPts val="0"/>
              </a:spcBef>
              <a:spcAft>
                <a:spcPts val="0"/>
              </a:spcAft>
              <a:buNone/>
            </a:pPr>
            <a:endParaRPr sz="2400" dirty="0">
              <a:solidFill>
                <a:srgbClr val="FF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97"/>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5 of 5</a:t>
            </a:r>
            <a:endParaRPr dirty="0">
              <a:solidFill>
                <a:schemeClr val="dk2"/>
              </a:solidFill>
              <a:latin typeface="Cambria"/>
              <a:ea typeface="Cambria"/>
              <a:cs typeface="Cambria"/>
              <a:sym typeface="Cambria"/>
            </a:endParaRPr>
          </a:p>
        </p:txBody>
      </p:sp>
      <p:sp>
        <p:nvSpPr>
          <p:cNvPr id="734" name="Google Shape;734;p97"/>
          <p:cNvSpPr txBox="1">
            <a:spLocks noGrp="1"/>
          </p:cNvSpPr>
          <p:nvPr>
            <p:ph type="body" idx="1"/>
          </p:nvPr>
        </p:nvSpPr>
        <p:spPr>
          <a:xfrm>
            <a:off x="76200" y="1600200"/>
            <a:ext cx="8229600" cy="692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latin typeface="Arial"/>
                <a:ea typeface="Arial"/>
                <a:cs typeface="Arial"/>
                <a:sym typeface="Arial"/>
              </a:rPr>
              <a:t>Public Transportation offered by state or local government is covered by Title II of the ADA?</a:t>
            </a:r>
            <a:endParaRPr sz="1800" dirty="0">
              <a:latin typeface="Arial"/>
              <a:ea typeface="Arial"/>
              <a:cs typeface="Arial"/>
              <a:sym typeface="Arial"/>
            </a:endParaRPr>
          </a:p>
        </p:txBody>
      </p:sp>
      <p:sp>
        <p:nvSpPr>
          <p:cNvPr id="735" name="Google Shape;735;p97"/>
          <p:cNvSpPr/>
          <p:nvPr/>
        </p:nvSpPr>
        <p:spPr>
          <a:xfrm>
            <a:off x="640500" y="25969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736" name="Google Shape;736;p97">
            <a:hlinkClick r:id="" action="ppaction://hlinkshowjump?jump=firstslide"/>
          </p:cNvPr>
          <p:cNvSpPr/>
          <p:nvPr/>
        </p:nvSpPr>
        <p:spPr>
          <a:xfrm>
            <a:off x="114300" y="5884625"/>
            <a:ext cx="2615700" cy="692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Back to Main Module Page</a:t>
            </a:r>
            <a:endParaRPr dirty="0"/>
          </a:p>
        </p:txBody>
      </p:sp>
      <p:sp>
        <p:nvSpPr>
          <p:cNvPr id="737" name="Google Shape;737;p97">
            <a:hlinkClick r:id="rId3" action="ppaction://hlinksldjump"/>
          </p:cNvPr>
          <p:cNvSpPr/>
          <p:nvPr/>
        </p:nvSpPr>
        <p:spPr>
          <a:xfrm>
            <a:off x="6167000" y="5884625"/>
            <a:ext cx="2758500" cy="615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Continue to Next Module</a:t>
            </a:r>
            <a:endParaRPr dirty="0"/>
          </a:p>
        </p:txBody>
      </p:sp>
      <p:sp>
        <p:nvSpPr>
          <p:cNvPr id="738" name="Google Shape;738;p97"/>
          <p:cNvSpPr txBox="1"/>
          <p:nvPr/>
        </p:nvSpPr>
        <p:spPr>
          <a:xfrm>
            <a:off x="3017400" y="5600425"/>
            <a:ext cx="3769800" cy="86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You have completed this module.</a:t>
            </a:r>
            <a:endParaRPr b="1" dirty="0"/>
          </a:p>
        </p:txBody>
      </p:sp>
      <p:sp>
        <p:nvSpPr>
          <p:cNvPr id="739" name="Google Shape;739;p97"/>
          <p:cNvSpPr txBox="1"/>
          <p:nvPr/>
        </p:nvSpPr>
        <p:spPr>
          <a:xfrm>
            <a:off x="2725025" y="2449960"/>
            <a:ext cx="5940300" cy="195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Libre Franklin Medium"/>
                <a:ea typeface="Libre Franklin Medium"/>
                <a:cs typeface="Libre Franklin Medium"/>
                <a:sym typeface="Libre Franklin Medium"/>
              </a:rPr>
              <a:t>True is correct!</a:t>
            </a:r>
            <a:endParaRPr sz="2400" dirty="0">
              <a:latin typeface="Libre Franklin Medium"/>
              <a:ea typeface="Libre Franklin Medium"/>
              <a:cs typeface="Libre Franklin Medium"/>
              <a:sym typeface="Libre Franklin Medium"/>
            </a:endParaRPr>
          </a:p>
          <a:p>
            <a:pPr marL="0" lvl="0" indent="0" algn="l" rtl="0">
              <a:spcBef>
                <a:spcPts val="0"/>
              </a:spcBef>
              <a:spcAft>
                <a:spcPts val="0"/>
              </a:spcAft>
              <a:buClr>
                <a:schemeClr val="dk1"/>
              </a:buClr>
              <a:buSzPts val="1100"/>
              <a:buFont typeface="Arial"/>
              <a:buNone/>
            </a:pPr>
            <a:r>
              <a:rPr lang="en-US" sz="2400" dirty="0">
                <a:latin typeface="Libre Franklin Medium"/>
                <a:ea typeface="Libre Franklin Medium"/>
                <a:cs typeface="Libre Franklin Medium"/>
                <a:sym typeface="Libre Franklin Medium"/>
              </a:rPr>
              <a:t>Public transportation includes, but is not limited to bus and rail services owned, managed or operated by state and local governments.</a:t>
            </a:r>
            <a:endParaRPr sz="2400" dirty="0">
              <a:latin typeface="Libre Franklin Medium"/>
              <a:ea typeface="Libre Franklin Medium"/>
              <a:cs typeface="Libre Franklin Medium"/>
              <a:sym typeface="Libre Franklin Medium"/>
            </a:endParaRPr>
          </a:p>
          <a:p>
            <a:pPr marL="0" lvl="0" indent="0" algn="l" rtl="0">
              <a:lnSpc>
                <a:spcPct val="130909"/>
              </a:lnSpc>
              <a:spcBef>
                <a:spcPts val="0"/>
              </a:spcBef>
              <a:spcAft>
                <a:spcPts val="0"/>
              </a:spcAft>
              <a:buClr>
                <a:schemeClr val="dk1"/>
              </a:buClr>
              <a:buSzPts val="1100"/>
              <a:buFont typeface="Arial"/>
              <a:buNone/>
            </a:pPr>
            <a:endParaRPr sz="2400" dirty="0">
              <a:latin typeface="Libre Franklin Medium"/>
              <a:ea typeface="Libre Franklin Medium"/>
              <a:cs typeface="Libre Franklin Medium"/>
              <a:sym typeface="Libre Franklin Medium"/>
            </a:endParaRPr>
          </a:p>
          <a:p>
            <a:pPr marL="0" lvl="0" indent="0" algn="l" rtl="0">
              <a:spcBef>
                <a:spcPts val="0"/>
              </a:spcBef>
              <a:spcAft>
                <a:spcPts val="0"/>
              </a:spcAft>
              <a:buNone/>
            </a:pPr>
            <a:endParaRPr sz="2400" dirty="0">
              <a:latin typeface="Libre Franklin Medium"/>
              <a:ea typeface="Libre Franklin Medium"/>
              <a:cs typeface="Libre Franklin Medium"/>
              <a:sym typeface="Libre Franklin Medium"/>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EB46-996A-4CE8-8FD7-12D8C7FF021A}"/>
              </a:ext>
            </a:extLst>
          </p:cNvPr>
          <p:cNvSpPr>
            <a:spLocks noGrp="1"/>
          </p:cNvSpPr>
          <p:nvPr>
            <p:ph type="title"/>
          </p:nvPr>
        </p:nvSpPr>
        <p:spPr/>
        <p:txBody>
          <a:bodyPr/>
          <a:lstStyle/>
          <a:p>
            <a:r>
              <a:rPr lang="en-US" dirty="0"/>
              <a:t>Laws</a:t>
            </a:r>
          </a:p>
        </p:txBody>
      </p:sp>
      <p:sp>
        <p:nvSpPr>
          <p:cNvPr id="3" name="Text Placeholder 2">
            <a:extLst>
              <a:ext uri="{FF2B5EF4-FFF2-40B4-BE49-F238E27FC236}">
                <a16:creationId xmlns:a16="http://schemas.microsoft.com/office/drawing/2014/main" id="{B376AF6F-16D1-4FAC-B27C-EDD03ED54170}"/>
              </a:ext>
            </a:extLst>
          </p:cNvPr>
          <p:cNvSpPr>
            <a:spLocks noGrp="1"/>
          </p:cNvSpPr>
          <p:nvPr>
            <p:ph type="body" idx="1"/>
          </p:nvPr>
        </p:nvSpPr>
        <p:spPr/>
        <p:txBody>
          <a:bodyPr/>
          <a:lstStyle/>
          <a:p>
            <a:r>
              <a:rPr lang="en-US" dirty="0"/>
              <a:t>The previous laws were federal laws</a:t>
            </a:r>
          </a:p>
          <a:p>
            <a:r>
              <a:rPr lang="en-US" dirty="0"/>
              <a:t>The next law is a state law.</a:t>
            </a:r>
          </a:p>
        </p:txBody>
      </p:sp>
    </p:spTree>
    <p:extLst>
      <p:ext uri="{BB962C8B-B14F-4D97-AF65-F5344CB8AC3E}">
        <p14:creationId xmlns:p14="http://schemas.microsoft.com/office/powerpoint/2010/main" val="10864983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98"/>
          <p:cNvSpPr txBox="1">
            <a:spLocks noGrp="1"/>
          </p:cNvSpPr>
          <p:nvPr>
            <p:ph type="body" idx="1"/>
          </p:nvPr>
        </p:nvSpPr>
        <p:spPr>
          <a:xfrm>
            <a:off x="57000" y="1949150"/>
            <a:ext cx="8229600" cy="2091300"/>
          </a:xfrm>
          <a:prstGeom prst="rect">
            <a:avLst/>
          </a:prstGeom>
          <a:noFill/>
          <a:ln>
            <a:noFill/>
          </a:ln>
        </p:spPr>
        <p:txBody>
          <a:bodyPr spcFirstLastPara="1" wrap="square" lIns="91425" tIns="45700" rIns="91425" bIns="45700" anchor="t" anchorCtr="0">
            <a:noAutofit/>
          </a:bodyPr>
          <a:lstStyle/>
          <a:p>
            <a:pPr marL="342900" lvl="0" indent="-170180" algn="l" rtl="0">
              <a:lnSpc>
                <a:spcPct val="80000"/>
              </a:lnSpc>
              <a:spcBef>
                <a:spcPts val="0"/>
              </a:spcBef>
              <a:spcAft>
                <a:spcPts val="0"/>
              </a:spcAft>
              <a:buClr>
                <a:schemeClr val="dk1"/>
              </a:buClr>
              <a:buSzPts val="2720"/>
              <a:buNone/>
            </a:pPr>
            <a:endParaRPr sz="2720" dirty="0"/>
          </a:p>
          <a:p>
            <a:pPr marL="0" lvl="0" indent="0" algn="l" rtl="0">
              <a:lnSpc>
                <a:spcPct val="80000"/>
              </a:lnSpc>
              <a:spcBef>
                <a:spcPts val="884"/>
              </a:spcBef>
              <a:spcAft>
                <a:spcPts val="0"/>
              </a:spcAft>
              <a:buClr>
                <a:schemeClr val="dk1"/>
              </a:buClr>
              <a:buSzPts val="4420"/>
              <a:buNone/>
            </a:pPr>
            <a:r>
              <a:rPr lang="en-US" sz="4400" dirty="0">
                <a:solidFill>
                  <a:schemeClr val="dk2"/>
                </a:solidFill>
                <a:latin typeface="Cambria"/>
                <a:ea typeface="Cambria"/>
                <a:cs typeface="Cambria"/>
                <a:sym typeface="Cambria"/>
              </a:rPr>
              <a:t>PERSONS WITH DISABILITIES PROTECTION ACT</a:t>
            </a:r>
            <a:endParaRPr sz="4400" dirty="0">
              <a:solidFill>
                <a:schemeClr val="dk2"/>
              </a:solidFill>
              <a:latin typeface="Cambria"/>
              <a:ea typeface="Cambria"/>
              <a:cs typeface="Cambria"/>
              <a:sym typeface="Cambria"/>
            </a:endParaRPr>
          </a:p>
          <a:p>
            <a:pPr marL="342900" lvl="0" indent="-62229" algn="l" rtl="0">
              <a:lnSpc>
                <a:spcPct val="80000"/>
              </a:lnSpc>
              <a:spcBef>
                <a:spcPts val="884"/>
              </a:spcBef>
              <a:spcAft>
                <a:spcPts val="0"/>
              </a:spcAft>
              <a:buClr>
                <a:schemeClr val="dk1"/>
              </a:buClr>
              <a:buSzPts val="4420"/>
              <a:buNone/>
            </a:pPr>
            <a:endParaRPr sz="4420" b="1" dirty="0"/>
          </a:p>
          <a:p>
            <a:pPr marL="342900" lvl="0" indent="-170180" algn="l" rtl="0">
              <a:lnSpc>
                <a:spcPct val="80000"/>
              </a:lnSpc>
              <a:spcBef>
                <a:spcPts val="544"/>
              </a:spcBef>
              <a:spcAft>
                <a:spcPts val="0"/>
              </a:spcAft>
              <a:buClr>
                <a:schemeClr val="dk1"/>
              </a:buClr>
              <a:buSzPts val="2720"/>
              <a:buNone/>
            </a:pPr>
            <a:endParaRPr sz="2720" dirty="0"/>
          </a:p>
          <a:p>
            <a:pPr marL="342900" lvl="0" indent="-170180" algn="l" rtl="0">
              <a:lnSpc>
                <a:spcPct val="80000"/>
              </a:lnSpc>
              <a:spcBef>
                <a:spcPts val="544"/>
              </a:spcBef>
              <a:spcAft>
                <a:spcPts val="0"/>
              </a:spcAft>
              <a:buClr>
                <a:schemeClr val="dk1"/>
              </a:buClr>
              <a:buSzPts val="2720"/>
              <a:buNone/>
            </a:pPr>
            <a:endParaRPr sz="2720" dirty="0"/>
          </a:p>
          <a:p>
            <a:pPr marL="342900" lvl="0" indent="-170180" algn="l" rtl="0">
              <a:lnSpc>
                <a:spcPct val="80000"/>
              </a:lnSpc>
              <a:spcBef>
                <a:spcPts val="544"/>
              </a:spcBef>
              <a:spcAft>
                <a:spcPts val="0"/>
              </a:spcAft>
              <a:buClr>
                <a:schemeClr val="dk1"/>
              </a:buClr>
              <a:buSzPts val="2720"/>
              <a:buNone/>
            </a:pPr>
            <a:endParaRPr sz="2720" dirty="0"/>
          </a:p>
          <a:p>
            <a:pPr marL="0" lvl="0" indent="0" algn="l" rtl="0">
              <a:lnSpc>
                <a:spcPct val="80000"/>
              </a:lnSpc>
              <a:spcBef>
                <a:spcPts val="544"/>
              </a:spcBef>
              <a:spcAft>
                <a:spcPts val="0"/>
              </a:spcAft>
              <a:buClr>
                <a:schemeClr val="dk1"/>
              </a:buClr>
              <a:buSzPts val="2720"/>
              <a:buNone/>
            </a:pPr>
            <a:endParaRPr sz="2720" dirty="0"/>
          </a:p>
        </p:txBody>
      </p:sp>
      <p:sp>
        <p:nvSpPr>
          <p:cNvPr id="745" name="Google Shape;745;p98">
            <a:hlinkClick r:id="" action="ppaction://hlinkshowjump?jump=firstslide"/>
          </p:cNvPr>
          <p:cNvSpPr/>
          <p:nvPr/>
        </p:nvSpPr>
        <p:spPr>
          <a:xfrm>
            <a:off x="114300" y="6206000"/>
            <a:ext cx="1600200" cy="4656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r>
              <a:rPr lang="en-US" sz="1200" dirty="0">
                <a:uFill>
                  <a:noFill/>
                </a:uFill>
                <a:hlinkClick r:id="" action="ppaction://hlinkshowjump?jump=firstslide"/>
              </a:rPr>
              <a:t>Back to Modules</a:t>
            </a:r>
            <a:endParaRPr sz="1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99"/>
          <p:cNvSpPr txBox="1">
            <a:spLocks noGrp="1"/>
          </p:cNvSpPr>
          <p:nvPr>
            <p:ph type="title"/>
          </p:nvPr>
        </p:nvSpPr>
        <p:spPr>
          <a:xfrm>
            <a:off x="2813600" y="232100"/>
            <a:ext cx="6096000" cy="944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Libre Franklin Medium"/>
              <a:buNone/>
            </a:pPr>
            <a:r>
              <a:rPr lang="en-US" dirty="0">
                <a:solidFill>
                  <a:schemeClr val="dk2"/>
                </a:solidFill>
                <a:latin typeface="Cambria"/>
                <a:ea typeface="Cambria"/>
                <a:cs typeface="Cambria"/>
                <a:sym typeface="Cambria"/>
              </a:rPr>
              <a:t>Purpose</a:t>
            </a:r>
            <a:endParaRPr dirty="0">
              <a:solidFill>
                <a:schemeClr val="dk2"/>
              </a:solidFill>
              <a:latin typeface="Cambria"/>
              <a:ea typeface="Cambria"/>
              <a:cs typeface="Cambria"/>
              <a:sym typeface="Cambria"/>
            </a:endParaRPr>
          </a:p>
        </p:txBody>
      </p:sp>
      <p:sp>
        <p:nvSpPr>
          <p:cNvPr id="751" name="Google Shape;751;p99"/>
          <p:cNvSpPr txBox="1">
            <a:spLocks noGrp="1"/>
          </p:cNvSpPr>
          <p:nvPr>
            <p:ph type="body" idx="1"/>
          </p:nvPr>
        </p:nvSpPr>
        <p:spPr>
          <a:xfrm>
            <a:off x="-284950" y="1533700"/>
            <a:ext cx="8229600" cy="2176200"/>
          </a:xfrm>
          <a:prstGeom prst="rect">
            <a:avLst/>
          </a:prstGeom>
          <a:noFill/>
          <a:ln>
            <a:noFill/>
          </a:ln>
        </p:spPr>
        <p:txBody>
          <a:bodyPr spcFirstLastPara="1" wrap="square" lIns="91425" tIns="45700" rIns="91425" bIns="45700" anchor="t" anchorCtr="0">
            <a:noAutofit/>
          </a:bodyPr>
          <a:lstStyle/>
          <a:p>
            <a:pPr marL="342900" lvl="0" indent="0" algn="l" rtl="0">
              <a:lnSpc>
                <a:spcPct val="80000"/>
              </a:lnSpc>
              <a:spcBef>
                <a:spcPts val="0"/>
              </a:spcBef>
              <a:spcAft>
                <a:spcPts val="0"/>
              </a:spcAft>
              <a:buNone/>
            </a:pPr>
            <a:r>
              <a:rPr lang="en-US" sz="1800" dirty="0">
                <a:latin typeface="Arial"/>
                <a:ea typeface="Arial"/>
                <a:cs typeface="Arial"/>
                <a:sym typeface="Arial"/>
              </a:rPr>
              <a:t>The purpose of this Chapter is to ensure equality of opportunity, to promote independent living, self-determination, and economic self-sufficiency, and to encourage and enable all persons with disabilities to participate fully to the maximum extent of their abilities in the social and economic life of the State, to engage in remunerative employment, to use available public accommodations and public services, and to otherwise pursue their rights and privileges as inhabitants of this State.</a:t>
            </a:r>
            <a:endParaRPr sz="1800" dirty="0">
              <a:latin typeface="Arial"/>
              <a:ea typeface="Arial"/>
              <a:cs typeface="Arial"/>
              <a:sym typeface="Arial"/>
            </a:endParaRPr>
          </a:p>
          <a:p>
            <a:pPr marL="342900" lvl="0" indent="-154940" algn="l" rtl="0">
              <a:lnSpc>
                <a:spcPct val="80000"/>
              </a:lnSpc>
              <a:spcBef>
                <a:spcPts val="592"/>
              </a:spcBef>
              <a:spcAft>
                <a:spcPts val="0"/>
              </a:spcAft>
              <a:buClr>
                <a:schemeClr val="dk1"/>
              </a:buClr>
              <a:buSzPts val="2960"/>
              <a:buNone/>
            </a:pPr>
            <a:endParaRPr sz="1800" dirty="0">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00"/>
          <p:cNvSpPr txBox="1">
            <a:spLocks noGrp="1"/>
          </p:cNvSpPr>
          <p:nvPr>
            <p:ph type="title"/>
          </p:nvPr>
        </p:nvSpPr>
        <p:spPr>
          <a:xfrm>
            <a:off x="2819400" y="609600"/>
            <a:ext cx="6096000" cy="9445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Libre Franklin Medium"/>
              <a:buNone/>
            </a:pPr>
            <a:r>
              <a:rPr lang="en-US" dirty="0">
                <a:solidFill>
                  <a:schemeClr val="dk2"/>
                </a:solidFill>
                <a:latin typeface="Cambria"/>
                <a:ea typeface="Cambria"/>
                <a:cs typeface="Cambria"/>
                <a:sym typeface="Cambria"/>
              </a:rPr>
              <a:t>Definition</a:t>
            </a:r>
            <a:endParaRPr dirty="0">
              <a:solidFill>
                <a:schemeClr val="dk2"/>
              </a:solidFill>
              <a:latin typeface="Cambria"/>
              <a:ea typeface="Cambria"/>
              <a:cs typeface="Cambria"/>
              <a:sym typeface="Cambria"/>
            </a:endParaRPr>
          </a:p>
        </p:txBody>
      </p:sp>
      <p:sp>
        <p:nvSpPr>
          <p:cNvPr id="757" name="Google Shape;757;p100"/>
          <p:cNvSpPr txBox="1">
            <a:spLocks noGrp="1"/>
          </p:cNvSpPr>
          <p:nvPr>
            <p:ph type="body" idx="1"/>
          </p:nvPr>
        </p:nvSpPr>
        <p:spPr>
          <a:xfrm>
            <a:off x="0" y="1626500"/>
            <a:ext cx="8229600" cy="4526100"/>
          </a:xfrm>
          <a:prstGeom prst="rect">
            <a:avLst/>
          </a:prstGeom>
          <a:noFill/>
          <a:ln>
            <a:noFill/>
          </a:ln>
        </p:spPr>
        <p:txBody>
          <a:bodyPr spcFirstLastPara="1" wrap="square" lIns="91425" tIns="45700" rIns="91425" bIns="45700" anchor="t" anchorCtr="0">
            <a:noAutofit/>
          </a:bodyPr>
          <a:lstStyle/>
          <a:p>
            <a:pPr marL="342900" lvl="0" indent="-254000" algn="l" rtl="0">
              <a:spcBef>
                <a:spcPts val="0"/>
              </a:spcBef>
              <a:spcAft>
                <a:spcPts val="0"/>
              </a:spcAft>
              <a:buClr>
                <a:schemeClr val="dk1"/>
              </a:buClr>
              <a:buSzPts val="1800"/>
              <a:buChar char="•"/>
            </a:pPr>
            <a:r>
              <a:rPr lang="en-US" sz="1800" dirty="0">
                <a:latin typeface="Arial"/>
                <a:ea typeface="Arial"/>
                <a:cs typeface="Arial"/>
                <a:sym typeface="Arial"/>
              </a:rPr>
              <a:t> Person with a disability. - Any person who (i) has a physical or mental impairment which substantially limits one or more major life activities; (ii) has a record of such an impairment; or (iii) is regarded as having such an impairment</a:t>
            </a:r>
            <a:endParaRPr sz="1800" dirty="0">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01"/>
          <p:cNvSpPr txBox="1">
            <a:spLocks noGrp="1"/>
          </p:cNvSpPr>
          <p:nvPr>
            <p:ph type="title"/>
          </p:nvPr>
        </p:nvSpPr>
        <p:spPr>
          <a:xfrm>
            <a:off x="2648625" y="217650"/>
            <a:ext cx="8229600" cy="944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Libre Franklin Medium"/>
              <a:buNone/>
            </a:pPr>
            <a:r>
              <a:rPr lang="en-US" dirty="0">
                <a:solidFill>
                  <a:schemeClr val="dk2"/>
                </a:solidFill>
                <a:latin typeface="Cambria"/>
                <a:ea typeface="Cambria"/>
                <a:cs typeface="Cambria"/>
                <a:sym typeface="Cambria"/>
              </a:rPr>
              <a:t>Reasonable </a:t>
            </a:r>
            <a:endParaRPr dirty="0">
              <a:solidFill>
                <a:schemeClr val="dk2"/>
              </a:solidFill>
              <a:latin typeface="Cambria"/>
              <a:ea typeface="Cambria"/>
              <a:cs typeface="Cambria"/>
              <a:sym typeface="Cambria"/>
            </a:endParaRPr>
          </a:p>
          <a:p>
            <a:pPr marL="0" lvl="0" indent="0" algn="l" rtl="0">
              <a:spcBef>
                <a:spcPts val="0"/>
              </a:spcBef>
              <a:spcAft>
                <a:spcPts val="0"/>
              </a:spcAft>
              <a:buClr>
                <a:schemeClr val="dk1"/>
              </a:buClr>
              <a:buSzPts val="3959"/>
              <a:buFont typeface="Libre Franklin Medium"/>
              <a:buNone/>
            </a:pPr>
            <a:r>
              <a:rPr lang="en-US" dirty="0">
                <a:solidFill>
                  <a:schemeClr val="dk2"/>
                </a:solidFill>
                <a:latin typeface="Cambria"/>
                <a:ea typeface="Cambria"/>
                <a:cs typeface="Cambria"/>
                <a:sym typeface="Cambria"/>
              </a:rPr>
              <a:t>Accommodations</a:t>
            </a:r>
            <a:endParaRPr dirty="0">
              <a:solidFill>
                <a:schemeClr val="dk2"/>
              </a:solidFill>
              <a:latin typeface="Cambria"/>
              <a:ea typeface="Cambria"/>
              <a:cs typeface="Cambria"/>
              <a:sym typeface="Cambria"/>
            </a:endParaRPr>
          </a:p>
        </p:txBody>
      </p:sp>
      <p:sp>
        <p:nvSpPr>
          <p:cNvPr id="763" name="Google Shape;763;p101"/>
          <p:cNvSpPr txBox="1">
            <a:spLocks noGrp="1"/>
          </p:cNvSpPr>
          <p:nvPr>
            <p:ph type="body" idx="1"/>
          </p:nvPr>
        </p:nvSpPr>
        <p:spPr>
          <a:xfrm>
            <a:off x="-100" y="1665800"/>
            <a:ext cx="8229600" cy="3830100"/>
          </a:xfrm>
          <a:prstGeom prst="rect">
            <a:avLst/>
          </a:prstGeom>
          <a:noFill/>
          <a:ln>
            <a:noFill/>
          </a:ln>
        </p:spPr>
        <p:txBody>
          <a:bodyPr spcFirstLastPara="1" wrap="square" lIns="91425" tIns="45700" rIns="91425" bIns="45700" anchor="t" anchorCtr="0">
            <a:noAutofit/>
          </a:bodyPr>
          <a:lstStyle/>
          <a:p>
            <a:pPr marL="342900" lvl="0" indent="-314960" algn="l" rtl="0">
              <a:lnSpc>
                <a:spcPct val="80000"/>
              </a:lnSpc>
              <a:spcBef>
                <a:spcPts val="0"/>
              </a:spcBef>
              <a:spcAft>
                <a:spcPts val="0"/>
              </a:spcAft>
              <a:buClr>
                <a:schemeClr val="dk1"/>
              </a:buClr>
              <a:buSzPts val="1800"/>
              <a:buChar char="•"/>
            </a:pPr>
            <a:r>
              <a:rPr lang="en-US" sz="1800" dirty="0">
                <a:latin typeface="Arial"/>
                <a:ea typeface="Arial"/>
                <a:cs typeface="Arial"/>
                <a:sym typeface="Arial"/>
              </a:rPr>
              <a:t>A qualified person with a disability requesting a reasonable accommodation must apprise the employer, employment agency, labor organization, place of public accommodation, or covered governmental entity of his or her disabling condition, submit any necessary medical documentation, make suggestions for such possible accommodations as are known to such person with a disability, and cooperate in any ensuing discussion and evaluation aimed at determining possible or feasible accommodations.</a:t>
            </a:r>
            <a:endParaRPr sz="1800" dirty="0">
              <a:latin typeface="Arial"/>
              <a:ea typeface="Arial"/>
              <a:cs typeface="Arial"/>
              <a:sym typeface="Arial"/>
            </a:endParaRPr>
          </a:p>
          <a:p>
            <a:pPr marL="342900" lvl="0" indent="0" algn="l" rtl="0">
              <a:lnSpc>
                <a:spcPct val="80000"/>
              </a:lnSpc>
              <a:spcBef>
                <a:spcPts val="0"/>
              </a:spcBef>
              <a:spcAft>
                <a:spcPts val="0"/>
              </a:spcAft>
              <a:buNone/>
            </a:pPr>
            <a:endParaRPr sz="1800" dirty="0">
              <a:latin typeface="Arial"/>
              <a:ea typeface="Arial"/>
              <a:cs typeface="Arial"/>
              <a:sym typeface="Arial"/>
            </a:endParaRPr>
          </a:p>
          <a:p>
            <a:pPr marL="342900" lvl="0" indent="-314960" algn="l" rtl="0">
              <a:lnSpc>
                <a:spcPct val="80000"/>
              </a:lnSpc>
              <a:spcBef>
                <a:spcPts val="448"/>
              </a:spcBef>
              <a:spcAft>
                <a:spcPts val="0"/>
              </a:spcAft>
              <a:buClr>
                <a:schemeClr val="dk1"/>
              </a:buClr>
              <a:buSzPts val="1800"/>
              <a:buChar char="•"/>
            </a:pPr>
            <a:r>
              <a:rPr lang="en-US" sz="1800" dirty="0">
                <a:latin typeface="Arial"/>
                <a:ea typeface="Arial"/>
                <a:cs typeface="Arial"/>
                <a:sym typeface="Arial"/>
              </a:rPr>
              <a:t>(b)       Once a qualified person with a disability has requested an accommodation, or if a potential accommodation is obvious in the circumstances, an employer, employment agency, labor organization, place of public accommodation, or covered governmental entity shall investigate whether there are reasonable accommodations that can be made and make reasonable accommodations</a:t>
            </a:r>
            <a:endParaRPr sz="1800" dirty="0">
              <a:latin typeface="Arial"/>
              <a:ea typeface="Arial"/>
              <a:cs typeface="Arial"/>
              <a:sym typeface="Arial"/>
            </a:endParaRPr>
          </a:p>
          <a:p>
            <a:pPr marL="342900" lvl="0" indent="-200660" algn="l" rtl="0">
              <a:lnSpc>
                <a:spcPct val="80000"/>
              </a:lnSpc>
              <a:spcBef>
                <a:spcPts val="448"/>
              </a:spcBef>
              <a:spcAft>
                <a:spcPts val="0"/>
              </a:spcAft>
              <a:buClr>
                <a:schemeClr val="dk1"/>
              </a:buClr>
              <a:buSzPts val="2240"/>
              <a:buNone/>
            </a:pPr>
            <a:endParaRPr sz="1800"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2669100" y="-64900"/>
            <a:ext cx="6297600" cy="1500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Libre Franklin Medium"/>
              <a:buNone/>
            </a:pPr>
            <a:r>
              <a:rPr lang="en-US" dirty="0">
                <a:solidFill>
                  <a:schemeClr val="dk2"/>
                </a:solidFill>
                <a:latin typeface="Cambria"/>
                <a:ea typeface="Cambria"/>
                <a:cs typeface="Cambria"/>
                <a:sym typeface="Cambria"/>
              </a:rPr>
              <a:t>Who is responsible for initiating service deliver? </a:t>
            </a:r>
            <a:endParaRPr dirty="0">
              <a:solidFill>
                <a:schemeClr val="dk2"/>
              </a:solidFill>
              <a:latin typeface="Cambria"/>
              <a:ea typeface="Cambria"/>
              <a:cs typeface="Cambria"/>
              <a:sym typeface="Cambria"/>
            </a:endParaRPr>
          </a:p>
        </p:txBody>
      </p:sp>
      <p:graphicFrame>
        <p:nvGraphicFramePr>
          <p:cNvPr id="144" name="Google Shape;144;p22"/>
          <p:cNvGraphicFramePr/>
          <p:nvPr>
            <p:extLst>
              <p:ext uri="{D42A27DB-BD31-4B8C-83A1-F6EECF244321}">
                <p14:modId xmlns:p14="http://schemas.microsoft.com/office/powerpoint/2010/main" val="3627461211"/>
              </p:ext>
            </p:extLst>
          </p:nvPr>
        </p:nvGraphicFramePr>
        <p:xfrm>
          <a:off x="1048215" y="1873404"/>
          <a:ext cx="7649736" cy="4728117"/>
        </p:xfrm>
        <a:graphic>
          <a:graphicData uri="http://schemas.openxmlformats.org/drawingml/2006/table">
            <a:tbl>
              <a:tblPr firstRow="1" bandRow="1">
                <a:noFill/>
                <a:tableStyleId>{D7768EFE-D864-4403-8A84-74C63FE35952}</a:tableStyleId>
              </a:tblPr>
              <a:tblGrid>
                <a:gridCol w="3824868">
                  <a:extLst>
                    <a:ext uri="{9D8B030D-6E8A-4147-A177-3AD203B41FA5}">
                      <a16:colId xmlns:a16="http://schemas.microsoft.com/office/drawing/2014/main" val="20000"/>
                    </a:ext>
                  </a:extLst>
                </a:gridCol>
                <a:gridCol w="3824868">
                  <a:extLst>
                    <a:ext uri="{9D8B030D-6E8A-4147-A177-3AD203B41FA5}">
                      <a16:colId xmlns:a16="http://schemas.microsoft.com/office/drawing/2014/main" val="20001"/>
                    </a:ext>
                  </a:extLst>
                </a:gridCol>
              </a:tblGrid>
              <a:tr h="566078">
                <a:tc>
                  <a:txBody>
                    <a:bodyPr/>
                    <a:lstStyle/>
                    <a:p>
                      <a:pPr marL="0" marR="0" lvl="0" indent="0" algn="l" rtl="0">
                        <a:spcBef>
                          <a:spcPts val="0"/>
                        </a:spcBef>
                        <a:spcAft>
                          <a:spcPts val="0"/>
                        </a:spcAft>
                        <a:buNone/>
                      </a:pPr>
                      <a:r>
                        <a:rPr lang="en-US" sz="1800" dirty="0">
                          <a:latin typeface="Arial"/>
                          <a:ea typeface="Arial"/>
                          <a:cs typeface="Arial"/>
                          <a:sym typeface="Arial"/>
                        </a:rPr>
                        <a:t>K-12</a:t>
                      </a:r>
                      <a:endParaRPr sz="1800" dirty="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800" dirty="0">
                          <a:latin typeface="Arial"/>
                          <a:ea typeface="Arial"/>
                          <a:cs typeface="Arial"/>
                          <a:sym typeface="Arial"/>
                        </a:rPr>
                        <a:t>Postsecondary Education</a:t>
                      </a:r>
                      <a:endParaRPr sz="1800" dirty="0">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4162039">
                <a:tc>
                  <a:txBody>
                    <a:bodyPr/>
                    <a:lstStyle/>
                    <a:p>
                      <a:pPr marL="0" marR="0" lvl="0" indent="0" algn="l" rtl="0">
                        <a:spcBef>
                          <a:spcPts val="0"/>
                        </a:spcBef>
                        <a:spcAft>
                          <a:spcPts val="0"/>
                        </a:spcAft>
                        <a:buNone/>
                      </a:pPr>
                      <a:r>
                        <a:rPr lang="en-US" sz="1800" dirty="0">
                          <a:latin typeface="Arial"/>
                          <a:ea typeface="Arial"/>
                          <a:cs typeface="Arial"/>
                          <a:sym typeface="Arial"/>
                        </a:rPr>
                        <a:t>School districts are responsible for identifying students with disabilities and providing special education programs and services, including related services, and transition services as delineated in an IEP.</a:t>
                      </a:r>
                      <a:endParaRPr sz="1800" dirty="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800" dirty="0">
                          <a:latin typeface="Arial"/>
                          <a:ea typeface="Arial"/>
                          <a:cs typeface="Arial"/>
                          <a:sym typeface="Arial"/>
                        </a:rPr>
                        <a:t>Students are responsible for notifying the Disability Support Services staff of their disability and of their need for reasonable accommodations. Accommodations are provided on a case-by-case, as needed basis for students to have equal access to the institution’s programs and activities. </a:t>
                      </a:r>
                      <a:endParaRPr sz="1800" dirty="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102"/>
          <p:cNvSpPr txBox="1">
            <a:spLocks noGrp="1"/>
          </p:cNvSpPr>
          <p:nvPr>
            <p:ph type="title"/>
          </p:nvPr>
        </p:nvSpPr>
        <p:spPr>
          <a:xfrm>
            <a:off x="2732225" y="1604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1 of 3</a:t>
            </a:r>
            <a:endParaRPr dirty="0">
              <a:solidFill>
                <a:schemeClr val="dk2"/>
              </a:solidFill>
              <a:latin typeface="Cambria"/>
              <a:ea typeface="Cambria"/>
              <a:cs typeface="Cambria"/>
              <a:sym typeface="Cambria"/>
            </a:endParaRPr>
          </a:p>
        </p:txBody>
      </p:sp>
      <p:sp>
        <p:nvSpPr>
          <p:cNvPr id="770" name="Google Shape;770;p102"/>
          <p:cNvSpPr txBox="1">
            <a:spLocks noGrp="1"/>
          </p:cNvSpPr>
          <p:nvPr>
            <p:ph type="body" idx="1"/>
          </p:nvPr>
        </p:nvSpPr>
        <p:spPr>
          <a:xfrm>
            <a:off x="76200" y="1447800"/>
            <a:ext cx="8229600" cy="53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1800" dirty="0">
                <a:latin typeface="Arial"/>
                <a:ea typeface="Arial"/>
                <a:cs typeface="Arial"/>
                <a:sym typeface="Arial"/>
              </a:rPr>
              <a:t>The Persons with Disabilities Protection Act is a federal law.</a:t>
            </a:r>
            <a:endParaRPr sz="1800" dirty="0">
              <a:latin typeface="Arial"/>
              <a:ea typeface="Arial"/>
              <a:cs typeface="Arial"/>
              <a:sym typeface="Arial"/>
            </a:endParaRPr>
          </a:p>
        </p:txBody>
      </p:sp>
      <p:sp>
        <p:nvSpPr>
          <p:cNvPr id="771" name="Google Shape;771;p102">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772" name="Google Shape;772;p102">
            <a:hlinkClick r:id="rId4" action="ppaction://hlinksldjump"/>
          </p:cNvPr>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103"/>
          <p:cNvSpPr txBox="1">
            <a:spLocks noGrp="1"/>
          </p:cNvSpPr>
          <p:nvPr>
            <p:ph type="title"/>
          </p:nvPr>
        </p:nvSpPr>
        <p:spPr>
          <a:xfrm>
            <a:off x="2656025" y="1604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1 of 3</a:t>
            </a:r>
            <a:endParaRPr dirty="0">
              <a:solidFill>
                <a:schemeClr val="dk2"/>
              </a:solidFill>
              <a:latin typeface="Cambria"/>
              <a:ea typeface="Cambria"/>
              <a:cs typeface="Cambria"/>
              <a:sym typeface="Cambria"/>
            </a:endParaRPr>
          </a:p>
        </p:txBody>
      </p:sp>
      <p:sp>
        <p:nvSpPr>
          <p:cNvPr id="779" name="Google Shape;779;p103"/>
          <p:cNvSpPr txBox="1">
            <a:spLocks noGrp="1"/>
          </p:cNvSpPr>
          <p:nvPr>
            <p:ph type="body" idx="1"/>
          </p:nvPr>
        </p:nvSpPr>
        <p:spPr>
          <a:xfrm>
            <a:off x="47525" y="1413150"/>
            <a:ext cx="8229600" cy="60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1800" dirty="0">
                <a:latin typeface="Arial"/>
                <a:ea typeface="Arial"/>
                <a:cs typeface="Arial"/>
                <a:sym typeface="Arial"/>
              </a:rPr>
              <a:t>The Persons with Disabilities Protection Act is a federal law.</a:t>
            </a:r>
            <a:endParaRPr sz="1800" dirty="0">
              <a:latin typeface="Arial"/>
              <a:ea typeface="Arial"/>
              <a:cs typeface="Arial"/>
              <a:sym typeface="Arial"/>
            </a:endParaRPr>
          </a:p>
        </p:txBody>
      </p:sp>
      <p:sp>
        <p:nvSpPr>
          <p:cNvPr id="780" name="Google Shape;780;p103">
            <a:hlinkClick r:id="rId3" action="ppaction://hlinksldjump"/>
          </p:cNvPr>
          <p:cNvSpPr/>
          <p:nvPr/>
        </p:nvSpPr>
        <p:spPr>
          <a:xfrm>
            <a:off x="114300" y="6253975"/>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
        <p:nvSpPr>
          <p:cNvPr id="781" name="Google Shape;781;p103"/>
          <p:cNvSpPr txBox="1"/>
          <p:nvPr/>
        </p:nvSpPr>
        <p:spPr>
          <a:xfrm>
            <a:off x="47525" y="2410750"/>
            <a:ext cx="7588800" cy="12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0000"/>
                </a:solidFill>
              </a:rPr>
              <a:t>True is INCORRECT. The correct answer is FALSE.</a:t>
            </a:r>
            <a:endParaRPr dirty="0">
              <a:latin typeface="Libre Franklin Medium"/>
              <a:ea typeface="Libre Franklin Medium"/>
              <a:cs typeface="Libre Franklin Medium"/>
              <a:sym typeface="Libre Franklin Medium"/>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04"/>
          <p:cNvSpPr txBox="1">
            <a:spLocks noGrp="1"/>
          </p:cNvSpPr>
          <p:nvPr>
            <p:ph type="title"/>
          </p:nvPr>
        </p:nvSpPr>
        <p:spPr>
          <a:xfrm>
            <a:off x="2656025" y="1604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1 of 3</a:t>
            </a:r>
            <a:endParaRPr dirty="0">
              <a:solidFill>
                <a:schemeClr val="dk2"/>
              </a:solidFill>
              <a:latin typeface="Cambria"/>
              <a:ea typeface="Cambria"/>
              <a:cs typeface="Cambria"/>
              <a:sym typeface="Cambria"/>
            </a:endParaRPr>
          </a:p>
        </p:txBody>
      </p:sp>
      <p:sp>
        <p:nvSpPr>
          <p:cNvPr id="788" name="Google Shape;788;p104"/>
          <p:cNvSpPr txBox="1">
            <a:spLocks noGrp="1"/>
          </p:cNvSpPr>
          <p:nvPr>
            <p:ph type="body" idx="1"/>
          </p:nvPr>
        </p:nvSpPr>
        <p:spPr>
          <a:xfrm>
            <a:off x="47525" y="1398300"/>
            <a:ext cx="8229600" cy="480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1800" dirty="0">
                <a:latin typeface="Arial"/>
                <a:ea typeface="Arial"/>
                <a:cs typeface="Arial"/>
                <a:sym typeface="Arial"/>
              </a:rPr>
              <a:t>The Persons with Disabilities Protection Act is a federal law.</a:t>
            </a:r>
            <a:endParaRPr sz="1800" dirty="0">
              <a:latin typeface="Arial"/>
              <a:ea typeface="Arial"/>
              <a:cs typeface="Arial"/>
              <a:sym typeface="Arial"/>
            </a:endParaRPr>
          </a:p>
        </p:txBody>
      </p:sp>
      <p:sp>
        <p:nvSpPr>
          <p:cNvPr id="789" name="Google Shape;789;p104"/>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
        <p:nvSpPr>
          <p:cNvPr id="790" name="Google Shape;790;p104"/>
          <p:cNvSpPr txBox="1"/>
          <p:nvPr/>
        </p:nvSpPr>
        <p:spPr>
          <a:xfrm>
            <a:off x="3272800" y="2650050"/>
            <a:ext cx="2466900" cy="6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Libre Franklin Medium"/>
                <a:ea typeface="Libre Franklin Medium"/>
                <a:cs typeface="Libre Franklin Medium"/>
                <a:sym typeface="Libre Franklin Medium"/>
              </a:rPr>
              <a:t>False is correct!</a:t>
            </a:r>
            <a:endParaRPr sz="2400" dirty="0">
              <a:latin typeface="Libre Franklin Medium"/>
              <a:ea typeface="Libre Franklin Medium"/>
              <a:cs typeface="Libre Franklin Medium"/>
              <a:sym typeface="Libre Franklin Medium"/>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05"/>
          <p:cNvSpPr txBox="1">
            <a:spLocks noGrp="1"/>
          </p:cNvSpPr>
          <p:nvPr>
            <p:ph type="title"/>
          </p:nvPr>
        </p:nvSpPr>
        <p:spPr>
          <a:xfrm>
            <a:off x="2669100" y="16085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2 of 3</a:t>
            </a:r>
            <a:endParaRPr dirty="0">
              <a:solidFill>
                <a:schemeClr val="dk2"/>
              </a:solidFill>
              <a:latin typeface="Cambria"/>
              <a:ea typeface="Cambria"/>
              <a:cs typeface="Cambria"/>
              <a:sym typeface="Cambria"/>
            </a:endParaRPr>
          </a:p>
        </p:txBody>
      </p:sp>
      <p:sp>
        <p:nvSpPr>
          <p:cNvPr id="797" name="Google Shape;797;p105"/>
          <p:cNvSpPr txBox="1">
            <a:spLocks noGrp="1"/>
          </p:cNvSpPr>
          <p:nvPr>
            <p:ph type="body" idx="1"/>
          </p:nvPr>
        </p:nvSpPr>
        <p:spPr>
          <a:xfrm>
            <a:off x="60600" y="1429225"/>
            <a:ext cx="8229600" cy="944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1800" dirty="0">
                <a:latin typeface="Arial"/>
                <a:ea typeface="Arial"/>
                <a:cs typeface="Arial"/>
                <a:sym typeface="Arial"/>
              </a:rPr>
              <a:t>One purpose of the law is to encourage and enable all persons with disabilities to participate fully to the maximum extent of their abilities in the social and economic life of the State. </a:t>
            </a:r>
            <a:endParaRPr sz="1800" dirty="0">
              <a:latin typeface="Arial"/>
              <a:ea typeface="Arial"/>
              <a:cs typeface="Arial"/>
              <a:sym typeface="Arial"/>
            </a:endParaRPr>
          </a:p>
        </p:txBody>
      </p:sp>
      <p:sp>
        <p:nvSpPr>
          <p:cNvPr id="798" name="Google Shape;798;p105">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799" name="Google Shape;799;p105">
            <a:hlinkClick r:id="rId4" action="ppaction://hlinksldjump"/>
          </p:cNvPr>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106"/>
          <p:cNvSpPr txBox="1">
            <a:spLocks noGrp="1"/>
          </p:cNvSpPr>
          <p:nvPr>
            <p:ph type="title"/>
          </p:nvPr>
        </p:nvSpPr>
        <p:spPr>
          <a:xfrm>
            <a:off x="2669100" y="16085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2 of 3</a:t>
            </a:r>
            <a:endParaRPr dirty="0">
              <a:solidFill>
                <a:schemeClr val="dk2"/>
              </a:solidFill>
              <a:latin typeface="Cambria"/>
              <a:ea typeface="Cambria"/>
              <a:cs typeface="Cambria"/>
              <a:sym typeface="Cambria"/>
            </a:endParaRPr>
          </a:p>
        </p:txBody>
      </p:sp>
      <p:sp>
        <p:nvSpPr>
          <p:cNvPr id="806" name="Google Shape;806;p106"/>
          <p:cNvSpPr txBox="1">
            <a:spLocks noGrp="1"/>
          </p:cNvSpPr>
          <p:nvPr>
            <p:ph type="body" idx="1"/>
          </p:nvPr>
        </p:nvSpPr>
        <p:spPr>
          <a:xfrm>
            <a:off x="457200" y="1600200"/>
            <a:ext cx="8229600" cy="105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1800" dirty="0">
                <a:latin typeface="Arial"/>
                <a:ea typeface="Arial"/>
                <a:cs typeface="Arial"/>
                <a:sym typeface="Arial"/>
              </a:rPr>
              <a:t>One purpose of the law is to encourage and enable all persons with disabilities to participate fully to the maximum extent of their abilities in the social and economic life of the State. </a:t>
            </a:r>
            <a:endParaRPr sz="1800" dirty="0">
              <a:latin typeface="Arial"/>
              <a:ea typeface="Arial"/>
              <a:cs typeface="Arial"/>
              <a:sym typeface="Arial"/>
            </a:endParaRPr>
          </a:p>
        </p:txBody>
      </p:sp>
      <p:sp>
        <p:nvSpPr>
          <p:cNvPr id="807" name="Google Shape;807;p106">
            <a:hlinkClick r:id="rId3" action="ppaction://hlinksldjump"/>
          </p:cNvPr>
          <p:cNvSpPr/>
          <p:nvPr/>
        </p:nvSpPr>
        <p:spPr>
          <a:xfrm>
            <a:off x="923200" y="5627075"/>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
        <p:nvSpPr>
          <p:cNvPr id="808" name="Google Shape;808;p106"/>
          <p:cNvSpPr txBox="1"/>
          <p:nvPr/>
        </p:nvSpPr>
        <p:spPr>
          <a:xfrm>
            <a:off x="660775" y="3113650"/>
            <a:ext cx="7588800" cy="12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0000"/>
                </a:solidFill>
              </a:rPr>
              <a:t>False is INCORRECT. The correct answer is TRUE.</a:t>
            </a:r>
            <a:endParaRPr dirty="0">
              <a:latin typeface="Libre Franklin Medium"/>
              <a:ea typeface="Libre Franklin Medium"/>
              <a:cs typeface="Libre Franklin Medium"/>
              <a:sym typeface="Libre Franklin Medium"/>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07"/>
          <p:cNvSpPr txBox="1">
            <a:spLocks noGrp="1"/>
          </p:cNvSpPr>
          <p:nvPr>
            <p:ph type="title"/>
          </p:nvPr>
        </p:nvSpPr>
        <p:spPr>
          <a:xfrm>
            <a:off x="2669100" y="14170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2 of 3</a:t>
            </a:r>
            <a:endParaRPr dirty="0">
              <a:solidFill>
                <a:schemeClr val="dk2"/>
              </a:solidFill>
              <a:latin typeface="Cambria"/>
              <a:ea typeface="Cambria"/>
              <a:cs typeface="Cambria"/>
              <a:sym typeface="Cambria"/>
            </a:endParaRPr>
          </a:p>
        </p:txBody>
      </p:sp>
      <p:sp>
        <p:nvSpPr>
          <p:cNvPr id="815" name="Google Shape;815;p107"/>
          <p:cNvSpPr txBox="1">
            <a:spLocks noGrp="1"/>
          </p:cNvSpPr>
          <p:nvPr>
            <p:ph type="body" idx="1"/>
          </p:nvPr>
        </p:nvSpPr>
        <p:spPr>
          <a:xfrm>
            <a:off x="60600" y="1442825"/>
            <a:ext cx="8229600" cy="101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1800" dirty="0">
                <a:latin typeface="Arial"/>
                <a:ea typeface="Arial"/>
                <a:cs typeface="Arial"/>
                <a:sym typeface="Arial"/>
              </a:rPr>
              <a:t>One purpose of the law is to encourage and enable all persons with disabilities to participate fully to the maximum extent of their abilities in the social and economic life of the State. </a:t>
            </a:r>
            <a:endParaRPr sz="1800" dirty="0">
              <a:latin typeface="Arial"/>
              <a:ea typeface="Arial"/>
              <a:cs typeface="Arial"/>
              <a:sym typeface="Arial"/>
            </a:endParaRPr>
          </a:p>
        </p:txBody>
      </p:sp>
      <p:sp>
        <p:nvSpPr>
          <p:cNvPr id="816" name="Google Shape;816;p107"/>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817" name="Google Shape;817;p107"/>
          <p:cNvSpPr txBox="1"/>
          <p:nvPr/>
        </p:nvSpPr>
        <p:spPr>
          <a:xfrm>
            <a:off x="2669100" y="2650050"/>
            <a:ext cx="5940300" cy="6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Libre Franklin Medium"/>
                <a:ea typeface="Libre Franklin Medium"/>
                <a:cs typeface="Libre Franklin Medium"/>
                <a:sym typeface="Libre Franklin Medium"/>
              </a:rPr>
              <a:t>True is correct!</a:t>
            </a:r>
            <a:endParaRPr sz="2400" dirty="0">
              <a:latin typeface="Libre Franklin Medium"/>
              <a:ea typeface="Libre Franklin Medium"/>
              <a:cs typeface="Libre Franklin Medium"/>
              <a:sym typeface="Libre Franklin Medium"/>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08"/>
          <p:cNvSpPr txBox="1">
            <a:spLocks noGrp="1"/>
          </p:cNvSpPr>
          <p:nvPr>
            <p:ph type="title"/>
          </p:nvPr>
        </p:nvSpPr>
        <p:spPr>
          <a:xfrm>
            <a:off x="2669100" y="160850"/>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3 of 3</a:t>
            </a:r>
            <a:endParaRPr dirty="0">
              <a:solidFill>
                <a:schemeClr val="dk2"/>
              </a:solidFill>
              <a:latin typeface="Cambria"/>
              <a:ea typeface="Cambria"/>
              <a:cs typeface="Cambria"/>
              <a:sym typeface="Cambria"/>
            </a:endParaRPr>
          </a:p>
        </p:txBody>
      </p:sp>
      <p:sp>
        <p:nvSpPr>
          <p:cNvPr id="824" name="Google Shape;824;p108"/>
          <p:cNvSpPr txBox="1">
            <a:spLocks noGrp="1"/>
          </p:cNvSpPr>
          <p:nvPr>
            <p:ph type="body" idx="1"/>
          </p:nvPr>
        </p:nvSpPr>
        <p:spPr>
          <a:xfrm>
            <a:off x="60600" y="1410250"/>
            <a:ext cx="8229600" cy="74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1800" dirty="0">
                <a:latin typeface="Arial"/>
                <a:ea typeface="Arial"/>
                <a:cs typeface="Arial"/>
                <a:sym typeface="Arial"/>
              </a:rPr>
              <a:t>This law does not require institutions to make changes that would require an undue hardship. </a:t>
            </a:r>
            <a:endParaRPr sz="1800" dirty="0">
              <a:latin typeface="Arial"/>
              <a:ea typeface="Arial"/>
              <a:cs typeface="Arial"/>
              <a:sym typeface="Arial"/>
            </a:endParaRPr>
          </a:p>
        </p:txBody>
      </p:sp>
      <p:sp>
        <p:nvSpPr>
          <p:cNvPr id="825" name="Google Shape;825;p108">
            <a:hlinkClick r:id="rId3" action="ppaction://hlinksldjump"/>
          </p:cNvPr>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826" name="Google Shape;826;p108">
            <a:hlinkClick r:id="rId4" action="ppaction://hlinksldjump"/>
          </p:cNvPr>
          <p:cNvSpPr/>
          <p:nvPr/>
        </p:nvSpPr>
        <p:spPr>
          <a:xfrm>
            <a:off x="5792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FALSE</a:t>
            </a:r>
            <a:endParaRPr sz="30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09"/>
          <p:cNvSpPr txBox="1">
            <a:spLocks noGrp="1"/>
          </p:cNvSpPr>
          <p:nvPr>
            <p:ph type="title"/>
          </p:nvPr>
        </p:nvSpPr>
        <p:spPr>
          <a:xfrm>
            <a:off x="2656025" y="1604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3 of 3</a:t>
            </a:r>
            <a:endParaRPr dirty="0">
              <a:solidFill>
                <a:schemeClr val="dk2"/>
              </a:solidFill>
              <a:latin typeface="Cambria"/>
              <a:ea typeface="Cambria"/>
              <a:cs typeface="Cambria"/>
              <a:sym typeface="Cambria"/>
            </a:endParaRPr>
          </a:p>
        </p:txBody>
      </p:sp>
      <p:sp>
        <p:nvSpPr>
          <p:cNvPr id="833" name="Google Shape;833;p109"/>
          <p:cNvSpPr txBox="1">
            <a:spLocks noGrp="1"/>
          </p:cNvSpPr>
          <p:nvPr>
            <p:ph type="body" idx="1"/>
          </p:nvPr>
        </p:nvSpPr>
        <p:spPr>
          <a:xfrm>
            <a:off x="47525" y="1402950"/>
            <a:ext cx="8229600" cy="62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1800" dirty="0">
                <a:latin typeface="Arial"/>
                <a:ea typeface="Arial"/>
                <a:cs typeface="Arial"/>
                <a:sym typeface="Arial"/>
              </a:rPr>
              <a:t>This law does not require institutions to make changes that would require an undue hardship. </a:t>
            </a:r>
            <a:endParaRPr dirty="0"/>
          </a:p>
        </p:txBody>
      </p:sp>
      <p:sp>
        <p:nvSpPr>
          <p:cNvPr id="834" name="Google Shape;834;p109">
            <a:hlinkClick r:id="rId3" action="ppaction://hlinksldjump"/>
          </p:cNvPr>
          <p:cNvSpPr/>
          <p:nvPr/>
        </p:nvSpPr>
        <p:spPr>
          <a:xfrm>
            <a:off x="923200" y="5627075"/>
            <a:ext cx="1308000" cy="406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     Try Again</a:t>
            </a:r>
            <a:endParaRPr sz="1200" dirty="0"/>
          </a:p>
        </p:txBody>
      </p:sp>
      <p:sp>
        <p:nvSpPr>
          <p:cNvPr id="835" name="Google Shape;835;p109"/>
          <p:cNvSpPr txBox="1"/>
          <p:nvPr/>
        </p:nvSpPr>
        <p:spPr>
          <a:xfrm>
            <a:off x="76200" y="2390175"/>
            <a:ext cx="7588800" cy="12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0000"/>
                </a:solidFill>
              </a:rPr>
              <a:t>False is INCORRECT. The correct answer is TRUE.</a:t>
            </a:r>
            <a:endParaRPr dirty="0">
              <a:latin typeface="Libre Franklin Medium"/>
              <a:ea typeface="Libre Franklin Medium"/>
              <a:cs typeface="Libre Franklin Medium"/>
              <a:sym typeface="Libre Franklin Medium"/>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10"/>
          <p:cNvSpPr txBox="1">
            <a:spLocks noGrp="1"/>
          </p:cNvSpPr>
          <p:nvPr>
            <p:ph type="title"/>
          </p:nvPr>
        </p:nvSpPr>
        <p:spPr>
          <a:xfrm>
            <a:off x="2808425" y="312875"/>
            <a:ext cx="5621100" cy="94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2"/>
                </a:solidFill>
                <a:latin typeface="Cambria"/>
                <a:ea typeface="Cambria"/>
                <a:cs typeface="Cambria"/>
                <a:sym typeface="Cambria"/>
              </a:rPr>
              <a:t>Quiz: Question 3 of 3</a:t>
            </a:r>
            <a:endParaRPr dirty="0">
              <a:solidFill>
                <a:schemeClr val="dk2"/>
              </a:solidFill>
              <a:latin typeface="Cambria"/>
              <a:ea typeface="Cambria"/>
              <a:cs typeface="Cambria"/>
              <a:sym typeface="Cambria"/>
            </a:endParaRPr>
          </a:p>
        </p:txBody>
      </p:sp>
      <p:sp>
        <p:nvSpPr>
          <p:cNvPr id="842" name="Google Shape;842;p110"/>
          <p:cNvSpPr txBox="1">
            <a:spLocks noGrp="1"/>
          </p:cNvSpPr>
          <p:nvPr>
            <p:ph type="body" idx="1"/>
          </p:nvPr>
        </p:nvSpPr>
        <p:spPr>
          <a:xfrm>
            <a:off x="67750" y="1409700"/>
            <a:ext cx="8229600" cy="693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1800" dirty="0">
                <a:latin typeface="Arial"/>
                <a:ea typeface="Arial"/>
                <a:cs typeface="Arial"/>
                <a:sym typeface="Arial"/>
              </a:rPr>
              <a:t>This law does not require institutions to make changes that would require an undue hardship. </a:t>
            </a:r>
            <a:endParaRPr dirty="0"/>
          </a:p>
        </p:txBody>
      </p:sp>
      <p:sp>
        <p:nvSpPr>
          <p:cNvPr id="843" name="Google Shape;843;p110"/>
          <p:cNvSpPr/>
          <p:nvPr/>
        </p:nvSpPr>
        <p:spPr>
          <a:xfrm>
            <a:off x="640500" y="2564100"/>
            <a:ext cx="2028600" cy="8649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t>TRUE</a:t>
            </a:r>
            <a:endParaRPr sz="3000" dirty="0"/>
          </a:p>
        </p:txBody>
      </p:sp>
      <p:sp>
        <p:nvSpPr>
          <p:cNvPr id="844" name="Google Shape;844;p110">
            <a:hlinkClick r:id="" action="ppaction://hlinkshowjump?jump=firstslide"/>
          </p:cNvPr>
          <p:cNvSpPr/>
          <p:nvPr/>
        </p:nvSpPr>
        <p:spPr>
          <a:xfrm>
            <a:off x="114300" y="5884625"/>
            <a:ext cx="2615700" cy="692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Back to Main Module Page</a:t>
            </a:r>
            <a:endParaRPr dirty="0"/>
          </a:p>
        </p:txBody>
      </p:sp>
      <p:sp>
        <p:nvSpPr>
          <p:cNvPr id="845" name="Google Shape;845;p110"/>
          <p:cNvSpPr txBox="1"/>
          <p:nvPr/>
        </p:nvSpPr>
        <p:spPr>
          <a:xfrm>
            <a:off x="2687100" y="5576925"/>
            <a:ext cx="3769800" cy="86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You have completed this module.</a:t>
            </a:r>
            <a:endParaRPr b="1" dirty="0"/>
          </a:p>
        </p:txBody>
      </p:sp>
      <p:sp>
        <p:nvSpPr>
          <p:cNvPr id="846" name="Google Shape;846;p110"/>
          <p:cNvSpPr txBox="1"/>
          <p:nvPr/>
        </p:nvSpPr>
        <p:spPr>
          <a:xfrm>
            <a:off x="2669100" y="2726250"/>
            <a:ext cx="2488800" cy="6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Libre Franklin Medium"/>
                <a:ea typeface="Libre Franklin Medium"/>
                <a:cs typeface="Libre Franklin Medium"/>
                <a:sym typeface="Libre Franklin Medium"/>
              </a:rPr>
              <a:t>True is correct!</a:t>
            </a:r>
            <a:endParaRPr sz="2400" dirty="0">
              <a:latin typeface="Libre Franklin Medium"/>
              <a:ea typeface="Libre Franklin Medium"/>
              <a:cs typeface="Libre Franklin Medium"/>
              <a:sym typeface="Libre Franklin Medium"/>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111"/>
          <p:cNvSpPr txBox="1"/>
          <p:nvPr/>
        </p:nvSpPr>
        <p:spPr>
          <a:xfrm>
            <a:off x="2631100" y="232675"/>
            <a:ext cx="6404400" cy="81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4200" dirty="0">
                <a:solidFill>
                  <a:srgbClr val="1F497D"/>
                </a:solidFill>
                <a:latin typeface="Cambria"/>
                <a:ea typeface="Cambria"/>
                <a:cs typeface="Cambria"/>
                <a:sym typeface="Cambria"/>
              </a:rPr>
              <a:t>Disability Support Modules</a:t>
            </a:r>
            <a:endParaRPr sz="4200" dirty="0">
              <a:solidFill>
                <a:srgbClr val="1F497D"/>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4200" dirty="0">
              <a:solidFill>
                <a:srgbClr val="1F497D"/>
              </a:solidFill>
              <a:latin typeface="Cambria"/>
              <a:ea typeface="Cambria"/>
              <a:cs typeface="Cambria"/>
              <a:sym typeface="Cambria"/>
            </a:endParaRPr>
          </a:p>
          <a:p>
            <a:pPr marL="0" lvl="0" indent="0" algn="l" rtl="0">
              <a:spcBef>
                <a:spcPts val="0"/>
              </a:spcBef>
              <a:spcAft>
                <a:spcPts val="0"/>
              </a:spcAft>
              <a:buNone/>
            </a:pPr>
            <a:endParaRPr sz="4200" dirty="0">
              <a:latin typeface="Cambria"/>
              <a:ea typeface="Cambria"/>
              <a:cs typeface="Cambria"/>
              <a:sym typeface="Cambria"/>
            </a:endParaRPr>
          </a:p>
        </p:txBody>
      </p:sp>
      <p:sp>
        <p:nvSpPr>
          <p:cNvPr id="852" name="Google Shape;852;p111"/>
          <p:cNvSpPr txBox="1"/>
          <p:nvPr/>
        </p:nvSpPr>
        <p:spPr>
          <a:xfrm>
            <a:off x="0" y="1396300"/>
            <a:ext cx="8425200" cy="46860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AutoNum type="arabicPeriod"/>
            </a:pPr>
            <a:r>
              <a:rPr lang="en-US" sz="1200" dirty="0">
                <a:solidFill>
                  <a:schemeClr val="dk2"/>
                </a:solidFill>
              </a:rPr>
              <a:t>Differences in Legal Rights and Responsibilities in Secondary &amp; Postsecondary Education:</a:t>
            </a:r>
            <a:endParaRPr sz="1200" dirty="0">
              <a:solidFill>
                <a:schemeClr val="dk2"/>
              </a:solidFill>
            </a:endParaRPr>
          </a:p>
          <a:p>
            <a:pPr marL="0" lvl="0" indent="457200" algn="l" rtl="0">
              <a:lnSpc>
                <a:spcPct val="115000"/>
              </a:lnSpc>
              <a:spcBef>
                <a:spcPts val="0"/>
              </a:spcBef>
              <a:spcAft>
                <a:spcPts val="0"/>
              </a:spcAft>
              <a:buNone/>
            </a:pPr>
            <a:r>
              <a:rPr lang="en-US" sz="1200" u="sng" dirty="0">
                <a:solidFill>
                  <a:srgbClr val="0000FF"/>
                </a:solidFill>
              </a:rPr>
              <a:t>https://www2.ed.gov/about/offices/list/ocr/transition.html</a:t>
            </a:r>
            <a:endParaRPr sz="1200" u="sng" dirty="0">
              <a:solidFill>
                <a:srgbClr val="0000FF"/>
              </a:solidFill>
            </a:endParaRPr>
          </a:p>
          <a:p>
            <a:pPr marL="0" lvl="0" indent="0" algn="l" rtl="0">
              <a:lnSpc>
                <a:spcPct val="100000"/>
              </a:lnSpc>
              <a:spcBef>
                <a:spcPts val="0"/>
              </a:spcBef>
              <a:spcAft>
                <a:spcPts val="0"/>
              </a:spcAft>
              <a:buNone/>
            </a:pPr>
            <a:endParaRPr sz="1200" dirty="0">
              <a:solidFill>
                <a:schemeClr val="dk2"/>
              </a:solidFill>
            </a:endParaRPr>
          </a:p>
          <a:p>
            <a:pPr marL="457200" lvl="0" indent="-304800" algn="l" rtl="0">
              <a:lnSpc>
                <a:spcPct val="100000"/>
              </a:lnSpc>
              <a:spcBef>
                <a:spcPts val="0"/>
              </a:spcBef>
              <a:spcAft>
                <a:spcPts val="0"/>
              </a:spcAft>
              <a:buClr>
                <a:schemeClr val="dk2"/>
              </a:buClr>
              <a:buSzPts val="1200"/>
              <a:buAutoNum type="arabicPeriod"/>
            </a:pPr>
            <a:r>
              <a:rPr lang="en-US" sz="1200" dirty="0">
                <a:solidFill>
                  <a:schemeClr val="dk1"/>
                </a:solidFill>
                <a:uFill>
                  <a:noFill/>
                </a:uFill>
                <a:hlinkClick r:id="rId3" action="ppaction://hlinksldjump"/>
              </a:rPr>
              <a:t>Section 504 of the Rehabilitation Act of 1973</a:t>
            </a:r>
            <a:r>
              <a:rPr lang="en-US" sz="1200" dirty="0">
                <a:solidFill>
                  <a:schemeClr val="dk2"/>
                </a:solidFill>
              </a:rPr>
              <a:t>:</a:t>
            </a:r>
            <a:endParaRPr sz="1200" dirty="0">
              <a:solidFill>
                <a:schemeClr val="dk2"/>
              </a:solidFill>
            </a:endParaRPr>
          </a:p>
          <a:p>
            <a:pPr marL="0" lvl="0" indent="457200" algn="l" rtl="0">
              <a:lnSpc>
                <a:spcPct val="100000"/>
              </a:lnSpc>
              <a:spcBef>
                <a:spcPts val="0"/>
              </a:spcBef>
              <a:spcAft>
                <a:spcPts val="0"/>
              </a:spcAft>
              <a:buNone/>
            </a:pPr>
            <a:r>
              <a:rPr lang="en-US" sz="1200" u="sng" dirty="0">
                <a:solidFill>
                  <a:schemeClr val="hlink"/>
                </a:solidFill>
                <a:hlinkClick r:id="rId4"/>
              </a:rPr>
              <a:t>https://www2.ed.gov/about/offices/list/ocr/504faq.html</a:t>
            </a:r>
            <a:r>
              <a:rPr lang="en-US" sz="1200" dirty="0">
                <a:solidFill>
                  <a:schemeClr val="dk1"/>
                </a:solidFill>
              </a:rPr>
              <a:t> THIS LINK DOESN’T SEEM TO WORK</a:t>
            </a:r>
            <a:endParaRPr sz="1200" dirty="0">
              <a:solidFill>
                <a:schemeClr val="dk1"/>
              </a:solidFill>
            </a:endParaRPr>
          </a:p>
          <a:p>
            <a:pPr marL="203200" lvl="0" indent="254000" algn="l" rtl="0">
              <a:lnSpc>
                <a:spcPct val="100000"/>
              </a:lnSpc>
              <a:spcBef>
                <a:spcPts val="0"/>
              </a:spcBef>
              <a:spcAft>
                <a:spcPts val="0"/>
              </a:spcAft>
              <a:buNone/>
            </a:pPr>
            <a:r>
              <a:rPr lang="en-US" sz="1200" dirty="0">
                <a:uFill>
                  <a:noFill/>
                </a:uFill>
                <a:hlinkClick r:id="rId5"/>
              </a:rPr>
              <a:t>https://www.askearn.org/topics/laws-regulations/rehabilitation-act/</a:t>
            </a:r>
            <a:endParaRPr sz="1200" dirty="0"/>
          </a:p>
          <a:p>
            <a:pPr marL="0" lvl="0" indent="0" algn="l" rtl="0">
              <a:lnSpc>
                <a:spcPct val="100000"/>
              </a:lnSpc>
              <a:spcBef>
                <a:spcPts val="0"/>
              </a:spcBef>
              <a:spcAft>
                <a:spcPts val="0"/>
              </a:spcAft>
              <a:buNone/>
            </a:pPr>
            <a:endParaRPr sz="1200" dirty="0">
              <a:solidFill>
                <a:schemeClr val="dk2"/>
              </a:solidFill>
            </a:endParaRPr>
          </a:p>
          <a:p>
            <a:pPr marL="457200" lvl="0" indent="-304800" algn="l" rtl="0">
              <a:lnSpc>
                <a:spcPct val="100000"/>
              </a:lnSpc>
              <a:spcBef>
                <a:spcPts val="0"/>
              </a:spcBef>
              <a:spcAft>
                <a:spcPts val="0"/>
              </a:spcAft>
              <a:buClr>
                <a:schemeClr val="dk2"/>
              </a:buClr>
              <a:buSzPts val="1200"/>
              <a:buAutoNum type="arabicPeriod"/>
            </a:pPr>
            <a:r>
              <a:rPr lang="en-US" sz="1200" dirty="0">
                <a:solidFill>
                  <a:schemeClr val="dk1"/>
                </a:solidFill>
                <a:uFill>
                  <a:noFill/>
                </a:uFill>
                <a:hlinkClick r:id="rId6" action="ppaction://hlinksldjump"/>
              </a:rPr>
              <a:t>Higher Education Opportunity Act</a:t>
            </a:r>
            <a:r>
              <a:rPr lang="en-US" sz="1200" dirty="0">
                <a:solidFill>
                  <a:schemeClr val="dk1"/>
                </a:solidFill>
              </a:rPr>
              <a:t>:</a:t>
            </a:r>
            <a:endParaRPr sz="1200" dirty="0">
              <a:solidFill>
                <a:schemeClr val="dk1"/>
              </a:solidFill>
            </a:endParaRPr>
          </a:p>
          <a:p>
            <a:pPr marL="457200" lvl="0" indent="0" algn="l" rtl="0">
              <a:lnSpc>
                <a:spcPct val="100000"/>
              </a:lnSpc>
              <a:spcBef>
                <a:spcPts val="0"/>
              </a:spcBef>
              <a:spcAft>
                <a:spcPts val="0"/>
              </a:spcAft>
              <a:buNone/>
            </a:pPr>
            <a:r>
              <a:rPr lang="en-US" sz="1200" u="sng" dirty="0">
                <a:solidFill>
                  <a:schemeClr val="hlink"/>
                </a:solidFill>
                <a:hlinkClick r:id="rId7"/>
              </a:rPr>
              <a:t>https://thinkcollege.net/</a:t>
            </a:r>
            <a:endParaRPr sz="1200" dirty="0">
              <a:solidFill>
                <a:schemeClr val="dk1"/>
              </a:solidFill>
            </a:endParaRPr>
          </a:p>
          <a:p>
            <a:pPr marL="0" lvl="0" indent="457200" algn="l" rtl="0">
              <a:lnSpc>
                <a:spcPct val="100000"/>
              </a:lnSpc>
              <a:spcBef>
                <a:spcPts val="592"/>
              </a:spcBef>
              <a:spcAft>
                <a:spcPts val="0"/>
              </a:spcAft>
              <a:buNone/>
            </a:pPr>
            <a:r>
              <a:rPr lang="en-US" sz="1200" u="sng" dirty="0">
                <a:solidFill>
                  <a:schemeClr val="hlink"/>
                </a:solidFill>
                <a:hlinkClick r:id="rId8"/>
              </a:rPr>
              <a:t>https://www.ed.gov/</a:t>
            </a:r>
            <a:endParaRPr sz="1200" dirty="0">
              <a:solidFill>
                <a:schemeClr val="dk2"/>
              </a:solidFill>
            </a:endParaRPr>
          </a:p>
          <a:p>
            <a:pPr marL="0" lvl="0" indent="0" algn="l" rtl="0">
              <a:lnSpc>
                <a:spcPct val="100000"/>
              </a:lnSpc>
              <a:spcBef>
                <a:spcPts val="0"/>
              </a:spcBef>
              <a:spcAft>
                <a:spcPts val="0"/>
              </a:spcAft>
              <a:buNone/>
            </a:pPr>
            <a:endParaRPr sz="1200" dirty="0">
              <a:solidFill>
                <a:schemeClr val="dk2"/>
              </a:solidFill>
            </a:endParaRPr>
          </a:p>
          <a:p>
            <a:pPr marL="457200" lvl="0" indent="-304800" algn="l" rtl="0">
              <a:lnSpc>
                <a:spcPct val="100000"/>
              </a:lnSpc>
              <a:spcBef>
                <a:spcPts val="0"/>
              </a:spcBef>
              <a:spcAft>
                <a:spcPts val="0"/>
              </a:spcAft>
              <a:buClr>
                <a:schemeClr val="dk2"/>
              </a:buClr>
              <a:buSzPts val="1200"/>
              <a:buAutoNum type="arabicPeriod"/>
            </a:pPr>
            <a:r>
              <a:rPr lang="en-US" sz="1200" dirty="0">
                <a:solidFill>
                  <a:schemeClr val="dk1"/>
                </a:solidFill>
              </a:rPr>
              <a:t>Dear </a:t>
            </a:r>
            <a:r>
              <a:rPr lang="en-US" sz="1200" dirty="0">
                <a:solidFill>
                  <a:schemeClr val="dk1"/>
                </a:solidFill>
                <a:uFill>
                  <a:noFill/>
                </a:uFill>
                <a:hlinkClick r:id="rId9" action="ppaction://hlinksldjump"/>
              </a:rPr>
              <a:t>Colleague Letter</a:t>
            </a:r>
            <a:r>
              <a:rPr lang="en-US" sz="1200" dirty="0">
                <a:solidFill>
                  <a:schemeClr val="dk2"/>
                </a:solidFill>
              </a:rPr>
              <a:t>:</a:t>
            </a:r>
            <a:endParaRPr sz="1200" dirty="0">
              <a:solidFill>
                <a:schemeClr val="dk2"/>
              </a:solidFill>
            </a:endParaRPr>
          </a:p>
          <a:p>
            <a:pPr marL="0" lvl="0" indent="457200" algn="l" rtl="0">
              <a:lnSpc>
                <a:spcPct val="100000"/>
              </a:lnSpc>
              <a:spcBef>
                <a:spcPts val="640"/>
              </a:spcBef>
              <a:spcAft>
                <a:spcPts val="0"/>
              </a:spcAft>
              <a:buNone/>
            </a:pPr>
            <a:r>
              <a:rPr lang="en-US" sz="1200" u="sng" dirty="0">
                <a:solidFill>
                  <a:schemeClr val="hlink"/>
                </a:solidFill>
                <a:hlinkClick r:id="rId10"/>
              </a:rPr>
              <a:t>https://www2.ed.gov/about/offices/list/ocr/letters/colleague-20100629.html</a:t>
            </a:r>
            <a:endParaRPr sz="1200" dirty="0">
              <a:solidFill>
                <a:schemeClr val="dk2"/>
              </a:solidFill>
            </a:endParaRPr>
          </a:p>
          <a:p>
            <a:pPr marL="0" lvl="0" indent="0" algn="l" rtl="0">
              <a:lnSpc>
                <a:spcPct val="100000"/>
              </a:lnSpc>
              <a:spcBef>
                <a:spcPts val="0"/>
              </a:spcBef>
              <a:spcAft>
                <a:spcPts val="0"/>
              </a:spcAft>
              <a:buNone/>
            </a:pPr>
            <a:endParaRPr sz="1200" dirty="0">
              <a:solidFill>
                <a:schemeClr val="dk2"/>
              </a:solidFill>
            </a:endParaRPr>
          </a:p>
          <a:p>
            <a:pPr marL="457200" lvl="0" indent="-304800" algn="l" rtl="0">
              <a:lnSpc>
                <a:spcPct val="100000"/>
              </a:lnSpc>
              <a:spcBef>
                <a:spcPts val="0"/>
              </a:spcBef>
              <a:spcAft>
                <a:spcPts val="0"/>
              </a:spcAft>
              <a:buClr>
                <a:schemeClr val="dk2"/>
              </a:buClr>
              <a:buSzPts val="1200"/>
              <a:buAutoNum type="arabicPeriod"/>
            </a:pPr>
            <a:r>
              <a:rPr lang="en-US" sz="1200" dirty="0">
                <a:solidFill>
                  <a:schemeClr val="dk1"/>
                </a:solidFill>
                <a:uFill>
                  <a:noFill/>
                </a:uFill>
                <a:hlinkClick r:id="rId11" action="ppaction://hlinksldjump"/>
              </a:rPr>
              <a:t>FERPA</a:t>
            </a:r>
            <a:r>
              <a:rPr lang="en-US" sz="1200" dirty="0">
                <a:solidFill>
                  <a:schemeClr val="dk1"/>
                </a:solidFill>
              </a:rPr>
              <a:t>:</a:t>
            </a:r>
            <a:endParaRPr sz="1200" dirty="0">
              <a:solidFill>
                <a:schemeClr val="dk1"/>
              </a:solidFill>
            </a:endParaRPr>
          </a:p>
          <a:p>
            <a:pPr marL="0" lvl="0" indent="457200" algn="l" rtl="0">
              <a:lnSpc>
                <a:spcPct val="100000"/>
              </a:lnSpc>
              <a:spcBef>
                <a:spcPts val="360"/>
              </a:spcBef>
              <a:spcAft>
                <a:spcPts val="0"/>
              </a:spcAft>
              <a:buNone/>
            </a:pPr>
            <a:r>
              <a:rPr lang="en-US" sz="1200" u="sng" dirty="0">
                <a:solidFill>
                  <a:schemeClr val="hlink"/>
                </a:solidFill>
                <a:hlinkClick r:id="rId12"/>
              </a:rPr>
              <a:t>https://www2.ed.gov/policy/gen/guid/fpco/ferpa/ps-officials.html</a:t>
            </a:r>
            <a:endParaRPr sz="1200" dirty="0">
              <a:solidFill>
                <a:schemeClr val="dk1"/>
              </a:solidFill>
            </a:endParaRPr>
          </a:p>
          <a:p>
            <a:pPr marL="0" lvl="0" indent="457200" algn="l" rtl="0">
              <a:lnSpc>
                <a:spcPct val="100000"/>
              </a:lnSpc>
              <a:spcBef>
                <a:spcPts val="360"/>
              </a:spcBef>
              <a:spcAft>
                <a:spcPts val="0"/>
              </a:spcAft>
              <a:buNone/>
            </a:pPr>
            <a:r>
              <a:rPr lang="en-US" sz="1200" u="sng" dirty="0">
                <a:solidFill>
                  <a:schemeClr val="hlink"/>
                </a:solidFill>
                <a:hlinkClick r:id="rId13"/>
              </a:rPr>
              <a:t>https://www2.ed.gov/policy/gen/guid/fpco/ferpa/library/copeuna.html</a:t>
            </a:r>
            <a:endParaRPr sz="1200" dirty="0">
              <a:solidFill>
                <a:schemeClr val="dk1"/>
              </a:solidFill>
            </a:endParaRPr>
          </a:p>
          <a:p>
            <a:pPr marL="457200" lvl="0" indent="0" algn="l" rtl="0">
              <a:lnSpc>
                <a:spcPct val="100000"/>
              </a:lnSpc>
              <a:spcBef>
                <a:spcPts val="0"/>
              </a:spcBef>
              <a:spcAft>
                <a:spcPts val="0"/>
              </a:spcAft>
              <a:buNone/>
            </a:pPr>
            <a:endParaRPr sz="1200" dirty="0">
              <a:solidFill>
                <a:schemeClr val="dk1"/>
              </a:solidFill>
            </a:endParaRPr>
          </a:p>
          <a:p>
            <a:pPr marL="457200" lvl="0" indent="-304800" algn="l" rtl="0">
              <a:lnSpc>
                <a:spcPct val="100000"/>
              </a:lnSpc>
              <a:spcBef>
                <a:spcPts val="0"/>
              </a:spcBef>
              <a:spcAft>
                <a:spcPts val="0"/>
              </a:spcAft>
              <a:buClr>
                <a:schemeClr val="dk2"/>
              </a:buClr>
              <a:buSzPts val="1200"/>
              <a:buAutoNum type="arabicPeriod"/>
            </a:pPr>
            <a:r>
              <a:rPr lang="en-US" sz="1200" dirty="0">
                <a:solidFill>
                  <a:schemeClr val="dk1"/>
                </a:solidFill>
                <a:uFill>
                  <a:noFill/>
                </a:uFill>
                <a:hlinkClick r:id="rId14" action="ppaction://hlinksldjump"/>
              </a:rPr>
              <a:t>The Americans With Disabilities Act of 1990</a:t>
            </a:r>
            <a:r>
              <a:rPr lang="en-US" sz="1200" dirty="0">
                <a:solidFill>
                  <a:schemeClr val="dk1"/>
                </a:solidFill>
              </a:rPr>
              <a:t>:</a:t>
            </a:r>
            <a:endParaRPr sz="1200" dirty="0">
              <a:solidFill>
                <a:schemeClr val="dk1"/>
              </a:solidFill>
            </a:endParaRPr>
          </a:p>
          <a:p>
            <a:pPr marL="0" lvl="0" indent="457200" algn="l" rtl="0">
              <a:lnSpc>
                <a:spcPct val="100000"/>
              </a:lnSpc>
              <a:spcBef>
                <a:spcPts val="0"/>
              </a:spcBef>
              <a:spcAft>
                <a:spcPts val="0"/>
              </a:spcAft>
              <a:buNone/>
            </a:pPr>
            <a:r>
              <a:rPr lang="en-US" sz="1200" u="sng" dirty="0">
                <a:solidFill>
                  <a:schemeClr val="hlink"/>
                </a:solidFill>
                <a:hlinkClick r:id="rId15"/>
              </a:rPr>
              <a:t>https://www.ada.gov/ada_intro.htm</a:t>
            </a:r>
            <a:endParaRPr sz="1200" dirty="0">
              <a:solidFill>
                <a:schemeClr val="dk1"/>
              </a:solidFill>
            </a:endParaRPr>
          </a:p>
          <a:p>
            <a:pPr marL="457200" lvl="0" indent="0" algn="l" rtl="0">
              <a:lnSpc>
                <a:spcPct val="100000"/>
              </a:lnSpc>
              <a:spcBef>
                <a:spcPts val="0"/>
              </a:spcBef>
              <a:spcAft>
                <a:spcPts val="0"/>
              </a:spcAft>
              <a:buNone/>
            </a:pPr>
            <a:endParaRPr sz="1200" dirty="0">
              <a:solidFill>
                <a:schemeClr val="dk1"/>
              </a:solidFill>
            </a:endParaRPr>
          </a:p>
          <a:p>
            <a:pPr marL="457200" lvl="0" indent="-304800" algn="l" rtl="0">
              <a:lnSpc>
                <a:spcPct val="100000"/>
              </a:lnSpc>
              <a:spcBef>
                <a:spcPts val="0"/>
              </a:spcBef>
              <a:spcAft>
                <a:spcPts val="0"/>
              </a:spcAft>
              <a:buClr>
                <a:schemeClr val="dk2"/>
              </a:buClr>
              <a:buSzPts val="1200"/>
              <a:buAutoNum type="arabicPeriod"/>
            </a:pPr>
            <a:r>
              <a:rPr lang="en-US" sz="1200" dirty="0">
                <a:solidFill>
                  <a:schemeClr val="dk1"/>
                </a:solidFill>
                <a:uFill>
                  <a:noFill/>
                </a:uFill>
                <a:hlinkClick r:id="rId16" action="ppaction://hlinksldjump"/>
              </a:rPr>
              <a:t>Persons with Disabilities Protection Act</a:t>
            </a:r>
            <a:r>
              <a:rPr lang="en-US" sz="1200" dirty="0">
                <a:solidFill>
                  <a:schemeClr val="dk1"/>
                </a:solidFill>
              </a:rPr>
              <a:t>:</a:t>
            </a:r>
            <a:endParaRPr sz="1200" dirty="0">
              <a:solidFill>
                <a:schemeClr val="dk1"/>
              </a:solidFill>
            </a:endParaRPr>
          </a:p>
          <a:p>
            <a:pPr marL="0" lvl="0" indent="457200" algn="l" rtl="0">
              <a:lnSpc>
                <a:spcPct val="100000"/>
              </a:lnSpc>
              <a:spcBef>
                <a:spcPts val="0"/>
              </a:spcBef>
              <a:spcAft>
                <a:spcPts val="0"/>
              </a:spcAft>
              <a:buNone/>
            </a:pPr>
            <a:r>
              <a:rPr lang="en-US" sz="1200" u="sng" dirty="0">
                <a:solidFill>
                  <a:schemeClr val="hlink"/>
                </a:solidFill>
                <a:hlinkClick r:id="rId17"/>
              </a:rPr>
              <a:t>https://www.ncleg.net/enactedlegislation/statutes/html/bychapter/chapter_168a.html</a:t>
            </a:r>
            <a:endParaRPr sz="1200" dirty="0">
              <a:solidFill>
                <a:schemeClr val="dk1"/>
              </a:solidFill>
            </a:endParaRPr>
          </a:p>
          <a:p>
            <a:pPr marL="457200" lvl="0" indent="0" algn="l" rtl="0">
              <a:lnSpc>
                <a:spcPct val="100000"/>
              </a:lnSpc>
              <a:spcBef>
                <a:spcPts val="0"/>
              </a:spcBef>
              <a:spcAft>
                <a:spcPts val="0"/>
              </a:spcAft>
              <a:buNone/>
            </a:pPr>
            <a:endParaRPr sz="1200" dirty="0">
              <a:solidFill>
                <a:srgbClr val="FF0000"/>
              </a:solidFill>
            </a:endParaRPr>
          </a:p>
        </p:txBody>
      </p:sp>
      <p:sp>
        <p:nvSpPr>
          <p:cNvPr id="853" name="Google Shape;853;p111">
            <a:hlinkClick r:id="" action="ppaction://hlinkshowjump?jump=firstslide"/>
          </p:cNvPr>
          <p:cNvSpPr/>
          <p:nvPr/>
        </p:nvSpPr>
        <p:spPr>
          <a:xfrm>
            <a:off x="6743800" y="6082200"/>
            <a:ext cx="2154600" cy="635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To Main Module Page</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5393</Words>
  <Application>Microsoft Office PowerPoint</Application>
  <PresentationFormat>On-screen Show (4:3)</PresentationFormat>
  <Paragraphs>650</Paragraphs>
  <Slides>99</Slides>
  <Notes>91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99</vt:i4>
      </vt:variant>
    </vt:vector>
  </HeadingPairs>
  <TitlesOfParts>
    <vt:vector size="108" baseType="lpstr">
      <vt:lpstr>Cambria</vt:lpstr>
      <vt:lpstr>Calibri</vt:lpstr>
      <vt:lpstr>Arial</vt:lpstr>
      <vt:lpstr>Proxima Nova</vt:lpstr>
      <vt:lpstr>Libre Franklin</vt:lpstr>
      <vt:lpstr>Libre Franklin Medium</vt:lpstr>
      <vt:lpstr>Times New Roman</vt:lpstr>
      <vt:lpstr>Wingdings</vt:lpstr>
      <vt:lpstr>Office Theme</vt:lpstr>
      <vt:lpstr>PowerPoint Presentation</vt:lpstr>
      <vt:lpstr>Differences in Legal Rights and Responsibilities in Secondary &amp; Postsecondary Education </vt:lpstr>
      <vt:lpstr>What is the law? </vt:lpstr>
      <vt:lpstr>What is the intent of the law? </vt:lpstr>
      <vt:lpstr>Who is covered under the law? </vt:lpstr>
      <vt:lpstr>IDEA 13 Categories</vt:lpstr>
      <vt:lpstr>Categories Cont. </vt:lpstr>
      <vt:lpstr>Who is responsible for identifying and documenting need? </vt:lpstr>
      <vt:lpstr>Who is responsible for initiating service deliver? </vt:lpstr>
      <vt:lpstr>What are the differences in types of accommodations: </vt:lpstr>
      <vt:lpstr>Who is responsible for enforcing the law? </vt:lpstr>
      <vt:lpstr>Who is the  primary advocate? </vt:lpstr>
      <vt:lpstr>PowerPoint Presentation</vt:lpstr>
      <vt:lpstr>Rehabilitation Act of 1973</vt:lpstr>
      <vt:lpstr>    Section 504 of the  Rehabilitation Act of 1973    </vt:lpstr>
      <vt:lpstr> Section 504 of the  Rehabilitation Act of 1973 </vt:lpstr>
      <vt:lpstr> Section 504 of the  Rehabilitation Act of 1973 </vt:lpstr>
      <vt:lpstr>Quiz: Question 1 of 3</vt:lpstr>
      <vt:lpstr>Quiz: Question 1 of 3</vt:lpstr>
      <vt:lpstr>Quiz: Question 1 of 3</vt:lpstr>
      <vt:lpstr>Quiz: Question 2 of 3</vt:lpstr>
      <vt:lpstr>Quiz: Question 2 of 3</vt:lpstr>
      <vt:lpstr>Quiz: Question 2 of 3</vt:lpstr>
      <vt:lpstr>Quiz: Question 3 of 3</vt:lpstr>
      <vt:lpstr>Quiz: Question 3 of 3</vt:lpstr>
      <vt:lpstr>Quiz: Question 3 of 3</vt:lpstr>
      <vt:lpstr>Higher Education Opportunity Act</vt:lpstr>
      <vt:lpstr>Purpose</vt:lpstr>
      <vt:lpstr>HEOA</vt:lpstr>
      <vt:lpstr>Definitions</vt:lpstr>
      <vt:lpstr>Intellectual Disability</vt:lpstr>
      <vt:lpstr>Dear Colleague Letter</vt:lpstr>
      <vt:lpstr>NC  PROGRAMS</vt:lpstr>
      <vt:lpstr>Quiz: Question 1 of 3</vt:lpstr>
      <vt:lpstr>Quiz: Question 1 of 3</vt:lpstr>
      <vt:lpstr>Quiz: Question 1 of 3</vt:lpstr>
      <vt:lpstr>Quiz: Question 2 of 3</vt:lpstr>
      <vt:lpstr>Quiz: Question 2 of 3</vt:lpstr>
      <vt:lpstr>Quiz: Question 2 of 3</vt:lpstr>
      <vt:lpstr>Quiz: Question 3 of 3</vt:lpstr>
      <vt:lpstr>Quiz: Question 3 of 3</vt:lpstr>
      <vt:lpstr>Quiz: Question 3 of 3</vt:lpstr>
      <vt:lpstr>Dear Colleague Letter</vt:lpstr>
      <vt:lpstr>PowerPoint Presentation</vt:lpstr>
      <vt:lpstr>The Family Educational Rights and Privacy Act (FERPA) </vt:lpstr>
      <vt:lpstr>The Family Educational Rights and Privacy Act (FERPA) Cont. </vt:lpstr>
      <vt:lpstr>The Family Educational Rights and Privacy Act (FERPA) </vt:lpstr>
      <vt:lpstr>The Family Educational Rights and Privacy Act (FERPA) </vt:lpstr>
      <vt:lpstr> The Family Educational Rights and Privacy Act (FERPA) </vt:lpstr>
      <vt:lpstr>Quiz: Question 1 of 3</vt:lpstr>
      <vt:lpstr>Quiz: Question 1 of 3</vt:lpstr>
      <vt:lpstr>Quiz: Question 1 of 3</vt:lpstr>
      <vt:lpstr>Quiz: Question 2 of 3</vt:lpstr>
      <vt:lpstr>Quiz: Question 2 of 3</vt:lpstr>
      <vt:lpstr>Quiz: Question 2 of 3</vt:lpstr>
      <vt:lpstr>Quiz: Question 3 of 3</vt:lpstr>
      <vt:lpstr>Quiz: Question 3 of 3</vt:lpstr>
      <vt:lpstr>Quiz: Question 3 of 3</vt:lpstr>
      <vt:lpstr>The Americans With Disabilities Act of 1990</vt:lpstr>
      <vt:lpstr>ADA of 1990 Definition</vt:lpstr>
      <vt:lpstr>ADA of 1990 Definition </vt:lpstr>
      <vt:lpstr>ADA 2010 Standards for Accessible Design</vt:lpstr>
      <vt:lpstr>Title I - Employment </vt:lpstr>
      <vt:lpstr>Title I Continued</vt:lpstr>
      <vt:lpstr>Title II- Public Services: State and local Government </vt:lpstr>
      <vt:lpstr>Title III- Public Accommodations and Services Operated by Private Entities</vt:lpstr>
      <vt:lpstr>TITLE III Continued</vt:lpstr>
      <vt:lpstr>TITLE IV  Telecommunications</vt:lpstr>
      <vt:lpstr>Transportation</vt:lpstr>
      <vt:lpstr>Quiz: Question 1 of 5</vt:lpstr>
      <vt:lpstr>Quiz: Question 1 of 5</vt:lpstr>
      <vt:lpstr>Quiz: Question 1 of 5</vt:lpstr>
      <vt:lpstr>Quiz: Question 2 of 5</vt:lpstr>
      <vt:lpstr>Quiz: Question 2 of 5</vt:lpstr>
      <vt:lpstr>Quiz: Question 2 of 5</vt:lpstr>
      <vt:lpstr>Quiz: Question 3 of 5</vt:lpstr>
      <vt:lpstr>Quiz: Question 3 of 5</vt:lpstr>
      <vt:lpstr>Quiz: Question 3 of 5</vt:lpstr>
      <vt:lpstr>Quiz: Question 4 of 5</vt:lpstr>
      <vt:lpstr>Quiz: Question 4 of 5</vt:lpstr>
      <vt:lpstr>Quiz: Question 4 of 5</vt:lpstr>
      <vt:lpstr>Quiz: Question 5 of 5</vt:lpstr>
      <vt:lpstr>Quiz: Question 5 of 5</vt:lpstr>
      <vt:lpstr>Quiz: Question 5 of 5</vt:lpstr>
      <vt:lpstr>Laws</vt:lpstr>
      <vt:lpstr>PowerPoint Presentation</vt:lpstr>
      <vt:lpstr>Purpose</vt:lpstr>
      <vt:lpstr>Definition</vt:lpstr>
      <vt:lpstr>Reasonable  Accommodations</vt:lpstr>
      <vt:lpstr>Quiz: Question 1 of 3</vt:lpstr>
      <vt:lpstr>Quiz: Question 1 of 3</vt:lpstr>
      <vt:lpstr>Quiz: Question 1 of 3</vt:lpstr>
      <vt:lpstr>Quiz: Question 2 of 3</vt:lpstr>
      <vt:lpstr>Quiz: Question 2 of 3</vt:lpstr>
      <vt:lpstr>Quiz: Question 2 of 3</vt:lpstr>
      <vt:lpstr>Quiz: Question 3 of 3</vt:lpstr>
      <vt:lpstr>Quiz: Question 3 of 3</vt:lpstr>
      <vt:lpstr>Quiz: Question 3 of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Trudie Hughes</dc:creator>
  <cp:lastModifiedBy>Trudie Hughes</cp:lastModifiedBy>
  <cp:revision>10</cp:revision>
  <cp:lastPrinted>2019-10-14T12:45:08Z</cp:lastPrinted>
  <dcterms:modified xsi:type="dcterms:W3CDTF">2019-10-15T13:42:42Z</dcterms:modified>
</cp:coreProperties>
</file>