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66" r:id="rId3"/>
    <p:sldId id="257" r:id="rId4"/>
    <p:sldId id="273" r:id="rId5"/>
    <p:sldId id="272" r:id="rId6"/>
    <p:sldId id="258" r:id="rId7"/>
    <p:sldId id="259" r:id="rId8"/>
    <p:sldId id="281" r:id="rId9"/>
    <p:sldId id="280" r:id="rId10"/>
    <p:sldId id="275" r:id="rId11"/>
    <p:sldId id="276" r:id="rId12"/>
    <p:sldId id="277" r:id="rId13"/>
    <p:sldId id="278" r:id="rId14"/>
    <p:sldId id="271" r:id="rId15"/>
    <p:sldId id="268" r:id="rId16"/>
    <p:sldId id="279" r:id="rId17"/>
    <p:sldId id="261" r:id="rId18"/>
    <p:sldId id="267" r:id="rId19"/>
    <p:sldId id="264" r:id="rId20"/>
  </p:sldIdLst>
  <p:sldSz cx="18288000" cy="10287000"/>
  <p:notesSz cx="6858000" cy="9144000"/>
  <p:embeddedFontLst>
    <p:embeddedFont>
      <p:font typeface="Calibri (MS)" panose="020B0604020202020204" charset="0"/>
      <p:regular r:id="rId22"/>
    </p:embeddedFont>
    <p:embeddedFont>
      <p:font typeface="Calibri (MS)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D106D-11F5-4683-A9A5-0B55978F94A9}" v="414" dt="2024-12-10T19:07:36.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6405" autoAdjust="0"/>
  </p:normalViewPr>
  <p:slideViewPr>
    <p:cSldViewPr>
      <p:cViewPr varScale="1">
        <p:scale>
          <a:sx n="57" d="100"/>
          <a:sy n="57" d="100"/>
        </p:scale>
        <p:origin x="792" y="102"/>
      </p:cViewPr>
      <p:guideLst>
        <p:guide orient="horz" pos="2160"/>
        <p:guide pos="2880"/>
      </p:guideLst>
    </p:cSldViewPr>
  </p:slideViewPr>
  <p:outlineViewPr>
    <p:cViewPr>
      <p:scale>
        <a:sx n="33" d="100"/>
        <a:sy n="33" d="100"/>
      </p:scale>
      <p:origin x="0" y="-60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die Hughes" userId="0253f165-71f1-49b6-adfa-5c86101c5e0e" providerId="ADAL" clId="{F8DD106D-11F5-4683-A9A5-0B55978F94A9}"/>
    <pc:docChg chg="custSel modSld">
      <pc:chgData name="Trudie Hughes" userId="0253f165-71f1-49b6-adfa-5c86101c5e0e" providerId="ADAL" clId="{F8DD106D-11F5-4683-A9A5-0B55978F94A9}" dt="2024-12-10T19:19:44.659" v="2998" actId="962"/>
      <pc:docMkLst>
        <pc:docMk/>
      </pc:docMkLst>
      <pc:sldChg chg="modSp mod">
        <pc:chgData name="Trudie Hughes" userId="0253f165-71f1-49b6-adfa-5c86101c5e0e" providerId="ADAL" clId="{F8DD106D-11F5-4683-A9A5-0B55978F94A9}" dt="2024-12-10T18:50:06.265" v="448" actId="255"/>
        <pc:sldMkLst>
          <pc:docMk/>
          <pc:sldMk cId="0" sldId="257"/>
        </pc:sldMkLst>
        <pc:spChg chg="mod">
          <ac:chgData name="Trudie Hughes" userId="0253f165-71f1-49b6-adfa-5c86101c5e0e" providerId="ADAL" clId="{F8DD106D-11F5-4683-A9A5-0B55978F94A9}" dt="2024-12-10T18:50:06.265" v="448" actId="255"/>
          <ac:spMkLst>
            <pc:docMk/>
            <pc:sldMk cId="0" sldId="257"/>
            <ac:spMk id="5" creationId="{00000000-0000-0000-0000-000000000000}"/>
          </ac:spMkLst>
        </pc:spChg>
        <pc:picChg chg="mod">
          <ac:chgData name="Trudie Hughes" userId="0253f165-71f1-49b6-adfa-5c86101c5e0e" providerId="ADAL" clId="{F8DD106D-11F5-4683-A9A5-0B55978F94A9}" dt="2024-12-10T18:49:41.370" v="446" actId="962"/>
          <ac:picMkLst>
            <pc:docMk/>
            <pc:sldMk cId="0" sldId="257"/>
            <ac:picMk id="8" creationId="{5A1E5E5F-A9D5-8463-29D9-4B36898E210D}"/>
          </ac:picMkLst>
        </pc:picChg>
      </pc:sldChg>
      <pc:sldChg chg="modSp mod">
        <pc:chgData name="Trudie Hughes" userId="0253f165-71f1-49b6-adfa-5c86101c5e0e" providerId="ADAL" clId="{F8DD106D-11F5-4683-A9A5-0B55978F94A9}" dt="2024-12-10T18:54:01.864" v="833" actId="2711"/>
        <pc:sldMkLst>
          <pc:docMk/>
          <pc:sldMk cId="0" sldId="258"/>
        </pc:sldMkLst>
        <pc:spChg chg="mod">
          <ac:chgData name="Trudie Hughes" userId="0253f165-71f1-49b6-adfa-5c86101c5e0e" providerId="ADAL" clId="{F8DD106D-11F5-4683-A9A5-0B55978F94A9}" dt="2024-12-10T18:53:30.235" v="830" actId="2711"/>
          <ac:spMkLst>
            <pc:docMk/>
            <pc:sldMk cId="0" sldId="258"/>
            <ac:spMk id="9" creationId="{00000000-0000-0000-0000-000000000000}"/>
          </ac:spMkLst>
        </pc:spChg>
        <pc:spChg chg="mod">
          <ac:chgData name="Trudie Hughes" userId="0253f165-71f1-49b6-adfa-5c86101c5e0e" providerId="ADAL" clId="{F8DD106D-11F5-4683-A9A5-0B55978F94A9}" dt="2024-12-10T18:53:40.933" v="831" actId="2711"/>
          <ac:spMkLst>
            <pc:docMk/>
            <pc:sldMk cId="0" sldId="258"/>
            <ac:spMk id="32" creationId="{00000000-0000-0000-0000-000000000000}"/>
          </ac:spMkLst>
        </pc:spChg>
        <pc:spChg chg="mod">
          <ac:chgData name="Trudie Hughes" userId="0253f165-71f1-49b6-adfa-5c86101c5e0e" providerId="ADAL" clId="{F8DD106D-11F5-4683-A9A5-0B55978F94A9}" dt="2024-12-10T18:53:50.679" v="832" actId="2711"/>
          <ac:spMkLst>
            <pc:docMk/>
            <pc:sldMk cId="0" sldId="258"/>
            <ac:spMk id="33" creationId="{00000000-0000-0000-0000-000000000000}"/>
          </ac:spMkLst>
        </pc:spChg>
        <pc:spChg chg="mod">
          <ac:chgData name="Trudie Hughes" userId="0253f165-71f1-49b6-adfa-5c86101c5e0e" providerId="ADAL" clId="{F8DD106D-11F5-4683-A9A5-0B55978F94A9}" dt="2024-12-10T18:54:01.864" v="833" actId="2711"/>
          <ac:spMkLst>
            <pc:docMk/>
            <pc:sldMk cId="0" sldId="258"/>
            <ac:spMk id="34" creationId="{00000000-0000-0000-0000-000000000000}"/>
          </ac:spMkLst>
        </pc:spChg>
      </pc:sldChg>
      <pc:sldChg chg="modSp mod">
        <pc:chgData name="Trudie Hughes" userId="0253f165-71f1-49b6-adfa-5c86101c5e0e" providerId="ADAL" clId="{F8DD106D-11F5-4683-A9A5-0B55978F94A9}" dt="2024-12-10T18:55:07.927" v="838" actId="2711"/>
        <pc:sldMkLst>
          <pc:docMk/>
          <pc:sldMk cId="0" sldId="259"/>
        </pc:sldMkLst>
        <pc:spChg chg="mod">
          <ac:chgData name="Trudie Hughes" userId="0253f165-71f1-49b6-adfa-5c86101c5e0e" providerId="ADAL" clId="{F8DD106D-11F5-4683-A9A5-0B55978F94A9}" dt="2024-12-10T18:54:22.332" v="834" actId="2711"/>
          <ac:spMkLst>
            <pc:docMk/>
            <pc:sldMk cId="0" sldId="259"/>
            <ac:spMk id="15" creationId="{00000000-0000-0000-0000-000000000000}"/>
          </ac:spMkLst>
        </pc:spChg>
        <pc:graphicFrameChg chg="mod">
          <ac:chgData name="Trudie Hughes" userId="0253f165-71f1-49b6-adfa-5c86101c5e0e" providerId="ADAL" clId="{F8DD106D-11F5-4683-A9A5-0B55978F94A9}" dt="2024-12-10T18:55:07.927" v="838" actId="2711"/>
          <ac:graphicFrameMkLst>
            <pc:docMk/>
            <pc:sldMk cId="0" sldId="259"/>
            <ac:graphicFrameMk id="21" creationId="{AE789997-8E84-E8DB-1033-FC1D3DE6EF12}"/>
          </ac:graphicFrameMkLst>
        </pc:graphicFrameChg>
      </pc:sldChg>
      <pc:sldChg chg="modSp mod">
        <pc:chgData name="Trudie Hughes" userId="0253f165-71f1-49b6-adfa-5c86101c5e0e" providerId="ADAL" clId="{F8DD106D-11F5-4683-A9A5-0B55978F94A9}" dt="2024-12-10T19:05:38.859" v="1016" actId="2711"/>
        <pc:sldMkLst>
          <pc:docMk/>
          <pc:sldMk cId="0" sldId="261"/>
        </pc:sldMkLst>
        <pc:spChg chg="mod">
          <ac:chgData name="Trudie Hughes" userId="0253f165-71f1-49b6-adfa-5c86101c5e0e" providerId="ADAL" clId="{F8DD106D-11F5-4683-A9A5-0B55978F94A9}" dt="2024-12-10T19:04:44.195" v="1011" actId="2711"/>
          <ac:spMkLst>
            <pc:docMk/>
            <pc:sldMk cId="0" sldId="261"/>
            <ac:spMk id="5" creationId="{00000000-0000-0000-0000-000000000000}"/>
          </ac:spMkLst>
        </pc:spChg>
        <pc:graphicFrameChg chg="mod">
          <ac:chgData name="Trudie Hughes" userId="0253f165-71f1-49b6-adfa-5c86101c5e0e" providerId="ADAL" clId="{F8DD106D-11F5-4683-A9A5-0B55978F94A9}" dt="2024-12-10T19:05:38.859" v="1016" actId="2711"/>
          <ac:graphicFrameMkLst>
            <pc:docMk/>
            <pc:sldMk cId="0" sldId="261"/>
            <ac:graphicFrameMk id="13" creationId="{9BD60181-7F03-9668-B3C0-BF693C6B7DCD}"/>
          </ac:graphicFrameMkLst>
        </pc:graphicFrameChg>
      </pc:sldChg>
      <pc:sldChg chg="modSp mod">
        <pc:chgData name="Trudie Hughes" userId="0253f165-71f1-49b6-adfa-5c86101c5e0e" providerId="ADAL" clId="{F8DD106D-11F5-4683-A9A5-0B55978F94A9}" dt="2024-12-10T19:19:44.659" v="2998" actId="962"/>
        <pc:sldMkLst>
          <pc:docMk/>
          <pc:sldMk cId="0" sldId="264"/>
        </pc:sldMkLst>
        <pc:spChg chg="mod">
          <ac:chgData name="Trudie Hughes" userId="0253f165-71f1-49b6-adfa-5c86101c5e0e" providerId="ADAL" clId="{F8DD106D-11F5-4683-A9A5-0B55978F94A9}" dt="2024-12-10T19:18:33.115" v="2700" actId="962"/>
          <ac:spMkLst>
            <pc:docMk/>
            <pc:sldMk cId="0" sldId="264"/>
            <ac:spMk id="2" creationId="{00000000-0000-0000-0000-000000000000}"/>
          </ac:spMkLst>
        </pc:spChg>
        <pc:spChg chg="mod">
          <ac:chgData name="Trudie Hughes" userId="0253f165-71f1-49b6-adfa-5c86101c5e0e" providerId="ADAL" clId="{F8DD106D-11F5-4683-A9A5-0B55978F94A9}" dt="2024-12-10T19:18:59.316" v="2780" actId="962"/>
          <ac:spMkLst>
            <pc:docMk/>
            <pc:sldMk cId="0" sldId="264"/>
            <ac:spMk id="3" creationId="{00000000-0000-0000-0000-000000000000}"/>
          </ac:spMkLst>
        </pc:spChg>
        <pc:spChg chg="mod">
          <ac:chgData name="Trudie Hughes" userId="0253f165-71f1-49b6-adfa-5c86101c5e0e" providerId="ADAL" clId="{F8DD106D-11F5-4683-A9A5-0B55978F94A9}" dt="2024-12-10T19:19:20.637" v="2872" actId="962"/>
          <ac:spMkLst>
            <pc:docMk/>
            <pc:sldMk cId="0" sldId="264"/>
            <ac:spMk id="4" creationId="{00000000-0000-0000-0000-000000000000}"/>
          </ac:spMkLst>
        </pc:spChg>
        <pc:spChg chg="mod">
          <ac:chgData name="Trudie Hughes" userId="0253f165-71f1-49b6-adfa-5c86101c5e0e" providerId="ADAL" clId="{F8DD106D-11F5-4683-A9A5-0B55978F94A9}" dt="2024-12-10T19:19:44.659" v="2998" actId="962"/>
          <ac:spMkLst>
            <pc:docMk/>
            <pc:sldMk cId="0" sldId="264"/>
            <ac:spMk id="5" creationId="{00000000-0000-0000-0000-000000000000}"/>
          </ac:spMkLst>
        </pc:spChg>
        <pc:spChg chg="mod">
          <ac:chgData name="Trudie Hughes" userId="0253f165-71f1-49b6-adfa-5c86101c5e0e" providerId="ADAL" clId="{F8DD106D-11F5-4683-A9A5-0B55978F94A9}" dt="2024-12-10T19:12:56.625" v="2138" actId="962"/>
          <ac:spMkLst>
            <pc:docMk/>
            <pc:sldMk cId="0" sldId="264"/>
            <ac:spMk id="6" creationId="{00000000-0000-0000-0000-000000000000}"/>
          </ac:spMkLst>
        </pc:spChg>
        <pc:spChg chg="mod">
          <ac:chgData name="Trudie Hughes" userId="0253f165-71f1-49b6-adfa-5c86101c5e0e" providerId="ADAL" clId="{F8DD106D-11F5-4683-A9A5-0B55978F94A9}" dt="2024-12-10T19:13:39.918" v="2272" actId="962"/>
          <ac:spMkLst>
            <pc:docMk/>
            <pc:sldMk cId="0" sldId="264"/>
            <ac:spMk id="7" creationId="{00000000-0000-0000-0000-000000000000}"/>
          </ac:spMkLst>
        </pc:spChg>
        <pc:spChg chg="mod">
          <ac:chgData name="Trudie Hughes" userId="0253f165-71f1-49b6-adfa-5c86101c5e0e" providerId="ADAL" clId="{F8DD106D-11F5-4683-A9A5-0B55978F94A9}" dt="2024-12-10T19:08:53.558" v="1230" actId="962"/>
          <ac:spMkLst>
            <pc:docMk/>
            <pc:sldMk cId="0" sldId="264"/>
            <ac:spMk id="8" creationId="{00000000-0000-0000-0000-000000000000}"/>
          </ac:spMkLst>
        </pc:spChg>
        <pc:spChg chg="mod">
          <ac:chgData name="Trudie Hughes" userId="0253f165-71f1-49b6-adfa-5c86101c5e0e" providerId="ADAL" clId="{F8DD106D-11F5-4683-A9A5-0B55978F94A9}" dt="2024-12-10T19:17:30.958" v="2488" actId="962"/>
          <ac:spMkLst>
            <pc:docMk/>
            <pc:sldMk cId="0" sldId="264"/>
            <ac:spMk id="9" creationId="{00000000-0000-0000-0000-000000000000}"/>
          </ac:spMkLst>
        </pc:spChg>
        <pc:spChg chg="mod">
          <ac:chgData name="Trudie Hughes" userId="0253f165-71f1-49b6-adfa-5c86101c5e0e" providerId="ADAL" clId="{F8DD106D-11F5-4683-A9A5-0B55978F94A9}" dt="2024-12-10T19:11:56.618" v="1990" actId="962"/>
          <ac:spMkLst>
            <pc:docMk/>
            <pc:sldMk cId="0" sldId="264"/>
            <ac:spMk id="10" creationId="{00000000-0000-0000-0000-000000000000}"/>
          </ac:spMkLst>
        </pc:spChg>
        <pc:spChg chg="mod">
          <ac:chgData name="Trudie Hughes" userId="0253f165-71f1-49b6-adfa-5c86101c5e0e" providerId="ADAL" clId="{F8DD106D-11F5-4683-A9A5-0B55978F94A9}" dt="2024-12-10T19:18:39.514" v="2704" actId="962"/>
          <ac:spMkLst>
            <pc:docMk/>
            <pc:sldMk cId="0" sldId="264"/>
            <ac:spMk id="11" creationId="{00000000-0000-0000-0000-000000000000}"/>
          </ac:spMkLst>
        </pc:spChg>
        <pc:spChg chg="mod">
          <ac:chgData name="Trudie Hughes" userId="0253f165-71f1-49b6-adfa-5c86101c5e0e" providerId="ADAL" clId="{F8DD106D-11F5-4683-A9A5-0B55978F94A9}" dt="2024-12-10T19:09:20.693" v="1342" actId="962"/>
          <ac:spMkLst>
            <pc:docMk/>
            <pc:sldMk cId="0" sldId="264"/>
            <ac:spMk id="12" creationId="{00000000-0000-0000-0000-000000000000}"/>
          </ac:spMkLst>
        </pc:spChg>
        <pc:spChg chg="mod">
          <ac:chgData name="Trudie Hughes" userId="0253f165-71f1-49b6-adfa-5c86101c5e0e" providerId="ADAL" clId="{F8DD106D-11F5-4683-A9A5-0B55978F94A9}" dt="2024-12-10T19:10:17.650" v="1570" actId="962"/>
          <ac:spMkLst>
            <pc:docMk/>
            <pc:sldMk cId="0" sldId="264"/>
            <ac:spMk id="13" creationId="{00000000-0000-0000-0000-000000000000}"/>
          </ac:spMkLst>
        </pc:spChg>
        <pc:spChg chg="mod">
          <ac:chgData name="Trudie Hughes" userId="0253f165-71f1-49b6-adfa-5c86101c5e0e" providerId="ADAL" clId="{F8DD106D-11F5-4683-A9A5-0B55978F94A9}" dt="2024-12-10T19:11:12.713" v="1774" actId="962"/>
          <ac:spMkLst>
            <pc:docMk/>
            <pc:sldMk cId="0" sldId="264"/>
            <ac:spMk id="14" creationId="{00000000-0000-0000-0000-000000000000}"/>
          </ac:spMkLst>
        </pc:spChg>
        <pc:spChg chg="mod">
          <ac:chgData name="Trudie Hughes" userId="0253f165-71f1-49b6-adfa-5c86101c5e0e" providerId="ADAL" clId="{F8DD106D-11F5-4683-A9A5-0B55978F94A9}" dt="2024-12-10T19:11:34.924" v="1884" actId="962"/>
          <ac:spMkLst>
            <pc:docMk/>
            <pc:sldMk cId="0" sldId="264"/>
            <ac:spMk id="15" creationId="{00000000-0000-0000-0000-000000000000}"/>
          </ac:spMkLst>
        </pc:spChg>
        <pc:spChg chg="mod">
          <ac:chgData name="Trudie Hughes" userId="0253f165-71f1-49b6-adfa-5c86101c5e0e" providerId="ADAL" clId="{F8DD106D-11F5-4683-A9A5-0B55978F94A9}" dt="2024-12-10T19:08:35.547" v="1150" actId="2711"/>
          <ac:spMkLst>
            <pc:docMk/>
            <pc:sldMk cId="0" sldId="264"/>
            <ac:spMk id="16" creationId="{00000000-0000-0000-0000-000000000000}"/>
          </ac:spMkLst>
        </pc:spChg>
      </pc:sldChg>
      <pc:sldChg chg="modSp mod">
        <pc:chgData name="Trudie Hughes" userId="0253f165-71f1-49b6-adfa-5c86101c5e0e" providerId="ADAL" clId="{F8DD106D-11F5-4683-A9A5-0B55978F94A9}" dt="2024-12-10T18:48:18.327" v="92" actId="1076"/>
        <pc:sldMkLst>
          <pc:docMk/>
          <pc:sldMk cId="0" sldId="266"/>
        </pc:sldMkLst>
        <pc:spChg chg="mod">
          <ac:chgData name="Trudie Hughes" userId="0253f165-71f1-49b6-adfa-5c86101c5e0e" providerId="ADAL" clId="{F8DD106D-11F5-4683-A9A5-0B55978F94A9}" dt="2024-12-10T18:48:18.327" v="92" actId="1076"/>
          <ac:spMkLst>
            <pc:docMk/>
            <pc:sldMk cId="0" sldId="266"/>
            <ac:spMk id="21" creationId="{00000000-0000-0000-0000-000000000000}"/>
          </ac:spMkLst>
        </pc:spChg>
        <pc:grpChg chg="mod">
          <ac:chgData name="Trudie Hughes" userId="0253f165-71f1-49b6-adfa-5c86101c5e0e" providerId="ADAL" clId="{F8DD106D-11F5-4683-A9A5-0B55978F94A9}" dt="2024-12-10T18:48:15.856" v="91" actId="962"/>
          <ac:grpSpMkLst>
            <pc:docMk/>
            <pc:sldMk cId="0" sldId="266"/>
            <ac:grpSpMk id="12" creationId="{00000000-0000-0000-0000-000000000000}"/>
          </ac:grpSpMkLst>
        </pc:grpChg>
      </pc:sldChg>
      <pc:sldChg chg="modSp mod">
        <pc:chgData name="Trudie Hughes" userId="0253f165-71f1-49b6-adfa-5c86101c5e0e" providerId="ADAL" clId="{F8DD106D-11F5-4683-A9A5-0B55978F94A9}" dt="2024-12-10T19:08:20.322" v="1149" actId="962"/>
        <pc:sldMkLst>
          <pc:docMk/>
          <pc:sldMk cId="0" sldId="267"/>
        </pc:sldMkLst>
        <pc:spChg chg="mod">
          <ac:chgData name="Trudie Hughes" userId="0253f165-71f1-49b6-adfa-5c86101c5e0e" providerId="ADAL" clId="{F8DD106D-11F5-4683-A9A5-0B55978F94A9}" dt="2024-12-10T19:05:53.273" v="1017" actId="2711"/>
          <ac:spMkLst>
            <pc:docMk/>
            <pc:sldMk cId="0" sldId="267"/>
            <ac:spMk id="21" creationId="{E3E935D8-CFD5-797E-1923-6089DE2924A2}"/>
          </ac:spMkLst>
        </pc:spChg>
        <pc:grpChg chg="mod">
          <ac:chgData name="Trudie Hughes" userId="0253f165-71f1-49b6-adfa-5c86101c5e0e" providerId="ADAL" clId="{F8DD106D-11F5-4683-A9A5-0B55978F94A9}" dt="2024-12-10T19:08:20.322" v="1149" actId="962"/>
          <ac:grpSpMkLst>
            <pc:docMk/>
            <pc:sldMk cId="0" sldId="267"/>
            <ac:grpSpMk id="12" creationId="{00000000-0000-0000-0000-000000000000}"/>
          </ac:grpSpMkLst>
        </pc:grpChg>
        <pc:graphicFrameChg chg="mod">
          <ac:chgData name="Trudie Hughes" userId="0253f165-71f1-49b6-adfa-5c86101c5e0e" providerId="ADAL" clId="{F8DD106D-11F5-4683-A9A5-0B55978F94A9}" dt="2024-12-10T19:07:36.785" v="1029" actId="255"/>
          <ac:graphicFrameMkLst>
            <pc:docMk/>
            <pc:sldMk cId="0" sldId="267"/>
            <ac:graphicFrameMk id="27" creationId="{53E75E18-DE40-8144-9D40-BFA7D476FDDE}"/>
          </ac:graphicFrameMkLst>
        </pc:graphicFrameChg>
      </pc:sldChg>
      <pc:sldChg chg="modSp mod">
        <pc:chgData name="Trudie Hughes" userId="0253f165-71f1-49b6-adfa-5c86101c5e0e" providerId="ADAL" clId="{F8DD106D-11F5-4683-A9A5-0B55978F94A9}" dt="2024-12-10T19:03:14.073" v="1005" actId="2711"/>
        <pc:sldMkLst>
          <pc:docMk/>
          <pc:sldMk cId="2746308823" sldId="268"/>
        </pc:sldMkLst>
        <pc:spChg chg="mod">
          <ac:chgData name="Trudie Hughes" userId="0253f165-71f1-49b6-adfa-5c86101c5e0e" providerId="ADAL" clId="{F8DD106D-11F5-4683-A9A5-0B55978F94A9}" dt="2024-12-10T19:01:41.183" v="994" actId="255"/>
          <ac:spMkLst>
            <pc:docMk/>
            <pc:sldMk cId="2746308823" sldId="268"/>
            <ac:spMk id="5" creationId="{00000000-0000-0000-0000-000000000000}"/>
          </ac:spMkLst>
        </pc:spChg>
        <pc:spChg chg="mod">
          <ac:chgData name="Trudie Hughes" userId="0253f165-71f1-49b6-adfa-5c86101c5e0e" providerId="ADAL" clId="{F8DD106D-11F5-4683-A9A5-0B55978F94A9}" dt="2024-12-10T19:01:51.475" v="995" actId="2711"/>
          <ac:spMkLst>
            <pc:docMk/>
            <pc:sldMk cId="2746308823" sldId="268"/>
            <ac:spMk id="8" creationId="{1DAEB18D-8B0A-1FE4-A34E-587F36B0630E}"/>
          </ac:spMkLst>
        </pc:spChg>
        <pc:graphicFrameChg chg="mod">
          <ac:chgData name="Trudie Hughes" userId="0253f165-71f1-49b6-adfa-5c86101c5e0e" providerId="ADAL" clId="{F8DD106D-11F5-4683-A9A5-0B55978F94A9}" dt="2024-12-10T19:03:14.073" v="1005" actId="2711"/>
          <ac:graphicFrameMkLst>
            <pc:docMk/>
            <pc:sldMk cId="2746308823" sldId="268"/>
            <ac:graphicFrameMk id="16" creationId="{E0C0FC2B-16F0-BE28-D600-60507AA5FD3D}"/>
          </ac:graphicFrameMkLst>
        </pc:graphicFrameChg>
      </pc:sldChg>
      <pc:sldChg chg="modSp mod">
        <pc:chgData name="Trudie Hughes" userId="0253f165-71f1-49b6-adfa-5c86101c5e0e" providerId="ADAL" clId="{F8DD106D-11F5-4683-A9A5-0B55978F94A9}" dt="2024-12-10T19:01:05.810" v="992" actId="27636"/>
        <pc:sldMkLst>
          <pc:docMk/>
          <pc:sldMk cId="3678199859" sldId="271"/>
        </pc:sldMkLst>
        <pc:spChg chg="mod">
          <ac:chgData name="Trudie Hughes" userId="0253f165-71f1-49b6-adfa-5c86101c5e0e" providerId="ADAL" clId="{F8DD106D-11F5-4683-A9A5-0B55978F94A9}" dt="2024-12-10T19:00:57.532" v="990" actId="27636"/>
          <ac:spMkLst>
            <pc:docMk/>
            <pc:sldMk cId="3678199859" sldId="271"/>
            <ac:spMk id="7" creationId="{F118AF46-DE67-7CA7-58F0-75FAE9997E13}"/>
          </ac:spMkLst>
        </pc:spChg>
        <pc:spChg chg="mod">
          <ac:chgData name="Trudie Hughes" userId="0253f165-71f1-49b6-adfa-5c86101c5e0e" providerId="ADAL" clId="{F8DD106D-11F5-4683-A9A5-0B55978F94A9}" dt="2024-12-10T19:01:05.810" v="992" actId="27636"/>
          <ac:spMkLst>
            <pc:docMk/>
            <pc:sldMk cId="3678199859" sldId="271"/>
            <ac:spMk id="19" creationId="{9C4E99E9-8FD6-AD27-CE4C-29A71A63AA83}"/>
          </ac:spMkLst>
        </pc:spChg>
      </pc:sldChg>
      <pc:sldChg chg="modSp mod">
        <pc:chgData name="Trudie Hughes" userId="0253f165-71f1-49b6-adfa-5c86101c5e0e" providerId="ADAL" clId="{F8DD106D-11F5-4683-A9A5-0B55978F94A9}" dt="2024-12-10T18:53:15.045" v="829" actId="962"/>
        <pc:sldMkLst>
          <pc:docMk/>
          <pc:sldMk cId="1467908825" sldId="272"/>
        </pc:sldMkLst>
        <pc:spChg chg="mod">
          <ac:chgData name="Trudie Hughes" userId="0253f165-71f1-49b6-adfa-5c86101c5e0e" providerId="ADAL" clId="{F8DD106D-11F5-4683-A9A5-0B55978F94A9}" dt="2024-12-10T18:50:51.021" v="451" actId="2711"/>
          <ac:spMkLst>
            <pc:docMk/>
            <pc:sldMk cId="1467908825" sldId="272"/>
            <ac:spMk id="5" creationId="{00000000-0000-0000-0000-000000000000}"/>
          </ac:spMkLst>
        </pc:spChg>
        <pc:spChg chg="mod">
          <ac:chgData name="Trudie Hughes" userId="0253f165-71f1-49b6-adfa-5c86101c5e0e" providerId="ADAL" clId="{F8DD106D-11F5-4683-A9A5-0B55978F94A9}" dt="2024-12-10T18:51:04.581" v="452" actId="2711"/>
          <ac:spMkLst>
            <pc:docMk/>
            <pc:sldMk cId="1467908825" sldId="272"/>
            <ac:spMk id="9" creationId="{3DA91082-91EC-EE86-5AEA-E9306EF45FBD}"/>
          </ac:spMkLst>
        </pc:spChg>
        <pc:graphicFrameChg chg="mod">
          <ac:chgData name="Trudie Hughes" userId="0253f165-71f1-49b6-adfa-5c86101c5e0e" providerId="ADAL" clId="{F8DD106D-11F5-4683-A9A5-0B55978F94A9}" dt="2024-12-10T18:53:15.045" v="829" actId="962"/>
          <ac:graphicFrameMkLst>
            <pc:docMk/>
            <pc:sldMk cId="1467908825" sldId="272"/>
            <ac:graphicFrameMk id="21" creationId="{5881118F-45C9-C800-614C-C0C2FFDCFD90}"/>
          </ac:graphicFrameMkLst>
        </pc:graphicFrameChg>
      </pc:sldChg>
      <pc:sldChg chg="modSp mod">
        <pc:chgData name="Trudie Hughes" userId="0253f165-71f1-49b6-adfa-5c86101c5e0e" providerId="ADAL" clId="{F8DD106D-11F5-4683-A9A5-0B55978F94A9}" dt="2024-12-10T18:50:34.961" v="450" actId="2711"/>
        <pc:sldMkLst>
          <pc:docMk/>
          <pc:sldMk cId="39102511" sldId="273"/>
        </pc:sldMkLst>
        <pc:spChg chg="mod">
          <ac:chgData name="Trudie Hughes" userId="0253f165-71f1-49b6-adfa-5c86101c5e0e" providerId="ADAL" clId="{F8DD106D-11F5-4683-A9A5-0B55978F94A9}" dt="2024-12-10T18:50:34.961" v="450" actId="2711"/>
          <ac:spMkLst>
            <pc:docMk/>
            <pc:sldMk cId="39102511" sldId="273"/>
            <ac:spMk id="5" creationId="{A08D5676-35F0-2559-86C1-813DD2ABF200}"/>
          </ac:spMkLst>
        </pc:spChg>
        <pc:spChg chg="mod">
          <ac:chgData name="Trudie Hughes" userId="0253f165-71f1-49b6-adfa-5c86101c5e0e" providerId="ADAL" clId="{F8DD106D-11F5-4683-A9A5-0B55978F94A9}" dt="2024-12-10T18:50:22.303" v="449" actId="2711"/>
          <ac:spMkLst>
            <pc:docMk/>
            <pc:sldMk cId="39102511" sldId="273"/>
            <ac:spMk id="16" creationId="{00000000-0000-0000-0000-000000000000}"/>
          </ac:spMkLst>
        </pc:spChg>
      </pc:sldChg>
      <pc:sldChg chg="modSp mod">
        <pc:chgData name="Trudie Hughes" userId="0253f165-71f1-49b6-adfa-5c86101c5e0e" providerId="ADAL" clId="{F8DD106D-11F5-4683-A9A5-0B55978F94A9}" dt="2024-12-10T18:58:11.803" v="977" actId="2711"/>
        <pc:sldMkLst>
          <pc:docMk/>
          <pc:sldMk cId="75343383" sldId="275"/>
        </pc:sldMkLst>
        <pc:spChg chg="mod">
          <ac:chgData name="Trudie Hughes" userId="0253f165-71f1-49b6-adfa-5c86101c5e0e" providerId="ADAL" clId="{F8DD106D-11F5-4683-A9A5-0B55978F94A9}" dt="2024-12-10T18:57:57.758" v="976" actId="255"/>
          <ac:spMkLst>
            <pc:docMk/>
            <pc:sldMk cId="75343383" sldId="275"/>
            <ac:spMk id="5" creationId="{00000000-0000-0000-0000-000000000000}"/>
          </ac:spMkLst>
        </pc:spChg>
        <pc:spChg chg="mod">
          <ac:chgData name="Trudie Hughes" userId="0253f165-71f1-49b6-adfa-5c86101c5e0e" providerId="ADAL" clId="{F8DD106D-11F5-4683-A9A5-0B55978F94A9}" dt="2024-12-10T18:58:11.803" v="977" actId="2711"/>
          <ac:spMkLst>
            <pc:docMk/>
            <pc:sldMk cId="75343383" sldId="275"/>
            <ac:spMk id="6" creationId="{00000000-0000-0000-0000-000000000000}"/>
          </ac:spMkLst>
        </pc:spChg>
      </pc:sldChg>
      <pc:sldChg chg="modSp mod">
        <pc:chgData name="Trudie Hughes" userId="0253f165-71f1-49b6-adfa-5c86101c5e0e" providerId="ADAL" clId="{F8DD106D-11F5-4683-A9A5-0B55978F94A9}" dt="2024-12-10T18:58:52.700" v="980" actId="255"/>
        <pc:sldMkLst>
          <pc:docMk/>
          <pc:sldMk cId="544503145" sldId="276"/>
        </pc:sldMkLst>
        <pc:spChg chg="mod">
          <ac:chgData name="Trudie Hughes" userId="0253f165-71f1-49b6-adfa-5c86101c5e0e" providerId="ADAL" clId="{F8DD106D-11F5-4683-A9A5-0B55978F94A9}" dt="2024-12-10T18:58:24.910" v="978" actId="2711"/>
          <ac:spMkLst>
            <pc:docMk/>
            <pc:sldMk cId="544503145" sldId="276"/>
            <ac:spMk id="5" creationId="{00000000-0000-0000-0000-000000000000}"/>
          </ac:spMkLst>
        </pc:spChg>
        <pc:spChg chg="mod">
          <ac:chgData name="Trudie Hughes" userId="0253f165-71f1-49b6-adfa-5c86101c5e0e" providerId="ADAL" clId="{F8DD106D-11F5-4683-A9A5-0B55978F94A9}" dt="2024-12-10T18:58:52.700" v="980" actId="255"/>
          <ac:spMkLst>
            <pc:docMk/>
            <pc:sldMk cId="544503145" sldId="276"/>
            <ac:spMk id="6" creationId="{00000000-0000-0000-0000-000000000000}"/>
          </ac:spMkLst>
        </pc:spChg>
      </pc:sldChg>
      <pc:sldChg chg="modSp mod">
        <pc:chgData name="Trudie Hughes" userId="0253f165-71f1-49b6-adfa-5c86101c5e0e" providerId="ADAL" clId="{F8DD106D-11F5-4683-A9A5-0B55978F94A9}" dt="2024-12-10T18:59:27.159" v="983" actId="255"/>
        <pc:sldMkLst>
          <pc:docMk/>
          <pc:sldMk cId="2854714040" sldId="277"/>
        </pc:sldMkLst>
        <pc:spChg chg="mod">
          <ac:chgData name="Trudie Hughes" userId="0253f165-71f1-49b6-adfa-5c86101c5e0e" providerId="ADAL" clId="{F8DD106D-11F5-4683-A9A5-0B55978F94A9}" dt="2024-12-10T18:59:10.016" v="981" actId="2711"/>
          <ac:spMkLst>
            <pc:docMk/>
            <pc:sldMk cId="2854714040" sldId="277"/>
            <ac:spMk id="5" creationId="{00000000-0000-0000-0000-000000000000}"/>
          </ac:spMkLst>
        </pc:spChg>
        <pc:spChg chg="mod">
          <ac:chgData name="Trudie Hughes" userId="0253f165-71f1-49b6-adfa-5c86101c5e0e" providerId="ADAL" clId="{F8DD106D-11F5-4683-A9A5-0B55978F94A9}" dt="2024-12-10T18:59:27.159" v="983" actId="255"/>
          <ac:spMkLst>
            <pc:docMk/>
            <pc:sldMk cId="2854714040" sldId="277"/>
            <ac:spMk id="9" creationId="{A0C93F6E-BA28-5989-497E-EAD062E6E964}"/>
          </ac:spMkLst>
        </pc:spChg>
      </pc:sldChg>
      <pc:sldChg chg="modSp mod">
        <pc:chgData name="Trudie Hughes" userId="0253f165-71f1-49b6-adfa-5c86101c5e0e" providerId="ADAL" clId="{F8DD106D-11F5-4683-A9A5-0B55978F94A9}" dt="2024-12-10T19:00:38.078" v="987" actId="2711"/>
        <pc:sldMkLst>
          <pc:docMk/>
          <pc:sldMk cId="563251005" sldId="278"/>
        </pc:sldMkLst>
        <pc:spChg chg="mod">
          <ac:chgData name="Trudie Hughes" userId="0253f165-71f1-49b6-adfa-5c86101c5e0e" providerId="ADAL" clId="{F8DD106D-11F5-4683-A9A5-0B55978F94A9}" dt="2024-12-10T18:59:56.917" v="984" actId="2711"/>
          <ac:spMkLst>
            <pc:docMk/>
            <pc:sldMk cId="563251005" sldId="278"/>
            <ac:spMk id="5" creationId="{00000000-0000-0000-0000-000000000000}"/>
          </ac:spMkLst>
        </pc:spChg>
        <pc:spChg chg="mod">
          <ac:chgData name="Trudie Hughes" userId="0253f165-71f1-49b6-adfa-5c86101c5e0e" providerId="ADAL" clId="{F8DD106D-11F5-4683-A9A5-0B55978F94A9}" dt="2024-12-10T19:00:38.078" v="987" actId="2711"/>
          <ac:spMkLst>
            <pc:docMk/>
            <pc:sldMk cId="563251005" sldId="278"/>
            <ac:spMk id="6" creationId="{68D68F31-0A38-65A5-E332-AAF85F1520BF}"/>
          </ac:spMkLst>
        </pc:spChg>
        <pc:spChg chg="mod">
          <ac:chgData name="Trudie Hughes" userId="0253f165-71f1-49b6-adfa-5c86101c5e0e" providerId="ADAL" clId="{F8DD106D-11F5-4683-A9A5-0B55978F94A9}" dt="2024-12-10T19:00:10.507" v="985" actId="2711"/>
          <ac:spMkLst>
            <pc:docMk/>
            <pc:sldMk cId="563251005" sldId="278"/>
            <ac:spMk id="9" creationId="{A0C93F6E-BA28-5989-497E-EAD062E6E964}"/>
          </ac:spMkLst>
        </pc:spChg>
      </pc:sldChg>
      <pc:sldChg chg="modSp mod">
        <pc:chgData name="Trudie Hughes" userId="0253f165-71f1-49b6-adfa-5c86101c5e0e" providerId="ADAL" clId="{F8DD106D-11F5-4683-A9A5-0B55978F94A9}" dt="2024-12-10T19:04:24.694" v="1010" actId="2711"/>
        <pc:sldMkLst>
          <pc:docMk/>
          <pc:sldMk cId="2374919259" sldId="279"/>
        </pc:sldMkLst>
        <pc:spChg chg="mod">
          <ac:chgData name="Trudie Hughes" userId="0253f165-71f1-49b6-adfa-5c86101c5e0e" providerId="ADAL" clId="{F8DD106D-11F5-4683-A9A5-0B55978F94A9}" dt="2024-12-10T19:03:54.322" v="1007" actId="255"/>
          <ac:spMkLst>
            <pc:docMk/>
            <pc:sldMk cId="2374919259" sldId="279"/>
            <ac:spMk id="5" creationId="{30AE8CF3-7354-5501-AC06-49ECA3ACF08A}"/>
          </ac:spMkLst>
        </pc:spChg>
        <pc:spChg chg="mod">
          <ac:chgData name="Trudie Hughes" userId="0253f165-71f1-49b6-adfa-5c86101c5e0e" providerId="ADAL" clId="{F8DD106D-11F5-4683-A9A5-0B55978F94A9}" dt="2024-12-10T19:04:24.694" v="1010" actId="2711"/>
          <ac:spMkLst>
            <pc:docMk/>
            <pc:sldMk cId="2374919259" sldId="279"/>
            <ac:spMk id="11" creationId="{1C577410-16EC-45D1-A3AF-20D464D67A59}"/>
          </ac:spMkLst>
        </pc:spChg>
        <pc:graphicFrameChg chg="mod">
          <ac:chgData name="Trudie Hughes" userId="0253f165-71f1-49b6-adfa-5c86101c5e0e" providerId="ADAL" clId="{F8DD106D-11F5-4683-A9A5-0B55978F94A9}" dt="2024-12-10T19:04:16.120" v="1009" actId="2711"/>
          <ac:graphicFrameMkLst>
            <pc:docMk/>
            <pc:sldMk cId="2374919259" sldId="279"/>
            <ac:graphicFrameMk id="14" creationId="{17C0E344-B93C-1745-B0AC-40BA8F3110BA}"/>
          </ac:graphicFrameMkLst>
        </pc:graphicFrameChg>
      </pc:sldChg>
      <pc:sldChg chg="modSp mod">
        <pc:chgData name="Trudie Hughes" userId="0253f165-71f1-49b6-adfa-5c86101c5e0e" providerId="ADAL" clId="{F8DD106D-11F5-4683-A9A5-0B55978F94A9}" dt="2024-12-10T18:57:33.817" v="974" actId="2711"/>
        <pc:sldMkLst>
          <pc:docMk/>
          <pc:sldMk cId="179079967" sldId="280"/>
        </pc:sldMkLst>
        <pc:spChg chg="mod">
          <ac:chgData name="Trudie Hughes" userId="0253f165-71f1-49b6-adfa-5c86101c5e0e" providerId="ADAL" clId="{F8DD106D-11F5-4683-A9A5-0B55978F94A9}" dt="2024-12-10T18:56:42.243" v="970" actId="255"/>
          <ac:spMkLst>
            <pc:docMk/>
            <pc:sldMk cId="179079967" sldId="280"/>
            <ac:spMk id="16" creationId="{6CA62DB0-17F6-6B54-D87D-6E68822019AD}"/>
          </ac:spMkLst>
        </pc:spChg>
        <pc:graphicFrameChg chg="mod">
          <ac:chgData name="Trudie Hughes" userId="0253f165-71f1-49b6-adfa-5c86101c5e0e" providerId="ADAL" clId="{F8DD106D-11F5-4683-A9A5-0B55978F94A9}" dt="2024-12-10T18:57:33.817" v="974" actId="2711"/>
          <ac:graphicFrameMkLst>
            <pc:docMk/>
            <pc:sldMk cId="179079967" sldId="280"/>
            <ac:graphicFrameMk id="9" creationId="{7D2C7A4A-FD65-AD00-5135-A7C775F73608}"/>
          </ac:graphicFrameMkLst>
        </pc:graphicFrameChg>
      </pc:sldChg>
      <pc:sldChg chg="modSp mod">
        <pc:chgData name="Trudie Hughes" userId="0253f165-71f1-49b6-adfa-5c86101c5e0e" providerId="ADAL" clId="{F8DD106D-11F5-4683-A9A5-0B55978F94A9}" dt="2024-12-10T18:56:19.157" v="968" actId="962"/>
        <pc:sldMkLst>
          <pc:docMk/>
          <pc:sldMk cId="3746476678" sldId="281"/>
        </pc:sldMkLst>
        <pc:spChg chg="mod">
          <ac:chgData name="Trudie Hughes" userId="0253f165-71f1-49b6-adfa-5c86101c5e0e" providerId="ADAL" clId="{F8DD106D-11F5-4683-A9A5-0B55978F94A9}" dt="2024-12-10T18:55:32.772" v="842" actId="27636"/>
          <ac:spMkLst>
            <pc:docMk/>
            <pc:sldMk cId="3746476678" sldId="281"/>
            <ac:spMk id="2" creationId="{E6E014A0-A86D-F410-E5E2-E186E7C33E85}"/>
          </ac:spMkLst>
        </pc:spChg>
        <pc:picChg chg="mod">
          <ac:chgData name="Trudie Hughes" userId="0253f165-71f1-49b6-adfa-5c86101c5e0e" providerId="ADAL" clId="{F8DD106D-11F5-4683-A9A5-0B55978F94A9}" dt="2024-12-10T18:56:19.157" v="968" actId="962"/>
          <ac:picMkLst>
            <pc:docMk/>
            <pc:sldMk cId="3746476678" sldId="281"/>
            <ac:picMk id="24" creationId="{737CB86C-94C4-D168-9A8A-4E0BC951421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Postsecondary Distribution of Perkins V Funds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Distribution of Perkins V Grant Funds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D0A-4ACA-A3EB-1AB5C22E2A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D0A-4ACA-A3EB-1AB5C22E2A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D0A-4ACA-A3EB-1AB5C22E2A55}"/>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State Admin</c:v>
                </c:pt>
                <c:pt idx="1">
                  <c:v>State Leadership</c:v>
                </c:pt>
                <c:pt idx="2">
                  <c:v>Basic Grant to Colleges</c:v>
                </c:pt>
              </c:strCache>
            </c:strRef>
          </c:cat>
          <c:val>
            <c:numRef>
              <c:f>Sheet1!$B$2:$B$4</c:f>
              <c:numCache>
                <c:formatCode>0.00%</c:formatCode>
                <c:ptCount val="3"/>
                <c:pt idx="0">
                  <c:v>0.05</c:v>
                </c:pt>
                <c:pt idx="1">
                  <c:v>0.1</c:v>
                </c:pt>
                <c:pt idx="2">
                  <c:v>0.85</c:v>
                </c:pt>
              </c:numCache>
            </c:numRef>
          </c:val>
          <c:extLst>
            <c:ext xmlns:c16="http://schemas.microsoft.com/office/drawing/2014/chart" uri="{C3380CC4-5D6E-409C-BE32-E72D297353CC}">
              <c16:uniqueId val="{00000000-48B2-459C-BEC9-635C53CFAD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246A1-C84C-47E2-B097-CC207DE22706}"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7CAAD595-80A7-4BE6-B6AA-EB3624E79E73}">
      <dgm:prSet/>
      <dgm:spPr/>
      <dgm:t>
        <a:bodyPr/>
        <a:lstStyle/>
        <a:p>
          <a:r>
            <a:rPr lang="en-US" b="1" dirty="0">
              <a:latin typeface="Arial" panose="020B0604020202020204" pitchFamily="34" charset="0"/>
              <a:cs typeface="Arial" panose="020B0604020202020204" pitchFamily="34" charset="0"/>
            </a:rPr>
            <a:t>Local Needs Assessment (CLNA):</a:t>
          </a:r>
          <a:endParaRPr lang="en-US" dirty="0">
            <a:latin typeface="Arial" panose="020B0604020202020204" pitchFamily="34" charset="0"/>
            <a:cs typeface="Arial" panose="020B0604020202020204" pitchFamily="34" charset="0"/>
          </a:endParaRPr>
        </a:p>
      </dgm:t>
    </dgm:pt>
    <dgm:pt modelId="{9712F7B7-0699-4F27-A8EE-F5FB07A54E57}" type="parTrans" cxnId="{BF83D784-4F3A-4918-8A5F-15EF28D2774E}">
      <dgm:prSet/>
      <dgm:spPr/>
      <dgm:t>
        <a:bodyPr/>
        <a:lstStyle/>
        <a:p>
          <a:endParaRPr lang="en-US"/>
        </a:p>
      </dgm:t>
    </dgm:pt>
    <dgm:pt modelId="{DA89C428-CA3E-417E-B672-3CC39976CFFB}" type="sibTrans" cxnId="{BF83D784-4F3A-4918-8A5F-15EF28D2774E}">
      <dgm:prSet/>
      <dgm:spPr/>
      <dgm:t>
        <a:bodyPr/>
        <a:lstStyle/>
        <a:p>
          <a:endParaRPr lang="en-US"/>
        </a:p>
      </dgm:t>
    </dgm:pt>
    <dgm:pt modelId="{B02A7D8F-4788-4269-885D-CD8ADEB63201}">
      <dgm:prSet/>
      <dgm:spPr/>
      <dgm:t>
        <a:bodyPr/>
        <a:lstStyle/>
        <a:p>
          <a:r>
            <a:rPr lang="en-US" b="1" dirty="0">
              <a:latin typeface="Arial" panose="020B0604020202020204" pitchFamily="34" charset="0"/>
              <a:cs typeface="Arial" panose="020B0604020202020204" pitchFamily="34" charset="0"/>
            </a:rPr>
            <a:t>Requires biennial assessment to align programs with workforce demands.</a:t>
          </a:r>
          <a:endParaRPr lang="en-US" dirty="0">
            <a:latin typeface="Arial" panose="020B0604020202020204" pitchFamily="34" charset="0"/>
            <a:cs typeface="Arial" panose="020B0604020202020204" pitchFamily="34" charset="0"/>
          </a:endParaRPr>
        </a:p>
      </dgm:t>
    </dgm:pt>
    <dgm:pt modelId="{1959474B-8482-4FDB-97E1-657E6D7C5EA0}" type="parTrans" cxnId="{44E30BE2-8036-4E26-BE56-3F1A7E40930E}">
      <dgm:prSet/>
      <dgm:spPr/>
      <dgm:t>
        <a:bodyPr/>
        <a:lstStyle/>
        <a:p>
          <a:endParaRPr lang="en-US"/>
        </a:p>
      </dgm:t>
    </dgm:pt>
    <dgm:pt modelId="{4D33B4CC-F47B-4EE7-BDDD-56B9FFF2D7AA}" type="sibTrans" cxnId="{44E30BE2-8036-4E26-BE56-3F1A7E40930E}">
      <dgm:prSet/>
      <dgm:spPr/>
      <dgm:t>
        <a:bodyPr/>
        <a:lstStyle/>
        <a:p>
          <a:endParaRPr lang="en-US"/>
        </a:p>
      </dgm:t>
    </dgm:pt>
    <dgm:pt modelId="{88964FEF-F347-4B5D-BDD8-CB590073A0EF}">
      <dgm:prSet/>
      <dgm:spPr/>
      <dgm:t>
        <a:bodyPr/>
        <a:lstStyle/>
        <a:p>
          <a:r>
            <a:rPr lang="en-US" b="1" dirty="0">
              <a:latin typeface="Arial" panose="020B0604020202020204" pitchFamily="34" charset="0"/>
              <a:cs typeface="Arial" panose="020B0604020202020204" pitchFamily="34" charset="0"/>
            </a:rPr>
            <a:t>Engages local stakeholders to identify gaps and align resources.</a:t>
          </a:r>
          <a:endParaRPr lang="en-US" dirty="0">
            <a:latin typeface="Arial" panose="020B0604020202020204" pitchFamily="34" charset="0"/>
            <a:cs typeface="Arial" panose="020B0604020202020204" pitchFamily="34" charset="0"/>
          </a:endParaRPr>
        </a:p>
      </dgm:t>
    </dgm:pt>
    <dgm:pt modelId="{8032284D-05FB-46BE-82CF-9162AC7BF05C}" type="parTrans" cxnId="{B4279DB8-22D7-4D8A-9030-52A7F4E64281}">
      <dgm:prSet/>
      <dgm:spPr/>
      <dgm:t>
        <a:bodyPr/>
        <a:lstStyle/>
        <a:p>
          <a:endParaRPr lang="en-US"/>
        </a:p>
      </dgm:t>
    </dgm:pt>
    <dgm:pt modelId="{0CB6CB73-6D97-4E4D-9B1B-7306E95540B8}" type="sibTrans" cxnId="{B4279DB8-22D7-4D8A-9030-52A7F4E64281}">
      <dgm:prSet/>
      <dgm:spPr/>
      <dgm:t>
        <a:bodyPr/>
        <a:lstStyle/>
        <a:p>
          <a:endParaRPr lang="en-US"/>
        </a:p>
      </dgm:t>
    </dgm:pt>
    <dgm:pt modelId="{3E0D162B-EF28-4B76-8B5A-23ECAEDB2192}">
      <dgm:prSet/>
      <dgm:spPr/>
      <dgm:t>
        <a:bodyPr/>
        <a:lstStyle/>
        <a:p>
          <a:r>
            <a:rPr lang="en-US" b="1" dirty="0">
              <a:latin typeface="Arial" panose="020B0604020202020204" pitchFamily="34" charset="0"/>
              <a:cs typeface="Arial" panose="020B0604020202020204" pitchFamily="34" charset="0"/>
            </a:rPr>
            <a:t>Special Populations:</a:t>
          </a:r>
          <a:endParaRPr lang="en-US" dirty="0">
            <a:latin typeface="Arial" panose="020B0604020202020204" pitchFamily="34" charset="0"/>
            <a:cs typeface="Arial" panose="020B0604020202020204" pitchFamily="34" charset="0"/>
          </a:endParaRPr>
        </a:p>
      </dgm:t>
    </dgm:pt>
    <dgm:pt modelId="{FB2705CF-780E-4A0E-961E-03F1C1BA997C}" type="parTrans" cxnId="{D9752433-53E1-422E-BC5A-3EE34B047B7A}">
      <dgm:prSet/>
      <dgm:spPr/>
      <dgm:t>
        <a:bodyPr/>
        <a:lstStyle/>
        <a:p>
          <a:endParaRPr lang="en-US"/>
        </a:p>
      </dgm:t>
    </dgm:pt>
    <dgm:pt modelId="{745F4609-73C4-4F87-AD86-2489BB02C141}" type="sibTrans" cxnId="{D9752433-53E1-422E-BC5A-3EE34B047B7A}">
      <dgm:prSet/>
      <dgm:spPr/>
      <dgm:t>
        <a:bodyPr/>
        <a:lstStyle/>
        <a:p>
          <a:endParaRPr lang="en-US"/>
        </a:p>
      </dgm:t>
    </dgm:pt>
    <dgm:pt modelId="{43305E2B-A007-452B-A7FF-E4FD8BDF66C6}">
      <dgm:prSet/>
      <dgm:spPr/>
      <dgm:t>
        <a:bodyPr/>
        <a:lstStyle/>
        <a:p>
          <a:r>
            <a:rPr lang="en-US" b="1" dirty="0">
              <a:latin typeface="Arial" panose="020B0604020202020204" pitchFamily="34" charset="0"/>
              <a:cs typeface="Arial" panose="020B0604020202020204" pitchFamily="34" charset="0"/>
            </a:rPr>
            <a:t>Inclusive support for individuals with disabilities, low-income students, non-traditional fields, etc.</a:t>
          </a:r>
          <a:endParaRPr lang="en-US" dirty="0">
            <a:latin typeface="Arial" panose="020B0604020202020204" pitchFamily="34" charset="0"/>
            <a:cs typeface="Arial" panose="020B0604020202020204" pitchFamily="34" charset="0"/>
          </a:endParaRPr>
        </a:p>
      </dgm:t>
    </dgm:pt>
    <dgm:pt modelId="{A73A2F6E-2EE9-406B-9322-98FB9D79034A}" type="parTrans" cxnId="{79C718DF-EB09-41ED-ABE6-0739A07FB883}">
      <dgm:prSet/>
      <dgm:spPr/>
      <dgm:t>
        <a:bodyPr/>
        <a:lstStyle/>
        <a:p>
          <a:endParaRPr lang="en-US"/>
        </a:p>
      </dgm:t>
    </dgm:pt>
    <dgm:pt modelId="{13357E4F-C4EB-4AE5-8F82-40D40B27AF9F}" type="sibTrans" cxnId="{79C718DF-EB09-41ED-ABE6-0739A07FB883}">
      <dgm:prSet/>
      <dgm:spPr/>
      <dgm:t>
        <a:bodyPr/>
        <a:lstStyle/>
        <a:p>
          <a:endParaRPr lang="en-US"/>
        </a:p>
      </dgm:t>
    </dgm:pt>
    <dgm:pt modelId="{76361C96-FED7-425B-A5C1-0CC2966BA6E5}">
      <dgm:prSet/>
      <dgm:spPr/>
      <dgm:t>
        <a:bodyPr/>
        <a:lstStyle/>
        <a:p>
          <a:r>
            <a:rPr lang="en-US" b="1" dirty="0">
              <a:latin typeface="Arial" panose="020B0604020202020204" pitchFamily="34" charset="0"/>
              <a:cs typeface="Arial" panose="020B0604020202020204" pitchFamily="34" charset="0"/>
            </a:rPr>
            <a:t>Focus on removing barriers to equitable CTE access.</a:t>
          </a:r>
          <a:endParaRPr lang="en-US" dirty="0">
            <a:latin typeface="Arial" panose="020B0604020202020204" pitchFamily="34" charset="0"/>
            <a:cs typeface="Arial" panose="020B0604020202020204" pitchFamily="34" charset="0"/>
          </a:endParaRPr>
        </a:p>
      </dgm:t>
    </dgm:pt>
    <dgm:pt modelId="{CE604A99-2241-4374-A9AE-2ADF78592047}" type="parTrans" cxnId="{3E6CA099-0ABD-444F-9AD7-E2A21F5341A5}">
      <dgm:prSet/>
      <dgm:spPr/>
      <dgm:t>
        <a:bodyPr/>
        <a:lstStyle/>
        <a:p>
          <a:endParaRPr lang="en-US"/>
        </a:p>
      </dgm:t>
    </dgm:pt>
    <dgm:pt modelId="{53FC583C-6895-4F97-8904-A71D8D0F9396}" type="sibTrans" cxnId="{3E6CA099-0ABD-444F-9AD7-E2A21F5341A5}">
      <dgm:prSet/>
      <dgm:spPr/>
      <dgm:t>
        <a:bodyPr/>
        <a:lstStyle/>
        <a:p>
          <a:endParaRPr lang="en-US"/>
        </a:p>
      </dgm:t>
    </dgm:pt>
    <dgm:pt modelId="{C784A560-4874-413F-9369-EDB98A8EC539}" type="pres">
      <dgm:prSet presAssocID="{5B4246A1-C84C-47E2-B097-CC207DE22706}" presName="Name0" presStyleCnt="0">
        <dgm:presLayoutVars>
          <dgm:dir/>
          <dgm:animLvl val="lvl"/>
          <dgm:resizeHandles val="exact"/>
        </dgm:presLayoutVars>
      </dgm:prSet>
      <dgm:spPr/>
    </dgm:pt>
    <dgm:pt modelId="{9949C753-A265-49A3-B3B8-573D391D1F58}" type="pres">
      <dgm:prSet presAssocID="{7CAAD595-80A7-4BE6-B6AA-EB3624E79E73}" presName="linNode" presStyleCnt="0"/>
      <dgm:spPr/>
    </dgm:pt>
    <dgm:pt modelId="{38888685-430B-41E5-82ED-A68630C738D5}" type="pres">
      <dgm:prSet presAssocID="{7CAAD595-80A7-4BE6-B6AA-EB3624E79E73}" presName="parentText" presStyleLbl="node1" presStyleIdx="0" presStyleCnt="2" custLinFactNeighborX="-255" custLinFactNeighborY="-747">
        <dgm:presLayoutVars>
          <dgm:chMax val="1"/>
          <dgm:bulletEnabled val="1"/>
        </dgm:presLayoutVars>
      </dgm:prSet>
      <dgm:spPr/>
    </dgm:pt>
    <dgm:pt modelId="{07433C4E-4A58-4980-A420-12B550A20EDC}" type="pres">
      <dgm:prSet presAssocID="{7CAAD595-80A7-4BE6-B6AA-EB3624E79E73}" presName="descendantText" presStyleLbl="alignAccFollowNode1" presStyleIdx="0" presStyleCnt="2">
        <dgm:presLayoutVars>
          <dgm:bulletEnabled val="1"/>
        </dgm:presLayoutVars>
      </dgm:prSet>
      <dgm:spPr/>
    </dgm:pt>
    <dgm:pt modelId="{68A6CE98-C6A3-4835-94D0-9B491B28F160}" type="pres">
      <dgm:prSet presAssocID="{DA89C428-CA3E-417E-B672-3CC39976CFFB}" presName="sp" presStyleCnt="0"/>
      <dgm:spPr/>
    </dgm:pt>
    <dgm:pt modelId="{E7EA50EA-F595-4D3C-8D2A-884BCB47E513}" type="pres">
      <dgm:prSet presAssocID="{3E0D162B-EF28-4B76-8B5A-23ECAEDB2192}" presName="linNode" presStyleCnt="0"/>
      <dgm:spPr/>
    </dgm:pt>
    <dgm:pt modelId="{D3B7FF46-D40C-4BE6-86E8-E83BB4F8CBCE}" type="pres">
      <dgm:prSet presAssocID="{3E0D162B-EF28-4B76-8B5A-23ECAEDB2192}" presName="parentText" presStyleLbl="node1" presStyleIdx="1" presStyleCnt="2">
        <dgm:presLayoutVars>
          <dgm:chMax val="1"/>
          <dgm:bulletEnabled val="1"/>
        </dgm:presLayoutVars>
      </dgm:prSet>
      <dgm:spPr/>
    </dgm:pt>
    <dgm:pt modelId="{A83EF4BC-B139-442A-887D-63F23449E509}" type="pres">
      <dgm:prSet presAssocID="{3E0D162B-EF28-4B76-8B5A-23ECAEDB2192}" presName="descendantText" presStyleLbl="alignAccFollowNode1" presStyleIdx="1" presStyleCnt="2">
        <dgm:presLayoutVars>
          <dgm:bulletEnabled val="1"/>
        </dgm:presLayoutVars>
      </dgm:prSet>
      <dgm:spPr/>
    </dgm:pt>
  </dgm:ptLst>
  <dgm:cxnLst>
    <dgm:cxn modelId="{D9752433-53E1-422E-BC5A-3EE34B047B7A}" srcId="{5B4246A1-C84C-47E2-B097-CC207DE22706}" destId="{3E0D162B-EF28-4B76-8B5A-23ECAEDB2192}" srcOrd="1" destOrd="0" parTransId="{FB2705CF-780E-4A0E-961E-03F1C1BA997C}" sibTransId="{745F4609-73C4-4F87-AD86-2489BB02C141}"/>
    <dgm:cxn modelId="{CC57D550-F1BB-44F9-8DAC-4CAF494A575F}" type="presOf" srcId="{88964FEF-F347-4B5D-BDD8-CB590073A0EF}" destId="{07433C4E-4A58-4980-A420-12B550A20EDC}" srcOrd="0" destOrd="1" presId="urn:microsoft.com/office/officeart/2005/8/layout/vList5"/>
    <dgm:cxn modelId="{16BE517C-695C-40CD-BA32-CFA0E63F3102}" type="presOf" srcId="{76361C96-FED7-425B-A5C1-0CC2966BA6E5}" destId="{A83EF4BC-B139-442A-887D-63F23449E509}" srcOrd="0" destOrd="1" presId="urn:microsoft.com/office/officeart/2005/8/layout/vList5"/>
    <dgm:cxn modelId="{BF83D784-4F3A-4918-8A5F-15EF28D2774E}" srcId="{5B4246A1-C84C-47E2-B097-CC207DE22706}" destId="{7CAAD595-80A7-4BE6-B6AA-EB3624E79E73}" srcOrd="0" destOrd="0" parTransId="{9712F7B7-0699-4F27-A8EE-F5FB07A54E57}" sibTransId="{DA89C428-CA3E-417E-B672-3CC39976CFFB}"/>
    <dgm:cxn modelId="{3E6CA099-0ABD-444F-9AD7-E2A21F5341A5}" srcId="{3E0D162B-EF28-4B76-8B5A-23ECAEDB2192}" destId="{76361C96-FED7-425B-A5C1-0CC2966BA6E5}" srcOrd="1" destOrd="0" parTransId="{CE604A99-2241-4374-A9AE-2ADF78592047}" sibTransId="{53FC583C-6895-4F97-8904-A71D8D0F9396}"/>
    <dgm:cxn modelId="{BF2694B3-935B-4972-A3A8-485862A754CE}" type="presOf" srcId="{5B4246A1-C84C-47E2-B097-CC207DE22706}" destId="{C784A560-4874-413F-9369-EDB98A8EC539}" srcOrd="0" destOrd="0" presId="urn:microsoft.com/office/officeart/2005/8/layout/vList5"/>
    <dgm:cxn modelId="{101E9EB3-E2A3-4709-927B-F9F72E803A91}" type="presOf" srcId="{3E0D162B-EF28-4B76-8B5A-23ECAEDB2192}" destId="{D3B7FF46-D40C-4BE6-86E8-E83BB4F8CBCE}" srcOrd="0" destOrd="0" presId="urn:microsoft.com/office/officeart/2005/8/layout/vList5"/>
    <dgm:cxn modelId="{B4279DB8-22D7-4D8A-9030-52A7F4E64281}" srcId="{7CAAD595-80A7-4BE6-B6AA-EB3624E79E73}" destId="{88964FEF-F347-4B5D-BDD8-CB590073A0EF}" srcOrd="1" destOrd="0" parTransId="{8032284D-05FB-46BE-82CF-9162AC7BF05C}" sibTransId="{0CB6CB73-6D97-4E4D-9B1B-7306E95540B8}"/>
    <dgm:cxn modelId="{0994C0B9-A413-4EAB-BEAB-C5E58BDAC40F}" type="presOf" srcId="{7CAAD595-80A7-4BE6-B6AA-EB3624E79E73}" destId="{38888685-430B-41E5-82ED-A68630C738D5}" srcOrd="0" destOrd="0" presId="urn:microsoft.com/office/officeart/2005/8/layout/vList5"/>
    <dgm:cxn modelId="{556B7ED7-8C64-49D0-BDB9-4F1F547E0785}" type="presOf" srcId="{43305E2B-A007-452B-A7FF-E4FD8BDF66C6}" destId="{A83EF4BC-B139-442A-887D-63F23449E509}" srcOrd="0" destOrd="0" presId="urn:microsoft.com/office/officeart/2005/8/layout/vList5"/>
    <dgm:cxn modelId="{79C718DF-EB09-41ED-ABE6-0739A07FB883}" srcId="{3E0D162B-EF28-4B76-8B5A-23ECAEDB2192}" destId="{43305E2B-A007-452B-A7FF-E4FD8BDF66C6}" srcOrd="0" destOrd="0" parTransId="{A73A2F6E-2EE9-406B-9322-98FB9D79034A}" sibTransId="{13357E4F-C4EB-4AE5-8F82-40D40B27AF9F}"/>
    <dgm:cxn modelId="{44E30BE2-8036-4E26-BE56-3F1A7E40930E}" srcId="{7CAAD595-80A7-4BE6-B6AA-EB3624E79E73}" destId="{B02A7D8F-4788-4269-885D-CD8ADEB63201}" srcOrd="0" destOrd="0" parTransId="{1959474B-8482-4FDB-97E1-657E6D7C5EA0}" sibTransId="{4D33B4CC-F47B-4EE7-BDDD-56B9FFF2D7AA}"/>
    <dgm:cxn modelId="{021A93F5-59E7-4BBF-AFE1-1F1B2F03E8DC}" type="presOf" srcId="{B02A7D8F-4788-4269-885D-CD8ADEB63201}" destId="{07433C4E-4A58-4980-A420-12B550A20EDC}" srcOrd="0" destOrd="0" presId="urn:microsoft.com/office/officeart/2005/8/layout/vList5"/>
    <dgm:cxn modelId="{D900E681-7406-41B8-A1A5-A30DF41FE8F0}" type="presParOf" srcId="{C784A560-4874-413F-9369-EDB98A8EC539}" destId="{9949C753-A265-49A3-B3B8-573D391D1F58}" srcOrd="0" destOrd="0" presId="urn:microsoft.com/office/officeart/2005/8/layout/vList5"/>
    <dgm:cxn modelId="{08DF916F-2752-4207-91DB-9FD5E185E0EF}" type="presParOf" srcId="{9949C753-A265-49A3-B3B8-573D391D1F58}" destId="{38888685-430B-41E5-82ED-A68630C738D5}" srcOrd="0" destOrd="0" presId="urn:microsoft.com/office/officeart/2005/8/layout/vList5"/>
    <dgm:cxn modelId="{CB1C3325-4BA0-496F-ACB4-92330244A384}" type="presParOf" srcId="{9949C753-A265-49A3-B3B8-573D391D1F58}" destId="{07433C4E-4A58-4980-A420-12B550A20EDC}" srcOrd="1" destOrd="0" presId="urn:microsoft.com/office/officeart/2005/8/layout/vList5"/>
    <dgm:cxn modelId="{181D40AB-7060-4223-9BCF-53468929454B}" type="presParOf" srcId="{C784A560-4874-413F-9369-EDB98A8EC539}" destId="{68A6CE98-C6A3-4835-94D0-9B491B28F160}" srcOrd="1" destOrd="0" presId="urn:microsoft.com/office/officeart/2005/8/layout/vList5"/>
    <dgm:cxn modelId="{047389C8-7963-41C7-A16C-5B7CDF1C645D}" type="presParOf" srcId="{C784A560-4874-413F-9369-EDB98A8EC539}" destId="{E7EA50EA-F595-4D3C-8D2A-884BCB47E513}" srcOrd="2" destOrd="0" presId="urn:microsoft.com/office/officeart/2005/8/layout/vList5"/>
    <dgm:cxn modelId="{5287EB3F-D41A-4AD6-B93C-90A1F99B540C}" type="presParOf" srcId="{E7EA50EA-F595-4D3C-8D2A-884BCB47E513}" destId="{D3B7FF46-D40C-4BE6-86E8-E83BB4F8CBCE}" srcOrd="0" destOrd="0" presId="urn:microsoft.com/office/officeart/2005/8/layout/vList5"/>
    <dgm:cxn modelId="{40BEFD55-5249-4F80-9662-2093AC2FF56B}" type="presParOf" srcId="{E7EA50EA-F595-4D3C-8D2A-884BCB47E513}" destId="{A83EF4BC-B139-442A-887D-63F23449E509}"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6711E-9F9F-4A62-824C-2C38607975F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0FD19AE3-A042-48FA-97FC-4DF49101124F}">
      <dgm:prSet/>
      <dgm:spPr/>
      <dgm:t>
        <a:bodyPr/>
        <a:lstStyle/>
        <a:p>
          <a:r>
            <a:rPr lang="en-US" b="1" dirty="0">
              <a:latin typeface="Arial" panose="020B0604020202020204" pitchFamily="34" charset="0"/>
              <a:cs typeface="Arial" panose="020B0604020202020204" pitchFamily="34" charset="0"/>
            </a:rPr>
            <a:t>Data-Driven Accountability</a:t>
          </a:r>
          <a:r>
            <a:rPr lang="en-US" dirty="0">
              <a:latin typeface="Arial" panose="020B0604020202020204" pitchFamily="34" charset="0"/>
              <a:cs typeface="Arial" panose="020B0604020202020204" pitchFamily="34" charset="0"/>
            </a:rPr>
            <a:t>:</a:t>
          </a:r>
        </a:p>
      </dgm:t>
    </dgm:pt>
    <dgm:pt modelId="{0698F595-CA7C-42D2-B227-2C251BA17EB0}" type="parTrans" cxnId="{1D5D1930-7935-4827-9EF6-7D66E91326E4}">
      <dgm:prSet/>
      <dgm:spPr/>
      <dgm:t>
        <a:bodyPr/>
        <a:lstStyle/>
        <a:p>
          <a:endParaRPr lang="en-US"/>
        </a:p>
      </dgm:t>
    </dgm:pt>
    <dgm:pt modelId="{44F41E95-CDAB-4DC7-A9E0-2D904CB69DA7}" type="sibTrans" cxnId="{1D5D1930-7935-4827-9EF6-7D66E91326E4}">
      <dgm:prSet/>
      <dgm:spPr/>
      <dgm:t>
        <a:bodyPr/>
        <a:lstStyle/>
        <a:p>
          <a:endParaRPr lang="en-US"/>
        </a:p>
      </dgm:t>
    </dgm:pt>
    <dgm:pt modelId="{0CE3E1A8-1766-4CA5-81B0-DB26D089C397}">
      <dgm:prSet/>
      <dgm:spPr/>
      <dgm:t>
        <a:bodyPr/>
        <a:lstStyle/>
        <a:p>
          <a:pPr>
            <a:buFontTx/>
            <a:buNone/>
          </a:pPr>
          <a:r>
            <a:rPr lang="en-US" dirty="0">
              <a:latin typeface="Arial" panose="020B0604020202020204" pitchFamily="34" charset="0"/>
              <a:cs typeface="Arial" panose="020B0604020202020204" pitchFamily="34" charset="0"/>
            </a:rPr>
            <a:t>Performance indicators measure success in:</a:t>
          </a:r>
        </a:p>
      </dgm:t>
    </dgm:pt>
    <dgm:pt modelId="{EC86E585-FD66-4C9A-9DAF-8CE300888605}" type="parTrans" cxnId="{D3DDEE04-ACF1-4488-B634-707EBE8EB193}">
      <dgm:prSet/>
      <dgm:spPr/>
      <dgm:t>
        <a:bodyPr/>
        <a:lstStyle/>
        <a:p>
          <a:endParaRPr lang="en-US"/>
        </a:p>
      </dgm:t>
    </dgm:pt>
    <dgm:pt modelId="{870C4530-02E9-434B-BC55-F84D9D94836F}" type="sibTrans" cxnId="{D3DDEE04-ACF1-4488-B634-707EBE8EB193}">
      <dgm:prSet/>
      <dgm:spPr/>
      <dgm:t>
        <a:bodyPr/>
        <a:lstStyle/>
        <a:p>
          <a:endParaRPr lang="en-US"/>
        </a:p>
      </dgm:t>
    </dgm:pt>
    <dgm:pt modelId="{1C7685DD-53BF-4672-9FCB-2D2A99991A75}">
      <dgm:prSet/>
      <dgm:spPr/>
      <dgm:t>
        <a:bodyPr/>
        <a:lstStyle/>
        <a:p>
          <a:r>
            <a:rPr lang="en-US" dirty="0">
              <a:latin typeface="Arial" panose="020B0604020202020204" pitchFamily="34" charset="0"/>
              <a:cs typeface="Arial" panose="020B0604020202020204" pitchFamily="34" charset="0"/>
            </a:rPr>
            <a:t>Post program placement</a:t>
          </a:r>
        </a:p>
      </dgm:t>
    </dgm:pt>
    <dgm:pt modelId="{A930D117-DF22-4341-9596-6622041CDE60}" type="parTrans" cxnId="{D71FF2B9-6A65-4884-8436-3236F7293CE3}">
      <dgm:prSet/>
      <dgm:spPr/>
      <dgm:t>
        <a:bodyPr/>
        <a:lstStyle/>
        <a:p>
          <a:endParaRPr lang="en-US"/>
        </a:p>
      </dgm:t>
    </dgm:pt>
    <dgm:pt modelId="{E9CBCDFE-B527-45F0-8CAF-F0108F4C166F}" type="sibTrans" cxnId="{D71FF2B9-6A65-4884-8436-3236F7293CE3}">
      <dgm:prSet/>
      <dgm:spPr/>
      <dgm:t>
        <a:bodyPr/>
        <a:lstStyle/>
        <a:p>
          <a:endParaRPr lang="en-US"/>
        </a:p>
      </dgm:t>
    </dgm:pt>
    <dgm:pt modelId="{E963CFAB-26D3-461C-A940-9D2A22E896D5}">
      <dgm:prSet/>
      <dgm:spPr/>
      <dgm:t>
        <a:bodyPr/>
        <a:lstStyle/>
        <a:p>
          <a:r>
            <a:rPr lang="en-US" dirty="0">
              <a:latin typeface="Arial" panose="020B0604020202020204" pitchFamily="34" charset="0"/>
              <a:cs typeface="Arial" panose="020B0604020202020204" pitchFamily="34" charset="0"/>
            </a:rPr>
            <a:t>Credentials earned</a:t>
          </a:r>
        </a:p>
      </dgm:t>
    </dgm:pt>
    <dgm:pt modelId="{18C3D0FE-54AA-4729-9C75-C2E97763A390}" type="parTrans" cxnId="{722D3A14-AF04-4E4A-B147-45315B09C0F0}">
      <dgm:prSet/>
      <dgm:spPr/>
      <dgm:t>
        <a:bodyPr/>
        <a:lstStyle/>
        <a:p>
          <a:endParaRPr lang="en-US"/>
        </a:p>
      </dgm:t>
    </dgm:pt>
    <dgm:pt modelId="{930F5AFF-20D1-465F-B102-DCD8B12AB026}" type="sibTrans" cxnId="{722D3A14-AF04-4E4A-B147-45315B09C0F0}">
      <dgm:prSet/>
      <dgm:spPr/>
      <dgm:t>
        <a:bodyPr/>
        <a:lstStyle/>
        <a:p>
          <a:endParaRPr lang="en-US"/>
        </a:p>
      </dgm:t>
    </dgm:pt>
    <dgm:pt modelId="{398404D9-14F5-4C5C-A1C5-AD776E6BBE74}">
      <dgm:prSet/>
      <dgm:spPr/>
      <dgm:t>
        <a:bodyPr/>
        <a:lstStyle/>
        <a:p>
          <a:r>
            <a:rPr lang="en-US" dirty="0">
              <a:latin typeface="Arial" panose="020B0604020202020204" pitchFamily="34" charset="0"/>
              <a:cs typeface="Arial" panose="020B0604020202020204" pitchFamily="34" charset="0"/>
            </a:rPr>
            <a:t>Students in non-traditional fields</a:t>
          </a:r>
        </a:p>
      </dgm:t>
    </dgm:pt>
    <dgm:pt modelId="{8CE66C51-1C25-4220-B491-5ACF1943A2E9}" type="parTrans" cxnId="{6A8E2685-32B4-495A-9FB5-121DEA7147BC}">
      <dgm:prSet/>
      <dgm:spPr/>
      <dgm:t>
        <a:bodyPr/>
        <a:lstStyle/>
        <a:p>
          <a:endParaRPr lang="en-US"/>
        </a:p>
      </dgm:t>
    </dgm:pt>
    <dgm:pt modelId="{6CB5636C-B178-4536-892A-35BFF2AD5DCB}" type="sibTrans" cxnId="{6A8E2685-32B4-495A-9FB5-121DEA7147BC}">
      <dgm:prSet/>
      <dgm:spPr/>
      <dgm:t>
        <a:bodyPr/>
        <a:lstStyle/>
        <a:p>
          <a:endParaRPr lang="en-US"/>
        </a:p>
      </dgm:t>
    </dgm:pt>
    <dgm:pt modelId="{B6F2EA71-AFB0-4164-90A0-438CB80084D5}">
      <dgm:prSet/>
      <dgm:spPr/>
      <dgm:t>
        <a:bodyPr/>
        <a:lstStyle/>
        <a:p>
          <a:r>
            <a:rPr lang="en-US" b="1" dirty="0">
              <a:latin typeface="Arial" panose="020B0604020202020204" pitchFamily="34" charset="0"/>
              <a:cs typeface="Arial" panose="020B0604020202020204" pitchFamily="34" charset="0"/>
            </a:rPr>
            <a:t>Local Flexibility</a:t>
          </a:r>
          <a:r>
            <a:rPr lang="en-US" dirty="0">
              <a:latin typeface="Arial" panose="020B0604020202020204" pitchFamily="34" charset="0"/>
              <a:cs typeface="Arial" panose="020B0604020202020204" pitchFamily="34" charset="0"/>
            </a:rPr>
            <a:t>:</a:t>
          </a:r>
        </a:p>
      </dgm:t>
    </dgm:pt>
    <dgm:pt modelId="{03C4012F-F689-4AA1-BABD-F898AEF758D2}" type="parTrans" cxnId="{72DBD310-F6F0-436C-86D7-43830385D370}">
      <dgm:prSet/>
      <dgm:spPr/>
      <dgm:t>
        <a:bodyPr/>
        <a:lstStyle/>
        <a:p>
          <a:endParaRPr lang="en-US"/>
        </a:p>
      </dgm:t>
    </dgm:pt>
    <dgm:pt modelId="{6386D7D8-CA02-4BE4-A15D-2348081C947F}" type="sibTrans" cxnId="{72DBD310-F6F0-436C-86D7-43830385D370}">
      <dgm:prSet/>
      <dgm:spPr/>
      <dgm:t>
        <a:bodyPr/>
        <a:lstStyle/>
        <a:p>
          <a:endParaRPr lang="en-US"/>
        </a:p>
      </dgm:t>
    </dgm:pt>
    <dgm:pt modelId="{DA56A415-BFF8-46C0-A8D8-D9C0BECCDD72}">
      <dgm:prSet/>
      <dgm:spPr/>
      <dgm:t>
        <a:bodyPr/>
        <a:lstStyle/>
        <a:p>
          <a:pPr>
            <a:buFontTx/>
            <a:buNone/>
          </a:pPr>
          <a:r>
            <a:rPr lang="en-US" dirty="0">
              <a:latin typeface="Arial" panose="020B0604020202020204" pitchFamily="34" charset="0"/>
              <a:cs typeface="Arial" panose="020B0604020202020204" pitchFamily="34" charset="0"/>
            </a:rPr>
            <a:t>States and institutions have greater autonomy to customize programs and funding to address unique needs effectively.</a:t>
          </a:r>
        </a:p>
      </dgm:t>
    </dgm:pt>
    <dgm:pt modelId="{2641A3D2-1FA5-46D5-9F0B-E28681BCFBDD}" type="parTrans" cxnId="{189D5BC3-38BC-44BD-AD04-8D84BDF378AB}">
      <dgm:prSet/>
      <dgm:spPr/>
      <dgm:t>
        <a:bodyPr/>
        <a:lstStyle/>
        <a:p>
          <a:endParaRPr lang="en-US"/>
        </a:p>
      </dgm:t>
    </dgm:pt>
    <dgm:pt modelId="{9C4A0E40-EC6A-4F53-8D66-FBF251BC7B74}" type="sibTrans" cxnId="{189D5BC3-38BC-44BD-AD04-8D84BDF378AB}">
      <dgm:prSet/>
      <dgm:spPr/>
      <dgm:t>
        <a:bodyPr/>
        <a:lstStyle/>
        <a:p>
          <a:endParaRPr lang="en-US"/>
        </a:p>
      </dgm:t>
    </dgm:pt>
    <dgm:pt modelId="{9259ADD9-42A8-4D5F-9CEC-E5A12C509F19}" type="pres">
      <dgm:prSet presAssocID="{0416711E-9F9F-4A62-824C-2C38607975F8}" presName="Name0" presStyleCnt="0">
        <dgm:presLayoutVars>
          <dgm:chMax val="7"/>
          <dgm:dir/>
          <dgm:animLvl val="lvl"/>
          <dgm:resizeHandles val="exact"/>
        </dgm:presLayoutVars>
      </dgm:prSet>
      <dgm:spPr/>
    </dgm:pt>
    <dgm:pt modelId="{3062437C-CC41-463D-B456-AC787C3CA725}" type="pres">
      <dgm:prSet presAssocID="{0FD19AE3-A042-48FA-97FC-4DF49101124F}" presName="circle1" presStyleLbl="node1" presStyleIdx="0" presStyleCnt="2"/>
      <dgm:spPr/>
    </dgm:pt>
    <dgm:pt modelId="{B74C514E-5479-4794-A414-C4BD931C1155}" type="pres">
      <dgm:prSet presAssocID="{0FD19AE3-A042-48FA-97FC-4DF49101124F}" presName="space" presStyleCnt="0"/>
      <dgm:spPr/>
    </dgm:pt>
    <dgm:pt modelId="{9BBF47B5-3C5D-4A6C-8BA9-356F6234E065}" type="pres">
      <dgm:prSet presAssocID="{0FD19AE3-A042-48FA-97FC-4DF49101124F}" presName="rect1" presStyleLbl="alignAcc1" presStyleIdx="0" presStyleCnt="2" custLinFactNeighborX="717" custLinFactNeighborY="-3829"/>
      <dgm:spPr/>
    </dgm:pt>
    <dgm:pt modelId="{86876EC2-AC8B-41F9-9E52-8B0E32C6927A}" type="pres">
      <dgm:prSet presAssocID="{B6F2EA71-AFB0-4164-90A0-438CB80084D5}" presName="vertSpace2" presStyleLbl="node1" presStyleIdx="0" presStyleCnt="2"/>
      <dgm:spPr/>
    </dgm:pt>
    <dgm:pt modelId="{F9752CEF-16C2-4B8C-979E-0AACC01286CF}" type="pres">
      <dgm:prSet presAssocID="{B6F2EA71-AFB0-4164-90A0-438CB80084D5}" presName="circle2" presStyleLbl="node1" presStyleIdx="1" presStyleCnt="2"/>
      <dgm:spPr/>
    </dgm:pt>
    <dgm:pt modelId="{9D37E9C5-A3D0-4471-881A-CD43EB5DCB84}" type="pres">
      <dgm:prSet presAssocID="{B6F2EA71-AFB0-4164-90A0-438CB80084D5}" presName="rect2" presStyleLbl="alignAcc1" presStyleIdx="1" presStyleCnt="2"/>
      <dgm:spPr/>
    </dgm:pt>
    <dgm:pt modelId="{792426CE-0920-43D2-84ED-7172CD1A3CAC}" type="pres">
      <dgm:prSet presAssocID="{0FD19AE3-A042-48FA-97FC-4DF49101124F}" presName="rect1ParTx" presStyleLbl="alignAcc1" presStyleIdx="1" presStyleCnt="2">
        <dgm:presLayoutVars>
          <dgm:chMax val="1"/>
          <dgm:bulletEnabled val="1"/>
        </dgm:presLayoutVars>
      </dgm:prSet>
      <dgm:spPr/>
    </dgm:pt>
    <dgm:pt modelId="{DB59F73E-0011-4A68-BC5A-DEF14E372015}" type="pres">
      <dgm:prSet presAssocID="{0FD19AE3-A042-48FA-97FC-4DF49101124F}" presName="rect1ChTx" presStyleLbl="alignAcc1" presStyleIdx="1" presStyleCnt="2">
        <dgm:presLayoutVars>
          <dgm:bulletEnabled val="1"/>
        </dgm:presLayoutVars>
      </dgm:prSet>
      <dgm:spPr/>
    </dgm:pt>
    <dgm:pt modelId="{53744579-4705-4B69-BB0E-5A9267DFEA9E}" type="pres">
      <dgm:prSet presAssocID="{B6F2EA71-AFB0-4164-90A0-438CB80084D5}" presName="rect2ParTx" presStyleLbl="alignAcc1" presStyleIdx="1" presStyleCnt="2">
        <dgm:presLayoutVars>
          <dgm:chMax val="1"/>
          <dgm:bulletEnabled val="1"/>
        </dgm:presLayoutVars>
      </dgm:prSet>
      <dgm:spPr/>
    </dgm:pt>
    <dgm:pt modelId="{99D2983D-6DE0-400C-B4C8-E4F5477B277B}" type="pres">
      <dgm:prSet presAssocID="{B6F2EA71-AFB0-4164-90A0-438CB80084D5}" presName="rect2ChTx" presStyleLbl="alignAcc1" presStyleIdx="1" presStyleCnt="2">
        <dgm:presLayoutVars>
          <dgm:bulletEnabled val="1"/>
        </dgm:presLayoutVars>
      </dgm:prSet>
      <dgm:spPr/>
    </dgm:pt>
  </dgm:ptLst>
  <dgm:cxnLst>
    <dgm:cxn modelId="{D3DDEE04-ACF1-4488-B634-707EBE8EB193}" srcId="{0FD19AE3-A042-48FA-97FC-4DF49101124F}" destId="{0CE3E1A8-1766-4CA5-81B0-DB26D089C397}" srcOrd="0" destOrd="0" parTransId="{EC86E585-FD66-4C9A-9DAF-8CE300888605}" sibTransId="{870C4530-02E9-434B-BC55-F84D9D94836F}"/>
    <dgm:cxn modelId="{72DBD310-F6F0-436C-86D7-43830385D370}" srcId="{0416711E-9F9F-4A62-824C-2C38607975F8}" destId="{B6F2EA71-AFB0-4164-90A0-438CB80084D5}" srcOrd="1" destOrd="0" parTransId="{03C4012F-F689-4AA1-BABD-F898AEF758D2}" sibTransId="{6386D7D8-CA02-4BE4-A15D-2348081C947F}"/>
    <dgm:cxn modelId="{722D3A14-AF04-4E4A-B147-45315B09C0F0}" srcId="{0CE3E1A8-1766-4CA5-81B0-DB26D089C397}" destId="{E963CFAB-26D3-461C-A940-9D2A22E896D5}" srcOrd="1" destOrd="0" parTransId="{18C3D0FE-54AA-4729-9C75-C2E97763A390}" sibTransId="{930F5AFF-20D1-465F-B102-DCD8B12AB026}"/>
    <dgm:cxn modelId="{1D5D1930-7935-4827-9EF6-7D66E91326E4}" srcId="{0416711E-9F9F-4A62-824C-2C38607975F8}" destId="{0FD19AE3-A042-48FA-97FC-4DF49101124F}" srcOrd="0" destOrd="0" parTransId="{0698F595-CA7C-42D2-B227-2C251BA17EB0}" sibTransId="{44F41E95-CDAB-4DC7-A9E0-2D904CB69DA7}"/>
    <dgm:cxn modelId="{47053A5E-0FAC-492E-ACE2-968FE9289599}" type="presOf" srcId="{E963CFAB-26D3-461C-A940-9D2A22E896D5}" destId="{DB59F73E-0011-4A68-BC5A-DEF14E372015}" srcOrd="0" destOrd="2" presId="urn:microsoft.com/office/officeart/2005/8/layout/target3"/>
    <dgm:cxn modelId="{770FAB64-950F-4E89-A37A-4BE84A94BBF9}" type="presOf" srcId="{0CE3E1A8-1766-4CA5-81B0-DB26D089C397}" destId="{DB59F73E-0011-4A68-BC5A-DEF14E372015}" srcOrd="0" destOrd="0" presId="urn:microsoft.com/office/officeart/2005/8/layout/target3"/>
    <dgm:cxn modelId="{11A53C58-F222-4A4E-898A-2F32A4B34E03}" type="presOf" srcId="{1C7685DD-53BF-4672-9FCB-2D2A99991A75}" destId="{DB59F73E-0011-4A68-BC5A-DEF14E372015}" srcOrd="0" destOrd="1" presId="urn:microsoft.com/office/officeart/2005/8/layout/target3"/>
    <dgm:cxn modelId="{6A8E2685-32B4-495A-9FB5-121DEA7147BC}" srcId="{0CE3E1A8-1766-4CA5-81B0-DB26D089C397}" destId="{398404D9-14F5-4C5C-A1C5-AD776E6BBE74}" srcOrd="2" destOrd="0" parTransId="{8CE66C51-1C25-4220-B491-5ACF1943A2E9}" sibTransId="{6CB5636C-B178-4536-892A-35BFF2AD5DCB}"/>
    <dgm:cxn modelId="{A775189E-F05A-40E8-A643-95C4834B65F2}" type="presOf" srcId="{398404D9-14F5-4C5C-A1C5-AD776E6BBE74}" destId="{DB59F73E-0011-4A68-BC5A-DEF14E372015}" srcOrd="0" destOrd="3" presId="urn:microsoft.com/office/officeart/2005/8/layout/target3"/>
    <dgm:cxn modelId="{0301D0B9-E943-4D1E-A6E0-08FF09408A82}" type="presOf" srcId="{B6F2EA71-AFB0-4164-90A0-438CB80084D5}" destId="{9D37E9C5-A3D0-4471-881A-CD43EB5DCB84}" srcOrd="0" destOrd="0" presId="urn:microsoft.com/office/officeart/2005/8/layout/target3"/>
    <dgm:cxn modelId="{D71FF2B9-6A65-4884-8436-3236F7293CE3}" srcId="{0CE3E1A8-1766-4CA5-81B0-DB26D089C397}" destId="{1C7685DD-53BF-4672-9FCB-2D2A99991A75}" srcOrd="0" destOrd="0" parTransId="{A930D117-DF22-4341-9596-6622041CDE60}" sibTransId="{E9CBCDFE-B527-45F0-8CAF-F0108F4C166F}"/>
    <dgm:cxn modelId="{189D5BC3-38BC-44BD-AD04-8D84BDF378AB}" srcId="{B6F2EA71-AFB0-4164-90A0-438CB80084D5}" destId="{DA56A415-BFF8-46C0-A8D8-D9C0BECCDD72}" srcOrd="0" destOrd="0" parTransId="{2641A3D2-1FA5-46D5-9F0B-E28681BCFBDD}" sibTransId="{9C4A0E40-EC6A-4F53-8D66-FBF251BC7B74}"/>
    <dgm:cxn modelId="{168D0AD6-5541-48BA-BC71-78C4005F98FD}" type="presOf" srcId="{0416711E-9F9F-4A62-824C-2C38607975F8}" destId="{9259ADD9-42A8-4D5F-9CEC-E5A12C509F19}" srcOrd="0" destOrd="0" presId="urn:microsoft.com/office/officeart/2005/8/layout/target3"/>
    <dgm:cxn modelId="{76147DD7-81E5-4EA0-99DC-424CAEE44ECA}" type="presOf" srcId="{0FD19AE3-A042-48FA-97FC-4DF49101124F}" destId="{9BBF47B5-3C5D-4A6C-8BA9-356F6234E065}" srcOrd="0" destOrd="0" presId="urn:microsoft.com/office/officeart/2005/8/layout/target3"/>
    <dgm:cxn modelId="{AD0814D8-AD58-47BA-9403-2D1531C0A017}" type="presOf" srcId="{B6F2EA71-AFB0-4164-90A0-438CB80084D5}" destId="{53744579-4705-4B69-BB0E-5A9267DFEA9E}" srcOrd="1" destOrd="0" presId="urn:microsoft.com/office/officeart/2005/8/layout/target3"/>
    <dgm:cxn modelId="{24DC16E5-EFF6-49A4-824F-90AC274F9254}" type="presOf" srcId="{DA56A415-BFF8-46C0-A8D8-D9C0BECCDD72}" destId="{99D2983D-6DE0-400C-B4C8-E4F5477B277B}" srcOrd="0" destOrd="0" presId="urn:microsoft.com/office/officeart/2005/8/layout/target3"/>
    <dgm:cxn modelId="{B17594F2-1493-4DDB-9859-57DDADBF24B1}" type="presOf" srcId="{0FD19AE3-A042-48FA-97FC-4DF49101124F}" destId="{792426CE-0920-43D2-84ED-7172CD1A3CAC}" srcOrd="1" destOrd="0" presId="urn:microsoft.com/office/officeart/2005/8/layout/target3"/>
    <dgm:cxn modelId="{BA3A8687-4341-4843-9B40-2602BD811D6E}" type="presParOf" srcId="{9259ADD9-42A8-4D5F-9CEC-E5A12C509F19}" destId="{3062437C-CC41-463D-B456-AC787C3CA725}" srcOrd="0" destOrd="0" presId="urn:microsoft.com/office/officeart/2005/8/layout/target3"/>
    <dgm:cxn modelId="{4E41B0BA-4D96-4C01-84AC-52352EE84BDF}" type="presParOf" srcId="{9259ADD9-42A8-4D5F-9CEC-E5A12C509F19}" destId="{B74C514E-5479-4794-A414-C4BD931C1155}" srcOrd="1" destOrd="0" presId="urn:microsoft.com/office/officeart/2005/8/layout/target3"/>
    <dgm:cxn modelId="{8B4B974D-178B-4E19-867E-BE5377C310E5}" type="presParOf" srcId="{9259ADD9-42A8-4D5F-9CEC-E5A12C509F19}" destId="{9BBF47B5-3C5D-4A6C-8BA9-356F6234E065}" srcOrd="2" destOrd="0" presId="urn:microsoft.com/office/officeart/2005/8/layout/target3"/>
    <dgm:cxn modelId="{E325E652-9EB6-4BA4-9B9A-78ED5DCC9580}" type="presParOf" srcId="{9259ADD9-42A8-4D5F-9CEC-E5A12C509F19}" destId="{86876EC2-AC8B-41F9-9E52-8B0E32C6927A}" srcOrd="3" destOrd="0" presId="urn:microsoft.com/office/officeart/2005/8/layout/target3"/>
    <dgm:cxn modelId="{A73C52EA-0D9A-47BB-9160-A2925D73556F}" type="presParOf" srcId="{9259ADD9-42A8-4D5F-9CEC-E5A12C509F19}" destId="{F9752CEF-16C2-4B8C-979E-0AACC01286CF}" srcOrd="4" destOrd="0" presId="urn:microsoft.com/office/officeart/2005/8/layout/target3"/>
    <dgm:cxn modelId="{58BA489F-1BB2-4E83-8472-344A40558475}" type="presParOf" srcId="{9259ADD9-42A8-4D5F-9CEC-E5A12C509F19}" destId="{9D37E9C5-A3D0-4471-881A-CD43EB5DCB84}" srcOrd="5" destOrd="0" presId="urn:microsoft.com/office/officeart/2005/8/layout/target3"/>
    <dgm:cxn modelId="{77B3CB28-EDB0-4FA4-BEFD-F5839EA65920}" type="presParOf" srcId="{9259ADD9-42A8-4D5F-9CEC-E5A12C509F19}" destId="{792426CE-0920-43D2-84ED-7172CD1A3CAC}" srcOrd="6" destOrd="0" presId="urn:microsoft.com/office/officeart/2005/8/layout/target3"/>
    <dgm:cxn modelId="{21DF4A9D-6E8F-43D4-A8DE-A6D38CB656A9}" type="presParOf" srcId="{9259ADD9-42A8-4D5F-9CEC-E5A12C509F19}" destId="{DB59F73E-0011-4A68-BC5A-DEF14E372015}" srcOrd="7" destOrd="0" presId="urn:microsoft.com/office/officeart/2005/8/layout/target3"/>
    <dgm:cxn modelId="{EDA80B0A-3334-45BF-A6C7-A04B3134A004}" type="presParOf" srcId="{9259ADD9-42A8-4D5F-9CEC-E5A12C509F19}" destId="{53744579-4705-4B69-BB0E-5A9267DFEA9E}" srcOrd="8" destOrd="0" presId="urn:microsoft.com/office/officeart/2005/8/layout/target3"/>
    <dgm:cxn modelId="{01D57D31-54D0-4340-8FB9-C578BEAAD426}" type="presParOf" srcId="{9259ADD9-42A8-4D5F-9CEC-E5A12C509F19}" destId="{99D2983D-6DE0-400C-B4C8-E4F5477B277B}"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DD01E1-161F-4662-91B7-4B1403D235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ADE8870-88C9-4BAF-89FC-1F1C54B48D90}">
      <dgm:prSet custT="1"/>
      <dgm:spPr/>
      <dgm:t>
        <a:bodyPr anchor="t"/>
        <a:lstStyle/>
        <a:p>
          <a:r>
            <a:rPr lang="en-US" sz="2000" b="1" dirty="0">
              <a:latin typeface="Arial" panose="020B0604020202020204" pitchFamily="34" charset="0"/>
              <a:cs typeface="Arial" panose="020B0604020202020204" pitchFamily="34" charset="0"/>
            </a:rPr>
            <a:t>Career Exploration and Development-</a:t>
          </a:r>
        </a:p>
        <a:p>
          <a:r>
            <a:rPr lang="en-US" sz="2000" dirty="0">
              <a:latin typeface="Arial" panose="020B0604020202020204" pitchFamily="34" charset="0"/>
              <a:cs typeface="Arial" panose="020B0604020202020204" pitchFamily="34" charset="0"/>
            </a:rPr>
            <a:t>Provide students with opportunities for career exploration and guidance to help them understand career pathways and make informed choices about their education and career goals.</a:t>
          </a:r>
        </a:p>
      </dgm:t>
    </dgm:pt>
    <dgm:pt modelId="{E836BFCA-73FE-4B87-AD50-09CF8FF6CFCA}" type="parTrans" cxnId="{BC08FF14-F5ED-414A-896C-D5C0C85CDFA7}">
      <dgm:prSet/>
      <dgm:spPr/>
      <dgm:t>
        <a:bodyPr/>
        <a:lstStyle/>
        <a:p>
          <a:endParaRPr lang="en-US"/>
        </a:p>
      </dgm:t>
    </dgm:pt>
    <dgm:pt modelId="{6AEC4827-5C48-4EB5-9048-678F1C86BB23}" type="sibTrans" cxnId="{BC08FF14-F5ED-414A-896C-D5C0C85CDFA7}">
      <dgm:prSet/>
      <dgm:spPr/>
      <dgm:t>
        <a:bodyPr/>
        <a:lstStyle/>
        <a:p>
          <a:endParaRPr lang="en-US"/>
        </a:p>
      </dgm:t>
    </dgm:pt>
    <dgm:pt modelId="{8AA55535-EBF6-4C60-B4ED-B3376C6EDC31}">
      <dgm:prSet custT="1"/>
      <dgm:spPr/>
      <dgm:t>
        <a:bodyPr/>
        <a:lstStyle/>
        <a:p>
          <a:r>
            <a:rPr lang="en-US" sz="2000" b="1" dirty="0">
              <a:latin typeface="Arial" panose="020B0604020202020204" pitchFamily="34" charset="0"/>
              <a:cs typeface="Arial" panose="020B0604020202020204" pitchFamily="34" charset="0"/>
            </a:rPr>
            <a:t>Professional Development for Educators-</a:t>
          </a:r>
        </a:p>
        <a:p>
          <a:r>
            <a:rPr lang="en-US" sz="2000" dirty="0">
              <a:latin typeface="Arial" panose="020B0604020202020204" pitchFamily="34" charset="0"/>
              <a:cs typeface="Arial" panose="020B0604020202020204" pitchFamily="34" charset="0"/>
            </a:rPr>
            <a:t>Offer continuous professional development for CTE instructors, faculty, administrators, and other CTE personnel to enhance their skills, support student achievement, and improve program quality.</a:t>
          </a:r>
        </a:p>
      </dgm:t>
    </dgm:pt>
    <dgm:pt modelId="{14683728-0AA4-4CCE-8FA8-62496B2D6BD0}" type="parTrans" cxnId="{CEB15A65-09B3-4845-9F39-E0F88AB99823}">
      <dgm:prSet/>
      <dgm:spPr/>
      <dgm:t>
        <a:bodyPr/>
        <a:lstStyle/>
        <a:p>
          <a:endParaRPr lang="en-US"/>
        </a:p>
      </dgm:t>
    </dgm:pt>
    <dgm:pt modelId="{CEF3FE74-F5E5-473D-AFF2-80EEF66D1924}" type="sibTrans" cxnId="{CEB15A65-09B3-4845-9F39-E0F88AB99823}">
      <dgm:prSet/>
      <dgm:spPr/>
      <dgm:t>
        <a:bodyPr/>
        <a:lstStyle/>
        <a:p>
          <a:endParaRPr lang="en-US"/>
        </a:p>
      </dgm:t>
    </dgm:pt>
    <dgm:pt modelId="{AC1B7790-FF78-4F40-B907-77462FC2CECE}">
      <dgm:prSet custT="1"/>
      <dgm:spPr/>
      <dgm:t>
        <a:bodyPr/>
        <a:lstStyle/>
        <a:p>
          <a:r>
            <a:rPr lang="en-US" sz="2000" b="1" dirty="0">
              <a:latin typeface="Arial" panose="020B0604020202020204" pitchFamily="34" charset="0"/>
              <a:cs typeface="Arial" panose="020B0604020202020204" pitchFamily="34" charset="0"/>
            </a:rPr>
            <a:t>High-Quality Programs and Standards Alignment-</a:t>
          </a:r>
        </a:p>
        <a:p>
          <a:r>
            <a:rPr lang="en-US" sz="2000" dirty="0">
              <a:latin typeface="Arial" panose="020B0604020202020204" pitchFamily="34" charset="0"/>
              <a:cs typeface="Arial" panose="020B0604020202020204" pitchFamily="34" charset="0"/>
            </a:rPr>
            <a:t>Develop and implement rigorous CTE programs that are aligned with industry standards and relevant to the labor market, ensuring that students are equipped with the skills required for high-demand jobs.</a:t>
          </a:r>
        </a:p>
      </dgm:t>
    </dgm:pt>
    <dgm:pt modelId="{CB59150A-DF4F-4557-AF75-ACA808C3B891}" type="parTrans" cxnId="{06DB0713-2E34-4445-93C9-27EDF5CDF1D9}">
      <dgm:prSet/>
      <dgm:spPr/>
      <dgm:t>
        <a:bodyPr/>
        <a:lstStyle/>
        <a:p>
          <a:endParaRPr lang="en-US"/>
        </a:p>
      </dgm:t>
    </dgm:pt>
    <dgm:pt modelId="{94A83803-5945-4633-887D-103B3705D383}" type="sibTrans" cxnId="{06DB0713-2E34-4445-93C9-27EDF5CDF1D9}">
      <dgm:prSet/>
      <dgm:spPr/>
      <dgm:t>
        <a:bodyPr/>
        <a:lstStyle/>
        <a:p>
          <a:endParaRPr lang="en-US"/>
        </a:p>
      </dgm:t>
    </dgm:pt>
    <dgm:pt modelId="{F52C8C04-51F0-445E-8E98-294660AE10ED}">
      <dgm:prSet/>
      <dgm:spPr/>
      <dgm:t>
        <a:bodyPr/>
        <a:lstStyle/>
        <a:p>
          <a:r>
            <a:rPr lang="en-US" b="1" dirty="0">
              <a:latin typeface="Arial" panose="020B0604020202020204" pitchFamily="34" charset="0"/>
              <a:cs typeface="Arial" panose="020B0604020202020204" pitchFamily="34" charset="0"/>
            </a:rPr>
            <a:t>Student Support Services-</a:t>
          </a:r>
        </a:p>
        <a:p>
          <a:r>
            <a:rPr lang="en-US" dirty="0">
              <a:latin typeface="Arial" panose="020B0604020202020204" pitchFamily="34" charset="0"/>
              <a:cs typeface="Arial" panose="020B0604020202020204" pitchFamily="34" charset="0"/>
            </a:rPr>
            <a:t>Provide comprehensive support services, including tutoring, counseling, and mentorship, especially for special populations, to help students succeed in CTE programs and transition smoothly to postsecondary education or the workforce.</a:t>
          </a:r>
        </a:p>
      </dgm:t>
    </dgm:pt>
    <dgm:pt modelId="{1C9C1BCC-F66E-474C-8FEB-44B62AD88345}" type="parTrans" cxnId="{3287DBEB-F0C8-4EDB-89E5-0DEE0C4F454A}">
      <dgm:prSet/>
      <dgm:spPr/>
      <dgm:t>
        <a:bodyPr/>
        <a:lstStyle/>
        <a:p>
          <a:endParaRPr lang="en-US"/>
        </a:p>
      </dgm:t>
    </dgm:pt>
    <dgm:pt modelId="{C5817E26-CE68-49CE-9683-A933BC4C8A07}" type="sibTrans" cxnId="{3287DBEB-F0C8-4EDB-89E5-0DEE0C4F454A}">
      <dgm:prSet/>
      <dgm:spPr/>
      <dgm:t>
        <a:bodyPr/>
        <a:lstStyle/>
        <a:p>
          <a:endParaRPr lang="en-US"/>
        </a:p>
      </dgm:t>
    </dgm:pt>
    <dgm:pt modelId="{8DC03244-FC71-4237-B6CB-5B8303B2E804}">
      <dgm:prSet/>
      <dgm:spPr/>
      <dgm:t>
        <a:bodyPr/>
        <a:lstStyle/>
        <a:p>
          <a:r>
            <a:rPr lang="en-US" b="1" dirty="0">
              <a:latin typeface="Arial" panose="020B0604020202020204" pitchFamily="34" charset="0"/>
              <a:cs typeface="Arial" panose="020B0604020202020204" pitchFamily="34" charset="0"/>
            </a:rPr>
            <a:t>Innovation and Modernization of Equipment and Infrastructure-</a:t>
          </a:r>
        </a:p>
        <a:p>
          <a:r>
            <a:rPr lang="en-US" dirty="0">
              <a:latin typeface="Arial" panose="020B0604020202020204" pitchFamily="34" charset="0"/>
              <a:cs typeface="Arial" panose="020B0604020202020204" pitchFamily="34" charset="0"/>
            </a:rPr>
            <a:t>Invest in state-of-the-art technology and equipment, work-based learning opportunities, and relevant curricula that meet current industry standards, enhancing students' hands-on skills.</a:t>
          </a:r>
        </a:p>
      </dgm:t>
    </dgm:pt>
    <dgm:pt modelId="{1602DC23-2706-4104-A45F-2A2E6A202488}" type="parTrans" cxnId="{1773914E-845A-4D1C-A423-42D45B496265}">
      <dgm:prSet/>
      <dgm:spPr/>
      <dgm:t>
        <a:bodyPr/>
        <a:lstStyle/>
        <a:p>
          <a:endParaRPr lang="en-US"/>
        </a:p>
      </dgm:t>
    </dgm:pt>
    <dgm:pt modelId="{86E8BF4C-6D6A-466F-8A04-A7B67B2F8926}" type="sibTrans" cxnId="{1773914E-845A-4D1C-A423-42D45B496265}">
      <dgm:prSet/>
      <dgm:spPr/>
      <dgm:t>
        <a:bodyPr/>
        <a:lstStyle/>
        <a:p>
          <a:endParaRPr lang="en-US"/>
        </a:p>
      </dgm:t>
    </dgm:pt>
    <dgm:pt modelId="{14BB1A40-FEBB-4AAF-A51B-EDA65C0C1826}">
      <dgm:prSet/>
      <dgm:spPr/>
      <dgm:t>
        <a:bodyPr/>
        <a:lstStyle/>
        <a:p>
          <a:r>
            <a:rPr lang="en-US" b="1" dirty="0">
              <a:latin typeface="Arial" panose="020B0604020202020204" pitchFamily="34" charset="0"/>
              <a:cs typeface="Arial" panose="020B0604020202020204" pitchFamily="34" charset="0"/>
            </a:rPr>
            <a:t>Data Collection, Reporting, and Continuous Improvement-</a:t>
          </a:r>
        </a:p>
        <a:p>
          <a:r>
            <a:rPr lang="en-US" dirty="0">
              <a:latin typeface="Arial" panose="020B0604020202020204" pitchFamily="34" charset="0"/>
              <a:cs typeface="Arial" panose="020B0604020202020204" pitchFamily="34" charset="0"/>
            </a:rPr>
            <a:t>Collect and analyze data to assess program effectiveness, measure student outcomes, and inform continuous improvement efforts, aligning with Perkins V accountability requirements.</a:t>
          </a:r>
        </a:p>
      </dgm:t>
    </dgm:pt>
    <dgm:pt modelId="{DBCE50FF-50F1-41F1-9521-66EB75ECA435}" type="parTrans" cxnId="{D6600093-A2A1-4E01-A5DA-A1CAA375E1F3}">
      <dgm:prSet/>
      <dgm:spPr/>
      <dgm:t>
        <a:bodyPr/>
        <a:lstStyle/>
        <a:p>
          <a:endParaRPr lang="en-US"/>
        </a:p>
      </dgm:t>
    </dgm:pt>
    <dgm:pt modelId="{CAA4DB02-488A-400A-BE8E-A9A8A766544B}" type="sibTrans" cxnId="{D6600093-A2A1-4E01-A5DA-A1CAA375E1F3}">
      <dgm:prSet/>
      <dgm:spPr/>
      <dgm:t>
        <a:bodyPr/>
        <a:lstStyle/>
        <a:p>
          <a:endParaRPr lang="en-US"/>
        </a:p>
      </dgm:t>
    </dgm:pt>
    <dgm:pt modelId="{A850B909-1B42-4C03-B0B2-007E57498D80}" type="pres">
      <dgm:prSet presAssocID="{7CDD01E1-161F-4662-91B7-4B1403D23534}" presName="diagram" presStyleCnt="0">
        <dgm:presLayoutVars>
          <dgm:dir/>
          <dgm:resizeHandles val="exact"/>
        </dgm:presLayoutVars>
      </dgm:prSet>
      <dgm:spPr/>
    </dgm:pt>
    <dgm:pt modelId="{590EDC12-E03C-4745-81DB-9A1080B00CC0}" type="pres">
      <dgm:prSet presAssocID="{FADE8870-88C9-4BAF-89FC-1F1C54B48D90}" presName="node" presStyleLbl="node1" presStyleIdx="0" presStyleCnt="6">
        <dgm:presLayoutVars>
          <dgm:bulletEnabled val="1"/>
        </dgm:presLayoutVars>
      </dgm:prSet>
      <dgm:spPr/>
    </dgm:pt>
    <dgm:pt modelId="{DB691D8E-46D5-4494-A283-444C0B157A16}" type="pres">
      <dgm:prSet presAssocID="{6AEC4827-5C48-4EB5-9048-678F1C86BB23}" presName="sibTrans" presStyleCnt="0"/>
      <dgm:spPr/>
    </dgm:pt>
    <dgm:pt modelId="{73274D14-56D9-432C-BB38-314B0D5A372E}" type="pres">
      <dgm:prSet presAssocID="{8AA55535-EBF6-4C60-B4ED-B3376C6EDC31}" presName="node" presStyleLbl="node1" presStyleIdx="1" presStyleCnt="6">
        <dgm:presLayoutVars>
          <dgm:bulletEnabled val="1"/>
        </dgm:presLayoutVars>
      </dgm:prSet>
      <dgm:spPr/>
    </dgm:pt>
    <dgm:pt modelId="{79F60191-486D-496B-8F90-6E83268CE94D}" type="pres">
      <dgm:prSet presAssocID="{CEF3FE74-F5E5-473D-AFF2-80EEF66D1924}" presName="sibTrans" presStyleCnt="0"/>
      <dgm:spPr/>
    </dgm:pt>
    <dgm:pt modelId="{7246D633-5FAB-4786-A1EC-6DCC74F0269E}" type="pres">
      <dgm:prSet presAssocID="{AC1B7790-FF78-4F40-B907-77462FC2CECE}" presName="node" presStyleLbl="node1" presStyleIdx="2" presStyleCnt="6">
        <dgm:presLayoutVars>
          <dgm:bulletEnabled val="1"/>
        </dgm:presLayoutVars>
      </dgm:prSet>
      <dgm:spPr/>
    </dgm:pt>
    <dgm:pt modelId="{566CF14A-37C9-42EB-AE62-AD62B48CC6BD}" type="pres">
      <dgm:prSet presAssocID="{94A83803-5945-4633-887D-103B3705D383}" presName="sibTrans" presStyleCnt="0"/>
      <dgm:spPr/>
    </dgm:pt>
    <dgm:pt modelId="{89AEE914-87A6-4D54-9320-E8AC3C7BC82C}" type="pres">
      <dgm:prSet presAssocID="{F52C8C04-51F0-445E-8E98-294660AE10ED}" presName="node" presStyleLbl="node1" presStyleIdx="3" presStyleCnt="6">
        <dgm:presLayoutVars>
          <dgm:bulletEnabled val="1"/>
        </dgm:presLayoutVars>
      </dgm:prSet>
      <dgm:spPr/>
    </dgm:pt>
    <dgm:pt modelId="{CC59335F-C93C-484B-B054-3D540A4F25D9}" type="pres">
      <dgm:prSet presAssocID="{C5817E26-CE68-49CE-9683-A933BC4C8A07}" presName="sibTrans" presStyleCnt="0"/>
      <dgm:spPr/>
    </dgm:pt>
    <dgm:pt modelId="{42AA4E29-3793-4462-A613-5D6408EE7921}" type="pres">
      <dgm:prSet presAssocID="{8DC03244-FC71-4237-B6CB-5B8303B2E804}" presName="node" presStyleLbl="node1" presStyleIdx="4" presStyleCnt="6">
        <dgm:presLayoutVars>
          <dgm:bulletEnabled val="1"/>
        </dgm:presLayoutVars>
      </dgm:prSet>
      <dgm:spPr/>
    </dgm:pt>
    <dgm:pt modelId="{17154415-0472-4169-8DCE-066E501F8C80}" type="pres">
      <dgm:prSet presAssocID="{86E8BF4C-6D6A-466F-8A04-A7B67B2F8926}" presName="sibTrans" presStyleCnt="0"/>
      <dgm:spPr/>
    </dgm:pt>
    <dgm:pt modelId="{695FC666-7A9F-47C8-8330-FF8EF803628E}" type="pres">
      <dgm:prSet presAssocID="{14BB1A40-FEBB-4AAF-A51B-EDA65C0C1826}" presName="node" presStyleLbl="node1" presStyleIdx="5" presStyleCnt="6">
        <dgm:presLayoutVars>
          <dgm:bulletEnabled val="1"/>
        </dgm:presLayoutVars>
      </dgm:prSet>
      <dgm:spPr/>
    </dgm:pt>
  </dgm:ptLst>
  <dgm:cxnLst>
    <dgm:cxn modelId="{AD01EB04-546A-44F6-9B7B-94E105955664}" type="presOf" srcId="{8DC03244-FC71-4237-B6CB-5B8303B2E804}" destId="{42AA4E29-3793-4462-A613-5D6408EE7921}" srcOrd="0" destOrd="0" presId="urn:microsoft.com/office/officeart/2005/8/layout/default"/>
    <dgm:cxn modelId="{06DB0713-2E34-4445-93C9-27EDF5CDF1D9}" srcId="{7CDD01E1-161F-4662-91B7-4B1403D23534}" destId="{AC1B7790-FF78-4F40-B907-77462FC2CECE}" srcOrd="2" destOrd="0" parTransId="{CB59150A-DF4F-4557-AF75-ACA808C3B891}" sibTransId="{94A83803-5945-4633-887D-103B3705D383}"/>
    <dgm:cxn modelId="{BC08FF14-F5ED-414A-896C-D5C0C85CDFA7}" srcId="{7CDD01E1-161F-4662-91B7-4B1403D23534}" destId="{FADE8870-88C9-4BAF-89FC-1F1C54B48D90}" srcOrd="0" destOrd="0" parTransId="{E836BFCA-73FE-4B87-AD50-09CF8FF6CFCA}" sibTransId="{6AEC4827-5C48-4EB5-9048-678F1C86BB23}"/>
    <dgm:cxn modelId="{7498BF2A-D639-426B-8435-16791046A58D}" type="presOf" srcId="{FADE8870-88C9-4BAF-89FC-1F1C54B48D90}" destId="{590EDC12-E03C-4745-81DB-9A1080B00CC0}" srcOrd="0" destOrd="0" presId="urn:microsoft.com/office/officeart/2005/8/layout/default"/>
    <dgm:cxn modelId="{CEB15A65-09B3-4845-9F39-E0F88AB99823}" srcId="{7CDD01E1-161F-4662-91B7-4B1403D23534}" destId="{8AA55535-EBF6-4C60-B4ED-B3376C6EDC31}" srcOrd="1" destOrd="0" parTransId="{14683728-0AA4-4CCE-8FA8-62496B2D6BD0}" sibTransId="{CEF3FE74-F5E5-473D-AFF2-80EEF66D1924}"/>
    <dgm:cxn modelId="{9DB14866-6DFC-4CD0-8286-0003E35A5EA7}" type="presOf" srcId="{8AA55535-EBF6-4C60-B4ED-B3376C6EDC31}" destId="{73274D14-56D9-432C-BB38-314B0D5A372E}" srcOrd="0" destOrd="0" presId="urn:microsoft.com/office/officeart/2005/8/layout/default"/>
    <dgm:cxn modelId="{F3E45A48-D488-49A2-A9A1-622A31AE64A2}" type="presOf" srcId="{AC1B7790-FF78-4F40-B907-77462FC2CECE}" destId="{7246D633-5FAB-4786-A1EC-6DCC74F0269E}" srcOrd="0" destOrd="0" presId="urn:microsoft.com/office/officeart/2005/8/layout/default"/>
    <dgm:cxn modelId="{1773914E-845A-4D1C-A423-42D45B496265}" srcId="{7CDD01E1-161F-4662-91B7-4B1403D23534}" destId="{8DC03244-FC71-4237-B6CB-5B8303B2E804}" srcOrd="4" destOrd="0" parTransId="{1602DC23-2706-4104-A45F-2A2E6A202488}" sibTransId="{86E8BF4C-6D6A-466F-8A04-A7B67B2F8926}"/>
    <dgm:cxn modelId="{D6600093-A2A1-4E01-A5DA-A1CAA375E1F3}" srcId="{7CDD01E1-161F-4662-91B7-4B1403D23534}" destId="{14BB1A40-FEBB-4AAF-A51B-EDA65C0C1826}" srcOrd="5" destOrd="0" parTransId="{DBCE50FF-50F1-41F1-9521-66EB75ECA435}" sibTransId="{CAA4DB02-488A-400A-BE8E-A9A8A766544B}"/>
    <dgm:cxn modelId="{3BC8989F-8D05-43B5-AF08-13814AA16FED}" type="presOf" srcId="{F52C8C04-51F0-445E-8E98-294660AE10ED}" destId="{89AEE914-87A6-4D54-9320-E8AC3C7BC82C}" srcOrd="0" destOrd="0" presId="urn:microsoft.com/office/officeart/2005/8/layout/default"/>
    <dgm:cxn modelId="{CC772AAC-D14D-4BB0-B523-C500CA557A14}" type="presOf" srcId="{14BB1A40-FEBB-4AAF-A51B-EDA65C0C1826}" destId="{695FC666-7A9F-47C8-8330-FF8EF803628E}" srcOrd="0" destOrd="0" presId="urn:microsoft.com/office/officeart/2005/8/layout/default"/>
    <dgm:cxn modelId="{FA775DDC-D1B2-4ED8-A0FE-E1D890D64281}" type="presOf" srcId="{7CDD01E1-161F-4662-91B7-4B1403D23534}" destId="{A850B909-1B42-4C03-B0B2-007E57498D80}" srcOrd="0" destOrd="0" presId="urn:microsoft.com/office/officeart/2005/8/layout/default"/>
    <dgm:cxn modelId="{3287DBEB-F0C8-4EDB-89E5-0DEE0C4F454A}" srcId="{7CDD01E1-161F-4662-91B7-4B1403D23534}" destId="{F52C8C04-51F0-445E-8E98-294660AE10ED}" srcOrd="3" destOrd="0" parTransId="{1C9C1BCC-F66E-474C-8FEB-44B62AD88345}" sibTransId="{C5817E26-CE68-49CE-9683-A933BC4C8A07}"/>
    <dgm:cxn modelId="{9CE1E31C-3503-4AAF-9AC6-664E462391F6}" type="presParOf" srcId="{A850B909-1B42-4C03-B0B2-007E57498D80}" destId="{590EDC12-E03C-4745-81DB-9A1080B00CC0}" srcOrd="0" destOrd="0" presId="urn:microsoft.com/office/officeart/2005/8/layout/default"/>
    <dgm:cxn modelId="{47359035-6519-4555-9272-416A94EB484B}" type="presParOf" srcId="{A850B909-1B42-4C03-B0B2-007E57498D80}" destId="{DB691D8E-46D5-4494-A283-444C0B157A16}" srcOrd="1" destOrd="0" presId="urn:microsoft.com/office/officeart/2005/8/layout/default"/>
    <dgm:cxn modelId="{10D18FDB-4B3A-4D81-A28A-80494E8CFA30}" type="presParOf" srcId="{A850B909-1B42-4C03-B0B2-007E57498D80}" destId="{73274D14-56D9-432C-BB38-314B0D5A372E}" srcOrd="2" destOrd="0" presId="urn:microsoft.com/office/officeart/2005/8/layout/default"/>
    <dgm:cxn modelId="{1C9601BC-C04F-4155-A439-CA158CF303F4}" type="presParOf" srcId="{A850B909-1B42-4C03-B0B2-007E57498D80}" destId="{79F60191-486D-496B-8F90-6E83268CE94D}" srcOrd="3" destOrd="0" presId="urn:microsoft.com/office/officeart/2005/8/layout/default"/>
    <dgm:cxn modelId="{2C0CE383-DFFC-49DC-AC48-6DE23F2BBD4D}" type="presParOf" srcId="{A850B909-1B42-4C03-B0B2-007E57498D80}" destId="{7246D633-5FAB-4786-A1EC-6DCC74F0269E}" srcOrd="4" destOrd="0" presId="urn:microsoft.com/office/officeart/2005/8/layout/default"/>
    <dgm:cxn modelId="{CD52C1DE-4333-4152-A43F-EFB403D916FD}" type="presParOf" srcId="{A850B909-1B42-4C03-B0B2-007E57498D80}" destId="{566CF14A-37C9-42EB-AE62-AD62B48CC6BD}" srcOrd="5" destOrd="0" presId="urn:microsoft.com/office/officeart/2005/8/layout/default"/>
    <dgm:cxn modelId="{CC75D521-77E4-486B-9A60-9F506E1C64BE}" type="presParOf" srcId="{A850B909-1B42-4C03-B0B2-007E57498D80}" destId="{89AEE914-87A6-4D54-9320-E8AC3C7BC82C}" srcOrd="6" destOrd="0" presId="urn:microsoft.com/office/officeart/2005/8/layout/default"/>
    <dgm:cxn modelId="{1DB33120-FBF6-4015-A9D1-48FA2F9A4A25}" type="presParOf" srcId="{A850B909-1B42-4C03-B0B2-007E57498D80}" destId="{CC59335F-C93C-484B-B054-3D540A4F25D9}" srcOrd="7" destOrd="0" presId="urn:microsoft.com/office/officeart/2005/8/layout/default"/>
    <dgm:cxn modelId="{2CB8FDAA-5738-4DDC-A73B-55F42D1F5A95}" type="presParOf" srcId="{A850B909-1B42-4C03-B0B2-007E57498D80}" destId="{42AA4E29-3793-4462-A613-5D6408EE7921}" srcOrd="8" destOrd="0" presId="urn:microsoft.com/office/officeart/2005/8/layout/default"/>
    <dgm:cxn modelId="{CE225169-EE19-4216-8B78-DCE3A883ADBF}" type="presParOf" srcId="{A850B909-1B42-4C03-B0B2-007E57498D80}" destId="{17154415-0472-4169-8DCE-066E501F8C80}" srcOrd="9" destOrd="0" presId="urn:microsoft.com/office/officeart/2005/8/layout/default"/>
    <dgm:cxn modelId="{5DC9753A-FB80-42E0-8CF0-280C575AC565}" type="presParOf" srcId="{A850B909-1B42-4C03-B0B2-007E57498D80}" destId="{695FC666-7A9F-47C8-8330-FF8EF803628E}" srcOrd="10" destOrd="0" presId="urn:microsoft.com/office/officeart/2005/8/layout/default"/>
  </dgm:cxnLst>
  <dgm:bg>
    <a:solidFill>
      <a:schemeClr val="accent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5834E6-A43A-435A-AFA3-441D65550E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DAC5FFD-BEFD-40CF-BE3E-8A48318C9A3D}">
      <dgm:prSet/>
      <dgm:spPr>
        <a:solidFill>
          <a:schemeClr val="accent2"/>
        </a:solidFill>
      </dgm:spPr>
      <dgm:t>
        <a:bodyPr/>
        <a:lstStyle/>
        <a:p>
          <a:r>
            <a:rPr lang="en-US" dirty="0">
              <a:latin typeface="Arial" panose="020B0604020202020204" pitchFamily="34" charset="0"/>
              <a:cs typeface="Arial" panose="020B0604020202020204" pitchFamily="34" charset="0"/>
            </a:rPr>
            <a:t>Methods of Administration (MOAs) are carried out under the guidance of the U.S. Department of Education’s Office for Civil Rights (OCR) by the North Carolina Community Colleges System Office (NCCCS). </a:t>
          </a:r>
        </a:p>
      </dgm:t>
    </dgm:pt>
    <dgm:pt modelId="{90459362-9D5C-4E77-B6D4-0CC5FC9C259A}" type="parTrans" cxnId="{08779484-0BED-4424-B66B-2D103365E117}">
      <dgm:prSet/>
      <dgm:spPr/>
      <dgm:t>
        <a:bodyPr/>
        <a:lstStyle/>
        <a:p>
          <a:endParaRPr lang="en-US"/>
        </a:p>
      </dgm:t>
    </dgm:pt>
    <dgm:pt modelId="{891A8673-A16C-4F54-A23B-D64D2464E28E}" type="sibTrans" cxnId="{08779484-0BED-4424-B66B-2D103365E117}">
      <dgm:prSet/>
      <dgm:spPr/>
      <dgm:t>
        <a:bodyPr/>
        <a:lstStyle/>
        <a:p>
          <a:endParaRPr lang="en-US"/>
        </a:p>
      </dgm:t>
    </dgm:pt>
    <dgm:pt modelId="{254376C7-8B70-452E-8316-8B335C1AA130}">
      <dgm:prSet/>
      <dgm:spPr/>
      <dgm:t>
        <a:bodyPr/>
        <a:lstStyle/>
        <a:p>
          <a:r>
            <a:rPr lang="en-US" dirty="0">
              <a:latin typeface="Arial" panose="020B0604020202020204" pitchFamily="34" charset="0"/>
              <a:cs typeface="Arial" panose="020B0604020202020204" pitchFamily="34" charset="0"/>
            </a:rPr>
            <a:t>NCCCS is responsible for ensuring that all state-funded postsecondary community colleges in the system, adhere to federal civil rights laws, which prohibit discrimination based on race, color, national origin, sex, disability, or age.</a:t>
          </a:r>
        </a:p>
      </dgm:t>
    </dgm:pt>
    <dgm:pt modelId="{C71239AE-1C45-403C-937F-A6191FAF09FA}" type="parTrans" cxnId="{90B57B95-702E-4F78-971D-6F96E1A16B5A}">
      <dgm:prSet/>
      <dgm:spPr/>
      <dgm:t>
        <a:bodyPr/>
        <a:lstStyle/>
        <a:p>
          <a:endParaRPr lang="en-US"/>
        </a:p>
      </dgm:t>
    </dgm:pt>
    <dgm:pt modelId="{8C1CB0F4-8D8C-4ABC-876D-9DD53F5F5372}" type="sibTrans" cxnId="{90B57B95-702E-4F78-971D-6F96E1A16B5A}">
      <dgm:prSet/>
      <dgm:spPr/>
      <dgm:t>
        <a:bodyPr/>
        <a:lstStyle/>
        <a:p>
          <a:endParaRPr lang="en-US"/>
        </a:p>
      </dgm:t>
    </dgm:pt>
    <dgm:pt modelId="{B84AF163-40BF-405F-BDF7-F0B840E6B121}" type="pres">
      <dgm:prSet presAssocID="{9D5834E6-A43A-435A-AFA3-441D65550E38}" presName="Name0" presStyleCnt="0">
        <dgm:presLayoutVars>
          <dgm:dir/>
          <dgm:animLvl val="lvl"/>
          <dgm:resizeHandles val="exact"/>
        </dgm:presLayoutVars>
      </dgm:prSet>
      <dgm:spPr/>
    </dgm:pt>
    <dgm:pt modelId="{6A98BA37-D436-4420-8E83-A11FD85C7BBD}" type="pres">
      <dgm:prSet presAssocID="{FDAC5FFD-BEFD-40CF-BE3E-8A48318C9A3D}" presName="linNode" presStyleCnt="0"/>
      <dgm:spPr/>
    </dgm:pt>
    <dgm:pt modelId="{F1897EFF-090F-422A-923E-CC975CF86BF7}" type="pres">
      <dgm:prSet presAssocID="{FDAC5FFD-BEFD-40CF-BE3E-8A48318C9A3D}" presName="parentText" presStyleLbl="node1" presStyleIdx="0" presStyleCnt="1">
        <dgm:presLayoutVars>
          <dgm:chMax val="1"/>
          <dgm:bulletEnabled val="1"/>
        </dgm:presLayoutVars>
      </dgm:prSet>
      <dgm:spPr/>
    </dgm:pt>
    <dgm:pt modelId="{6E9EAB75-33EA-413B-9DC7-D594317BF529}" type="pres">
      <dgm:prSet presAssocID="{FDAC5FFD-BEFD-40CF-BE3E-8A48318C9A3D}" presName="descendantText" presStyleLbl="alignAccFollowNode1" presStyleIdx="0" presStyleCnt="1">
        <dgm:presLayoutVars>
          <dgm:bulletEnabled val="1"/>
        </dgm:presLayoutVars>
      </dgm:prSet>
      <dgm:spPr/>
    </dgm:pt>
  </dgm:ptLst>
  <dgm:cxnLst>
    <dgm:cxn modelId="{F5BF703A-CA47-47B6-8A15-0190951FCFF9}" type="presOf" srcId="{9D5834E6-A43A-435A-AFA3-441D65550E38}" destId="{B84AF163-40BF-405F-BDF7-F0B840E6B121}" srcOrd="0" destOrd="0" presId="urn:microsoft.com/office/officeart/2005/8/layout/vList5"/>
    <dgm:cxn modelId="{08779484-0BED-4424-B66B-2D103365E117}" srcId="{9D5834E6-A43A-435A-AFA3-441D65550E38}" destId="{FDAC5FFD-BEFD-40CF-BE3E-8A48318C9A3D}" srcOrd="0" destOrd="0" parTransId="{90459362-9D5C-4E77-B6D4-0CC5FC9C259A}" sibTransId="{891A8673-A16C-4F54-A23B-D64D2464E28E}"/>
    <dgm:cxn modelId="{90B57B95-702E-4F78-971D-6F96E1A16B5A}" srcId="{FDAC5FFD-BEFD-40CF-BE3E-8A48318C9A3D}" destId="{254376C7-8B70-452E-8316-8B335C1AA130}" srcOrd="0" destOrd="0" parTransId="{C71239AE-1C45-403C-937F-A6191FAF09FA}" sibTransId="{8C1CB0F4-8D8C-4ABC-876D-9DD53F5F5372}"/>
    <dgm:cxn modelId="{65050BCD-33F1-4DCE-9E44-FF46E265EC24}" type="presOf" srcId="{254376C7-8B70-452E-8316-8B335C1AA130}" destId="{6E9EAB75-33EA-413B-9DC7-D594317BF529}" srcOrd="0" destOrd="0" presId="urn:microsoft.com/office/officeart/2005/8/layout/vList5"/>
    <dgm:cxn modelId="{BBAC3DE5-9258-46A7-9104-28EA4F777AD3}" type="presOf" srcId="{FDAC5FFD-BEFD-40CF-BE3E-8A48318C9A3D}" destId="{F1897EFF-090F-422A-923E-CC975CF86BF7}" srcOrd="0" destOrd="0" presId="urn:microsoft.com/office/officeart/2005/8/layout/vList5"/>
    <dgm:cxn modelId="{5EFDC7F3-A380-463E-8A7A-2D317CD455AC}" type="presParOf" srcId="{B84AF163-40BF-405F-BDF7-F0B840E6B121}" destId="{6A98BA37-D436-4420-8E83-A11FD85C7BBD}" srcOrd="0" destOrd="0" presId="urn:microsoft.com/office/officeart/2005/8/layout/vList5"/>
    <dgm:cxn modelId="{0EC1B78E-A2DD-43B2-A0E6-916884273A0C}" type="presParOf" srcId="{6A98BA37-D436-4420-8E83-A11FD85C7BBD}" destId="{F1897EFF-090F-422A-923E-CC975CF86BF7}" srcOrd="0" destOrd="0" presId="urn:microsoft.com/office/officeart/2005/8/layout/vList5"/>
    <dgm:cxn modelId="{E8A5A56F-A26F-4980-886D-7ECD9116A423}" type="presParOf" srcId="{6A98BA37-D436-4420-8E83-A11FD85C7BBD}" destId="{6E9EAB75-33EA-413B-9DC7-D594317BF52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B9218E-91C1-422A-B0F3-F8892E8E6C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ADE8E31-1757-4910-88EB-6D90F24E8AB8}">
      <dgm:prSet custT="1"/>
      <dgm:spPr/>
      <dgm:t>
        <a:bodyPr/>
        <a:lstStyle/>
        <a:p>
          <a:r>
            <a:rPr lang="en-US" sz="2400" dirty="0">
              <a:latin typeface="Arial" panose="020B0604020202020204" pitchFamily="34" charset="0"/>
              <a:cs typeface="Arial" panose="020B0604020202020204" pitchFamily="34" charset="0"/>
            </a:rPr>
            <a:t>Title VI of the Civil Rights Act of 1964: Prohibits discrimination based on race, color, or national origin.</a:t>
          </a:r>
        </a:p>
      </dgm:t>
    </dgm:pt>
    <dgm:pt modelId="{A3ED7100-79E7-4EA2-96D6-56C96DF8E6E9}" type="parTrans" cxnId="{93E9F425-F803-4FA3-9976-9F1B6C457544}">
      <dgm:prSet/>
      <dgm:spPr/>
      <dgm:t>
        <a:bodyPr/>
        <a:lstStyle/>
        <a:p>
          <a:endParaRPr lang="en-US" sz="1800"/>
        </a:p>
      </dgm:t>
    </dgm:pt>
    <dgm:pt modelId="{BC0C5E1D-B369-4DB4-8549-FB3CE39CA4B3}" type="sibTrans" cxnId="{93E9F425-F803-4FA3-9976-9F1B6C457544}">
      <dgm:prSet custT="1"/>
      <dgm:spPr/>
      <dgm:t>
        <a:bodyPr/>
        <a:lstStyle/>
        <a:p>
          <a:endParaRPr lang="en-US" sz="2400"/>
        </a:p>
      </dgm:t>
    </dgm:pt>
    <dgm:pt modelId="{436A009B-1B11-4E26-B4F5-E2864A8172B5}">
      <dgm:prSet custT="1"/>
      <dgm:spPr/>
      <dgm:t>
        <a:bodyPr/>
        <a:lstStyle/>
        <a:p>
          <a:r>
            <a:rPr lang="en-US" sz="2400" dirty="0">
              <a:latin typeface="Arial" panose="020B0604020202020204" pitchFamily="34" charset="0"/>
              <a:cs typeface="Arial" panose="020B0604020202020204" pitchFamily="34" charset="0"/>
            </a:rPr>
            <a:t>Title IX of the Education Amendments of 1972: Prohibits discrimination based on sex in education programs and activities.</a:t>
          </a:r>
        </a:p>
      </dgm:t>
    </dgm:pt>
    <dgm:pt modelId="{8966D655-1906-49C9-89EA-94003ED21F77}" type="parTrans" cxnId="{6A43574B-E40C-4792-9A5C-CE91423AC89E}">
      <dgm:prSet/>
      <dgm:spPr/>
      <dgm:t>
        <a:bodyPr/>
        <a:lstStyle/>
        <a:p>
          <a:endParaRPr lang="en-US" sz="1800"/>
        </a:p>
      </dgm:t>
    </dgm:pt>
    <dgm:pt modelId="{5673B5D3-144C-490D-8B03-5D4262F44AE3}" type="sibTrans" cxnId="{6A43574B-E40C-4792-9A5C-CE91423AC89E}">
      <dgm:prSet custT="1"/>
      <dgm:spPr/>
      <dgm:t>
        <a:bodyPr/>
        <a:lstStyle/>
        <a:p>
          <a:endParaRPr lang="en-US" sz="2400"/>
        </a:p>
      </dgm:t>
    </dgm:pt>
    <dgm:pt modelId="{3A8314A5-C7EB-4A20-9C1F-EA25B4FF005E}">
      <dgm:prSet custT="1"/>
      <dgm:spPr/>
      <dgm:t>
        <a:bodyPr/>
        <a:lstStyle/>
        <a:p>
          <a:r>
            <a:rPr lang="en-US" sz="2400" dirty="0">
              <a:latin typeface="Arial" panose="020B0604020202020204" pitchFamily="34" charset="0"/>
              <a:cs typeface="Arial" panose="020B0604020202020204" pitchFamily="34" charset="0"/>
            </a:rPr>
            <a:t>Section 504 of the Rehabilitation Act of 1973: Prohibits discrimination based on disability.</a:t>
          </a:r>
        </a:p>
      </dgm:t>
    </dgm:pt>
    <dgm:pt modelId="{3D7DD2AF-8150-4E70-B053-F3B50870167B}" type="parTrans" cxnId="{7A16ED4E-0713-41DD-8825-11AC2FDEDE12}">
      <dgm:prSet/>
      <dgm:spPr/>
      <dgm:t>
        <a:bodyPr/>
        <a:lstStyle/>
        <a:p>
          <a:endParaRPr lang="en-US" sz="1800"/>
        </a:p>
      </dgm:t>
    </dgm:pt>
    <dgm:pt modelId="{00A49B1C-CBE2-4DF5-9ABA-DF3FB41F7525}" type="sibTrans" cxnId="{7A16ED4E-0713-41DD-8825-11AC2FDEDE12}">
      <dgm:prSet custT="1"/>
      <dgm:spPr/>
      <dgm:t>
        <a:bodyPr/>
        <a:lstStyle/>
        <a:p>
          <a:endParaRPr lang="en-US" sz="2400"/>
        </a:p>
      </dgm:t>
    </dgm:pt>
    <dgm:pt modelId="{AD101A34-E572-4842-A181-65AE35BD3968}">
      <dgm:prSet custT="1"/>
      <dgm:spPr/>
      <dgm:t>
        <a:bodyPr/>
        <a:lstStyle/>
        <a:p>
          <a:r>
            <a:rPr lang="en-US" sz="2400" dirty="0">
              <a:latin typeface="Arial" panose="020B0604020202020204" pitchFamily="34" charset="0"/>
              <a:cs typeface="Arial" panose="020B0604020202020204" pitchFamily="34" charset="0"/>
            </a:rPr>
            <a:t>The Americans with Disabilities Act (ADA) of 1990: Prohibits discrimination against individuals with disabilities.</a:t>
          </a:r>
        </a:p>
      </dgm:t>
    </dgm:pt>
    <dgm:pt modelId="{8FBE8A31-6EE2-496C-AA59-E6C4B29E8E2C}" type="parTrans" cxnId="{7EC39D03-5319-43D7-85FE-1FD887DCB6D7}">
      <dgm:prSet/>
      <dgm:spPr/>
      <dgm:t>
        <a:bodyPr/>
        <a:lstStyle/>
        <a:p>
          <a:endParaRPr lang="en-US" sz="1800"/>
        </a:p>
      </dgm:t>
    </dgm:pt>
    <dgm:pt modelId="{4BCAB72D-FBB8-48A4-A1C3-F8C66CB10416}" type="sibTrans" cxnId="{7EC39D03-5319-43D7-85FE-1FD887DCB6D7}">
      <dgm:prSet custT="1"/>
      <dgm:spPr/>
      <dgm:t>
        <a:bodyPr/>
        <a:lstStyle/>
        <a:p>
          <a:endParaRPr lang="en-US" sz="2400"/>
        </a:p>
      </dgm:t>
    </dgm:pt>
    <dgm:pt modelId="{D3B65ED9-F160-4BEA-B32A-096D2FA0E7C6}">
      <dgm:prSet custT="1"/>
      <dgm:spPr/>
      <dgm:t>
        <a:bodyPr/>
        <a:lstStyle/>
        <a:p>
          <a:r>
            <a:rPr lang="en-US" sz="2400" dirty="0">
              <a:latin typeface="Arial" panose="020B0604020202020204" pitchFamily="34" charset="0"/>
              <a:cs typeface="Arial" panose="020B0604020202020204" pitchFamily="34" charset="0"/>
            </a:rPr>
            <a:t>The Age Discrimination Act of 1975: Prohibits discrimination based on age.</a:t>
          </a:r>
        </a:p>
      </dgm:t>
    </dgm:pt>
    <dgm:pt modelId="{07991498-7CF7-499F-8959-50C6B6CE0AD0}" type="parTrans" cxnId="{B28772DD-66F0-4075-9E2F-2616DBD690D5}">
      <dgm:prSet/>
      <dgm:spPr/>
      <dgm:t>
        <a:bodyPr/>
        <a:lstStyle/>
        <a:p>
          <a:endParaRPr lang="en-US" sz="1800"/>
        </a:p>
      </dgm:t>
    </dgm:pt>
    <dgm:pt modelId="{58BD5452-C67C-45F5-A107-3511897C79A7}" type="sibTrans" cxnId="{B28772DD-66F0-4075-9E2F-2616DBD690D5}">
      <dgm:prSet/>
      <dgm:spPr/>
      <dgm:t>
        <a:bodyPr/>
        <a:lstStyle/>
        <a:p>
          <a:endParaRPr lang="en-US" sz="1800"/>
        </a:p>
      </dgm:t>
    </dgm:pt>
    <dgm:pt modelId="{C9B6CDB6-EE8C-4B97-AE12-C5BC67ECB5A3}" type="pres">
      <dgm:prSet presAssocID="{B9B9218E-91C1-422A-B0F3-F8892E8E6CB2}" presName="diagram" presStyleCnt="0">
        <dgm:presLayoutVars>
          <dgm:dir/>
          <dgm:resizeHandles val="exact"/>
        </dgm:presLayoutVars>
      </dgm:prSet>
      <dgm:spPr/>
    </dgm:pt>
    <dgm:pt modelId="{4875DFED-C7FC-4177-AD09-26074228A0CF}" type="pres">
      <dgm:prSet presAssocID="{CADE8E31-1757-4910-88EB-6D90F24E8AB8}" presName="node" presStyleLbl="node1" presStyleIdx="0" presStyleCnt="5">
        <dgm:presLayoutVars>
          <dgm:bulletEnabled val="1"/>
        </dgm:presLayoutVars>
      </dgm:prSet>
      <dgm:spPr/>
    </dgm:pt>
    <dgm:pt modelId="{15917F3D-7084-4E0F-805B-67F2A6C118E6}" type="pres">
      <dgm:prSet presAssocID="{BC0C5E1D-B369-4DB4-8549-FB3CE39CA4B3}" presName="sibTrans" presStyleCnt="0"/>
      <dgm:spPr/>
    </dgm:pt>
    <dgm:pt modelId="{71DA5192-9721-4E7E-A343-3F0B010B9641}" type="pres">
      <dgm:prSet presAssocID="{436A009B-1B11-4E26-B4F5-E2864A8172B5}" presName="node" presStyleLbl="node1" presStyleIdx="1" presStyleCnt="5">
        <dgm:presLayoutVars>
          <dgm:bulletEnabled val="1"/>
        </dgm:presLayoutVars>
      </dgm:prSet>
      <dgm:spPr/>
    </dgm:pt>
    <dgm:pt modelId="{83C874A6-96A8-4859-9455-076F7D18618F}" type="pres">
      <dgm:prSet presAssocID="{5673B5D3-144C-490D-8B03-5D4262F44AE3}" presName="sibTrans" presStyleCnt="0"/>
      <dgm:spPr/>
    </dgm:pt>
    <dgm:pt modelId="{E1B05B8D-2F89-40D2-A383-84AA25D05C92}" type="pres">
      <dgm:prSet presAssocID="{3A8314A5-C7EB-4A20-9C1F-EA25B4FF005E}" presName="node" presStyleLbl="node1" presStyleIdx="2" presStyleCnt="5">
        <dgm:presLayoutVars>
          <dgm:bulletEnabled val="1"/>
        </dgm:presLayoutVars>
      </dgm:prSet>
      <dgm:spPr/>
    </dgm:pt>
    <dgm:pt modelId="{3926B5AF-1C3D-438B-87A4-DEEC630E7A01}" type="pres">
      <dgm:prSet presAssocID="{00A49B1C-CBE2-4DF5-9ABA-DF3FB41F7525}" presName="sibTrans" presStyleCnt="0"/>
      <dgm:spPr/>
    </dgm:pt>
    <dgm:pt modelId="{CE072A43-945E-4498-BFDB-3DCA4F7B1B7D}" type="pres">
      <dgm:prSet presAssocID="{AD101A34-E572-4842-A181-65AE35BD3968}" presName="node" presStyleLbl="node1" presStyleIdx="3" presStyleCnt="5">
        <dgm:presLayoutVars>
          <dgm:bulletEnabled val="1"/>
        </dgm:presLayoutVars>
      </dgm:prSet>
      <dgm:spPr/>
    </dgm:pt>
    <dgm:pt modelId="{95F07D1A-E782-4D71-8FA0-F8036735569E}" type="pres">
      <dgm:prSet presAssocID="{4BCAB72D-FBB8-48A4-A1C3-F8C66CB10416}" presName="sibTrans" presStyleCnt="0"/>
      <dgm:spPr/>
    </dgm:pt>
    <dgm:pt modelId="{84F244F9-294C-453E-A82C-C517A1234248}" type="pres">
      <dgm:prSet presAssocID="{D3B65ED9-F160-4BEA-B32A-096D2FA0E7C6}" presName="node" presStyleLbl="node1" presStyleIdx="4" presStyleCnt="5">
        <dgm:presLayoutVars>
          <dgm:bulletEnabled val="1"/>
        </dgm:presLayoutVars>
      </dgm:prSet>
      <dgm:spPr/>
    </dgm:pt>
  </dgm:ptLst>
  <dgm:cxnLst>
    <dgm:cxn modelId="{7EC39D03-5319-43D7-85FE-1FD887DCB6D7}" srcId="{B9B9218E-91C1-422A-B0F3-F8892E8E6CB2}" destId="{AD101A34-E572-4842-A181-65AE35BD3968}" srcOrd="3" destOrd="0" parTransId="{8FBE8A31-6EE2-496C-AA59-E6C4B29E8E2C}" sibTransId="{4BCAB72D-FBB8-48A4-A1C3-F8C66CB10416}"/>
    <dgm:cxn modelId="{65A37B14-6A4B-453F-92EE-D40F7A65159D}" type="presOf" srcId="{D3B65ED9-F160-4BEA-B32A-096D2FA0E7C6}" destId="{84F244F9-294C-453E-A82C-C517A1234248}" srcOrd="0" destOrd="0" presId="urn:microsoft.com/office/officeart/2005/8/layout/default"/>
    <dgm:cxn modelId="{93E9F425-F803-4FA3-9976-9F1B6C457544}" srcId="{B9B9218E-91C1-422A-B0F3-F8892E8E6CB2}" destId="{CADE8E31-1757-4910-88EB-6D90F24E8AB8}" srcOrd="0" destOrd="0" parTransId="{A3ED7100-79E7-4EA2-96D6-56C96DF8E6E9}" sibTransId="{BC0C5E1D-B369-4DB4-8549-FB3CE39CA4B3}"/>
    <dgm:cxn modelId="{973F362F-A413-4E30-A943-D1ED94EF4930}" type="presOf" srcId="{AD101A34-E572-4842-A181-65AE35BD3968}" destId="{CE072A43-945E-4498-BFDB-3DCA4F7B1B7D}" srcOrd="0" destOrd="0" presId="urn:microsoft.com/office/officeart/2005/8/layout/default"/>
    <dgm:cxn modelId="{AFC50238-901A-4772-B2BF-572386F6364C}" type="presOf" srcId="{436A009B-1B11-4E26-B4F5-E2864A8172B5}" destId="{71DA5192-9721-4E7E-A343-3F0B010B9641}" srcOrd="0" destOrd="0" presId="urn:microsoft.com/office/officeart/2005/8/layout/default"/>
    <dgm:cxn modelId="{4074C15B-F24A-4E06-ACBD-17B4EF1EB3E4}" type="presOf" srcId="{B9B9218E-91C1-422A-B0F3-F8892E8E6CB2}" destId="{C9B6CDB6-EE8C-4B97-AE12-C5BC67ECB5A3}" srcOrd="0" destOrd="0" presId="urn:microsoft.com/office/officeart/2005/8/layout/default"/>
    <dgm:cxn modelId="{6A43574B-E40C-4792-9A5C-CE91423AC89E}" srcId="{B9B9218E-91C1-422A-B0F3-F8892E8E6CB2}" destId="{436A009B-1B11-4E26-B4F5-E2864A8172B5}" srcOrd="1" destOrd="0" parTransId="{8966D655-1906-49C9-89EA-94003ED21F77}" sibTransId="{5673B5D3-144C-490D-8B03-5D4262F44AE3}"/>
    <dgm:cxn modelId="{7A16ED4E-0713-41DD-8825-11AC2FDEDE12}" srcId="{B9B9218E-91C1-422A-B0F3-F8892E8E6CB2}" destId="{3A8314A5-C7EB-4A20-9C1F-EA25B4FF005E}" srcOrd="2" destOrd="0" parTransId="{3D7DD2AF-8150-4E70-B053-F3B50870167B}" sibTransId="{00A49B1C-CBE2-4DF5-9ABA-DF3FB41F7525}"/>
    <dgm:cxn modelId="{1F72FDB6-DA5A-43AE-813F-DD7D123061BB}" type="presOf" srcId="{3A8314A5-C7EB-4A20-9C1F-EA25B4FF005E}" destId="{E1B05B8D-2F89-40D2-A383-84AA25D05C92}" srcOrd="0" destOrd="0" presId="urn:microsoft.com/office/officeart/2005/8/layout/default"/>
    <dgm:cxn modelId="{B28772DD-66F0-4075-9E2F-2616DBD690D5}" srcId="{B9B9218E-91C1-422A-B0F3-F8892E8E6CB2}" destId="{D3B65ED9-F160-4BEA-B32A-096D2FA0E7C6}" srcOrd="4" destOrd="0" parTransId="{07991498-7CF7-499F-8959-50C6B6CE0AD0}" sibTransId="{58BD5452-C67C-45F5-A107-3511897C79A7}"/>
    <dgm:cxn modelId="{FAC2A6F8-12A3-42C7-B036-7B387C29DA9A}" type="presOf" srcId="{CADE8E31-1757-4910-88EB-6D90F24E8AB8}" destId="{4875DFED-C7FC-4177-AD09-26074228A0CF}" srcOrd="0" destOrd="0" presId="urn:microsoft.com/office/officeart/2005/8/layout/default"/>
    <dgm:cxn modelId="{559424F5-A842-4481-B8E0-7B5DA1BD3E20}" type="presParOf" srcId="{C9B6CDB6-EE8C-4B97-AE12-C5BC67ECB5A3}" destId="{4875DFED-C7FC-4177-AD09-26074228A0CF}" srcOrd="0" destOrd="0" presId="urn:microsoft.com/office/officeart/2005/8/layout/default"/>
    <dgm:cxn modelId="{4885751B-67BD-447D-8E1F-EACB51B95A8C}" type="presParOf" srcId="{C9B6CDB6-EE8C-4B97-AE12-C5BC67ECB5A3}" destId="{15917F3D-7084-4E0F-805B-67F2A6C118E6}" srcOrd="1" destOrd="0" presId="urn:microsoft.com/office/officeart/2005/8/layout/default"/>
    <dgm:cxn modelId="{7B470669-DC82-4D28-BD99-337AA6E1D24E}" type="presParOf" srcId="{C9B6CDB6-EE8C-4B97-AE12-C5BC67ECB5A3}" destId="{71DA5192-9721-4E7E-A343-3F0B010B9641}" srcOrd="2" destOrd="0" presId="urn:microsoft.com/office/officeart/2005/8/layout/default"/>
    <dgm:cxn modelId="{2F05FE05-D2C7-41F6-949E-352650C0C4FC}" type="presParOf" srcId="{C9B6CDB6-EE8C-4B97-AE12-C5BC67ECB5A3}" destId="{83C874A6-96A8-4859-9455-076F7D18618F}" srcOrd="3" destOrd="0" presId="urn:microsoft.com/office/officeart/2005/8/layout/default"/>
    <dgm:cxn modelId="{8941257F-5C2F-47D3-843D-E408777AC514}" type="presParOf" srcId="{C9B6CDB6-EE8C-4B97-AE12-C5BC67ECB5A3}" destId="{E1B05B8D-2F89-40D2-A383-84AA25D05C92}" srcOrd="4" destOrd="0" presId="urn:microsoft.com/office/officeart/2005/8/layout/default"/>
    <dgm:cxn modelId="{80C2DEC6-5F6A-4292-AA43-BD2D2AE27F5B}" type="presParOf" srcId="{C9B6CDB6-EE8C-4B97-AE12-C5BC67ECB5A3}" destId="{3926B5AF-1C3D-438B-87A4-DEEC630E7A01}" srcOrd="5" destOrd="0" presId="urn:microsoft.com/office/officeart/2005/8/layout/default"/>
    <dgm:cxn modelId="{7F4F8759-1073-4865-8AAD-38BC878B3E62}" type="presParOf" srcId="{C9B6CDB6-EE8C-4B97-AE12-C5BC67ECB5A3}" destId="{CE072A43-945E-4498-BFDB-3DCA4F7B1B7D}" srcOrd="6" destOrd="0" presId="urn:microsoft.com/office/officeart/2005/8/layout/default"/>
    <dgm:cxn modelId="{4A828BB4-741F-4BAF-A5F2-916A68F8D4E8}" type="presParOf" srcId="{C9B6CDB6-EE8C-4B97-AE12-C5BC67ECB5A3}" destId="{95F07D1A-E782-4D71-8FA0-F8036735569E}" srcOrd="7" destOrd="0" presId="urn:microsoft.com/office/officeart/2005/8/layout/default"/>
    <dgm:cxn modelId="{C89A42D7-E408-46F3-8359-BA4A8004DFB0}" type="presParOf" srcId="{C9B6CDB6-EE8C-4B97-AE12-C5BC67ECB5A3}" destId="{84F244F9-294C-453E-A82C-C517A123424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FF146-4413-4117-ABF9-4B1148B14FE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A338085-1E4D-4627-B07E-B1562A4B2C93}">
      <dgm:prSet custT="1"/>
      <dgm:spPr>
        <a:solidFill>
          <a:srgbClr val="14435B"/>
        </a:solidFill>
      </dgm:spPr>
      <dgm:t>
        <a:bodyPr/>
        <a:lstStyle/>
        <a:p>
          <a:r>
            <a:rPr lang="en-US" sz="1400" b="1" i="0" dirty="0">
              <a:latin typeface="Arial" panose="020B0604020202020204" pitchFamily="34" charset="0"/>
              <a:cs typeface="Arial" panose="020B0604020202020204" pitchFamily="34" charset="0"/>
            </a:rPr>
            <a:t>Dr. Bob Witchger </a:t>
          </a:r>
        </a:p>
        <a:p>
          <a:r>
            <a:rPr lang="en-US" sz="1400" b="0" i="0" dirty="0">
              <a:latin typeface="Arial" panose="020B0604020202020204" pitchFamily="34" charset="0"/>
              <a:cs typeface="Arial" panose="020B0604020202020204" pitchFamily="34" charset="0"/>
            </a:rPr>
            <a:t>Executive Director of Perkins CTE​</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witchgerb@nccommunitycolleges.edu​</a:t>
          </a:r>
          <a:endParaRPr lang="en-US" sz="1400" dirty="0">
            <a:latin typeface="Arial" panose="020B0604020202020204" pitchFamily="34" charset="0"/>
            <a:cs typeface="Arial" panose="020B0604020202020204" pitchFamily="34" charset="0"/>
          </a:endParaRPr>
        </a:p>
      </dgm:t>
    </dgm:pt>
    <dgm:pt modelId="{1604437D-9CA5-42D8-AB0D-605520FB07C4}" type="parTrans" cxnId="{0AC1C8EA-9255-43B4-B178-E30B19D7DE64}">
      <dgm:prSet/>
      <dgm:spPr/>
      <dgm:t>
        <a:bodyPr/>
        <a:lstStyle/>
        <a:p>
          <a:endParaRPr lang="en-US" sz="2400"/>
        </a:p>
      </dgm:t>
    </dgm:pt>
    <dgm:pt modelId="{D307FFAD-9358-44C5-BE36-69EFB97AEF52}" type="sibTrans" cxnId="{0AC1C8EA-9255-43B4-B178-E30B19D7DE64}">
      <dgm:prSet/>
      <dgm:spPr/>
      <dgm:t>
        <a:bodyPr/>
        <a:lstStyle/>
        <a:p>
          <a:endParaRPr lang="en-US" sz="2400"/>
        </a:p>
      </dgm:t>
    </dgm:pt>
    <dgm:pt modelId="{B21D3E02-BF16-4B8C-AEEC-34E0D5F9E74B}">
      <dgm:prSet custT="1"/>
      <dgm:spPr>
        <a:solidFill>
          <a:srgbClr val="14435B"/>
        </a:solidFill>
      </dgm:spPr>
      <dgm:t>
        <a:bodyPr/>
        <a:lstStyle/>
        <a:p>
          <a:r>
            <a:rPr lang="en-US" sz="1400" b="1" i="0" dirty="0">
              <a:latin typeface="Arial" panose="020B0604020202020204" pitchFamily="34" charset="0"/>
              <a:cs typeface="Arial" panose="020B0604020202020204" pitchFamily="34" charset="0"/>
            </a:rPr>
            <a:t>Dr. Tony Reggi </a:t>
          </a:r>
        </a:p>
        <a:p>
          <a:r>
            <a:rPr lang="en-US" sz="1400" b="0" i="0" dirty="0">
              <a:latin typeface="Arial" panose="020B0604020202020204" pitchFamily="34" charset="0"/>
              <a:cs typeface="Arial" panose="020B0604020202020204" pitchFamily="34" charset="0"/>
            </a:rPr>
            <a:t>Associate Director of Perkins CTE​</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reggia@nccommunitycolleges.edu</a:t>
          </a:r>
          <a:r>
            <a:rPr lang="en-US" sz="1600" b="0" i="0" dirty="0">
              <a:latin typeface="Calibri (MS)" panose="020B0604020202020204" charset="0"/>
              <a:cs typeface="Calibri (MS)" panose="020B0604020202020204" charset="0"/>
            </a:rPr>
            <a:t>​</a:t>
          </a:r>
          <a:endParaRPr lang="en-US" sz="1600" dirty="0">
            <a:latin typeface="Calibri (MS)" panose="020B0604020202020204" charset="0"/>
            <a:cs typeface="Calibri (MS)" panose="020B0604020202020204" charset="0"/>
          </a:endParaRPr>
        </a:p>
      </dgm:t>
    </dgm:pt>
    <dgm:pt modelId="{FCDF7244-68CD-40B6-8ABF-A024635556F2}" type="parTrans" cxnId="{8B7A5233-C66D-4719-99CF-8DB1F8D1B38B}">
      <dgm:prSet/>
      <dgm:spPr/>
      <dgm:t>
        <a:bodyPr/>
        <a:lstStyle/>
        <a:p>
          <a:endParaRPr lang="en-US" sz="2400"/>
        </a:p>
      </dgm:t>
    </dgm:pt>
    <dgm:pt modelId="{77232A7D-4560-46C2-B4B9-6E78E7773786}" type="sibTrans" cxnId="{8B7A5233-C66D-4719-99CF-8DB1F8D1B38B}">
      <dgm:prSet/>
      <dgm:spPr/>
      <dgm:t>
        <a:bodyPr/>
        <a:lstStyle/>
        <a:p>
          <a:endParaRPr lang="en-US" sz="2400"/>
        </a:p>
      </dgm:t>
    </dgm:pt>
    <dgm:pt modelId="{0A18B763-F361-4B23-A9E1-C88EA206EE4A}">
      <dgm:prSet custT="1"/>
      <dgm:spPr>
        <a:solidFill>
          <a:srgbClr val="14435B"/>
        </a:solidFill>
      </dgm:spPr>
      <dgm:t>
        <a:bodyPr/>
        <a:lstStyle/>
        <a:p>
          <a:r>
            <a:rPr lang="en-US" sz="1400" b="1" i="0" dirty="0">
              <a:latin typeface="Arial" panose="020B0604020202020204" pitchFamily="34" charset="0"/>
              <a:cs typeface="Arial" panose="020B0604020202020204" pitchFamily="34" charset="0"/>
            </a:rPr>
            <a:t>Patti Coultas</a:t>
          </a:r>
        </a:p>
        <a:p>
          <a:r>
            <a:rPr lang="en-US" sz="1400" b="0" i="0" dirty="0">
              <a:latin typeface="Arial" panose="020B0604020202020204" pitchFamily="34" charset="0"/>
              <a:cs typeface="Arial" panose="020B0604020202020204" pitchFamily="34" charset="0"/>
            </a:rPr>
            <a:t>Assistant Director of Perkins CTE - East   </a:t>
          </a:r>
          <a:r>
            <a:rPr lang="en-US" sz="1400" b="1" i="0" dirty="0">
              <a:latin typeface="Arial" panose="020B0604020202020204" pitchFamily="34" charset="0"/>
              <a:cs typeface="Arial" panose="020B0604020202020204" pitchFamily="34" charset="0"/>
            </a:rPr>
            <a:t>    </a:t>
          </a:r>
          <a:r>
            <a:rPr lang="en-US" sz="1400" b="0" i="0" dirty="0">
              <a:latin typeface="Arial" panose="020B0604020202020204" pitchFamily="34" charset="0"/>
              <a:cs typeface="Arial" panose="020B0604020202020204" pitchFamily="34" charset="0"/>
            </a:rPr>
            <a:t> ​</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coultasp@nccommunitycolleges.edu  </a:t>
          </a:r>
          <a:r>
            <a:rPr lang="en-US" sz="1400" b="0" i="0" dirty="0">
              <a:latin typeface="Calibri (MS)" panose="020B0604020202020204" charset="0"/>
              <a:cs typeface="Calibri (MS)" panose="020B0604020202020204" charset="0"/>
            </a:rPr>
            <a:t>​</a:t>
          </a:r>
          <a:endParaRPr lang="en-US" sz="1400" dirty="0">
            <a:latin typeface="Calibri (MS)" panose="020B0604020202020204" charset="0"/>
            <a:cs typeface="Calibri (MS)" panose="020B0604020202020204" charset="0"/>
          </a:endParaRPr>
        </a:p>
      </dgm:t>
    </dgm:pt>
    <dgm:pt modelId="{BDCD92A7-6C58-40FA-A117-C472A23BBE91}" type="parTrans" cxnId="{4508B018-C05B-49B6-8854-DEF5EDF131EA}">
      <dgm:prSet/>
      <dgm:spPr/>
      <dgm:t>
        <a:bodyPr/>
        <a:lstStyle/>
        <a:p>
          <a:endParaRPr lang="en-US" sz="2400"/>
        </a:p>
      </dgm:t>
    </dgm:pt>
    <dgm:pt modelId="{CAEA5090-EA77-47DA-9579-F4E4E7008ADE}" type="sibTrans" cxnId="{4508B018-C05B-49B6-8854-DEF5EDF131EA}">
      <dgm:prSet/>
      <dgm:spPr/>
      <dgm:t>
        <a:bodyPr/>
        <a:lstStyle/>
        <a:p>
          <a:endParaRPr lang="en-US" sz="2400"/>
        </a:p>
      </dgm:t>
    </dgm:pt>
    <dgm:pt modelId="{46D5EE26-4F70-452B-9BA3-F0BFA2745F25}">
      <dgm:prSet custT="1"/>
      <dgm:spPr>
        <a:solidFill>
          <a:srgbClr val="14435B"/>
        </a:solidFill>
      </dgm:spPr>
      <dgm:t>
        <a:bodyPr/>
        <a:lstStyle/>
        <a:p>
          <a:r>
            <a:rPr lang="en-US" sz="1400" b="1" i="0" dirty="0">
              <a:latin typeface="Arial" panose="020B0604020202020204" pitchFamily="34" charset="0"/>
              <a:cs typeface="Arial" panose="020B0604020202020204" pitchFamily="34" charset="0"/>
            </a:rPr>
            <a:t>Dr. Mary Olvera</a:t>
          </a:r>
        </a:p>
        <a:p>
          <a:r>
            <a:rPr lang="en-US" sz="1400" b="1" i="0" dirty="0">
              <a:latin typeface="Arial" panose="020B0604020202020204" pitchFamily="34" charset="0"/>
              <a:cs typeface="Arial" panose="020B0604020202020204" pitchFamily="34" charset="0"/>
            </a:rPr>
            <a:t> </a:t>
          </a:r>
          <a:r>
            <a:rPr lang="en-US" sz="1400" b="0" i="0" dirty="0">
              <a:latin typeface="Arial" panose="020B0604020202020204" pitchFamily="34" charset="0"/>
              <a:cs typeface="Arial" panose="020B0604020202020204" pitchFamily="34" charset="0"/>
            </a:rPr>
            <a:t>State Director of Teacher Education, Public Services, and Perkins Special Populations​</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olveram@nccommunitycolleges.edu</a:t>
          </a:r>
          <a:r>
            <a:rPr lang="en-US" sz="1600" b="0" i="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dgm:t>
    </dgm:pt>
    <dgm:pt modelId="{D499E53C-1598-46F1-8218-9816E43A6FD1}" type="parTrans" cxnId="{676BADDB-045B-4CA1-9D41-999B2FC6A142}">
      <dgm:prSet/>
      <dgm:spPr/>
      <dgm:t>
        <a:bodyPr/>
        <a:lstStyle/>
        <a:p>
          <a:endParaRPr lang="en-US" sz="2400"/>
        </a:p>
      </dgm:t>
    </dgm:pt>
    <dgm:pt modelId="{0E6334A8-1916-487C-935E-2AAA7B0B86AB}" type="sibTrans" cxnId="{676BADDB-045B-4CA1-9D41-999B2FC6A142}">
      <dgm:prSet/>
      <dgm:spPr/>
      <dgm:t>
        <a:bodyPr/>
        <a:lstStyle/>
        <a:p>
          <a:endParaRPr lang="en-US" sz="2400"/>
        </a:p>
      </dgm:t>
    </dgm:pt>
    <dgm:pt modelId="{F802B5BA-0776-4F3E-9DC3-CC19A402C5F2}">
      <dgm:prSet custT="1"/>
      <dgm:spPr>
        <a:solidFill>
          <a:srgbClr val="14435B"/>
        </a:solidFill>
      </dgm:spPr>
      <dgm:t>
        <a:bodyPr/>
        <a:lstStyle/>
        <a:p>
          <a:r>
            <a:rPr lang="en-US" sz="1400" b="1" i="0" dirty="0">
              <a:latin typeface="Arial" panose="020B0604020202020204" pitchFamily="34" charset="0"/>
              <a:cs typeface="Arial" panose="020B0604020202020204" pitchFamily="34" charset="0"/>
            </a:rPr>
            <a:t>Stefanie Schroeder</a:t>
          </a:r>
        </a:p>
        <a:p>
          <a:r>
            <a:rPr lang="en-US" sz="1400" b="1" i="0" dirty="0">
              <a:latin typeface="Arial" panose="020B0604020202020204" pitchFamily="34" charset="0"/>
              <a:cs typeface="Arial" panose="020B0604020202020204" pitchFamily="34" charset="0"/>
            </a:rPr>
            <a:t> </a:t>
          </a:r>
          <a:r>
            <a:rPr lang="en-US" sz="1400" b="0" i="0" dirty="0">
              <a:latin typeface="Arial" panose="020B0604020202020204" pitchFamily="34" charset="0"/>
              <a:cs typeface="Arial" panose="020B0604020202020204" pitchFamily="34" charset="0"/>
            </a:rPr>
            <a:t>Assistant Director of Perkins CTE - West​</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schroeders@nccommunitycolleges.edu</a:t>
          </a:r>
          <a:r>
            <a:rPr lang="en-US" sz="1600" b="0" i="0" dirty="0">
              <a:latin typeface="Calibri (MS)" panose="020B0604020202020204" charset="0"/>
              <a:cs typeface="Calibri (MS)" panose="020B0604020202020204" charset="0"/>
            </a:rPr>
            <a:t>​</a:t>
          </a:r>
          <a:endParaRPr lang="en-US" sz="1600" dirty="0">
            <a:latin typeface="Calibri (MS)" panose="020B0604020202020204" charset="0"/>
            <a:cs typeface="Calibri (MS)" panose="020B0604020202020204" charset="0"/>
          </a:endParaRPr>
        </a:p>
      </dgm:t>
    </dgm:pt>
    <dgm:pt modelId="{D5F98165-BE0B-46CB-A45C-6682ED507544}" type="parTrans" cxnId="{48A25462-9BF7-4394-A7FE-804B2127125B}">
      <dgm:prSet/>
      <dgm:spPr/>
      <dgm:t>
        <a:bodyPr/>
        <a:lstStyle/>
        <a:p>
          <a:endParaRPr lang="en-US" sz="2400"/>
        </a:p>
      </dgm:t>
    </dgm:pt>
    <dgm:pt modelId="{60243F12-1AE4-4CF1-89DE-2EA02D19CF4B}" type="sibTrans" cxnId="{48A25462-9BF7-4394-A7FE-804B2127125B}">
      <dgm:prSet/>
      <dgm:spPr/>
      <dgm:t>
        <a:bodyPr/>
        <a:lstStyle/>
        <a:p>
          <a:endParaRPr lang="en-US" sz="2400"/>
        </a:p>
      </dgm:t>
    </dgm:pt>
    <dgm:pt modelId="{498AB37F-30C2-498D-A451-71062482B9BD}">
      <dgm:prSet custT="1"/>
      <dgm:spPr>
        <a:solidFill>
          <a:srgbClr val="14435B"/>
        </a:solidFill>
      </dgm:spPr>
      <dgm:t>
        <a:bodyPr/>
        <a:lstStyle/>
        <a:p>
          <a:r>
            <a:rPr lang="en-US" sz="1400" b="1" i="0" dirty="0">
              <a:latin typeface="Arial" panose="020B0604020202020204" pitchFamily="34" charset="0"/>
              <a:cs typeface="Arial" panose="020B0604020202020204" pitchFamily="34" charset="0"/>
            </a:rPr>
            <a:t>Darice McDougald</a:t>
          </a:r>
        </a:p>
        <a:p>
          <a:r>
            <a:rPr lang="en-US" sz="1400" b="0" i="0" dirty="0">
              <a:latin typeface="Arial" panose="020B0604020202020204" pitchFamily="34" charset="0"/>
              <a:cs typeface="Arial" panose="020B0604020202020204" pitchFamily="34" charset="0"/>
            </a:rPr>
            <a:t>Perkins Program Specialist​</a:t>
          </a:r>
          <a:br>
            <a:rPr lang="en-US" sz="1400" b="0" i="0" dirty="0">
              <a:latin typeface="Arial" panose="020B0604020202020204" pitchFamily="34" charset="0"/>
              <a:cs typeface="Arial" panose="020B0604020202020204" pitchFamily="34" charset="0"/>
            </a:rPr>
          </a:br>
          <a:r>
            <a:rPr lang="en-US" sz="1400" b="0" i="0" dirty="0">
              <a:latin typeface="Arial" panose="020B0604020202020204" pitchFamily="34" charset="0"/>
              <a:cs typeface="Arial" panose="020B0604020202020204" pitchFamily="34" charset="0"/>
            </a:rPr>
            <a:t>mcdougaldd@nccommunitycolleges.edu​</a:t>
          </a:r>
          <a:endParaRPr lang="en-US" sz="1400" dirty="0">
            <a:latin typeface="Arial" panose="020B0604020202020204" pitchFamily="34" charset="0"/>
            <a:cs typeface="Arial" panose="020B0604020202020204" pitchFamily="34" charset="0"/>
          </a:endParaRPr>
        </a:p>
      </dgm:t>
    </dgm:pt>
    <dgm:pt modelId="{B28AD89F-FEB7-4791-A7D3-E3C24614E293}" type="parTrans" cxnId="{BC48D6C8-D213-4C71-94CB-4652FF27AB1D}">
      <dgm:prSet/>
      <dgm:spPr/>
      <dgm:t>
        <a:bodyPr/>
        <a:lstStyle/>
        <a:p>
          <a:endParaRPr lang="en-US" sz="2400"/>
        </a:p>
      </dgm:t>
    </dgm:pt>
    <dgm:pt modelId="{619E81CF-F960-4C9D-8250-62154AD62059}" type="sibTrans" cxnId="{BC48D6C8-D213-4C71-94CB-4652FF27AB1D}">
      <dgm:prSet/>
      <dgm:spPr/>
      <dgm:t>
        <a:bodyPr/>
        <a:lstStyle/>
        <a:p>
          <a:endParaRPr lang="en-US" sz="2400"/>
        </a:p>
      </dgm:t>
    </dgm:pt>
    <dgm:pt modelId="{3905EFF3-4B71-41FA-A8D3-135FD7277FB0}" type="pres">
      <dgm:prSet presAssocID="{A2DFF146-4413-4117-ABF9-4B1148B14FE1}" presName="diagram" presStyleCnt="0">
        <dgm:presLayoutVars>
          <dgm:dir/>
          <dgm:resizeHandles val="exact"/>
        </dgm:presLayoutVars>
      </dgm:prSet>
      <dgm:spPr/>
    </dgm:pt>
    <dgm:pt modelId="{13CDC19A-2150-4F83-AD30-7437739B1FAD}" type="pres">
      <dgm:prSet presAssocID="{EA338085-1E4D-4627-B07E-B1562A4B2C93}" presName="node" presStyleLbl="node1" presStyleIdx="0" presStyleCnt="6">
        <dgm:presLayoutVars>
          <dgm:bulletEnabled val="1"/>
        </dgm:presLayoutVars>
      </dgm:prSet>
      <dgm:spPr/>
    </dgm:pt>
    <dgm:pt modelId="{947E1D81-4C77-4A7A-B7F8-BEC3622C2843}" type="pres">
      <dgm:prSet presAssocID="{D307FFAD-9358-44C5-BE36-69EFB97AEF52}" presName="sibTrans" presStyleCnt="0"/>
      <dgm:spPr/>
    </dgm:pt>
    <dgm:pt modelId="{DF527DD4-B813-4472-80EF-24DA3A269561}" type="pres">
      <dgm:prSet presAssocID="{B21D3E02-BF16-4B8C-AEEC-34E0D5F9E74B}" presName="node" presStyleLbl="node1" presStyleIdx="1" presStyleCnt="6">
        <dgm:presLayoutVars>
          <dgm:bulletEnabled val="1"/>
        </dgm:presLayoutVars>
      </dgm:prSet>
      <dgm:spPr/>
    </dgm:pt>
    <dgm:pt modelId="{90B7FBF4-A533-4752-8B50-63470FA37096}" type="pres">
      <dgm:prSet presAssocID="{77232A7D-4560-46C2-B4B9-6E78E7773786}" presName="sibTrans" presStyleCnt="0"/>
      <dgm:spPr/>
    </dgm:pt>
    <dgm:pt modelId="{2E8980F0-5B13-4CAD-AE01-D1DE187AC75A}" type="pres">
      <dgm:prSet presAssocID="{0A18B763-F361-4B23-A9E1-C88EA206EE4A}" presName="node" presStyleLbl="node1" presStyleIdx="2" presStyleCnt="6">
        <dgm:presLayoutVars>
          <dgm:bulletEnabled val="1"/>
        </dgm:presLayoutVars>
      </dgm:prSet>
      <dgm:spPr/>
    </dgm:pt>
    <dgm:pt modelId="{78D1B372-7AB9-4C3C-ACBC-28BA44C579A9}" type="pres">
      <dgm:prSet presAssocID="{CAEA5090-EA77-47DA-9579-F4E4E7008ADE}" presName="sibTrans" presStyleCnt="0"/>
      <dgm:spPr/>
    </dgm:pt>
    <dgm:pt modelId="{F2D5E975-1B6A-4A9E-B914-66B0343FA852}" type="pres">
      <dgm:prSet presAssocID="{46D5EE26-4F70-452B-9BA3-F0BFA2745F25}" presName="node" presStyleLbl="node1" presStyleIdx="3" presStyleCnt="6">
        <dgm:presLayoutVars>
          <dgm:bulletEnabled val="1"/>
        </dgm:presLayoutVars>
      </dgm:prSet>
      <dgm:spPr/>
    </dgm:pt>
    <dgm:pt modelId="{6A3CC415-51B7-41E6-B7BF-050D43416171}" type="pres">
      <dgm:prSet presAssocID="{0E6334A8-1916-487C-935E-2AAA7B0B86AB}" presName="sibTrans" presStyleCnt="0"/>
      <dgm:spPr/>
    </dgm:pt>
    <dgm:pt modelId="{5617B1A5-251E-4544-931E-66D3CF643F90}" type="pres">
      <dgm:prSet presAssocID="{F802B5BA-0776-4F3E-9DC3-CC19A402C5F2}" presName="node" presStyleLbl="node1" presStyleIdx="4" presStyleCnt="6">
        <dgm:presLayoutVars>
          <dgm:bulletEnabled val="1"/>
        </dgm:presLayoutVars>
      </dgm:prSet>
      <dgm:spPr/>
    </dgm:pt>
    <dgm:pt modelId="{DB758023-A737-4A7B-8F7B-3EC834F88472}" type="pres">
      <dgm:prSet presAssocID="{60243F12-1AE4-4CF1-89DE-2EA02D19CF4B}" presName="sibTrans" presStyleCnt="0"/>
      <dgm:spPr/>
    </dgm:pt>
    <dgm:pt modelId="{C3091DAD-462F-4244-9384-ED20EFDDE876}" type="pres">
      <dgm:prSet presAssocID="{498AB37F-30C2-498D-A451-71062482B9BD}" presName="node" presStyleLbl="node1" presStyleIdx="5" presStyleCnt="6" custScaleX="104688" custLinFactNeighborX="-1520" custLinFactNeighborY="-8">
        <dgm:presLayoutVars>
          <dgm:bulletEnabled val="1"/>
        </dgm:presLayoutVars>
      </dgm:prSet>
      <dgm:spPr/>
    </dgm:pt>
  </dgm:ptLst>
  <dgm:cxnLst>
    <dgm:cxn modelId="{4508B018-C05B-49B6-8854-DEF5EDF131EA}" srcId="{A2DFF146-4413-4117-ABF9-4B1148B14FE1}" destId="{0A18B763-F361-4B23-A9E1-C88EA206EE4A}" srcOrd="2" destOrd="0" parTransId="{BDCD92A7-6C58-40FA-A117-C472A23BBE91}" sibTransId="{CAEA5090-EA77-47DA-9579-F4E4E7008ADE}"/>
    <dgm:cxn modelId="{3B103732-EE4F-46A4-8BEC-9CCF4BF69B6E}" type="presOf" srcId="{498AB37F-30C2-498D-A451-71062482B9BD}" destId="{C3091DAD-462F-4244-9384-ED20EFDDE876}" srcOrd="0" destOrd="0" presId="urn:microsoft.com/office/officeart/2005/8/layout/default"/>
    <dgm:cxn modelId="{8B7A5233-C66D-4719-99CF-8DB1F8D1B38B}" srcId="{A2DFF146-4413-4117-ABF9-4B1148B14FE1}" destId="{B21D3E02-BF16-4B8C-AEEC-34E0D5F9E74B}" srcOrd="1" destOrd="0" parTransId="{FCDF7244-68CD-40B6-8ABF-A024635556F2}" sibTransId="{77232A7D-4560-46C2-B4B9-6E78E7773786}"/>
    <dgm:cxn modelId="{48A25462-9BF7-4394-A7FE-804B2127125B}" srcId="{A2DFF146-4413-4117-ABF9-4B1148B14FE1}" destId="{F802B5BA-0776-4F3E-9DC3-CC19A402C5F2}" srcOrd="4" destOrd="0" parTransId="{D5F98165-BE0B-46CB-A45C-6682ED507544}" sibTransId="{60243F12-1AE4-4CF1-89DE-2EA02D19CF4B}"/>
    <dgm:cxn modelId="{9CB10E4A-622F-48B1-8780-E6B64301CD34}" type="presOf" srcId="{F802B5BA-0776-4F3E-9DC3-CC19A402C5F2}" destId="{5617B1A5-251E-4544-931E-66D3CF643F90}" srcOrd="0" destOrd="0" presId="urn:microsoft.com/office/officeart/2005/8/layout/default"/>
    <dgm:cxn modelId="{A1DE4F8A-607E-4259-940A-637A540C02F2}" type="presOf" srcId="{A2DFF146-4413-4117-ABF9-4B1148B14FE1}" destId="{3905EFF3-4B71-41FA-A8D3-135FD7277FB0}" srcOrd="0" destOrd="0" presId="urn:microsoft.com/office/officeart/2005/8/layout/default"/>
    <dgm:cxn modelId="{BC48D6C8-D213-4C71-94CB-4652FF27AB1D}" srcId="{A2DFF146-4413-4117-ABF9-4B1148B14FE1}" destId="{498AB37F-30C2-498D-A451-71062482B9BD}" srcOrd="5" destOrd="0" parTransId="{B28AD89F-FEB7-4791-A7D3-E3C24614E293}" sibTransId="{619E81CF-F960-4C9D-8250-62154AD62059}"/>
    <dgm:cxn modelId="{453AEBCD-4D14-48B2-894F-14D558F7C791}" type="presOf" srcId="{EA338085-1E4D-4627-B07E-B1562A4B2C93}" destId="{13CDC19A-2150-4F83-AD30-7437739B1FAD}" srcOrd="0" destOrd="0" presId="urn:microsoft.com/office/officeart/2005/8/layout/default"/>
    <dgm:cxn modelId="{676BADDB-045B-4CA1-9D41-999B2FC6A142}" srcId="{A2DFF146-4413-4117-ABF9-4B1148B14FE1}" destId="{46D5EE26-4F70-452B-9BA3-F0BFA2745F25}" srcOrd="3" destOrd="0" parTransId="{D499E53C-1598-46F1-8218-9816E43A6FD1}" sibTransId="{0E6334A8-1916-487C-935E-2AAA7B0B86AB}"/>
    <dgm:cxn modelId="{FD5838E2-DAF2-4BCD-8DAC-AF90743B4325}" type="presOf" srcId="{0A18B763-F361-4B23-A9E1-C88EA206EE4A}" destId="{2E8980F0-5B13-4CAD-AE01-D1DE187AC75A}" srcOrd="0" destOrd="0" presId="urn:microsoft.com/office/officeart/2005/8/layout/default"/>
    <dgm:cxn modelId="{B24F70E4-43F6-414C-8329-4E0E7246EAE7}" type="presOf" srcId="{B21D3E02-BF16-4B8C-AEEC-34E0D5F9E74B}" destId="{DF527DD4-B813-4472-80EF-24DA3A269561}" srcOrd="0" destOrd="0" presId="urn:microsoft.com/office/officeart/2005/8/layout/default"/>
    <dgm:cxn modelId="{212274E4-DF6D-4F84-B305-45795A133B63}" type="presOf" srcId="{46D5EE26-4F70-452B-9BA3-F0BFA2745F25}" destId="{F2D5E975-1B6A-4A9E-B914-66B0343FA852}" srcOrd="0" destOrd="0" presId="urn:microsoft.com/office/officeart/2005/8/layout/default"/>
    <dgm:cxn modelId="{0AC1C8EA-9255-43B4-B178-E30B19D7DE64}" srcId="{A2DFF146-4413-4117-ABF9-4B1148B14FE1}" destId="{EA338085-1E4D-4627-B07E-B1562A4B2C93}" srcOrd="0" destOrd="0" parTransId="{1604437D-9CA5-42D8-AB0D-605520FB07C4}" sibTransId="{D307FFAD-9358-44C5-BE36-69EFB97AEF52}"/>
    <dgm:cxn modelId="{E9ECF1DC-3061-4DB8-AE2D-D462CFB98614}" type="presParOf" srcId="{3905EFF3-4B71-41FA-A8D3-135FD7277FB0}" destId="{13CDC19A-2150-4F83-AD30-7437739B1FAD}" srcOrd="0" destOrd="0" presId="urn:microsoft.com/office/officeart/2005/8/layout/default"/>
    <dgm:cxn modelId="{8F4B63A7-E3AA-45CD-9C85-CE0E0BBA32C0}" type="presParOf" srcId="{3905EFF3-4B71-41FA-A8D3-135FD7277FB0}" destId="{947E1D81-4C77-4A7A-B7F8-BEC3622C2843}" srcOrd="1" destOrd="0" presId="urn:microsoft.com/office/officeart/2005/8/layout/default"/>
    <dgm:cxn modelId="{66772115-AA74-4432-8D84-85D7FF20FE0D}" type="presParOf" srcId="{3905EFF3-4B71-41FA-A8D3-135FD7277FB0}" destId="{DF527DD4-B813-4472-80EF-24DA3A269561}" srcOrd="2" destOrd="0" presId="urn:microsoft.com/office/officeart/2005/8/layout/default"/>
    <dgm:cxn modelId="{856A2212-A06D-4D3E-B25D-5362B98A779E}" type="presParOf" srcId="{3905EFF3-4B71-41FA-A8D3-135FD7277FB0}" destId="{90B7FBF4-A533-4752-8B50-63470FA37096}" srcOrd="3" destOrd="0" presId="urn:microsoft.com/office/officeart/2005/8/layout/default"/>
    <dgm:cxn modelId="{CEF33308-2319-45B0-8C2D-BFA0A4CF0259}" type="presParOf" srcId="{3905EFF3-4B71-41FA-A8D3-135FD7277FB0}" destId="{2E8980F0-5B13-4CAD-AE01-D1DE187AC75A}" srcOrd="4" destOrd="0" presId="urn:microsoft.com/office/officeart/2005/8/layout/default"/>
    <dgm:cxn modelId="{3276DA4C-075F-4E16-97D2-72666193AFB7}" type="presParOf" srcId="{3905EFF3-4B71-41FA-A8D3-135FD7277FB0}" destId="{78D1B372-7AB9-4C3C-ACBC-28BA44C579A9}" srcOrd="5" destOrd="0" presId="urn:microsoft.com/office/officeart/2005/8/layout/default"/>
    <dgm:cxn modelId="{4853D4B2-F2F4-4AA2-86ED-E72BAB56B5E6}" type="presParOf" srcId="{3905EFF3-4B71-41FA-A8D3-135FD7277FB0}" destId="{F2D5E975-1B6A-4A9E-B914-66B0343FA852}" srcOrd="6" destOrd="0" presId="urn:microsoft.com/office/officeart/2005/8/layout/default"/>
    <dgm:cxn modelId="{4ADE2772-BB99-473E-A53F-DD80AB758628}" type="presParOf" srcId="{3905EFF3-4B71-41FA-A8D3-135FD7277FB0}" destId="{6A3CC415-51B7-41E6-B7BF-050D43416171}" srcOrd="7" destOrd="0" presId="urn:microsoft.com/office/officeart/2005/8/layout/default"/>
    <dgm:cxn modelId="{462DBDC1-88A8-4F73-AA11-88ED2E818B86}" type="presParOf" srcId="{3905EFF3-4B71-41FA-A8D3-135FD7277FB0}" destId="{5617B1A5-251E-4544-931E-66D3CF643F90}" srcOrd="8" destOrd="0" presId="urn:microsoft.com/office/officeart/2005/8/layout/default"/>
    <dgm:cxn modelId="{3C532444-72DE-429A-AF3F-035D54ACE35D}" type="presParOf" srcId="{3905EFF3-4B71-41FA-A8D3-135FD7277FB0}" destId="{DB758023-A737-4A7B-8F7B-3EC834F88472}" srcOrd="9" destOrd="0" presId="urn:microsoft.com/office/officeart/2005/8/layout/default"/>
    <dgm:cxn modelId="{FCB54D36-9DD0-4C98-A384-46E9AE02FCC7}" type="presParOf" srcId="{3905EFF3-4B71-41FA-A8D3-135FD7277FB0}" destId="{C3091DAD-462F-4244-9384-ED20EFDDE876}"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33C4E-4A58-4980-A420-12B550A20EDC}">
      <dsp:nvSpPr>
        <dsp:cNvPr id="0" name=""/>
        <dsp:cNvSpPr/>
      </dsp:nvSpPr>
      <dsp:spPr>
        <a:xfrm rot="5400000">
          <a:off x="5639137" y="-1795539"/>
          <a:ext cx="2201924" cy="634362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b="1" kern="1200" dirty="0">
              <a:latin typeface="Arial" panose="020B0604020202020204" pitchFamily="34" charset="0"/>
              <a:cs typeface="Arial" panose="020B0604020202020204" pitchFamily="34" charset="0"/>
            </a:rPr>
            <a:t>Requires biennial assessment to align programs with workforce demands.</a:t>
          </a:r>
          <a:endParaRPr lang="en-US" sz="2700" kern="1200" dirty="0">
            <a:latin typeface="Arial" panose="020B0604020202020204" pitchFamily="34" charset="0"/>
            <a:cs typeface="Arial" panose="020B0604020202020204" pitchFamily="34" charset="0"/>
          </a:endParaRPr>
        </a:p>
        <a:p>
          <a:pPr marL="228600" lvl="1" indent="-228600" algn="l" defTabSz="1200150">
            <a:lnSpc>
              <a:spcPct val="90000"/>
            </a:lnSpc>
            <a:spcBef>
              <a:spcPct val="0"/>
            </a:spcBef>
            <a:spcAft>
              <a:spcPct val="15000"/>
            </a:spcAft>
            <a:buChar char="•"/>
          </a:pPr>
          <a:r>
            <a:rPr lang="en-US" sz="2700" b="1" kern="1200" dirty="0">
              <a:latin typeface="Arial" panose="020B0604020202020204" pitchFamily="34" charset="0"/>
              <a:cs typeface="Arial" panose="020B0604020202020204" pitchFamily="34" charset="0"/>
            </a:rPr>
            <a:t>Engages local stakeholders to identify gaps and align resources.</a:t>
          </a:r>
          <a:endParaRPr lang="en-US" sz="2700" kern="1200" dirty="0">
            <a:latin typeface="Arial" panose="020B0604020202020204" pitchFamily="34" charset="0"/>
            <a:cs typeface="Arial" panose="020B0604020202020204" pitchFamily="34" charset="0"/>
          </a:endParaRPr>
        </a:p>
      </dsp:txBody>
      <dsp:txXfrm rot="-5400000">
        <a:off x="3568288" y="382799"/>
        <a:ext cx="6236134" cy="1986946"/>
      </dsp:txXfrm>
    </dsp:sp>
    <dsp:sp modelId="{38888685-430B-41E5-82ED-A68630C738D5}">
      <dsp:nvSpPr>
        <dsp:cNvPr id="0" name=""/>
        <dsp:cNvSpPr/>
      </dsp:nvSpPr>
      <dsp:spPr>
        <a:xfrm>
          <a:off x="0" y="0"/>
          <a:ext cx="3568287" cy="27524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b="1" kern="1200" dirty="0">
              <a:latin typeface="Arial" panose="020B0604020202020204" pitchFamily="34" charset="0"/>
              <a:cs typeface="Arial" panose="020B0604020202020204" pitchFamily="34" charset="0"/>
            </a:rPr>
            <a:t>Local Needs Assessment (CLNA):</a:t>
          </a:r>
          <a:endParaRPr lang="en-US" sz="3800" kern="1200" dirty="0">
            <a:latin typeface="Arial" panose="020B0604020202020204" pitchFamily="34" charset="0"/>
            <a:cs typeface="Arial" panose="020B0604020202020204" pitchFamily="34" charset="0"/>
          </a:endParaRPr>
        </a:p>
      </dsp:txBody>
      <dsp:txXfrm>
        <a:off x="134361" y="134361"/>
        <a:ext cx="3299565" cy="2483683"/>
      </dsp:txXfrm>
    </dsp:sp>
    <dsp:sp modelId="{A83EF4BC-B139-442A-887D-63F23449E509}">
      <dsp:nvSpPr>
        <dsp:cNvPr id="0" name=""/>
        <dsp:cNvSpPr/>
      </dsp:nvSpPr>
      <dsp:spPr>
        <a:xfrm rot="5400000">
          <a:off x="5639137" y="1094486"/>
          <a:ext cx="2201924" cy="634362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b="1" kern="1200" dirty="0">
              <a:latin typeface="Arial" panose="020B0604020202020204" pitchFamily="34" charset="0"/>
              <a:cs typeface="Arial" panose="020B0604020202020204" pitchFamily="34" charset="0"/>
            </a:rPr>
            <a:t>Inclusive support for individuals with disabilities, low-income students, non-traditional fields, etc.</a:t>
          </a:r>
          <a:endParaRPr lang="en-US" sz="2700" kern="1200" dirty="0">
            <a:latin typeface="Arial" panose="020B0604020202020204" pitchFamily="34" charset="0"/>
            <a:cs typeface="Arial" panose="020B0604020202020204" pitchFamily="34" charset="0"/>
          </a:endParaRPr>
        </a:p>
        <a:p>
          <a:pPr marL="228600" lvl="1" indent="-228600" algn="l" defTabSz="1200150">
            <a:lnSpc>
              <a:spcPct val="90000"/>
            </a:lnSpc>
            <a:spcBef>
              <a:spcPct val="0"/>
            </a:spcBef>
            <a:spcAft>
              <a:spcPct val="15000"/>
            </a:spcAft>
            <a:buChar char="•"/>
          </a:pPr>
          <a:r>
            <a:rPr lang="en-US" sz="2700" b="1" kern="1200" dirty="0">
              <a:latin typeface="Arial" panose="020B0604020202020204" pitchFamily="34" charset="0"/>
              <a:cs typeface="Arial" panose="020B0604020202020204" pitchFamily="34" charset="0"/>
            </a:rPr>
            <a:t>Focus on removing barriers to equitable CTE access.</a:t>
          </a:r>
          <a:endParaRPr lang="en-US" sz="2700" kern="1200" dirty="0">
            <a:latin typeface="Arial" panose="020B0604020202020204" pitchFamily="34" charset="0"/>
            <a:cs typeface="Arial" panose="020B0604020202020204" pitchFamily="34" charset="0"/>
          </a:endParaRPr>
        </a:p>
      </dsp:txBody>
      <dsp:txXfrm rot="-5400000">
        <a:off x="3568288" y="3272825"/>
        <a:ext cx="6236134" cy="1986946"/>
      </dsp:txXfrm>
    </dsp:sp>
    <dsp:sp modelId="{D3B7FF46-D40C-4BE6-86E8-E83BB4F8CBCE}">
      <dsp:nvSpPr>
        <dsp:cNvPr id="0" name=""/>
        <dsp:cNvSpPr/>
      </dsp:nvSpPr>
      <dsp:spPr>
        <a:xfrm>
          <a:off x="0" y="2890095"/>
          <a:ext cx="3568287" cy="27524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b="1" kern="1200" dirty="0">
              <a:latin typeface="Arial" panose="020B0604020202020204" pitchFamily="34" charset="0"/>
              <a:cs typeface="Arial" panose="020B0604020202020204" pitchFamily="34" charset="0"/>
            </a:rPr>
            <a:t>Special Populations:</a:t>
          </a:r>
          <a:endParaRPr lang="en-US" sz="3800" kern="1200" dirty="0">
            <a:latin typeface="Arial" panose="020B0604020202020204" pitchFamily="34" charset="0"/>
            <a:cs typeface="Arial" panose="020B0604020202020204" pitchFamily="34" charset="0"/>
          </a:endParaRPr>
        </a:p>
      </dsp:txBody>
      <dsp:txXfrm>
        <a:off x="134361" y="3024456"/>
        <a:ext cx="3299565" cy="2483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2437C-CC41-463D-B456-AC787C3CA725}">
      <dsp:nvSpPr>
        <dsp:cNvPr id="0" name=""/>
        <dsp:cNvSpPr/>
      </dsp:nvSpPr>
      <dsp:spPr>
        <a:xfrm>
          <a:off x="0" y="0"/>
          <a:ext cx="4569691" cy="456969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BF47B5-3C5D-4A6C-8BA9-356F6234E065}">
      <dsp:nvSpPr>
        <dsp:cNvPr id="0" name=""/>
        <dsp:cNvSpPr/>
      </dsp:nvSpPr>
      <dsp:spPr>
        <a:xfrm>
          <a:off x="2284845" y="0"/>
          <a:ext cx="9373754" cy="456969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Arial" panose="020B0604020202020204" pitchFamily="34" charset="0"/>
              <a:cs typeface="Arial" panose="020B0604020202020204" pitchFamily="34" charset="0"/>
            </a:rPr>
            <a:t>Data-Driven Accountability</a:t>
          </a:r>
          <a:r>
            <a:rPr lang="en-US" sz="4100" kern="1200" dirty="0">
              <a:latin typeface="Arial" panose="020B0604020202020204" pitchFamily="34" charset="0"/>
              <a:cs typeface="Arial" panose="020B0604020202020204" pitchFamily="34" charset="0"/>
            </a:rPr>
            <a:t>:</a:t>
          </a:r>
        </a:p>
      </dsp:txBody>
      <dsp:txXfrm>
        <a:off x="2284845" y="0"/>
        <a:ext cx="4686877" cy="2170603"/>
      </dsp:txXfrm>
    </dsp:sp>
    <dsp:sp modelId="{F9752CEF-16C2-4B8C-979E-0AACC01286CF}">
      <dsp:nvSpPr>
        <dsp:cNvPr id="0" name=""/>
        <dsp:cNvSpPr/>
      </dsp:nvSpPr>
      <dsp:spPr>
        <a:xfrm>
          <a:off x="1199543" y="2170603"/>
          <a:ext cx="2170603" cy="217060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37E9C5-A3D0-4471-881A-CD43EB5DCB84}">
      <dsp:nvSpPr>
        <dsp:cNvPr id="0" name=""/>
        <dsp:cNvSpPr/>
      </dsp:nvSpPr>
      <dsp:spPr>
        <a:xfrm>
          <a:off x="2284845" y="2170603"/>
          <a:ext cx="9373754" cy="217060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Arial" panose="020B0604020202020204" pitchFamily="34" charset="0"/>
              <a:cs typeface="Arial" panose="020B0604020202020204" pitchFamily="34" charset="0"/>
            </a:rPr>
            <a:t>Local Flexibility</a:t>
          </a:r>
          <a:r>
            <a:rPr lang="en-US" sz="4100" kern="1200" dirty="0">
              <a:latin typeface="Arial" panose="020B0604020202020204" pitchFamily="34" charset="0"/>
              <a:cs typeface="Arial" panose="020B0604020202020204" pitchFamily="34" charset="0"/>
            </a:rPr>
            <a:t>:</a:t>
          </a:r>
        </a:p>
      </dsp:txBody>
      <dsp:txXfrm>
        <a:off x="2284845" y="2170603"/>
        <a:ext cx="4686877" cy="2170603"/>
      </dsp:txXfrm>
    </dsp:sp>
    <dsp:sp modelId="{DB59F73E-0011-4A68-BC5A-DEF14E372015}">
      <dsp:nvSpPr>
        <dsp:cNvPr id="0" name=""/>
        <dsp:cNvSpPr/>
      </dsp:nvSpPr>
      <dsp:spPr>
        <a:xfrm>
          <a:off x="6971722" y="0"/>
          <a:ext cx="4686877" cy="21706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FontTx/>
            <a:buNone/>
          </a:pPr>
          <a:r>
            <a:rPr lang="en-US" sz="2300" kern="1200" dirty="0">
              <a:latin typeface="Arial" panose="020B0604020202020204" pitchFamily="34" charset="0"/>
              <a:cs typeface="Arial" panose="020B0604020202020204" pitchFamily="34" charset="0"/>
            </a:rPr>
            <a:t>Performance indicators measure success in:</a:t>
          </a:r>
        </a:p>
        <a:p>
          <a:pPr marL="457200" lvl="2"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Post program placement</a:t>
          </a:r>
        </a:p>
        <a:p>
          <a:pPr marL="457200" lvl="2"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Credentials earned</a:t>
          </a:r>
        </a:p>
        <a:p>
          <a:pPr marL="457200" lvl="2" indent="-228600" algn="l" defTabSz="1022350">
            <a:lnSpc>
              <a:spcPct val="90000"/>
            </a:lnSpc>
            <a:spcBef>
              <a:spcPct val="0"/>
            </a:spcBef>
            <a:spcAft>
              <a:spcPct val="15000"/>
            </a:spcAft>
            <a:buChar char="•"/>
          </a:pPr>
          <a:r>
            <a:rPr lang="en-US" sz="2300" kern="1200" dirty="0">
              <a:latin typeface="Arial" panose="020B0604020202020204" pitchFamily="34" charset="0"/>
              <a:cs typeface="Arial" panose="020B0604020202020204" pitchFamily="34" charset="0"/>
            </a:rPr>
            <a:t>Students in non-traditional fields</a:t>
          </a:r>
        </a:p>
      </dsp:txBody>
      <dsp:txXfrm>
        <a:off x="6971722" y="0"/>
        <a:ext cx="4686877" cy="2170603"/>
      </dsp:txXfrm>
    </dsp:sp>
    <dsp:sp modelId="{99D2983D-6DE0-400C-B4C8-E4F5477B277B}">
      <dsp:nvSpPr>
        <dsp:cNvPr id="0" name=""/>
        <dsp:cNvSpPr/>
      </dsp:nvSpPr>
      <dsp:spPr>
        <a:xfrm>
          <a:off x="6971722" y="2170603"/>
          <a:ext cx="4686877" cy="21706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FontTx/>
            <a:buNone/>
          </a:pPr>
          <a:r>
            <a:rPr lang="en-US" sz="2300" kern="1200" dirty="0">
              <a:latin typeface="Arial" panose="020B0604020202020204" pitchFamily="34" charset="0"/>
              <a:cs typeface="Arial" panose="020B0604020202020204" pitchFamily="34" charset="0"/>
            </a:rPr>
            <a:t>States and institutions have greater autonomy to customize programs and funding to address unique needs effectively.</a:t>
          </a:r>
        </a:p>
      </dsp:txBody>
      <dsp:txXfrm>
        <a:off x="6971722" y="2170603"/>
        <a:ext cx="4686877" cy="2170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EDC12-E03C-4745-81DB-9A1080B00CC0}">
      <dsp:nvSpPr>
        <dsp:cNvPr id="0" name=""/>
        <dsp:cNvSpPr/>
      </dsp:nvSpPr>
      <dsp:spPr>
        <a:xfrm>
          <a:off x="0" y="524575"/>
          <a:ext cx="4548187" cy="2728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Career Exploration and Development-</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Provide students with opportunities for career exploration and guidance to help them understand career pathways and make informed choices about their education and career goals.</a:t>
          </a:r>
        </a:p>
      </dsp:txBody>
      <dsp:txXfrm>
        <a:off x="0" y="524575"/>
        <a:ext cx="4548187" cy="2728912"/>
      </dsp:txXfrm>
    </dsp:sp>
    <dsp:sp modelId="{73274D14-56D9-432C-BB38-314B0D5A372E}">
      <dsp:nvSpPr>
        <dsp:cNvPr id="0" name=""/>
        <dsp:cNvSpPr/>
      </dsp:nvSpPr>
      <dsp:spPr>
        <a:xfrm>
          <a:off x="5003006" y="524575"/>
          <a:ext cx="4548187" cy="2728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Professional Development for Educators-</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Offer continuous professional development for CTE instructors, faculty, administrators, and other CTE personnel to enhance their skills, support student achievement, and improve program quality.</a:t>
          </a:r>
        </a:p>
      </dsp:txBody>
      <dsp:txXfrm>
        <a:off x="5003006" y="524575"/>
        <a:ext cx="4548187" cy="2728912"/>
      </dsp:txXfrm>
    </dsp:sp>
    <dsp:sp modelId="{7246D633-5FAB-4786-A1EC-6DCC74F0269E}">
      <dsp:nvSpPr>
        <dsp:cNvPr id="0" name=""/>
        <dsp:cNvSpPr/>
      </dsp:nvSpPr>
      <dsp:spPr>
        <a:xfrm>
          <a:off x="10006012" y="524575"/>
          <a:ext cx="4548187" cy="2728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High-Quality Programs and Standards Alignment-</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Develop and implement rigorous CTE programs that are aligned with industry standards and relevant to the labor market, ensuring that students are equipped with the skills required for high-demand jobs.</a:t>
          </a:r>
        </a:p>
      </dsp:txBody>
      <dsp:txXfrm>
        <a:off x="10006012" y="524575"/>
        <a:ext cx="4548187" cy="2728912"/>
      </dsp:txXfrm>
    </dsp:sp>
    <dsp:sp modelId="{89AEE914-87A6-4D54-9320-E8AC3C7BC82C}">
      <dsp:nvSpPr>
        <dsp:cNvPr id="0" name=""/>
        <dsp:cNvSpPr/>
      </dsp:nvSpPr>
      <dsp:spPr>
        <a:xfrm>
          <a:off x="0" y="3708306"/>
          <a:ext cx="4548187" cy="2728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Student Support Services-</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Provide comprehensive support services, including tutoring, counseling, and mentorship, especially for special populations, to help students succeed in CTE programs and transition smoothly to postsecondary education or the workforce.</a:t>
          </a:r>
        </a:p>
      </dsp:txBody>
      <dsp:txXfrm>
        <a:off x="0" y="3708306"/>
        <a:ext cx="4548187" cy="2728912"/>
      </dsp:txXfrm>
    </dsp:sp>
    <dsp:sp modelId="{42AA4E29-3793-4462-A613-5D6408EE7921}">
      <dsp:nvSpPr>
        <dsp:cNvPr id="0" name=""/>
        <dsp:cNvSpPr/>
      </dsp:nvSpPr>
      <dsp:spPr>
        <a:xfrm>
          <a:off x="5003006" y="3708306"/>
          <a:ext cx="4548187" cy="2728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Innovation and Modernization of Equipment and Infrastructure-</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Invest in state-of-the-art technology and equipment, work-based learning opportunities, and relevant curricula that meet current industry standards, enhancing students' hands-on skills.</a:t>
          </a:r>
        </a:p>
      </dsp:txBody>
      <dsp:txXfrm>
        <a:off x="5003006" y="3708306"/>
        <a:ext cx="4548187" cy="2728912"/>
      </dsp:txXfrm>
    </dsp:sp>
    <dsp:sp modelId="{695FC666-7A9F-47C8-8330-FF8EF803628E}">
      <dsp:nvSpPr>
        <dsp:cNvPr id="0" name=""/>
        <dsp:cNvSpPr/>
      </dsp:nvSpPr>
      <dsp:spPr>
        <a:xfrm>
          <a:off x="10006012" y="3708306"/>
          <a:ext cx="4548187" cy="2728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Data Collection, Reporting, and Continuous Improvement-</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Collect and analyze data to assess program effectiveness, measure student outcomes, and inform continuous improvement efforts, aligning with Perkins V accountability requirements.</a:t>
          </a:r>
        </a:p>
      </dsp:txBody>
      <dsp:txXfrm>
        <a:off x="10006012" y="3708306"/>
        <a:ext cx="4548187" cy="2728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EAB75-33EA-413B-9DC7-D594317BF529}">
      <dsp:nvSpPr>
        <dsp:cNvPr id="0" name=""/>
        <dsp:cNvSpPr/>
      </dsp:nvSpPr>
      <dsp:spPr>
        <a:xfrm rot="5400000">
          <a:off x="8627201" y="-2565559"/>
          <a:ext cx="3834429" cy="992415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a:latin typeface="Arial" panose="020B0604020202020204" pitchFamily="34" charset="0"/>
              <a:cs typeface="Arial" panose="020B0604020202020204" pitchFamily="34" charset="0"/>
            </a:rPr>
            <a:t>NCCCS is responsible for ensuring that all state-funded postsecondary community colleges in the system, adhere to federal civil rights laws, which prohibit discrimination based on race, color, national origin, sex, disability, or age.</a:t>
          </a:r>
        </a:p>
      </dsp:txBody>
      <dsp:txXfrm rot="-5400000">
        <a:off x="5582338" y="666485"/>
        <a:ext cx="9736975" cy="3460067"/>
      </dsp:txXfrm>
    </dsp:sp>
    <dsp:sp modelId="{F1897EFF-090F-422A-923E-CC975CF86BF7}">
      <dsp:nvSpPr>
        <dsp:cNvPr id="0" name=""/>
        <dsp:cNvSpPr/>
      </dsp:nvSpPr>
      <dsp:spPr>
        <a:xfrm>
          <a:off x="0" y="0"/>
          <a:ext cx="5582338" cy="4793037"/>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Arial" panose="020B0604020202020204" pitchFamily="34" charset="0"/>
              <a:cs typeface="Arial" panose="020B0604020202020204" pitchFamily="34" charset="0"/>
            </a:rPr>
            <a:t>Methods of Administration (MOAs) are carried out under the guidance of the U.S. Department of Education’s Office for Civil Rights (OCR) by the North Carolina Community Colleges System Office (NCCCS). </a:t>
          </a:r>
        </a:p>
      </dsp:txBody>
      <dsp:txXfrm>
        <a:off x="233977" y="233977"/>
        <a:ext cx="5114384" cy="43250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5DFED-C7FC-4177-AD09-26074228A0CF}">
      <dsp:nvSpPr>
        <dsp:cNvPr id="0" name=""/>
        <dsp:cNvSpPr/>
      </dsp:nvSpPr>
      <dsp:spPr>
        <a:xfrm>
          <a:off x="1709994" y="1434"/>
          <a:ext cx="3616169" cy="21697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Title VI of the Civil Rights Act of 1964: Prohibits discrimination based on race, color, or national origin.</a:t>
          </a:r>
        </a:p>
      </dsp:txBody>
      <dsp:txXfrm>
        <a:off x="1709994" y="1434"/>
        <a:ext cx="3616169" cy="2169701"/>
      </dsp:txXfrm>
    </dsp:sp>
    <dsp:sp modelId="{71DA5192-9721-4E7E-A343-3F0B010B9641}">
      <dsp:nvSpPr>
        <dsp:cNvPr id="0" name=""/>
        <dsp:cNvSpPr/>
      </dsp:nvSpPr>
      <dsp:spPr>
        <a:xfrm>
          <a:off x="5687781" y="1434"/>
          <a:ext cx="3616169" cy="21697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Title IX of the Education Amendments of 1972: Prohibits discrimination based on sex in education programs and activities.</a:t>
          </a:r>
        </a:p>
      </dsp:txBody>
      <dsp:txXfrm>
        <a:off x="5687781" y="1434"/>
        <a:ext cx="3616169" cy="2169701"/>
      </dsp:txXfrm>
    </dsp:sp>
    <dsp:sp modelId="{E1B05B8D-2F89-40D2-A383-84AA25D05C92}">
      <dsp:nvSpPr>
        <dsp:cNvPr id="0" name=""/>
        <dsp:cNvSpPr/>
      </dsp:nvSpPr>
      <dsp:spPr>
        <a:xfrm>
          <a:off x="9665568" y="1434"/>
          <a:ext cx="3616169" cy="21697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Section 504 of the Rehabilitation Act of 1973: Prohibits discrimination based on disability.</a:t>
          </a:r>
        </a:p>
      </dsp:txBody>
      <dsp:txXfrm>
        <a:off x="9665568" y="1434"/>
        <a:ext cx="3616169" cy="2169701"/>
      </dsp:txXfrm>
    </dsp:sp>
    <dsp:sp modelId="{CE072A43-945E-4498-BFDB-3DCA4F7B1B7D}">
      <dsp:nvSpPr>
        <dsp:cNvPr id="0" name=""/>
        <dsp:cNvSpPr/>
      </dsp:nvSpPr>
      <dsp:spPr>
        <a:xfrm>
          <a:off x="3698888" y="2532753"/>
          <a:ext cx="3616169" cy="21697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The Americans with Disabilities Act (ADA) of 1990: Prohibits discrimination against individuals with disabilities.</a:t>
          </a:r>
        </a:p>
      </dsp:txBody>
      <dsp:txXfrm>
        <a:off x="3698888" y="2532753"/>
        <a:ext cx="3616169" cy="2169701"/>
      </dsp:txXfrm>
    </dsp:sp>
    <dsp:sp modelId="{84F244F9-294C-453E-A82C-C517A1234248}">
      <dsp:nvSpPr>
        <dsp:cNvPr id="0" name=""/>
        <dsp:cNvSpPr/>
      </dsp:nvSpPr>
      <dsp:spPr>
        <a:xfrm>
          <a:off x="7676674" y="2532753"/>
          <a:ext cx="3616169" cy="21697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The Age Discrimination Act of 1975: Prohibits discrimination based on age.</a:t>
          </a:r>
        </a:p>
      </dsp:txBody>
      <dsp:txXfrm>
        <a:off x="7676674" y="2532753"/>
        <a:ext cx="3616169" cy="2169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DC19A-2150-4F83-AD30-7437739B1FAD}">
      <dsp:nvSpPr>
        <dsp:cNvPr id="0" name=""/>
        <dsp:cNvSpPr/>
      </dsp:nvSpPr>
      <dsp:spPr>
        <a:xfrm>
          <a:off x="1327020" y="4426"/>
          <a:ext cx="3509031" cy="2105418"/>
        </a:xfrm>
        <a:prstGeom prst="rect">
          <a:avLst/>
        </a:prstGeom>
        <a:solidFill>
          <a:srgbClr val="1443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Dr. Bob Witchger </a:t>
          </a:r>
        </a:p>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Executive Director of Perkins CTE​</a:t>
          </a:r>
          <a:br>
            <a:rPr lang="en-US" sz="1400" b="0" i="0" kern="1200" dirty="0">
              <a:latin typeface="Arial" panose="020B0604020202020204" pitchFamily="34" charset="0"/>
              <a:cs typeface="Arial" panose="020B0604020202020204" pitchFamily="34" charset="0"/>
            </a:rPr>
          </a:br>
          <a:r>
            <a:rPr lang="en-US" sz="1400" b="0" i="0" kern="1200" dirty="0">
              <a:latin typeface="Arial" panose="020B0604020202020204" pitchFamily="34" charset="0"/>
              <a:cs typeface="Arial" panose="020B0604020202020204" pitchFamily="34" charset="0"/>
            </a:rPr>
            <a:t>witchgerb@nccommunitycolleges.edu​</a:t>
          </a:r>
          <a:endParaRPr lang="en-US" sz="1400" kern="1200" dirty="0">
            <a:latin typeface="Arial" panose="020B0604020202020204" pitchFamily="34" charset="0"/>
            <a:cs typeface="Arial" panose="020B0604020202020204" pitchFamily="34" charset="0"/>
          </a:endParaRPr>
        </a:p>
      </dsp:txBody>
      <dsp:txXfrm>
        <a:off x="1327020" y="4426"/>
        <a:ext cx="3509031" cy="2105418"/>
      </dsp:txXfrm>
    </dsp:sp>
    <dsp:sp modelId="{DF527DD4-B813-4472-80EF-24DA3A269561}">
      <dsp:nvSpPr>
        <dsp:cNvPr id="0" name=""/>
        <dsp:cNvSpPr/>
      </dsp:nvSpPr>
      <dsp:spPr>
        <a:xfrm>
          <a:off x="5186955" y="4426"/>
          <a:ext cx="3509031" cy="2105418"/>
        </a:xfrm>
        <a:prstGeom prst="rect">
          <a:avLst/>
        </a:prstGeom>
        <a:solidFill>
          <a:srgbClr val="1443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Dr. Tony Reggi </a:t>
          </a:r>
        </a:p>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Associate Director of Perkins CTE​</a:t>
          </a:r>
          <a:br>
            <a:rPr lang="en-US" sz="1400" b="0" i="0" kern="1200" dirty="0">
              <a:latin typeface="Arial" panose="020B0604020202020204" pitchFamily="34" charset="0"/>
              <a:cs typeface="Arial" panose="020B0604020202020204" pitchFamily="34" charset="0"/>
            </a:rPr>
          </a:br>
          <a:r>
            <a:rPr lang="en-US" sz="1400" b="0" i="0" kern="1200" dirty="0">
              <a:latin typeface="Arial" panose="020B0604020202020204" pitchFamily="34" charset="0"/>
              <a:cs typeface="Arial" panose="020B0604020202020204" pitchFamily="34" charset="0"/>
            </a:rPr>
            <a:t>reggia@nccommunitycolleges.edu</a:t>
          </a:r>
          <a:r>
            <a:rPr lang="en-US" sz="1600" b="0" i="0" kern="1200" dirty="0">
              <a:latin typeface="Calibri (MS)" panose="020B0604020202020204" charset="0"/>
              <a:cs typeface="Calibri (MS)" panose="020B0604020202020204" charset="0"/>
            </a:rPr>
            <a:t>​</a:t>
          </a:r>
          <a:endParaRPr lang="en-US" sz="1600" kern="1200" dirty="0">
            <a:latin typeface="Calibri (MS)" panose="020B0604020202020204" charset="0"/>
            <a:cs typeface="Calibri (MS)" panose="020B0604020202020204" charset="0"/>
          </a:endParaRPr>
        </a:p>
      </dsp:txBody>
      <dsp:txXfrm>
        <a:off x="5186955" y="4426"/>
        <a:ext cx="3509031" cy="2105418"/>
      </dsp:txXfrm>
    </dsp:sp>
    <dsp:sp modelId="{2E8980F0-5B13-4CAD-AE01-D1DE187AC75A}">
      <dsp:nvSpPr>
        <dsp:cNvPr id="0" name=""/>
        <dsp:cNvSpPr/>
      </dsp:nvSpPr>
      <dsp:spPr>
        <a:xfrm>
          <a:off x="1327020" y="2460749"/>
          <a:ext cx="3509031" cy="2105418"/>
        </a:xfrm>
        <a:prstGeom prst="rect">
          <a:avLst/>
        </a:prstGeom>
        <a:solidFill>
          <a:srgbClr val="1443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Patti Coultas</a:t>
          </a:r>
        </a:p>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Assistant Director of Perkins CTE - East   </a:t>
          </a:r>
          <a:r>
            <a:rPr lang="en-US" sz="1400" b="1" i="0" kern="1200" dirty="0">
              <a:latin typeface="Arial" panose="020B0604020202020204" pitchFamily="34" charset="0"/>
              <a:cs typeface="Arial" panose="020B0604020202020204" pitchFamily="34" charset="0"/>
            </a:rPr>
            <a:t>    </a:t>
          </a:r>
          <a:r>
            <a:rPr lang="en-US" sz="1400" b="0" i="0" kern="1200" dirty="0">
              <a:latin typeface="Arial" panose="020B0604020202020204" pitchFamily="34" charset="0"/>
              <a:cs typeface="Arial" panose="020B0604020202020204" pitchFamily="34" charset="0"/>
            </a:rPr>
            <a:t> ​</a:t>
          </a:r>
          <a:br>
            <a:rPr lang="en-US" sz="1400" b="0" i="0" kern="1200" dirty="0">
              <a:latin typeface="Arial" panose="020B0604020202020204" pitchFamily="34" charset="0"/>
              <a:cs typeface="Arial" panose="020B0604020202020204" pitchFamily="34" charset="0"/>
            </a:rPr>
          </a:br>
          <a:r>
            <a:rPr lang="en-US" sz="1400" b="0" i="0" kern="1200" dirty="0">
              <a:latin typeface="Arial" panose="020B0604020202020204" pitchFamily="34" charset="0"/>
              <a:cs typeface="Arial" panose="020B0604020202020204" pitchFamily="34" charset="0"/>
            </a:rPr>
            <a:t>coultasp@nccommunitycolleges.edu  </a:t>
          </a:r>
          <a:r>
            <a:rPr lang="en-US" sz="1400" b="0" i="0" kern="1200" dirty="0">
              <a:latin typeface="Calibri (MS)" panose="020B0604020202020204" charset="0"/>
              <a:cs typeface="Calibri (MS)" panose="020B0604020202020204" charset="0"/>
            </a:rPr>
            <a:t>​</a:t>
          </a:r>
          <a:endParaRPr lang="en-US" sz="1400" kern="1200" dirty="0">
            <a:latin typeface="Calibri (MS)" panose="020B0604020202020204" charset="0"/>
            <a:cs typeface="Calibri (MS)" panose="020B0604020202020204" charset="0"/>
          </a:endParaRPr>
        </a:p>
      </dsp:txBody>
      <dsp:txXfrm>
        <a:off x="1327020" y="2460749"/>
        <a:ext cx="3509031" cy="2105418"/>
      </dsp:txXfrm>
    </dsp:sp>
    <dsp:sp modelId="{F2D5E975-1B6A-4A9E-B914-66B0343FA852}">
      <dsp:nvSpPr>
        <dsp:cNvPr id="0" name=""/>
        <dsp:cNvSpPr/>
      </dsp:nvSpPr>
      <dsp:spPr>
        <a:xfrm>
          <a:off x="5186955" y="2460749"/>
          <a:ext cx="3509031" cy="2105418"/>
        </a:xfrm>
        <a:prstGeom prst="rect">
          <a:avLst/>
        </a:prstGeom>
        <a:solidFill>
          <a:srgbClr val="1443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Dr. Mary Olvera</a:t>
          </a:r>
        </a:p>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 </a:t>
          </a:r>
          <a:r>
            <a:rPr lang="en-US" sz="1400" b="0" i="0" kern="1200" dirty="0">
              <a:latin typeface="Arial" panose="020B0604020202020204" pitchFamily="34" charset="0"/>
              <a:cs typeface="Arial" panose="020B0604020202020204" pitchFamily="34" charset="0"/>
            </a:rPr>
            <a:t>State Director of Teacher Education, Public Services, and Perkins Special Populations​</a:t>
          </a:r>
          <a:br>
            <a:rPr lang="en-US" sz="1400" b="0" i="0" kern="1200" dirty="0">
              <a:latin typeface="Arial" panose="020B0604020202020204" pitchFamily="34" charset="0"/>
              <a:cs typeface="Arial" panose="020B0604020202020204" pitchFamily="34" charset="0"/>
            </a:rPr>
          </a:br>
          <a:r>
            <a:rPr lang="en-US" sz="1400" b="0" i="0" kern="1200" dirty="0">
              <a:latin typeface="Arial" panose="020B0604020202020204" pitchFamily="34" charset="0"/>
              <a:cs typeface="Arial" panose="020B0604020202020204" pitchFamily="34" charset="0"/>
            </a:rPr>
            <a:t>olveram@nccommunitycolleges.edu</a:t>
          </a:r>
          <a:r>
            <a:rPr lang="en-US" sz="1600" b="0" i="0" kern="1200" dirty="0">
              <a:latin typeface="Arial" panose="020B0604020202020204" pitchFamily="34" charset="0"/>
              <a:cs typeface="Arial" panose="020B0604020202020204" pitchFamily="34" charset="0"/>
            </a:rPr>
            <a:t>​</a:t>
          </a:r>
          <a:endParaRPr lang="en-US" sz="1600" kern="1200" dirty="0">
            <a:latin typeface="Arial" panose="020B0604020202020204" pitchFamily="34" charset="0"/>
            <a:cs typeface="Arial" panose="020B0604020202020204" pitchFamily="34" charset="0"/>
          </a:endParaRPr>
        </a:p>
      </dsp:txBody>
      <dsp:txXfrm>
        <a:off x="5186955" y="2460749"/>
        <a:ext cx="3509031" cy="2105418"/>
      </dsp:txXfrm>
    </dsp:sp>
    <dsp:sp modelId="{5617B1A5-251E-4544-931E-66D3CF643F90}">
      <dsp:nvSpPr>
        <dsp:cNvPr id="0" name=""/>
        <dsp:cNvSpPr/>
      </dsp:nvSpPr>
      <dsp:spPr>
        <a:xfrm>
          <a:off x="1244769" y="4917071"/>
          <a:ext cx="3509031" cy="2105418"/>
        </a:xfrm>
        <a:prstGeom prst="rect">
          <a:avLst/>
        </a:prstGeom>
        <a:solidFill>
          <a:srgbClr val="1443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Stefanie Schroeder</a:t>
          </a:r>
        </a:p>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 </a:t>
          </a:r>
          <a:r>
            <a:rPr lang="en-US" sz="1400" b="0" i="0" kern="1200" dirty="0">
              <a:latin typeface="Arial" panose="020B0604020202020204" pitchFamily="34" charset="0"/>
              <a:cs typeface="Arial" panose="020B0604020202020204" pitchFamily="34" charset="0"/>
            </a:rPr>
            <a:t>Assistant Director of Perkins CTE - West​</a:t>
          </a:r>
          <a:br>
            <a:rPr lang="en-US" sz="1400" b="0" i="0" kern="1200" dirty="0">
              <a:latin typeface="Arial" panose="020B0604020202020204" pitchFamily="34" charset="0"/>
              <a:cs typeface="Arial" panose="020B0604020202020204" pitchFamily="34" charset="0"/>
            </a:rPr>
          </a:br>
          <a:r>
            <a:rPr lang="en-US" sz="1400" b="0" i="0" kern="1200" dirty="0">
              <a:latin typeface="Arial" panose="020B0604020202020204" pitchFamily="34" charset="0"/>
              <a:cs typeface="Arial" panose="020B0604020202020204" pitchFamily="34" charset="0"/>
            </a:rPr>
            <a:t>schroeders@nccommunitycolleges.edu</a:t>
          </a:r>
          <a:r>
            <a:rPr lang="en-US" sz="1600" b="0" i="0" kern="1200" dirty="0">
              <a:latin typeface="Calibri (MS)" panose="020B0604020202020204" charset="0"/>
              <a:cs typeface="Calibri (MS)" panose="020B0604020202020204" charset="0"/>
            </a:rPr>
            <a:t>​</a:t>
          </a:r>
          <a:endParaRPr lang="en-US" sz="1600" kern="1200" dirty="0">
            <a:latin typeface="Calibri (MS)" panose="020B0604020202020204" charset="0"/>
            <a:cs typeface="Calibri (MS)" panose="020B0604020202020204" charset="0"/>
          </a:endParaRPr>
        </a:p>
      </dsp:txBody>
      <dsp:txXfrm>
        <a:off x="1244769" y="4917071"/>
        <a:ext cx="3509031" cy="2105418"/>
      </dsp:txXfrm>
    </dsp:sp>
    <dsp:sp modelId="{C3091DAD-462F-4244-9384-ED20EFDDE876}">
      <dsp:nvSpPr>
        <dsp:cNvPr id="0" name=""/>
        <dsp:cNvSpPr/>
      </dsp:nvSpPr>
      <dsp:spPr>
        <a:xfrm>
          <a:off x="5051366" y="4916902"/>
          <a:ext cx="3673535" cy="2105418"/>
        </a:xfrm>
        <a:prstGeom prst="rect">
          <a:avLst/>
        </a:prstGeom>
        <a:solidFill>
          <a:srgbClr val="1443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Arial" panose="020B0604020202020204" pitchFamily="34" charset="0"/>
              <a:cs typeface="Arial" panose="020B0604020202020204" pitchFamily="34" charset="0"/>
            </a:rPr>
            <a:t>Darice McDougald</a:t>
          </a:r>
        </a:p>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Perkins Program Specialist​</a:t>
          </a:r>
          <a:br>
            <a:rPr lang="en-US" sz="1400" b="0" i="0" kern="1200" dirty="0">
              <a:latin typeface="Arial" panose="020B0604020202020204" pitchFamily="34" charset="0"/>
              <a:cs typeface="Arial" panose="020B0604020202020204" pitchFamily="34" charset="0"/>
            </a:rPr>
          </a:br>
          <a:r>
            <a:rPr lang="en-US" sz="1400" b="0" i="0" kern="1200" dirty="0">
              <a:latin typeface="Arial" panose="020B0604020202020204" pitchFamily="34" charset="0"/>
              <a:cs typeface="Arial" panose="020B0604020202020204" pitchFamily="34" charset="0"/>
            </a:rPr>
            <a:t>mcdougaldd@nccommunitycolleges.edu​</a:t>
          </a:r>
          <a:endParaRPr lang="en-US" sz="1400" kern="1200" dirty="0">
            <a:latin typeface="Arial" panose="020B0604020202020204" pitchFamily="34" charset="0"/>
            <a:cs typeface="Arial" panose="020B0604020202020204" pitchFamily="34" charset="0"/>
          </a:endParaRPr>
        </a:p>
      </dsp:txBody>
      <dsp:txXfrm>
        <a:off x="5051366" y="4916902"/>
        <a:ext cx="3673535" cy="210541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2DFAC-26ED-4DBF-B56A-EE2C329C3050}"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5C258-B68A-4475-86DD-CED94A98E566}" type="slidenum">
              <a:rPr lang="en-US" smtClean="0"/>
              <a:t>‹#›</a:t>
            </a:fld>
            <a:endParaRPr lang="en-US"/>
          </a:p>
        </p:txBody>
      </p:sp>
    </p:spTree>
    <p:extLst>
      <p:ext uri="{BB962C8B-B14F-4D97-AF65-F5344CB8AC3E}">
        <p14:creationId xmlns:p14="http://schemas.microsoft.com/office/powerpoint/2010/main" val="1340419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5C258-B68A-4475-86DD-CED94A98E566}" type="slidenum">
              <a:rPr lang="en-US" smtClean="0"/>
              <a:t>5</a:t>
            </a:fld>
            <a:endParaRPr lang="en-US"/>
          </a:p>
        </p:txBody>
      </p:sp>
    </p:spTree>
    <p:extLst>
      <p:ext uri="{BB962C8B-B14F-4D97-AF65-F5344CB8AC3E}">
        <p14:creationId xmlns:p14="http://schemas.microsoft.com/office/powerpoint/2010/main" val="386185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5C258-B68A-4475-86DD-CED94A98E566}" type="slidenum">
              <a:rPr lang="en-US" smtClean="0"/>
              <a:t>7</a:t>
            </a:fld>
            <a:endParaRPr lang="en-US"/>
          </a:p>
        </p:txBody>
      </p:sp>
    </p:spTree>
    <p:extLst>
      <p:ext uri="{BB962C8B-B14F-4D97-AF65-F5344CB8AC3E}">
        <p14:creationId xmlns:p14="http://schemas.microsoft.com/office/powerpoint/2010/main" val="157022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5C258-B68A-4475-86DD-CED94A98E566}" type="slidenum">
              <a:rPr lang="en-US" smtClean="0"/>
              <a:t>17</a:t>
            </a:fld>
            <a:endParaRPr lang="en-US"/>
          </a:p>
        </p:txBody>
      </p:sp>
    </p:spTree>
    <p:extLst>
      <p:ext uri="{BB962C8B-B14F-4D97-AF65-F5344CB8AC3E}">
        <p14:creationId xmlns:p14="http://schemas.microsoft.com/office/powerpoint/2010/main" val="355501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www.ed.gov/about/ed-offices/ocr"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png"/><Relationship Id="rId7" Type="http://schemas.openxmlformats.org/officeDocument/2006/relationships/diagramLayout" Target="../diagrams/layout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6.xml"/><Relationship Id="rId5" Type="http://schemas.openxmlformats.org/officeDocument/2006/relationships/image" Target="../media/image15.png"/><Relationship Id="rId10" Type="http://schemas.microsoft.com/office/2007/relationships/diagramDrawing" Target="../diagrams/drawing6.xml"/><Relationship Id="rId4" Type="http://schemas.openxmlformats.org/officeDocument/2006/relationships/image" Target="../media/image14.jpeg"/><Relationship Id="rId9" Type="http://schemas.openxmlformats.org/officeDocument/2006/relationships/diagramColors" Target="../diagrams/colors6.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9.sv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435B"/>
        </a:solidFill>
        <a:effectLst/>
      </p:bgPr>
    </p:bg>
    <p:spTree>
      <p:nvGrpSpPr>
        <p:cNvPr id="1" name=""/>
        <p:cNvGrpSpPr/>
        <p:nvPr/>
      </p:nvGrpSpPr>
      <p:grpSpPr>
        <a:xfrm>
          <a:off x="0" y="0"/>
          <a:ext cx="0" cy="0"/>
          <a:chOff x="0" y="0"/>
          <a:chExt cx="0" cy="0"/>
        </a:xfrm>
      </p:grpSpPr>
      <p:grpSp>
        <p:nvGrpSpPr>
          <p:cNvPr id="2" name="Group 2"/>
          <p:cNvGrpSpPr/>
          <p:nvPr/>
        </p:nvGrpSpPr>
        <p:grpSpPr>
          <a:xfrm rot="-1801313">
            <a:off x="7523466" y="2416741"/>
            <a:ext cx="1603602" cy="9552208"/>
            <a:chOff x="0" y="0"/>
            <a:chExt cx="422348" cy="2515808"/>
          </a:xfrm>
        </p:grpSpPr>
        <p:sp>
          <p:nvSpPr>
            <p:cNvPr id="3" name="Freeform 3"/>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solidFill>
              <a:srgbClr val="F5F5F5"/>
            </a:solidFill>
          </p:spPr>
          <p:txBody>
            <a:bodyPr/>
            <a:lstStyle/>
            <a:p>
              <a:endParaRPr lang="en-US"/>
            </a:p>
          </p:txBody>
        </p:sp>
        <p:sp>
          <p:nvSpPr>
            <p:cNvPr id="4" name="TextBox 4"/>
            <p:cNvSpPr txBox="1"/>
            <p:nvPr/>
          </p:nvSpPr>
          <p:spPr>
            <a:xfrm>
              <a:off x="0" y="-57150"/>
              <a:ext cx="422348" cy="2572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01313">
            <a:off x="16945529" y="-2609268"/>
            <a:ext cx="1603602" cy="5817991"/>
            <a:chOff x="0" y="0"/>
            <a:chExt cx="422348" cy="1532310"/>
          </a:xfrm>
        </p:grpSpPr>
        <p:sp>
          <p:nvSpPr>
            <p:cNvPr id="6" name="Freeform 6"/>
            <p:cNvSpPr/>
            <p:nvPr/>
          </p:nvSpPr>
          <p:spPr>
            <a:xfrm>
              <a:off x="0" y="0"/>
              <a:ext cx="422348" cy="1532310"/>
            </a:xfrm>
            <a:custGeom>
              <a:avLst/>
              <a:gdLst/>
              <a:ahLst/>
              <a:cxnLst/>
              <a:rect l="l" t="t" r="r" b="b"/>
              <a:pathLst>
                <a:path w="422348" h="1532310">
                  <a:moveTo>
                    <a:pt x="0" y="0"/>
                  </a:moveTo>
                  <a:lnTo>
                    <a:pt x="422348" y="0"/>
                  </a:lnTo>
                  <a:lnTo>
                    <a:pt x="422348" y="1532310"/>
                  </a:lnTo>
                  <a:lnTo>
                    <a:pt x="0" y="1532310"/>
                  </a:lnTo>
                  <a:close/>
                </a:path>
              </a:pathLst>
            </a:custGeom>
            <a:solidFill>
              <a:srgbClr val="E1AF00"/>
            </a:solidFill>
          </p:spPr>
          <p:txBody>
            <a:bodyPr/>
            <a:lstStyle/>
            <a:p>
              <a:endParaRPr lang="en-US"/>
            </a:p>
          </p:txBody>
        </p:sp>
        <p:sp>
          <p:nvSpPr>
            <p:cNvPr id="7" name="TextBox 7"/>
            <p:cNvSpPr txBox="1"/>
            <p:nvPr/>
          </p:nvSpPr>
          <p:spPr>
            <a:xfrm>
              <a:off x="0" y="-57150"/>
              <a:ext cx="422348" cy="158946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323218">
            <a:off x="-1555493" y="-2499941"/>
            <a:ext cx="9329309" cy="13900928"/>
            <a:chOff x="0" y="0"/>
            <a:chExt cx="640025" cy="953655"/>
          </a:xfrm>
        </p:grpSpPr>
        <p:sp>
          <p:nvSpPr>
            <p:cNvPr id="9" name="Freeform 9"/>
            <p:cNvSpPr/>
            <p:nvPr/>
          </p:nvSpPr>
          <p:spPr>
            <a:xfrm>
              <a:off x="0" y="0"/>
              <a:ext cx="640025" cy="953655"/>
            </a:xfrm>
            <a:custGeom>
              <a:avLst/>
              <a:gdLst/>
              <a:ahLst/>
              <a:cxnLst/>
              <a:rect l="l" t="t" r="r" b="b"/>
              <a:pathLst>
                <a:path w="640025" h="953655">
                  <a:moveTo>
                    <a:pt x="203200" y="0"/>
                  </a:moveTo>
                  <a:lnTo>
                    <a:pt x="640025" y="0"/>
                  </a:lnTo>
                  <a:lnTo>
                    <a:pt x="436825" y="953655"/>
                  </a:lnTo>
                  <a:lnTo>
                    <a:pt x="0" y="953655"/>
                  </a:lnTo>
                  <a:lnTo>
                    <a:pt x="203200" y="0"/>
                  </a:lnTo>
                  <a:close/>
                </a:path>
              </a:pathLst>
            </a:custGeom>
            <a:solidFill>
              <a:srgbClr val="E1AF00"/>
            </a:solidFill>
          </p:spPr>
          <p:txBody>
            <a:bodyPr/>
            <a:lstStyle/>
            <a:p>
              <a:endParaRPr lang="en-US"/>
            </a:p>
          </p:txBody>
        </p:sp>
        <p:sp>
          <p:nvSpPr>
            <p:cNvPr id="10" name="TextBox 10"/>
            <p:cNvSpPr txBox="1"/>
            <p:nvPr/>
          </p:nvSpPr>
          <p:spPr>
            <a:xfrm>
              <a:off x="101600" y="-57150"/>
              <a:ext cx="436825" cy="101080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7234808">
            <a:off x="-545671" y="4853273"/>
            <a:ext cx="16230600" cy="770953"/>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2">
              <a:alphaModFix amt="52000"/>
            </a:blip>
            <a:stretch>
              <a:fillRect/>
            </a:stretch>
          </a:blipFill>
        </p:spPr>
        <p:txBody>
          <a:bodyPr/>
          <a:lstStyle/>
          <a:p>
            <a:endParaRPr lang="en-US"/>
          </a:p>
        </p:txBody>
      </p:sp>
      <p:grpSp>
        <p:nvGrpSpPr>
          <p:cNvPr id="12" name="Group 12" descr="A young woman working on a piece of machinery."/>
          <p:cNvGrpSpPr/>
          <p:nvPr/>
        </p:nvGrpSpPr>
        <p:grpSpPr>
          <a:xfrm>
            <a:off x="0" y="0"/>
            <a:ext cx="11153673" cy="11333827"/>
            <a:chOff x="0" y="0"/>
            <a:chExt cx="5765800" cy="5858929"/>
          </a:xfrm>
        </p:grpSpPr>
        <p:sp>
          <p:nvSpPr>
            <p:cNvPr id="13" name="Freeform 13"/>
            <p:cNvSpPr/>
            <p:nvPr/>
          </p:nvSpPr>
          <p:spPr>
            <a:xfrm>
              <a:off x="0" y="0"/>
              <a:ext cx="5765800" cy="5858891"/>
            </a:xfrm>
            <a:custGeom>
              <a:avLst/>
              <a:gdLst/>
              <a:ahLst/>
              <a:cxnLst/>
              <a:rect l="l" t="t" r="r" b="b"/>
              <a:pathLst>
                <a:path w="5765800" h="5858891">
                  <a:moveTo>
                    <a:pt x="0" y="0"/>
                  </a:moveTo>
                  <a:lnTo>
                    <a:pt x="0" y="5858891"/>
                  </a:lnTo>
                  <a:lnTo>
                    <a:pt x="5765800" y="5858891"/>
                  </a:lnTo>
                  <a:lnTo>
                    <a:pt x="2235200" y="0"/>
                  </a:lnTo>
                  <a:close/>
                </a:path>
              </a:pathLst>
            </a:custGeom>
            <a:blipFill>
              <a:blip r:embed="rId3"/>
              <a:stretch>
                <a:fillRect l="-26210" r="-26210"/>
              </a:stretch>
            </a:blipFill>
          </p:spPr>
          <p:txBody>
            <a:bodyPr/>
            <a:lstStyle/>
            <a:p>
              <a:endParaRPr lang="en-US"/>
            </a:p>
          </p:txBody>
        </p:sp>
      </p:grpSp>
      <p:grpSp>
        <p:nvGrpSpPr>
          <p:cNvPr id="14" name="Group 14"/>
          <p:cNvGrpSpPr/>
          <p:nvPr/>
        </p:nvGrpSpPr>
        <p:grpSpPr>
          <a:xfrm rot="-1801313">
            <a:off x="-1212776" y="4436810"/>
            <a:ext cx="2060748" cy="7889373"/>
            <a:chOff x="0" y="0"/>
            <a:chExt cx="542748" cy="2077860"/>
          </a:xfrm>
        </p:grpSpPr>
        <p:sp>
          <p:nvSpPr>
            <p:cNvPr id="15" name="Freeform 15"/>
            <p:cNvSpPr/>
            <p:nvPr/>
          </p:nvSpPr>
          <p:spPr>
            <a:xfrm>
              <a:off x="0" y="0"/>
              <a:ext cx="542748" cy="2077860"/>
            </a:xfrm>
            <a:custGeom>
              <a:avLst/>
              <a:gdLst/>
              <a:ahLst/>
              <a:cxnLst/>
              <a:rect l="l" t="t" r="r" b="b"/>
              <a:pathLst>
                <a:path w="542748" h="2077860">
                  <a:moveTo>
                    <a:pt x="0" y="0"/>
                  </a:moveTo>
                  <a:lnTo>
                    <a:pt x="542748" y="0"/>
                  </a:lnTo>
                  <a:lnTo>
                    <a:pt x="542748" y="2077860"/>
                  </a:lnTo>
                  <a:lnTo>
                    <a:pt x="0" y="2077860"/>
                  </a:lnTo>
                  <a:close/>
                </a:path>
              </a:pathLst>
            </a:custGeom>
            <a:solidFill>
              <a:srgbClr val="E1AF00"/>
            </a:solidFill>
          </p:spPr>
          <p:txBody>
            <a:bodyPr/>
            <a:lstStyle/>
            <a:p>
              <a:endParaRPr lang="en-US"/>
            </a:p>
          </p:txBody>
        </p:sp>
        <p:sp>
          <p:nvSpPr>
            <p:cNvPr id="16" name="TextBox 16"/>
            <p:cNvSpPr txBox="1"/>
            <p:nvPr/>
          </p:nvSpPr>
          <p:spPr>
            <a:xfrm>
              <a:off x="0" y="-57150"/>
              <a:ext cx="542748" cy="213501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3131416">
            <a:off x="-4080653" y="2120145"/>
            <a:ext cx="12285790" cy="583575"/>
          </a:xfrm>
          <a:custGeom>
            <a:avLst/>
            <a:gdLst/>
            <a:ahLst/>
            <a:cxnLst/>
            <a:rect l="l" t="t" r="r" b="b"/>
            <a:pathLst>
              <a:path w="12285790" h="583575">
                <a:moveTo>
                  <a:pt x="0" y="0"/>
                </a:moveTo>
                <a:lnTo>
                  <a:pt x="12285790" y="0"/>
                </a:lnTo>
                <a:lnTo>
                  <a:pt x="12285790" y="583575"/>
                </a:lnTo>
                <a:lnTo>
                  <a:pt x="0" y="583575"/>
                </a:lnTo>
                <a:lnTo>
                  <a:pt x="0" y="0"/>
                </a:lnTo>
                <a:close/>
              </a:path>
            </a:pathLst>
          </a:custGeom>
          <a:blipFill>
            <a:blip r:embed="rId2">
              <a:alphaModFix amt="65000"/>
            </a:blip>
            <a:stretch>
              <a:fillRect/>
            </a:stretch>
          </a:blipFill>
        </p:spPr>
        <p:txBody>
          <a:bodyPr/>
          <a:lstStyle/>
          <a:p>
            <a:endParaRPr lang="en-US"/>
          </a:p>
        </p:txBody>
      </p:sp>
      <p:grpSp>
        <p:nvGrpSpPr>
          <p:cNvPr id="18" name="Group 18"/>
          <p:cNvGrpSpPr/>
          <p:nvPr/>
        </p:nvGrpSpPr>
        <p:grpSpPr>
          <a:xfrm rot="2252587">
            <a:off x="-1105257" y="-2239445"/>
            <a:ext cx="3086100" cy="7845843"/>
            <a:chOff x="0" y="0"/>
            <a:chExt cx="812800" cy="2066395"/>
          </a:xfrm>
        </p:grpSpPr>
        <p:sp>
          <p:nvSpPr>
            <p:cNvPr id="19" name="Freeform 19"/>
            <p:cNvSpPr/>
            <p:nvPr/>
          </p:nvSpPr>
          <p:spPr>
            <a:xfrm>
              <a:off x="0" y="0"/>
              <a:ext cx="812800" cy="2066395"/>
            </a:xfrm>
            <a:custGeom>
              <a:avLst/>
              <a:gdLst/>
              <a:ahLst/>
              <a:cxnLst/>
              <a:rect l="l" t="t" r="r" b="b"/>
              <a:pathLst>
                <a:path w="812800" h="2066395">
                  <a:moveTo>
                    <a:pt x="0" y="0"/>
                  </a:moveTo>
                  <a:lnTo>
                    <a:pt x="812800" y="0"/>
                  </a:lnTo>
                  <a:lnTo>
                    <a:pt x="812800" y="2066395"/>
                  </a:lnTo>
                  <a:lnTo>
                    <a:pt x="0" y="2066395"/>
                  </a:lnTo>
                  <a:close/>
                </a:path>
              </a:pathLst>
            </a:custGeom>
            <a:solidFill>
              <a:srgbClr val="AED5E7"/>
            </a:solidFill>
          </p:spPr>
          <p:txBody>
            <a:bodyPr/>
            <a:lstStyle/>
            <a:p>
              <a:endParaRPr lang="en-US"/>
            </a:p>
          </p:txBody>
        </p:sp>
        <p:sp>
          <p:nvSpPr>
            <p:cNvPr id="20" name="TextBox 20"/>
            <p:cNvSpPr txBox="1"/>
            <p:nvPr/>
          </p:nvSpPr>
          <p:spPr>
            <a:xfrm>
              <a:off x="0" y="-57150"/>
              <a:ext cx="812800" cy="212354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9713630" y="1066800"/>
            <a:ext cx="7545670" cy="2574960"/>
          </a:xfrm>
          <a:custGeom>
            <a:avLst/>
            <a:gdLst/>
            <a:ahLst/>
            <a:cxnLst/>
            <a:rect l="l" t="t" r="r" b="b"/>
            <a:pathLst>
              <a:path w="7545670" h="2574960">
                <a:moveTo>
                  <a:pt x="0" y="0"/>
                </a:moveTo>
                <a:lnTo>
                  <a:pt x="7545670" y="0"/>
                </a:lnTo>
                <a:lnTo>
                  <a:pt x="7545670" y="2574960"/>
                </a:lnTo>
                <a:lnTo>
                  <a:pt x="0" y="2574960"/>
                </a:lnTo>
                <a:lnTo>
                  <a:pt x="0" y="0"/>
                </a:lnTo>
                <a:close/>
              </a:path>
            </a:pathLst>
          </a:custGeom>
          <a:blipFill>
            <a:blip r:embed="rId4"/>
            <a:stretch>
              <a:fillRect/>
            </a:stretch>
          </a:blipFill>
        </p:spPr>
        <p:txBody>
          <a:bodyPr/>
          <a:lstStyle/>
          <a:p>
            <a:endParaRPr lang="en-US"/>
          </a:p>
        </p:txBody>
      </p:sp>
      <p:sp>
        <p:nvSpPr>
          <p:cNvPr id="22" name="Freeform 22"/>
          <p:cNvSpPr/>
          <p:nvPr/>
        </p:nvSpPr>
        <p:spPr>
          <a:xfrm>
            <a:off x="14218875" y="8209353"/>
            <a:ext cx="3040425" cy="1048947"/>
          </a:xfrm>
          <a:custGeom>
            <a:avLst/>
            <a:gdLst/>
            <a:ahLst/>
            <a:cxnLst/>
            <a:rect l="l" t="t" r="r" b="b"/>
            <a:pathLst>
              <a:path w="3040425" h="1048947">
                <a:moveTo>
                  <a:pt x="0" y="0"/>
                </a:moveTo>
                <a:lnTo>
                  <a:pt x="3040425" y="0"/>
                </a:lnTo>
                <a:lnTo>
                  <a:pt x="3040425" y="1048947"/>
                </a:lnTo>
                <a:lnTo>
                  <a:pt x="0" y="1048947"/>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0042238" y="3824690"/>
            <a:ext cx="7176016" cy="3033779"/>
          </a:xfrm>
          <a:prstGeom prst="rect">
            <a:avLst/>
          </a:prstGeom>
        </p:spPr>
        <p:txBody>
          <a:bodyPr lIns="0" tIns="0" rIns="0" bIns="0" rtlCol="0" anchor="t">
            <a:spAutoFit/>
          </a:bodyPr>
          <a:lstStyle/>
          <a:p>
            <a:pPr algn="ctr">
              <a:lnSpc>
                <a:spcPts val="12235"/>
              </a:lnSpc>
            </a:pPr>
            <a:r>
              <a:rPr lang="en-US" sz="8739" b="1" dirty="0">
                <a:solidFill>
                  <a:srgbClr val="F5F5F5"/>
                </a:solidFill>
                <a:latin typeface="Calibri (MS) Bold"/>
                <a:ea typeface="Calibri (MS) Bold"/>
                <a:cs typeface="Calibri (MS) Bold"/>
                <a:sym typeface="Calibri (MS) Bold"/>
              </a:rPr>
              <a:t>Perkins V Act</a:t>
            </a:r>
          </a:p>
          <a:p>
            <a:pPr algn="ctr">
              <a:lnSpc>
                <a:spcPts val="12235"/>
              </a:lnSpc>
            </a:pPr>
            <a:r>
              <a:rPr lang="en-US" sz="8739" b="1" dirty="0">
                <a:solidFill>
                  <a:srgbClr val="F5F5F5"/>
                </a:solidFill>
                <a:latin typeface="Calibri (MS) Bold"/>
                <a:ea typeface="Calibri (MS) Bold"/>
                <a:cs typeface="Calibri (MS) Bold"/>
                <a:sym typeface="Calibri (MS) Bold"/>
              </a:rPr>
              <a:t>Module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6241" y="907192"/>
            <a:ext cx="17215778" cy="1186881"/>
            <a:chOff x="0" y="0"/>
            <a:chExt cx="4534197" cy="312594"/>
          </a:xfrm>
        </p:grpSpPr>
        <p:sp>
          <p:nvSpPr>
            <p:cNvPr id="3" name="Freeform 3"/>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solidFill>
              <a:srgbClr val="14435B"/>
            </a:solidFill>
          </p:spPr>
          <p:txBody>
            <a:bodyPr/>
            <a:lstStyle/>
            <a:p>
              <a:endParaRPr lang="en-US"/>
            </a:p>
          </p:txBody>
        </p:sp>
        <p:sp>
          <p:nvSpPr>
            <p:cNvPr id="4" name="TextBox 4"/>
            <p:cNvSpPr txBox="1"/>
            <p:nvPr/>
          </p:nvSpPr>
          <p:spPr>
            <a:xfrm>
              <a:off x="0" y="-57150"/>
              <a:ext cx="4534197" cy="36974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62148" y="839915"/>
            <a:ext cx="15159477" cy="1024063"/>
          </a:xfrm>
          <a:prstGeom prst="rect">
            <a:avLst/>
          </a:prstGeom>
        </p:spPr>
        <p:txBody>
          <a:bodyPr lIns="0" tIns="0" rIns="0" bIns="0" rtlCol="0" anchor="t">
            <a:spAutoFit/>
          </a:bodyPr>
          <a:lstStyle/>
          <a:p>
            <a:pPr algn="l">
              <a:lnSpc>
                <a:spcPts val="8539"/>
              </a:lnSpc>
            </a:pPr>
            <a:r>
              <a:rPr lang="en-US" sz="6099" b="1" cap="all" dirty="0">
                <a:solidFill>
                  <a:srgbClr val="FFFFFF"/>
                </a:solidFill>
                <a:latin typeface="Arial" panose="020B0604020202020204" pitchFamily="34" charset="0"/>
                <a:ea typeface="Calibri" panose="020F0502020204030204" pitchFamily="34" charset="0"/>
                <a:cs typeface="Arial" panose="020B0604020202020204" pitchFamily="34" charset="0"/>
                <a:sym typeface="Calibri (MS) Bold"/>
              </a:rPr>
              <a:t>CTE Concentrators defined</a:t>
            </a:r>
          </a:p>
        </p:txBody>
      </p:sp>
      <p:sp>
        <p:nvSpPr>
          <p:cNvPr id="6" name="TextBox 6"/>
          <p:cNvSpPr txBox="1"/>
          <p:nvPr/>
        </p:nvSpPr>
        <p:spPr>
          <a:xfrm>
            <a:off x="1239330" y="2454770"/>
            <a:ext cx="15809339" cy="5847755"/>
          </a:xfrm>
          <a:prstGeom prst="rect">
            <a:avLst/>
          </a:prstGeom>
        </p:spPr>
        <p:txBody>
          <a:bodyPr wrap="square" lIns="0" tIns="0" rIns="0" bIns="0" rtlCol="0" anchor="t">
            <a:spAutoFit/>
          </a:bodyPr>
          <a:lstStyle/>
          <a:p>
            <a:pPr marL="0" indent="0">
              <a:spcBef>
                <a:spcPts val="0"/>
              </a:spcBef>
              <a:spcAft>
                <a:spcPts val="1200"/>
              </a:spcAft>
              <a:buNone/>
            </a:pPr>
            <a:r>
              <a:rPr lang="en-US" sz="4000" dirty="0">
                <a:latin typeface="Arial" panose="020B0604020202020204" pitchFamily="34" charset="0"/>
                <a:cs typeface="Arial" panose="020B0604020202020204" pitchFamily="34" charset="0"/>
              </a:rPr>
              <a:t>Perkins V Section 113(b)(4)(i)(II) requires colleges to make “meaningful progress toward improving the performance of all </a:t>
            </a:r>
            <a:r>
              <a:rPr lang="en-US" sz="4000" b="1" dirty="0">
                <a:solidFill>
                  <a:srgbClr val="E1AF00"/>
                </a:solidFill>
                <a:latin typeface="Arial" panose="020B0604020202020204" pitchFamily="34" charset="0"/>
                <a:cs typeface="Arial" panose="020B0604020202020204" pitchFamily="34" charset="0"/>
              </a:rPr>
              <a:t>CTE concentrators</a:t>
            </a:r>
            <a:r>
              <a:rPr lang="en-US" sz="4000" dirty="0">
                <a:latin typeface="Arial" panose="020B0604020202020204" pitchFamily="34" charset="0"/>
                <a:cs typeface="Arial" panose="020B0604020202020204" pitchFamily="34" charset="0"/>
              </a:rPr>
              <a:t>, including special populations and subgroups.</a:t>
            </a:r>
          </a:p>
          <a:p>
            <a:pPr marL="0" indent="0">
              <a:spcBef>
                <a:spcPts val="0"/>
              </a:spcBef>
              <a:spcAft>
                <a:spcPts val="1200"/>
              </a:spcAft>
              <a:buNone/>
            </a:pPr>
            <a:r>
              <a:rPr lang="en-US" sz="4000" dirty="0">
                <a:latin typeface="Arial" panose="020B0604020202020204" pitchFamily="34" charset="0"/>
                <a:cs typeface="Arial" panose="020B0604020202020204" pitchFamily="34" charset="0"/>
              </a:rPr>
              <a:t>Perkins V Section 3(12) </a:t>
            </a:r>
            <a:r>
              <a:rPr lang="en-US" sz="4000" b="1" dirty="0">
                <a:solidFill>
                  <a:srgbClr val="E1AF00"/>
                </a:solidFill>
                <a:latin typeface="Arial" panose="020B0604020202020204" pitchFamily="34" charset="0"/>
                <a:cs typeface="Arial" panose="020B0604020202020204" pitchFamily="34" charset="0"/>
              </a:rPr>
              <a:t>defines CTE concentrator </a:t>
            </a:r>
            <a:r>
              <a:rPr lang="en-US" sz="4000" dirty="0">
                <a:latin typeface="Arial" panose="020B0604020202020204" pitchFamily="34" charset="0"/>
                <a:cs typeface="Arial" panose="020B0604020202020204" pitchFamily="34" charset="0"/>
              </a:rPr>
              <a:t>as a student who has earned at least 12 CTE credits within a CTE program or program of study.</a:t>
            </a:r>
          </a:p>
          <a:p>
            <a:pPr marL="0" indent="0">
              <a:spcBef>
                <a:spcPts val="0"/>
              </a:spcBef>
              <a:spcAft>
                <a:spcPts val="1200"/>
              </a:spcAft>
              <a:buNone/>
            </a:pPr>
            <a:r>
              <a:rPr lang="en-US" sz="4000" dirty="0">
                <a:latin typeface="Arial" panose="020B0604020202020204" pitchFamily="34" charset="0"/>
                <a:cs typeface="Arial" panose="020B0604020202020204" pitchFamily="34" charset="0"/>
              </a:rPr>
              <a:t>NCCCS calculates it as </a:t>
            </a:r>
            <a:r>
              <a:rPr lang="en-US" sz="4000" dirty="0">
                <a:effectLst/>
                <a:latin typeface="Arial" panose="020B0604020202020204" pitchFamily="34" charset="0"/>
                <a:cs typeface="Arial" panose="020B0604020202020204" pitchFamily="34" charset="0"/>
              </a:rPr>
              <a:t>a student with a CTE primary program code who has earned at least 12 CTE credits within that program or program of study.</a:t>
            </a:r>
            <a:endParaRPr lang="en-US" sz="4000" dirty="0">
              <a:latin typeface="Arial" panose="020B0604020202020204" pitchFamily="34" charset="0"/>
              <a:cs typeface="Arial" panose="020B0604020202020204" pitchFamily="34" charset="0"/>
            </a:endParaRPr>
          </a:p>
        </p:txBody>
      </p:sp>
      <p:sp>
        <p:nvSpPr>
          <p:cNvPr id="7" name="Freeform 7"/>
          <p:cNvSpPr/>
          <p:nvPr/>
        </p:nvSpPr>
        <p:spPr>
          <a:xfrm>
            <a:off x="8524573" y="8548746"/>
            <a:ext cx="1238855" cy="965748"/>
          </a:xfrm>
          <a:custGeom>
            <a:avLst/>
            <a:gdLst/>
            <a:ahLst/>
            <a:cxnLst/>
            <a:rect l="l" t="t" r="r" b="b"/>
            <a:pathLst>
              <a:path w="1238855" h="965748">
                <a:moveTo>
                  <a:pt x="0" y="0"/>
                </a:moveTo>
                <a:lnTo>
                  <a:pt x="1238854" y="0"/>
                </a:lnTo>
                <a:lnTo>
                  <a:pt x="1238854" y="965748"/>
                </a:lnTo>
                <a:lnTo>
                  <a:pt x="0" y="96574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54450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6241" y="907192"/>
            <a:ext cx="17215778" cy="1186881"/>
            <a:chOff x="0" y="0"/>
            <a:chExt cx="4534197" cy="312594"/>
          </a:xfrm>
        </p:grpSpPr>
        <p:sp>
          <p:nvSpPr>
            <p:cNvPr id="3" name="Freeform 3"/>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solidFill>
              <a:srgbClr val="14435B"/>
            </a:solidFill>
          </p:spPr>
          <p:txBody>
            <a:bodyPr/>
            <a:lstStyle/>
            <a:p>
              <a:endParaRPr lang="en-US"/>
            </a:p>
          </p:txBody>
        </p:sp>
        <p:sp>
          <p:nvSpPr>
            <p:cNvPr id="4" name="TextBox 4"/>
            <p:cNvSpPr txBox="1"/>
            <p:nvPr/>
          </p:nvSpPr>
          <p:spPr>
            <a:xfrm>
              <a:off x="0" y="-57150"/>
              <a:ext cx="4534197" cy="36974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62148" y="839915"/>
            <a:ext cx="15159477" cy="2085636"/>
          </a:xfrm>
          <a:prstGeom prst="rect">
            <a:avLst/>
          </a:prstGeom>
        </p:spPr>
        <p:txBody>
          <a:bodyPr lIns="0" tIns="0" rIns="0" bIns="0" rtlCol="0" anchor="t">
            <a:spAutoFit/>
          </a:bodyPr>
          <a:lstStyle/>
          <a:p>
            <a:pPr algn="l">
              <a:lnSpc>
                <a:spcPts val="8539"/>
              </a:lnSpc>
            </a:pPr>
            <a:r>
              <a:rPr lang="en-US" sz="6099"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MS) Bold"/>
              </a:rPr>
              <a:t>WHO ARE THE SPECIAL POPULATIONS?*</a:t>
            </a:r>
          </a:p>
        </p:txBody>
      </p:sp>
      <p:sp>
        <p:nvSpPr>
          <p:cNvPr id="9" name="TextBox 8">
            <a:extLst>
              <a:ext uri="{FF2B5EF4-FFF2-40B4-BE49-F238E27FC236}">
                <a16:creationId xmlns:a16="http://schemas.microsoft.com/office/drawing/2014/main" id="{A0C93F6E-BA28-5989-497E-EAD062E6E964}"/>
              </a:ext>
            </a:extLst>
          </p:cNvPr>
          <p:cNvSpPr txBox="1"/>
          <p:nvPr/>
        </p:nvSpPr>
        <p:spPr>
          <a:xfrm>
            <a:off x="647710" y="2243788"/>
            <a:ext cx="16025652" cy="7743658"/>
          </a:xfrm>
          <a:prstGeom prst="rect">
            <a:avLst/>
          </a:prstGeom>
          <a:noFill/>
        </p:spPr>
        <p:txBody>
          <a:bodyPr wrap="square">
            <a:spAutoFit/>
          </a:bodyPr>
          <a:lstStyle/>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Individuals with disabilities;</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Individuals from economically disadvantaged families, including low-income youth and adults;</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Individuals preparing for non-traditional fields; </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Single-parents, including single pregnant women;</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Out-of-workforce individuals; </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English learners;</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Homeless individuals described in section 725 of the McKinney-Vento Homeless Assistance Act </a:t>
            </a:r>
            <a:br>
              <a:rPr lang="en-US" sz="2800" b="1" dirty="0">
                <a:effectLst/>
                <a:latin typeface="Arial" panose="020B0604020202020204" pitchFamily="34" charset="0"/>
                <a:ea typeface="Calibri" panose="020F0502020204030204" pitchFamily="34" charset="0"/>
                <a:cs typeface="Arial" panose="020B0604020202020204" pitchFamily="34" charset="0"/>
              </a:rPr>
            </a:br>
            <a:r>
              <a:rPr lang="en-US" sz="2800" b="1" dirty="0">
                <a:effectLst/>
                <a:latin typeface="Arial" panose="020B0604020202020204" pitchFamily="34" charset="0"/>
                <a:ea typeface="Calibri" panose="020F0502020204030204" pitchFamily="34" charset="0"/>
                <a:cs typeface="Arial" panose="020B0604020202020204" pitchFamily="34" charset="0"/>
              </a:rPr>
              <a:t>(42 U.S.C. 11434a);</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Youth who are in, or have aged out of, the foster care system; and</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Youth with a parent who – </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Is a member of the armed forces (as such term is defined in section 101(a)(4) of title 10, U.S.C.); and</a:t>
            </a:r>
          </a:p>
          <a:p>
            <a:pPr marL="742950" marR="0" lvl="0" indent="-627063">
              <a:lnSpc>
                <a:spcPct val="107000"/>
              </a:lnSpc>
              <a:spcBef>
                <a:spcPts val="0"/>
              </a:spcBef>
              <a:spcAft>
                <a:spcPts val="600"/>
              </a:spcAft>
              <a:buFont typeface="+mj-lt"/>
              <a:buAutoNum type="alphaUcParenBoth"/>
            </a:pPr>
            <a:r>
              <a:rPr lang="en-US" sz="2800" b="1" dirty="0">
                <a:effectLst/>
                <a:latin typeface="Arial" panose="020B0604020202020204" pitchFamily="34" charset="0"/>
                <a:ea typeface="Calibri" panose="020F0502020204030204" pitchFamily="34" charset="0"/>
                <a:cs typeface="Arial" panose="020B0604020202020204" pitchFamily="34" charset="0"/>
              </a:rPr>
              <a:t>Is on active duty (as such term is defined in section 101(d)(1) of such title).</a:t>
            </a:r>
          </a:p>
        </p:txBody>
      </p:sp>
      <p:sp>
        <p:nvSpPr>
          <p:cNvPr id="10" name="TextBox 9">
            <a:extLst>
              <a:ext uri="{FF2B5EF4-FFF2-40B4-BE49-F238E27FC236}">
                <a16:creationId xmlns:a16="http://schemas.microsoft.com/office/drawing/2014/main" id="{82A168AC-A649-5DA0-C3A7-444A08DD889B}"/>
              </a:ext>
            </a:extLst>
          </p:cNvPr>
          <p:cNvSpPr txBox="1"/>
          <p:nvPr/>
        </p:nvSpPr>
        <p:spPr>
          <a:xfrm>
            <a:off x="13411199" y="9684383"/>
            <a:ext cx="3262163" cy="461665"/>
          </a:xfrm>
          <a:prstGeom prst="rect">
            <a:avLst/>
          </a:prstGeom>
          <a:noFill/>
        </p:spPr>
        <p:txBody>
          <a:bodyPr wrap="square" rtlCol="0">
            <a:spAutoFit/>
          </a:bodyPr>
          <a:lstStyle/>
          <a:p>
            <a:r>
              <a:rPr lang="en-US" sz="2400" dirty="0"/>
              <a:t>*Perkins V, Section 3(48)</a:t>
            </a:r>
          </a:p>
        </p:txBody>
      </p:sp>
    </p:spTree>
    <p:extLst>
      <p:ext uri="{BB962C8B-B14F-4D97-AF65-F5344CB8AC3E}">
        <p14:creationId xmlns:p14="http://schemas.microsoft.com/office/powerpoint/2010/main" val="285471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6241" y="907192"/>
            <a:ext cx="17215778" cy="1186881"/>
            <a:chOff x="0" y="0"/>
            <a:chExt cx="4534197" cy="312594"/>
          </a:xfrm>
        </p:grpSpPr>
        <p:sp>
          <p:nvSpPr>
            <p:cNvPr id="3" name="Freeform 3"/>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solidFill>
              <a:srgbClr val="14435B"/>
            </a:solidFill>
          </p:spPr>
          <p:txBody>
            <a:bodyPr/>
            <a:lstStyle/>
            <a:p>
              <a:endParaRPr lang="en-US"/>
            </a:p>
          </p:txBody>
        </p:sp>
        <p:sp>
          <p:nvSpPr>
            <p:cNvPr id="4" name="TextBox 4"/>
            <p:cNvSpPr txBox="1"/>
            <p:nvPr/>
          </p:nvSpPr>
          <p:spPr>
            <a:xfrm>
              <a:off x="0" y="-57150"/>
              <a:ext cx="4534197" cy="36974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62148" y="839915"/>
            <a:ext cx="15159477" cy="2085636"/>
          </a:xfrm>
          <a:prstGeom prst="rect">
            <a:avLst/>
          </a:prstGeom>
        </p:spPr>
        <p:txBody>
          <a:bodyPr lIns="0" tIns="0" rIns="0" bIns="0" rtlCol="0" anchor="t">
            <a:spAutoFit/>
          </a:bodyPr>
          <a:lstStyle/>
          <a:p>
            <a:pPr algn="l">
              <a:lnSpc>
                <a:spcPts val="8539"/>
              </a:lnSpc>
            </a:pPr>
            <a:r>
              <a:rPr lang="en-US" sz="6099"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MS) Bold"/>
              </a:rPr>
              <a:t>REQUIRED ESEA STUDENT SUBGROUPS*</a:t>
            </a:r>
          </a:p>
        </p:txBody>
      </p:sp>
      <p:sp>
        <p:nvSpPr>
          <p:cNvPr id="7" name="Freeform 7"/>
          <p:cNvSpPr/>
          <p:nvPr/>
        </p:nvSpPr>
        <p:spPr>
          <a:xfrm>
            <a:off x="8524573" y="8548746"/>
            <a:ext cx="1238855" cy="965748"/>
          </a:xfrm>
          <a:custGeom>
            <a:avLst/>
            <a:gdLst/>
            <a:ahLst/>
            <a:cxnLst/>
            <a:rect l="l" t="t" r="r" b="b"/>
            <a:pathLst>
              <a:path w="1238855" h="965748">
                <a:moveTo>
                  <a:pt x="0" y="0"/>
                </a:moveTo>
                <a:lnTo>
                  <a:pt x="1238854" y="0"/>
                </a:lnTo>
                <a:lnTo>
                  <a:pt x="1238854" y="965748"/>
                </a:lnTo>
                <a:lnTo>
                  <a:pt x="0" y="965748"/>
                </a:lnTo>
                <a:lnTo>
                  <a:pt x="0" y="0"/>
                </a:lnTo>
                <a:close/>
              </a:path>
            </a:pathLst>
          </a:custGeom>
          <a:blipFill>
            <a:blip r:embed="rId2"/>
            <a:stretch>
              <a:fillRect/>
            </a:stretch>
          </a:blipFill>
        </p:spPr>
        <p:txBody>
          <a:bodyPr/>
          <a:lstStyle/>
          <a:p>
            <a:endParaRPr lang="en-US"/>
          </a:p>
        </p:txBody>
      </p:sp>
      <p:sp>
        <p:nvSpPr>
          <p:cNvPr id="9" name="TextBox 8">
            <a:extLst>
              <a:ext uri="{FF2B5EF4-FFF2-40B4-BE49-F238E27FC236}">
                <a16:creationId xmlns:a16="http://schemas.microsoft.com/office/drawing/2014/main" id="{A0C93F6E-BA28-5989-497E-EAD062E6E964}"/>
              </a:ext>
            </a:extLst>
          </p:cNvPr>
          <p:cNvSpPr txBox="1"/>
          <p:nvPr/>
        </p:nvSpPr>
        <p:spPr>
          <a:xfrm>
            <a:off x="671773" y="2781300"/>
            <a:ext cx="16011214" cy="4300408"/>
          </a:xfrm>
          <a:prstGeom prst="rect">
            <a:avLst/>
          </a:prstGeom>
          <a:noFill/>
        </p:spPr>
        <p:txBody>
          <a:bodyPr wrap="square">
            <a:spAutoFit/>
          </a:bodyPr>
          <a:lstStyle/>
          <a:p>
            <a:pPr marL="1146175" marR="0" indent="-917575">
              <a:lnSpc>
                <a:spcPct val="107000"/>
              </a:lnSpc>
              <a:spcBef>
                <a:spcPts val="0"/>
              </a:spcBef>
              <a:spcAft>
                <a:spcPts val="60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(A)	</a:t>
            </a:r>
            <a:r>
              <a:rPr lang="en-US" sz="3200" dirty="0">
                <a:effectLst/>
                <a:latin typeface="Arial" panose="020B0604020202020204" pitchFamily="34" charset="0"/>
                <a:ea typeface="Calibri" panose="020F0502020204030204" pitchFamily="34" charset="0"/>
                <a:cs typeface="Arial" panose="020B0604020202020204" pitchFamily="34" charset="0"/>
              </a:rPr>
              <a:t>Economically disadvantaged students;  </a:t>
            </a:r>
          </a:p>
          <a:p>
            <a:pPr marL="1146175" marR="0" indent="-917575">
              <a:lnSpc>
                <a:spcPct val="107000"/>
              </a:lnSpc>
              <a:spcBef>
                <a:spcPts val="0"/>
              </a:spcBef>
              <a:spcAft>
                <a:spcPts val="600"/>
              </a:spcAft>
              <a:buNone/>
            </a:pPr>
            <a:r>
              <a:rPr lang="en-US" sz="3200" dirty="0">
                <a:effectLst/>
                <a:latin typeface="Arial" panose="020B0604020202020204" pitchFamily="34" charset="0"/>
                <a:ea typeface="Calibri" panose="020F0502020204030204" pitchFamily="34" charset="0"/>
                <a:cs typeface="Arial" panose="020B0604020202020204" pitchFamily="34" charset="0"/>
              </a:rPr>
              <a:t>(B) 	Students from major racial and ethnic groups;  </a:t>
            </a:r>
          </a:p>
          <a:p>
            <a:pPr marL="1146175" marR="0" indent="-917575">
              <a:lnSpc>
                <a:spcPct val="107000"/>
              </a:lnSpc>
              <a:spcBef>
                <a:spcPts val="0"/>
              </a:spcBef>
              <a:spcAft>
                <a:spcPts val="600"/>
              </a:spcAft>
              <a:buAutoNum type="alphaUcParenBoth" startAt="3"/>
            </a:pPr>
            <a:r>
              <a:rPr lang="en-US" sz="3200" dirty="0">
                <a:effectLst/>
                <a:latin typeface="Arial" panose="020B0604020202020204" pitchFamily="34" charset="0"/>
                <a:ea typeface="Calibri" panose="020F0502020204030204" pitchFamily="34" charset="0"/>
                <a:cs typeface="Arial" panose="020B0604020202020204" pitchFamily="34" charset="0"/>
              </a:rPr>
              <a:t>Children with disabilities; and  </a:t>
            </a:r>
          </a:p>
          <a:p>
            <a:pPr marL="1146175" marR="0" indent="-917575">
              <a:lnSpc>
                <a:spcPct val="107000"/>
              </a:lnSpc>
              <a:spcBef>
                <a:spcPts val="0"/>
              </a:spcBef>
              <a:spcAft>
                <a:spcPts val="600"/>
              </a:spcAft>
              <a:buAutoNum type="alphaUcParenBoth" startAt="3"/>
            </a:pPr>
            <a:r>
              <a:rPr lang="en-US" sz="3200" dirty="0">
                <a:effectLst/>
                <a:latin typeface="Arial" panose="020B0604020202020204" pitchFamily="34" charset="0"/>
                <a:ea typeface="Calibri" panose="020F0502020204030204" pitchFamily="34" charset="0"/>
                <a:cs typeface="Arial" panose="020B0604020202020204" pitchFamily="34" charset="0"/>
              </a:rPr>
              <a:t>English language learners. </a:t>
            </a:r>
          </a:p>
          <a:p>
            <a:pPr marL="228600" marR="0">
              <a:lnSpc>
                <a:spcPct val="107000"/>
              </a:lnSpc>
              <a:spcBef>
                <a:spcPts val="0"/>
              </a:spcBef>
              <a:spcAft>
                <a:spcPts val="0"/>
              </a:spcAft>
            </a:pPr>
            <a:endParaRPr lang="en-US" sz="3200" dirty="0">
              <a:latin typeface="Arial" panose="020B0604020202020204" pitchFamily="34" charset="0"/>
              <a:ea typeface="Calibri" panose="020F0502020204030204" pitchFamily="34" charset="0"/>
              <a:cs typeface="Arial" panose="020B0604020202020204" pitchFamily="34" charset="0"/>
            </a:endParaRPr>
          </a:p>
          <a:p>
            <a:pPr marL="228600" marR="0">
              <a:lnSpc>
                <a:spcPct val="107000"/>
              </a:lnSpc>
              <a:spcBef>
                <a:spcPts val="0"/>
              </a:spcBef>
              <a:spcAft>
                <a:spcPts val="0"/>
              </a:spcAft>
            </a:pPr>
            <a:endParaRPr lang="en-US" sz="3200" dirty="0">
              <a:latin typeface="Arial" panose="020B0604020202020204" pitchFamily="34" charset="0"/>
              <a:ea typeface="Calibri" panose="020F050202020403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*Elementary &amp; Secondary Education Act of 1965, Section </a:t>
            </a:r>
            <a:r>
              <a:rPr lang="en-US" sz="2400" dirty="0">
                <a:effectLst/>
                <a:latin typeface="Arial" panose="020B0604020202020204" pitchFamily="34" charset="0"/>
                <a:ea typeface="Calibri" panose="020F0502020204030204" pitchFamily="34" charset="0"/>
                <a:cs typeface="Arial" panose="020B0604020202020204" pitchFamily="34" charset="0"/>
              </a:rPr>
              <a:t>1111(c)(2)(B) </a:t>
            </a:r>
            <a:r>
              <a:rPr lang="en-US" sz="2400" dirty="0">
                <a:latin typeface="Arial" panose="020B0604020202020204" pitchFamily="34" charset="0"/>
                <a:ea typeface="Calibri" panose="020F0502020204030204" pitchFamily="34" charset="0"/>
                <a:cs typeface="Arial" panose="020B0604020202020204" pitchFamily="34" charset="0"/>
              </a:rPr>
              <a:t>Referenced in </a:t>
            </a:r>
            <a:r>
              <a:rPr lang="en-US" sz="2400" dirty="0">
                <a:effectLst/>
                <a:latin typeface="Arial" panose="020B0604020202020204" pitchFamily="34" charset="0"/>
                <a:ea typeface="Calibri" panose="020F0502020204030204" pitchFamily="34" charset="0"/>
                <a:cs typeface="Arial" panose="020B0604020202020204" pitchFamily="34" charset="0"/>
              </a:rPr>
              <a:t>Perkins Section 114(e)(8)(B)(i)</a:t>
            </a:r>
            <a:endParaRPr lang="en-US" sz="2400" dirty="0">
              <a:latin typeface="Arial" panose="020B0604020202020204" pitchFamily="34" charset="0"/>
              <a:cs typeface="Arial" panose="020B0604020202020204" pitchFamily="34" charset="0"/>
            </a:endParaRPr>
          </a:p>
        </p:txBody>
      </p:sp>
      <p:sp>
        <p:nvSpPr>
          <p:cNvPr id="6" name="Arrow: Left 5">
            <a:extLst>
              <a:ext uri="{FF2B5EF4-FFF2-40B4-BE49-F238E27FC236}">
                <a16:creationId xmlns:a16="http://schemas.microsoft.com/office/drawing/2014/main" id="{68D68F31-0A38-65A5-E332-AAF85F1520BF}"/>
              </a:ext>
            </a:extLst>
          </p:cNvPr>
          <p:cNvSpPr/>
          <p:nvPr/>
        </p:nvSpPr>
        <p:spPr>
          <a:xfrm>
            <a:off x="11277600" y="3100669"/>
            <a:ext cx="2933700" cy="1193002"/>
          </a:xfrm>
          <a:prstGeom prst="leftArrow">
            <a:avLst/>
          </a:prstGeom>
          <a:solidFill>
            <a:srgbClr val="E1A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Additional Group</a:t>
            </a:r>
          </a:p>
        </p:txBody>
      </p:sp>
    </p:spTree>
    <p:extLst>
      <p:ext uri="{BB962C8B-B14F-4D97-AF65-F5344CB8AC3E}">
        <p14:creationId xmlns:p14="http://schemas.microsoft.com/office/powerpoint/2010/main" val="56325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118AF46-DE67-7CA7-58F0-75FAE9997E13}"/>
              </a:ext>
            </a:extLst>
          </p:cNvPr>
          <p:cNvSpPr>
            <a:spLocks noGrp="1"/>
          </p:cNvSpPr>
          <p:nvPr>
            <p:ph type="title"/>
          </p:nvPr>
        </p:nvSpPr>
        <p:spPr>
          <a:xfrm>
            <a:off x="1207008" y="1204433"/>
            <a:ext cx="7936992" cy="2110268"/>
          </a:xfr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a:lnSpc>
                <a:spcPct val="90000"/>
              </a:lnSpc>
            </a:pPr>
            <a:r>
              <a:rPr lang="en-US" sz="4000" kern="1200" dirty="0">
                <a:solidFill>
                  <a:schemeClr val="tx2"/>
                </a:solidFill>
                <a:latin typeface="Arial" panose="020B0604020202020204" pitchFamily="34" charset="0"/>
                <a:ea typeface="+mj-ea"/>
                <a:cs typeface="Arial" panose="020B0604020202020204" pitchFamily="34" charset="0"/>
              </a:rPr>
              <a:t>USING THE PERKINS V GRANT FOR LOCAL NEEDS	</a:t>
            </a:r>
          </a:p>
        </p:txBody>
      </p:sp>
      <p:sp>
        <p:nvSpPr>
          <p:cNvPr id="19" name="Text Placeholder 8">
            <a:extLst>
              <a:ext uri="{FF2B5EF4-FFF2-40B4-BE49-F238E27FC236}">
                <a16:creationId xmlns:a16="http://schemas.microsoft.com/office/drawing/2014/main" id="{9C4E99E9-8FD6-AD27-CE4C-29A71A63AA83}"/>
              </a:ext>
            </a:extLst>
          </p:cNvPr>
          <p:cNvSpPr>
            <a:spLocks noGrp="1"/>
          </p:cNvSpPr>
          <p:nvPr>
            <p:ph type="body" sz="half" idx="2"/>
          </p:nvPr>
        </p:nvSpPr>
        <p:spPr>
          <a:xfrm>
            <a:off x="1207008" y="3632523"/>
            <a:ext cx="7466367" cy="5458933"/>
          </a:xfrm>
        </p:spPr>
        <p:txBody>
          <a:bodyPr vert="horz" lIns="91440" tIns="45720" rIns="91440" bIns="45720" rtlCol="0" anchor="ctr">
            <a:normAutofit fontScale="92500" lnSpcReduction="10000"/>
          </a:bodyPr>
          <a:lstStyle/>
          <a:p>
            <a:pPr>
              <a:lnSpc>
                <a:spcPct val="90000"/>
              </a:lnSpc>
            </a:pPr>
            <a:r>
              <a:rPr lang="en-US" sz="2800" dirty="0">
                <a:solidFill>
                  <a:schemeClr val="tx2"/>
                </a:solidFill>
                <a:latin typeface="Arial" panose="020B0604020202020204" pitchFamily="34" charset="0"/>
                <a:cs typeface="Arial" panose="020B0604020202020204" pitchFamily="34" charset="0"/>
              </a:rPr>
              <a:t>Community colleges create a local application to allocate basic grant funds, based on a comprehensive local needs assessment (CLNA). This assessment focuses on six key activities to ensure effective and impactful fund usage.</a:t>
            </a:r>
          </a:p>
          <a:p>
            <a:pPr indent="-228600">
              <a:lnSpc>
                <a:spcPct val="90000"/>
              </a:lnSpc>
              <a:buFont typeface="Arial" panose="020B0604020202020204" pitchFamily="34" charset="0"/>
              <a:buChar char="•"/>
            </a:pPr>
            <a:endParaRPr lang="en-US" sz="2400" dirty="0">
              <a:solidFill>
                <a:schemeClr val="tx2"/>
              </a:solidFill>
              <a:latin typeface="Arial" panose="020B0604020202020204" pitchFamily="34" charset="0"/>
              <a:cs typeface="Arial" panose="020B0604020202020204" pitchFamily="34" charset="0"/>
            </a:endParaRPr>
          </a:p>
          <a:p>
            <a:pPr>
              <a:lnSpc>
                <a:spcPct val="90000"/>
              </a:lnSpc>
            </a:pPr>
            <a:r>
              <a:rPr lang="en-US" sz="2400" dirty="0">
                <a:solidFill>
                  <a:schemeClr val="tx2"/>
                </a:solidFill>
                <a:latin typeface="Arial" panose="020B0604020202020204" pitchFamily="34" charset="0"/>
                <a:cs typeface="Arial" panose="020B0604020202020204" pitchFamily="34" charset="0"/>
              </a:rPr>
              <a:t>Developing both the CLNA and the local application requires input from a diverse group of stakeholders, including:</a:t>
            </a:r>
          </a:p>
          <a:p>
            <a:pPr lvl="1" indent="-2286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Representatives from secondary and postsecondary CTE programs</a:t>
            </a:r>
          </a:p>
          <a:p>
            <a:pPr lvl="1" indent="-2286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Workforce and industry partners</a:t>
            </a:r>
          </a:p>
          <a:p>
            <a:pPr lvl="1" indent="-2286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Parents and students</a:t>
            </a:r>
          </a:p>
          <a:p>
            <a:pPr lvl="1" indent="-2286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Special populations advocates</a:t>
            </a:r>
          </a:p>
          <a:p>
            <a:pPr lvl="1" indent="-2286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Organizations serving out-of-school, homeless, and at-risk youth</a:t>
            </a:r>
          </a:p>
          <a:p>
            <a:pPr indent="-228600">
              <a:lnSpc>
                <a:spcPct val="90000"/>
              </a:lnSpc>
              <a:buFont typeface="Arial" panose="020B0604020202020204" pitchFamily="34" charset="0"/>
              <a:buChar char="•"/>
            </a:pPr>
            <a:endParaRPr lang="en-US" sz="2300" dirty="0">
              <a:solidFill>
                <a:schemeClr val="tx2"/>
              </a:solidFill>
            </a:endParaRPr>
          </a:p>
        </p:txBody>
      </p:sp>
      <p:grpSp>
        <p:nvGrpSpPr>
          <p:cNvPr id="90" name="Group 89">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54845" y="0"/>
            <a:ext cx="8733155" cy="10027900"/>
            <a:chOff x="6357228" y="0"/>
            <a:chExt cx="5822103" cy="6685267"/>
          </a:xfrm>
        </p:grpSpPr>
        <p:sp>
          <p:nvSpPr>
            <p:cNvPr id="91" name="Freeform: Shape 90">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12" descr="Schoolhouse">
            <a:extLst>
              <a:ext uri="{FF2B5EF4-FFF2-40B4-BE49-F238E27FC236}">
                <a16:creationId xmlns:a16="http://schemas.microsoft.com/office/drawing/2014/main" id="{203AA452-E390-2860-83BD-FF2991B3C8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82588" y="2443633"/>
            <a:ext cx="5430032" cy="5430032"/>
          </a:xfrm>
          <a:prstGeom prst="rect">
            <a:avLst/>
          </a:prstGeom>
        </p:spPr>
      </p:pic>
      <p:pic>
        <p:nvPicPr>
          <p:cNvPr id="3" name="Picture 2">
            <a:extLst>
              <a:ext uri="{FF2B5EF4-FFF2-40B4-BE49-F238E27FC236}">
                <a16:creationId xmlns:a16="http://schemas.microsoft.com/office/drawing/2014/main" id="{32A48CE6-F599-026A-61EF-536CD378CE28}"/>
              </a:ext>
            </a:extLst>
          </p:cNvPr>
          <p:cNvPicPr>
            <a:picLocks noChangeAspect="1"/>
          </p:cNvPicPr>
          <p:nvPr/>
        </p:nvPicPr>
        <p:blipFill>
          <a:blip r:embed="rId4"/>
          <a:stretch>
            <a:fillRect/>
          </a:stretch>
        </p:blipFill>
        <p:spPr>
          <a:xfrm>
            <a:off x="8673375" y="8455025"/>
            <a:ext cx="1243692" cy="969348"/>
          </a:xfrm>
          <a:prstGeom prst="rect">
            <a:avLst/>
          </a:prstGeom>
        </p:spPr>
      </p:pic>
    </p:spTree>
    <p:extLst>
      <p:ext uri="{BB962C8B-B14F-4D97-AF65-F5344CB8AC3E}">
        <p14:creationId xmlns:p14="http://schemas.microsoft.com/office/powerpoint/2010/main" val="367819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6241" y="907192"/>
            <a:ext cx="17215778" cy="1186881"/>
            <a:chOff x="0" y="0"/>
            <a:chExt cx="4534197" cy="312594"/>
          </a:xfrm>
        </p:grpSpPr>
        <p:sp>
          <p:nvSpPr>
            <p:cNvPr id="3" name="Freeform 3"/>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solidFill>
              <a:srgbClr val="14435B"/>
            </a:solidFill>
          </p:spPr>
          <p:txBody>
            <a:bodyPr/>
            <a:lstStyle/>
            <a:p>
              <a:endParaRPr lang="en-US"/>
            </a:p>
          </p:txBody>
        </p:sp>
        <p:sp>
          <p:nvSpPr>
            <p:cNvPr id="4" name="TextBox 4"/>
            <p:cNvSpPr txBox="1"/>
            <p:nvPr/>
          </p:nvSpPr>
          <p:spPr>
            <a:xfrm>
              <a:off x="0" y="-57150"/>
              <a:ext cx="4534197" cy="36974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62148" y="839915"/>
            <a:ext cx="15159477" cy="945965"/>
          </a:xfrm>
          <a:prstGeom prst="rect">
            <a:avLst/>
          </a:prstGeom>
        </p:spPr>
        <p:txBody>
          <a:bodyPr lIns="0" tIns="0" rIns="0" bIns="0" rtlCol="0" anchor="t">
            <a:spAutoFit/>
          </a:bodyPr>
          <a:lstStyle/>
          <a:p>
            <a:pPr algn="l">
              <a:lnSpc>
                <a:spcPts val="8539"/>
              </a:lnSpc>
            </a:pPr>
            <a:r>
              <a:rPr lang="en-US" sz="4400" b="1" dirty="0">
                <a:solidFill>
                  <a:srgbClr val="FFFFFF"/>
                </a:solidFill>
                <a:latin typeface="Arial" panose="020B0604020202020204" pitchFamily="34" charset="0"/>
                <a:ea typeface="Calibri (MS) Bold"/>
                <a:cs typeface="Arial" panose="020B0604020202020204" pitchFamily="34" charset="0"/>
                <a:sym typeface="Calibri (MS) Bold"/>
              </a:rPr>
              <a:t>PERKINS V GRANT REQUIRED ACTIVITIES </a:t>
            </a:r>
          </a:p>
        </p:txBody>
      </p:sp>
      <p:sp>
        <p:nvSpPr>
          <p:cNvPr id="7" name="Freeform 7"/>
          <p:cNvSpPr/>
          <p:nvPr/>
        </p:nvSpPr>
        <p:spPr>
          <a:xfrm>
            <a:off x="8524573" y="8548746"/>
            <a:ext cx="1238855" cy="965748"/>
          </a:xfrm>
          <a:custGeom>
            <a:avLst/>
            <a:gdLst/>
            <a:ahLst/>
            <a:cxnLst/>
            <a:rect l="l" t="t" r="r" b="b"/>
            <a:pathLst>
              <a:path w="1238855" h="965748">
                <a:moveTo>
                  <a:pt x="0" y="0"/>
                </a:moveTo>
                <a:lnTo>
                  <a:pt x="1238854" y="0"/>
                </a:lnTo>
                <a:lnTo>
                  <a:pt x="1238854" y="965748"/>
                </a:lnTo>
                <a:lnTo>
                  <a:pt x="0" y="965748"/>
                </a:lnTo>
                <a:lnTo>
                  <a:pt x="0" y="0"/>
                </a:lnTo>
                <a:close/>
              </a:path>
            </a:pathLst>
          </a:custGeom>
          <a:blipFill>
            <a:blip r:embed="rId2"/>
            <a:stretch>
              <a:fillRect/>
            </a:stretch>
          </a:blipFill>
        </p:spPr>
        <p:txBody>
          <a:bodyPr/>
          <a:lstStyle/>
          <a:p>
            <a:endParaRPr lang="en-US"/>
          </a:p>
        </p:txBody>
      </p:sp>
      <p:graphicFrame>
        <p:nvGraphicFramePr>
          <p:cNvPr id="16" name="TextBox 13">
            <a:extLst>
              <a:ext uri="{FF2B5EF4-FFF2-40B4-BE49-F238E27FC236}">
                <a16:creationId xmlns:a16="http://schemas.microsoft.com/office/drawing/2014/main" id="{E0C0FC2B-16F0-BE28-D600-60507AA5FD3D}"/>
              </a:ext>
            </a:extLst>
          </p:cNvPr>
          <p:cNvGraphicFramePr/>
          <p:nvPr>
            <p:extLst>
              <p:ext uri="{D42A27DB-BD31-4B8C-83A1-F6EECF244321}">
                <p14:modId xmlns:p14="http://schemas.microsoft.com/office/powerpoint/2010/main" val="353377834"/>
              </p:ext>
            </p:extLst>
          </p:nvPr>
        </p:nvGraphicFramePr>
        <p:xfrm>
          <a:off x="838201" y="2552699"/>
          <a:ext cx="14554200" cy="696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092449B-911A-743C-F51A-B1C34AF97C71}"/>
              </a:ext>
            </a:extLst>
          </p:cNvPr>
          <p:cNvPicPr>
            <a:picLocks noChangeAspect="1"/>
          </p:cNvPicPr>
          <p:nvPr/>
        </p:nvPicPr>
        <p:blipFill>
          <a:blip r:embed="rId8"/>
          <a:stretch>
            <a:fillRect/>
          </a:stretch>
        </p:blipFill>
        <p:spPr>
          <a:xfrm>
            <a:off x="15544800" y="8545146"/>
            <a:ext cx="1243692" cy="969348"/>
          </a:xfrm>
          <a:prstGeom prst="rect">
            <a:avLst/>
          </a:prstGeom>
        </p:spPr>
      </p:pic>
      <p:sp>
        <p:nvSpPr>
          <p:cNvPr id="8" name="TextBox 7">
            <a:extLst>
              <a:ext uri="{FF2B5EF4-FFF2-40B4-BE49-F238E27FC236}">
                <a16:creationId xmlns:a16="http://schemas.microsoft.com/office/drawing/2014/main" id="{1DAEB18D-8B0A-1FE4-A34E-587F36B0630E}"/>
              </a:ext>
            </a:extLst>
          </p:cNvPr>
          <p:cNvSpPr txBox="1"/>
          <p:nvPr/>
        </p:nvSpPr>
        <p:spPr>
          <a:xfrm>
            <a:off x="838201" y="2137937"/>
            <a:ext cx="1173479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Community Colleges must allocate basic grant funds to support these six required activities: </a:t>
            </a:r>
          </a:p>
        </p:txBody>
      </p:sp>
    </p:spTree>
    <p:extLst>
      <p:ext uri="{BB962C8B-B14F-4D97-AF65-F5344CB8AC3E}">
        <p14:creationId xmlns:p14="http://schemas.microsoft.com/office/powerpoint/2010/main" val="2746308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F95FF-CB0E-9E5E-B5ED-CF9EEC0D79E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2967CC-6B83-BABE-15CC-B8B01C7936D3}"/>
              </a:ext>
            </a:extLst>
          </p:cNvPr>
          <p:cNvGrpSpPr/>
          <p:nvPr/>
        </p:nvGrpSpPr>
        <p:grpSpPr>
          <a:xfrm>
            <a:off x="-776241" y="907192"/>
            <a:ext cx="17215778" cy="1186881"/>
            <a:chOff x="0" y="0"/>
            <a:chExt cx="4534197" cy="312594"/>
          </a:xfrm>
        </p:grpSpPr>
        <p:sp>
          <p:nvSpPr>
            <p:cNvPr id="3" name="Freeform 3">
              <a:extLst>
                <a:ext uri="{FF2B5EF4-FFF2-40B4-BE49-F238E27FC236}">
                  <a16:creationId xmlns:a16="http://schemas.microsoft.com/office/drawing/2014/main" id="{CBB90E17-0192-5A02-A492-BC78FEC0EF26}"/>
                </a:ext>
              </a:extLst>
            </p:cNvPr>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solidFill>
              <a:srgbClr val="14435B"/>
            </a:solidFill>
          </p:spPr>
          <p:txBody>
            <a:bodyPr/>
            <a:lstStyle/>
            <a:p>
              <a:endParaRPr lang="en-US"/>
            </a:p>
          </p:txBody>
        </p:sp>
        <p:sp>
          <p:nvSpPr>
            <p:cNvPr id="4" name="TextBox 4">
              <a:extLst>
                <a:ext uri="{FF2B5EF4-FFF2-40B4-BE49-F238E27FC236}">
                  <a16:creationId xmlns:a16="http://schemas.microsoft.com/office/drawing/2014/main" id="{0C960C50-757D-8082-C542-54C6CE2D7CA9}"/>
                </a:ext>
              </a:extLst>
            </p:cNvPr>
            <p:cNvSpPr txBox="1"/>
            <p:nvPr/>
          </p:nvSpPr>
          <p:spPr>
            <a:xfrm>
              <a:off x="0" y="-57150"/>
              <a:ext cx="4534197" cy="369744"/>
            </a:xfrm>
            <a:prstGeom prst="rect">
              <a:avLst/>
            </a:prstGeom>
          </p:spPr>
          <p:txBody>
            <a:bodyPr lIns="50800" tIns="50800" rIns="50800" bIns="50800" rtlCol="0" anchor="ctr"/>
            <a:lstStyle/>
            <a:p>
              <a:pPr algn="ctr">
                <a:lnSpc>
                  <a:spcPts val="2659"/>
                </a:lnSpc>
              </a:pPr>
              <a:endParaRPr/>
            </a:p>
          </p:txBody>
        </p:sp>
      </p:grpSp>
      <p:sp>
        <p:nvSpPr>
          <p:cNvPr id="5" name="TextBox 5">
            <a:extLst>
              <a:ext uri="{FF2B5EF4-FFF2-40B4-BE49-F238E27FC236}">
                <a16:creationId xmlns:a16="http://schemas.microsoft.com/office/drawing/2014/main" id="{30AE8CF3-7354-5501-AC06-49ECA3ACF08A}"/>
              </a:ext>
            </a:extLst>
          </p:cNvPr>
          <p:cNvSpPr txBox="1"/>
          <p:nvPr/>
        </p:nvSpPr>
        <p:spPr>
          <a:xfrm>
            <a:off x="662148" y="839915"/>
            <a:ext cx="15159477" cy="2110706"/>
          </a:xfrm>
          <a:prstGeom prst="rect">
            <a:avLst/>
          </a:prstGeom>
        </p:spPr>
        <p:txBody>
          <a:bodyPr lIns="0" tIns="0" rIns="0" bIns="0" rtlCol="0" anchor="t">
            <a:spAutoFit/>
          </a:bodyPr>
          <a:lstStyle/>
          <a:p>
            <a:pPr algn="l">
              <a:lnSpc>
                <a:spcPts val="8539"/>
              </a:lnSpc>
            </a:pPr>
            <a:r>
              <a:rPr lang="en-US" sz="5400" b="1" dirty="0">
                <a:solidFill>
                  <a:srgbClr val="FFFFFF"/>
                </a:solidFill>
                <a:latin typeface="Arial" panose="020B0604020202020204" pitchFamily="34" charset="0"/>
                <a:ea typeface="Calibri (MS) Bold"/>
                <a:cs typeface="Arial" panose="020B0604020202020204" pitchFamily="34" charset="0"/>
                <a:sym typeface="Calibri (MS) Bold"/>
              </a:rPr>
              <a:t>ENSURING COMPLIANCE WITH CIVIL RIGHTS LAWS</a:t>
            </a:r>
          </a:p>
        </p:txBody>
      </p:sp>
      <p:sp>
        <p:nvSpPr>
          <p:cNvPr id="6" name="TextBox 6">
            <a:extLst>
              <a:ext uri="{FF2B5EF4-FFF2-40B4-BE49-F238E27FC236}">
                <a16:creationId xmlns:a16="http://schemas.microsoft.com/office/drawing/2014/main" id="{E58DD170-7565-54EE-03F3-D66C5CDE9DEA}"/>
              </a:ext>
            </a:extLst>
          </p:cNvPr>
          <p:cNvSpPr txBox="1"/>
          <p:nvPr/>
        </p:nvSpPr>
        <p:spPr>
          <a:xfrm>
            <a:off x="2376851" y="2865063"/>
            <a:ext cx="13791792" cy="677108"/>
          </a:xfrm>
          <a:prstGeom prst="rect">
            <a:avLst/>
          </a:prstGeom>
        </p:spPr>
        <p:txBody>
          <a:bodyPr wrap="square" lIns="0" tIns="0" rIns="0" bIns="0" rtlCol="0" anchor="t">
            <a:spAutoFit/>
          </a:bodyPr>
          <a:lstStyle/>
          <a:p>
            <a:pPr marL="857250" indent="-857250">
              <a:buFont typeface="Arial" panose="020B0604020202020204" pitchFamily="34" charset="0"/>
              <a:buChar char="•"/>
            </a:pPr>
            <a:endParaRPr lang="en-US" sz="4400" dirty="0">
              <a:solidFill>
                <a:srgbClr val="000000"/>
              </a:solidFill>
              <a:latin typeface="Calibri (MS) Bold"/>
              <a:ea typeface="Calibri (MS) Bold"/>
              <a:cs typeface="Calibri (MS) Bold"/>
              <a:sym typeface="Calibri (MS) Bold"/>
            </a:endParaRPr>
          </a:p>
        </p:txBody>
      </p:sp>
      <p:sp>
        <p:nvSpPr>
          <p:cNvPr id="7" name="Freeform 7">
            <a:extLst>
              <a:ext uri="{FF2B5EF4-FFF2-40B4-BE49-F238E27FC236}">
                <a16:creationId xmlns:a16="http://schemas.microsoft.com/office/drawing/2014/main" id="{B94514A9-3691-97CD-3778-DB24F2E20631}"/>
              </a:ext>
            </a:extLst>
          </p:cNvPr>
          <p:cNvSpPr/>
          <p:nvPr/>
        </p:nvSpPr>
        <p:spPr>
          <a:xfrm>
            <a:off x="8524573" y="8548746"/>
            <a:ext cx="1238855" cy="965748"/>
          </a:xfrm>
          <a:custGeom>
            <a:avLst/>
            <a:gdLst/>
            <a:ahLst/>
            <a:cxnLst/>
            <a:rect l="l" t="t" r="r" b="b"/>
            <a:pathLst>
              <a:path w="1238855" h="965748">
                <a:moveTo>
                  <a:pt x="0" y="0"/>
                </a:moveTo>
                <a:lnTo>
                  <a:pt x="1238854" y="0"/>
                </a:lnTo>
                <a:lnTo>
                  <a:pt x="1238854" y="965748"/>
                </a:lnTo>
                <a:lnTo>
                  <a:pt x="0" y="965748"/>
                </a:lnTo>
                <a:lnTo>
                  <a:pt x="0" y="0"/>
                </a:lnTo>
                <a:close/>
              </a:path>
            </a:pathLst>
          </a:custGeom>
          <a:blipFill>
            <a:blip r:embed="rId2"/>
            <a:stretch>
              <a:fillRect/>
            </a:stretch>
          </a:blipFill>
        </p:spPr>
        <p:txBody>
          <a:bodyPr/>
          <a:lstStyle/>
          <a:p>
            <a:endParaRPr lang="en-US"/>
          </a:p>
        </p:txBody>
      </p:sp>
      <p:graphicFrame>
        <p:nvGraphicFramePr>
          <p:cNvPr id="14" name="Diagram 13">
            <a:extLst>
              <a:ext uri="{FF2B5EF4-FFF2-40B4-BE49-F238E27FC236}">
                <a16:creationId xmlns:a16="http://schemas.microsoft.com/office/drawing/2014/main" id="{17C0E344-B93C-1745-B0AC-40BA8F3110BA}"/>
              </a:ext>
            </a:extLst>
          </p:cNvPr>
          <p:cNvGraphicFramePr/>
          <p:nvPr>
            <p:extLst>
              <p:ext uri="{D42A27DB-BD31-4B8C-83A1-F6EECF244321}">
                <p14:modId xmlns:p14="http://schemas.microsoft.com/office/powerpoint/2010/main" val="2060242280"/>
              </p:ext>
            </p:extLst>
          </p:nvPr>
        </p:nvGraphicFramePr>
        <p:xfrm>
          <a:off x="908156" y="2865062"/>
          <a:ext cx="15506495" cy="4793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C577410-16EC-45D1-A3AF-20D464D67A59}"/>
              </a:ext>
            </a:extLst>
          </p:cNvPr>
          <p:cNvSpPr txBox="1"/>
          <p:nvPr/>
        </p:nvSpPr>
        <p:spPr>
          <a:xfrm>
            <a:off x="6400800" y="7133926"/>
            <a:ext cx="1001385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More information about this topic can be found here </a:t>
            </a:r>
            <a:r>
              <a:rPr lang="en-US"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Office for Civil Rights (OCR) | U.S. Department of Education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919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763782"/>
            <a:ext cx="17215778" cy="1186881"/>
            <a:chOff x="0" y="0"/>
            <a:chExt cx="4534197" cy="312594"/>
          </a:xfrm>
          <a:solidFill>
            <a:schemeClr val="bg1">
              <a:lumMod val="65000"/>
            </a:schemeClr>
          </a:solidFill>
        </p:grpSpPr>
        <p:sp>
          <p:nvSpPr>
            <p:cNvPr id="3" name="Freeform 3"/>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grpFill/>
          </p:spPr>
          <p:txBody>
            <a:bodyPr/>
            <a:lstStyle/>
            <a:p>
              <a:endParaRPr lang="en-US"/>
            </a:p>
          </p:txBody>
        </p:sp>
        <p:sp>
          <p:nvSpPr>
            <p:cNvPr id="4" name="TextBox 4"/>
            <p:cNvSpPr txBox="1"/>
            <p:nvPr/>
          </p:nvSpPr>
          <p:spPr>
            <a:xfrm>
              <a:off x="0" y="-57150"/>
              <a:ext cx="4534197" cy="369744"/>
            </a:xfrm>
            <a:prstGeom prst="rect">
              <a:avLst/>
            </a:prstGeom>
            <a:grpFill/>
          </p:spPr>
          <p:txBody>
            <a:bodyPr lIns="50800" tIns="50800" rIns="50800" bIns="50800" rtlCol="0" anchor="ctr"/>
            <a:lstStyle/>
            <a:p>
              <a:pPr algn="ctr">
                <a:lnSpc>
                  <a:spcPts val="2659"/>
                </a:lnSpc>
              </a:pPr>
              <a:endParaRPr/>
            </a:p>
          </p:txBody>
        </p:sp>
      </p:grpSp>
      <p:sp>
        <p:nvSpPr>
          <p:cNvPr id="5" name="TextBox 5"/>
          <p:cNvSpPr txBox="1"/>
          <p:nvPr/>
        </p:nvSpPr>
        <p:spPr>
          <a:xfrm>
            <a:off x="457200" y="763782"/>
            <a:ext cx="15976358" cy="2082750"/>
          </a:xfrm>
          <a:prstGeom prst="rect">
            <a:avLst/>
          </a:prstGeom>
        </p:spPr>
        <p:txBody>
          <a:bodyPr wrap="square" lIns="0" tIns="0" rIns="0" bIns="0" rtlCol="0" anchor="t">
            <a:spAutoFit/>
          </a:bodyPr>
          <a:lstStyle/>
          <a:p>
            <a:pPr algn="l">
              <a:lnSpc>
                <a:spcPts val="8539"/>
              </a:lnSpc>
            </a:pPr>
            <a:r>
              <a:rPr lang="en-US" sz="6000" b="1" dirty="0">
                <a:solidFill>
                  <a:srgbClr val="FFFFFF"/>
                </a:solidFill>
                <a:latin typeface="Arial" panose="020B0604020202020204" pitchFamily="34" charset="0"/>
                <a:ea typeface="Calibri (MS) Bold"/>
                <a:cs typeface="Arial" panose="020B0604020202020204" pitchFamily="34" charset="0"/>
                <a:sym typeface="Calibri (MS) Bold"/>
              </a:rPr>
              <a:t>FEDERAL CIVIL RIGHTS LAWS GOVERNING MOA</a:t>
            </a:r>
          </a:p>
        </p:txBody>
      </p:sp>
      <p:sp>
        <p:nvSpPr>
          <p:cNvPr id="6" name="TextBox 6"/>
          <p:cNvSpPr txBox="1"/>
          <p:nvPr/>
        </p:nvSpPr>
        <p:spPr>
          <a:xfrm>
            <a:off x="2376851" y="2865063"/>
            <a:ext cx="13791792" cy="677108"/>
          </a:xfrm>
          <a:prstGeom prst="rect">
            <a:avLst/>
          </a:prstGeom>
        </p:spPr>
        <p:txBody>
          <a:bodyPr wrap="square" lIns="0" tIns="0" rIns="0" bIns="0" rtlCol="0" anchor="t">
            <a:spAutoFit/>
          </a:bodyPr>
          <a:lstStyle/>
          <a:p>
            <a:pPr marL="857250" indent="-857250">
              <a:buFont typeface="Arial" panose="020B0604020202020204" pitchFamily="34" charset="0"/>
              <a:buChar char="•"/>
            </a:pPr>
            <a:endParaRPr lang="en-US" sz="4400" dirty="0">
              <a:solidFill>
                <a:srgbClr val="000000"/>
              </a:solidFill>
              <a:latin typeface="Calibri (MS) Bold"/>
              <a:ea typeface="Calibri (MS) Bold"/>
              <a:cs typeface="Calibri (MS) Bold"/>
              <a:sym typeface="Calibri (MS) Bold"/>
            </a:endParaRPr>
          </a:p>
        </p:txBody>
      </p:sp>
      <p:sp>
        <p:nvSpPr>
          <p:cNvPr id="7" name="Freeform 7"/>
          <p:cNvSpPr/>
          <p:nvPr/>
        </p:nvSpPr>
        <p:spPr>
          <a:xfrm>
            <a:off x="8524573" y="8548746"/>
            <a:ext cx="1238855" cy="965748"/>
          </a:xfrm>
          <a:custGeom>
            <a:avLst/>
            <a:gdLst/>
            <a:ahLst/>
            <a:cxnLst/>
            <a:rect l="l" t="t" r="r" b="b"/>
            <a:pathLst>
              <a:path w="1238855" h="965748">
                <a:moveTo>
                  <a:pt x="0" y="0"/>
                </a:moveTo>
                <a:lnTo>
                  <a:pt x="1238854" y="0"/>
                </a:lnTo>
                <a:lnTo>
                  <a:pt x="1238854" y="965748"/>
                </a:lnTo>
                <a:lnTo>
                  <a:pt x="0" y="965748"/>
                </a:lnTo>
                <a:lnTo>
                  <a:pt x="0" y="0"/>
                </a:lnTo>
                <a:close/>
              </a:path>
            </a:pathLst>
          </a:custGeom>
          <a:blipFill>
            <a:blip r:embed="rId2"/>
            <a:stretch>
              <a:fillRect/>
            </a:stretch>
          </a:blipFill>
        </p:spPr>
        <p:txBody>
          <a:bodyPr/>
          <a:lstStyle/>
          <a:p>
            <a:endParaRPr lang="en-US"/>
          </a:p>
        </p:txBody>
      </p:sp>
      <p:graphicFrame>
        <p:nvGraphicFramePr>
          <p:cNvPr id="13" name="TextBox 7">
            <a:extLst>
              <a:ext uri="{FF2B5EF4-FFF2-40B4-BE49-F238E27FC236}">
                <a16:creationId xmlns:a16="http://schemas.microsoft.com/office/drawing/2014/main" id="{9BD60181-7F03-9668-B3C0-BF693C6B7DCD}"/>
              </a:ext>
            </a:extLst>
          </p:cNvPr>
          <p:cNvGraphicFramePr/>
          <p:nvPr>
            <p:extLst>
              <p:ext uri="{D42A27DB-BD31-4B8C-83A1-F6EECF244321}">
                <p14:modId xmlns:p14="http://schemas.microsoft.com/office/powerpoint/2010/main" val="3039059250"/>
              </p:ext>
            </p:extLst>
          </p:nvPr>
        </p:nvGraphicFramePr>
        <p:xfrm>
          <a:off x="1441825" y="2791555"/>
          <a:ext cx="14991733" cy="4703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694764">
            <a:off x="7099151" y="2667907"/>
            <a:ext cx="1603602" cy="9552208"/>
            <a:chOff x="0" y="0"/>
            <a:chExt cx="422348" cy="2515808"/>
          </a:xfrm>
        </p:grpSpPr>
        <p:sp>
          <p:nvSpPr>
            <p:cNvPr id="3" name="Freeform 3"/>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solidFill>
              <a:srgbClr val="E1AF00"/>
            </a:solidFill>
          </p:spPr>
          <p:txBody>
            <a:bodyPr/>
            <a:lstStyle/>
            <a:p>
              <a:endParaRPr lang="en-US"/>
            </a:p>
          </p:txBody>
        </p:sp>
        <p:sp>
          <p:nvSpPr>
            <p:cNvPr id="4" name="TextBox 4"/>
            <p:cNvSpPr txBox="1"/>
            <p:nvPr/>
          </p:nvSpPr>
          <p:spPr>
            <a:xfrm>
              <a:off x="0" y="-57150"/>
              <a:ext cx="422348" cy="2572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01313">
            <a:off x="17293479" y="-4169084"/>
            <a:ext cx="1603602" cy="9552208"/>
            <a:chOff x="0" y="0"/>
            <a:chExt cx="422348" cy="2515808"/>
          </a:xfrm>
        </p:grpSpPr>
        <p:sp>
          <p:nvSpPr>
            <p:cNvPr id="6" name="Freeform 6"/>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solidFill>
              <a:srgbClr val="E1AF00"/>
            </a:solidFill>
          </p:spPr>
          <p:txBody>
            <a:bodyPr/>
            <a:lstStyle/>
            <a:p>
              <a:endParaRPr lang="en-US"/>
            </a:p>
          </p:txBody>
        </p:sp>
        <p:sp>
          <p:nvSpPr>
            <p:cNvPr id="7" name="TextBox 7"/>
            <p:cNvSpPr txBox="1"/>
            <p:nvPr/>
          </p:nvSpPr>
          <p:spPr>
            <a:xfrm>
              <a:off x="0" y="-57150"/>
              <a:ext cx="422348" cy="257295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323218">
            <a:off x="-612920" y="-3112989"/>
            <a:ext cx="9329309" cy="13900928"/>
            <a:chOff x="0" y="0"/>
            <a:chExt cx="640025" cy="953655"/>
          </a:xfrm>
        </p:grpSpPr>
        <p:sp>
          <p:nvSpPr>
            <p:cNvPr id="9" name="Freeform 9"/>
            <p:cNvSpPr/>
            <p:nvPr/>
          </p:nvSpPr>
          <p:spPr>
            <a:xfrm>
              <a:off x="0" y="0"/>
              <a:ext cx="640025" cy="953655"/>
            </a:xfrm>
            <a:custGeom>
              <a:avLst/>
              <a:gdLst/>
              <a:ahLst/>
              <a:cxnLst/>
              <a:rect l="l" t="t" r="r" b="b"/>
              <a:pathLst>
                <a:path w="640025" h="953655">
                  <a:moveTo>
                    <a:pt x="203200" y="0"/>
                  </a:moveTo>
                  <a:lnTo>
                    <a:pt x="640025" y="0"/>
                  </a:lnTo>
                  <a:lnTo>
                    <a:pt x="436825" y="953655"/>
                  </a:lnTo>
                  <a:lnTo>
                    <a:pt x="0" y="953655"/>
                  </a:lnTo>
                  <a:lnTo>
                    <a:pt x="203200" y="0"/>
                  </a:lnTo>
                  <a:close/>
                </a:path>
              </a:pathLst>
            </a:custGeom>
            <a:solidFill>
              <a:srgbClr val="14435B"/>
            </a:solidFill>
          </p:spPr>
          <p:txBody>
            <a:bodyPr/>
            <a:lstStyle/>
            <a:p>
              <a:endParaRPr lang="en-US"/>
            </a:p>
          </p:txBody>
        </p:sp>
        <p:sp>
          <p:nvSpPr>
            <p:cNvPr id="10" name="TextBox 10"/>
            <p:cNvSpPr txBox="1"/>
            <p:nvPr/>
          </p:nvSpPr>
          <p:spPr>
            <a:xfrm>
              <a:off x="101600" y="-57150"/>
              <a:ext cx="436825" cy="101080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7054524">
            <a:off x="-545671" y="4853273"/>
            <a:ext cx="16230600" cy="770953"/>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3">
              <a:alphaModFix amt="52000"/>
            </a:blip>
            <a:stretch>
              <a:fillRect/>
            </a:stretch>
          </a:blipFill>
        </p:spPr>
        <p:txBody>
          <a:bodyPr/>
          <a:lstStyle/>
          <a:p>
            <a:endParaRPr lang="en-US"/>
          </a:p>
        </p:txBody>
      </p:sp>
      <p:grpSp>
        <p:nvGrpSpPr>
          <p:cNvPr id="12" name="Group 12" descr="picture of a young man in a welding uniform."/>
          <p:cNvGrpSpPr/>
          <p:nvPr/>
        </p:nvGrpSpPr>
        <p:grpSpPr>
          <a:xfrm>
            <a:off x="1235949" y="446139"/>
            <a:ext cx="8791731" cy="10287000"/>
            <a:chOff x="0" y="0"/>
            <a:chExt cx="5007303" cy="5858929"/>
          </a:xfrm>
        </p:grpSpPr>
        <p:sp>
          <p:nvSpPr>
            <p:cNvPr id="13" name="Freeform 13"/>
            <p:cNvSpPr/>
            <p:nvPr/>
          </p:nvSpPr>
          <p:spPr>
            <a:xfrm>
              <a:off x="0" y="0"/>
              <a:ext cx="5007303" cy="5858891"/>
            </a:xfrm>
            <a:custGeom>
              <a:avLst/>
              <a:gdLst/>
              <a:ahLst/>
              <a:cxnLst/>
              <a:rect l="l" t="t" r="r" b="b"/>
              <a:pathLst>
                <a:path w="5007303" h="5858891">
                  <a:moveTo>
                    <a:pt x="0" y="0"/>
                  </a:moveTo>
                  <a:lnTo>
                    <a:pt x="0" y="5858891"/>
                  </a:lnTo>
                  <a:lnTo>
                    <a:pt x="5007303" y="5858891"/>
                  </a:lnTo>
                  <a:lnTo>
                    <a:pt x="1941157" y="0"/>
                  </a:lnTo>
                  <a:close/>
                </a:path>
              </a:pathLst>
            </a:custGeom>
            <a:blipFill>
              <a:blip r:embed="rId4"/>
              <a:stretch>
                <a:fillRect t="-14392" b="-13836"/>
              </a:stretch>
            </a:blipFill>
          </p:spPr>
          <p:txBody>
            <a:bodyPr/>
            <a:lstStyle/>
            <a:p>
              <a:endParaRPr lang="en-US"/>
            </a:p>
          </p:txBody>
        </p:sp>
      </p:grpSp>
      <p:grpSp>
        <p:nvGrpSpPr>
          <p:cNvPr id="14" name="Group 14"/>
          <p:cNvGrpSpPr/>
          <p:nvPr/>
        </p:nvGrpSpPr>
        <p:grpSpPr>
          <a:xfrm rot="-1801313">
            <a:off x="-1212776" y="4436810"/>
            <a:ext cx="2060748" cy="7889373"/>
            <a:chOff x="0" y="0"/>
            <a:chExt cx="542748" cy="2077860"/>
          </a:xfrm>
        </p:grpSpPr>
        <p:sp>
          <p:nvSpPr>
            <p:cNvPr id="15" name="Freeform 15"/>
            <p:cNvSpPr/>
            <p:nvPr/>
          </p:nvSpPr>
          <p:spPr>
            <a:xfrm>
              <a:off x="0" y="0"/>
              <a:ext cx="542748" cy="2077860"/>
            </a:xfrm>
            <a:custGeom>
              <a:avLst/>
              <a:gdLst/>
              <a:ahLst/>
              <a:cxnLst/>
              <a:rect l="l" t="t" r="r" b="b"/>
              <a:pathLst>
                <a:path w="542748" h="2077860">
                  <a:moveTo>
                    <a:pt x="0" y="0"/>
                  </a:moveTo>
                  <a:lnTo>
                    <a:pt x="542748" y="0"/>
                  </a:lnTo>
                  <a:lnTo>
                    <a:pt x="542748" y="2077860"/>
                  </a:lnTo>
                  <a:lnTo>
                    <a:pt x="0" y="2077860"/>
                  </a:lnTo>
                  <a:close/>
                </a:path>
              </a:pathLst>
            </a:custGeom>
            <a:solidFill>
              <a:srgbClr val="14435B"/>
            </a:solidFill>
          </p:spPr>
          <p:txBody>
            <a:bodyPr/>
            <a:lstStyle/>
            <a:p>
              <a:endParaRPr lang="en-US"/>
            </a:p>
          </p:txBody>
        </p:sp>
        <p:sp>
          <p:nvSpPr>
            <p:cNvPr id="16" name="TextBox 16"/>
            <p:cNvSpPr txBox="1"/>
            <p:nvPr/>
          </p:nvSpPr>
          <p:spPr>
            <a:xfrm>
              <a:off x="0" y="-57150"/>
              <a:ext cx="542748" cy="213501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3131416">
            <a:off x="-4080653" y="2120145"/>
            <a:ext cx="12285790" cy="583575"/>
          </a:xfrm>
          <a:custGeom>
            <a:avLst/>
            <a:gdLst/>
            <a:ahLst/>
            <a:cxnLst/>
            <a:rect l="l" t="t" r="r" b="b"/>
            <a:pathLst>
              <a:path w="12285790" h="583575">
                <a:moveTo>
                  <a:pt x="0" y="0"/>
                </a:moveTo>
                <a:lnTo>
                  <a:pt x="12285790" y="0"/>
                </a:lnTo>
                <a:lnTo>
                  <a:pt x="12285790" y="583575"/>
                </a:lnTo>
                <a:lnTo>
                  <a:pt x="0" y="583575"/>
                </a:lnTo>
                <a:lnTo>
                  <a:pt x="0" y="0"/>
                </a:lnTo>
                <a:close/>
              </a:path>
            </a:pathLst>
          </a:custGeom>
          <a:blipFill>
            <a:blip r:embed="rId3">
              <a:alphaModFix amt="65000"/>
            </a:blip>
            <a:stretch>
              <a:fillRect/>
            </a:stretch>
          </a:blipFill>
        </p:spPr>
        <p:txBody>
          <a:bodyPr/>
          <a:lstStyle/>
          <a:p>
            <a:endParaRPr lang="en-US"/>
          </a:p>
        </p:txBody>
      </p:sp>
      <p:grpSp>
        <p:nvGrpSpPr>
          <p:cNvPr id="18" name="Group 18"/>
          <p:cNvGrpSpPr/>
          <p:nvPr/>
        </p:nvGrpSpPr>
        <p:grpSpPr>
          <a:xfrm rot="2252587">
            <a:off x="-1105257" y="-2239445"/>
            <a:ext cx="3086100" cy="7845843"/>
            <a:chOff x="0" y="0"/>
            <a:chExt cx="812800" cy="2066395"/>
          </a:xfrm>
        </p:grpSpPr>
        <p:sp>
          <p:nvSpPr>
            <p:cNvPr id="19" name="Freeform 19"/>
            <p:cNvSpPr/>
            <p:nvPr/>
          </p:nvSpPr>
          <p:spPr>
            <a:xfrm>
              <a:off x="0" y="0"/>
              <a:ext cx="812800" cy="2066395"/>
            </a:xfrm>
            <a:custGeom>
              <a:avLst/>
              <a:gdLst/>
              <a:ahLst/>
              <a:cxnLst/>
              <a:rect l="l" t="t" r="r" b="b"/>
              <a:pathLst>
                <a:path w="812800" h="2066395">
                  <a:moveTo>
                    <a:pt x="0" y="0"/>
                  </a:moveTo>
                  <a:lnTo>
                    <a:pt x="812800" y="0"/>
                  </a:lnTo>
                  <a:lnTo>
                    <a:pt x="812800" y="2066395"/>
                  </a:lnTo>
                  <a:lnTo>
                    <a:pt x="0" y="2066395"/>
                  </a:lnTo>
                  <a:close/>
                </a:path>
              </a:pathLst>
            </a:custGeom>
            <a:solidFill>
              <a:srgbClr val="E1AF00"/>
            </a:solidFill>
          </p:spPr>
          <p:txBody>
            <a:bodyPr/>
            <a:lstStyle/>
            <a:p>
              <a:endParaRPr lang="en-US"/>
            </a:p>
          </p:txBody>
        </p:sp>
        <p:sp>
          <p:nvSpPr>
            <p:cNvPr id="20" name="TextBox 20"/>
            <p:cNvSpPr txBox="1"/>
            <p:nvPr/>
          </p:nvSpPr>
          <p:spPr>
            <a:xfrm>
              <a:off x="0" y="-57150"/>
              <a:ext cx="812800" cy="2123545"/>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6020445" y="8292552"/>
            <a:ext cx="1238855" cy="965748"/>
          </a:xfrm>
          <a:custGeom>
            <a:avLst/>
            <a:gdLst/>
            <a:ahLst/>
            <a:cxnLst/>
            <a:rect l="l" t="t" r="r" b="b"/>
            <a:pathLst>
              <a:path w="1238855" h="965748">
                <a:moveTo>
                  <a:pt x="0" y="0"/>
                </a:moveTo>
                <a:lnTo>
                  <a:pt x="1238855" y="0"/>
                </a:lnTo>
                <a:lnTo>
                  <a:pt x="1238855" y="965748"/>
                </a:lnTo>
                <a:lnTo>
                  <a:pt x="0" y="965748"/>
                </a:lnTo>
                <a:lnTo>
                  <a:pt x="0" y="0"/>
                </a:lnTo>
                <a:close/>
              </a:path>
            </a:pathLst>
          </a:custGeom>
          <a:blipFill>
            <a:blip r:embed="rId5"/>
            <a:stretch>
              <a:fillRect/>
            </a:stretch>
          </a:blipFill>
        </p:spPr>
        <p:txBody>
          <a:bodyPr/>
          <a:lstStyle/>
          <a:p>
            <a:endParaRPr lang="en-US"/>
          </a:p>
        </p:txBody>
      </p:sp>
      <p:graphicFrame>
        <p:nvGraphicFramePr>
          <p:cNvPr id="27" name="TextBox 22">
            <a:extLst>
              <a:ext uri="{FF2B5EF4-FFF2-40B4-BE49-F238E27FC236}">
                <a16:creationId xmlns:a16="http://schemas.microsoft.com/office/drawing/2014/main" id="{53E75E18-DE40-8144-9D40-BFA7D476FDDE}"/>
              </a:ext>
            </a:extLst>
          </p:cNvPr>
          <p:cNvGraphicFramePr/>
          <p:nvPr>
            <p:extLst>
              <p:ext uri="{D42A27DB-BD31-4B8C-83A1-F6EECF244321}">
                <p14:modId xmlns:p14="http://schemas.microsoft.com/office/powerpoint/2010/main" val="287321008"/>
              </p:ext>
            </p:extLst>
          </p:nvPr>
        </p:nvGraphicFramePr>
        <p:xfrm>
          <a:off x="8534400" y="1148563"/>
          <a:ext cx="10023008" cy="70269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TextBox 20">
            <a:extLst>
              <a:ext uri="{FF2B5EF4-FFF2-40B4-BE49-F238E27FC236}">
                <a16:creationId xmlns:a16="http://schemas.microsoft.com/office/drawing/2014/main" id="{E3E935D8-CFD5-797E-1923-6089DE2924A2}"/>
              </a:ext>
            </a:extLst>
          </p:cNvPr>
          <p:cNvSpPr txBox="1"/>
          <p:nvPr/>
        </p:nvSpPr>
        <p:spPr>
          <a:xfrm>
            <a:off x="10326886" y="440385"/>
            <a:ext cx="764824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North Carolina Community College System Perkins/CTE Staff</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Two young women one black and one white posing for a picture. "/>
          <p:cNvSpPr/>
          <p:nvPr/>
        </p:nvSpPr>
        <p:spPr>
          <a:xfrm>
            <a:off x="351896" y="7436391"/>
            <a:ext cx="4275914" cy="2850609"/>
          </a:xfrm>
          <a:custGeom>
            <a:avLst/>
            <a:gdLst/>
            <a:ahLst/>
            <a:cxnLst/>
            <a:rect l="l" t="t" r="r" b="b"/>
            <a:pathLst>
              <a:path w="4275914" h="2850609">
                <a:moveTo>
                  <a:pt x="0" y="0"/>
                </a:moveTo>
                <a:lnTo>
                  <a:pt x="4275913" y="0"/>
                </a:lnTo>
                <a:lnTo>
                  <a:pt x="4275913" y="2850609"/>
                </a:lnTo>
                <a:lnTo>
                  <a:pt x="0" y="2850609"/>
                </a:lnTo>
                <a:lnTo>
                  <a:pt x="0" y="0"/>
                </a:lnTo>
                <a:close/>
              </a:path>
            </a:pathLst>
          </a:custGeom>
          <a:blipFill>
            <a:blip r:embed="rId2"/>
            <a:stretch>
              <a:fillRect/>
            </a:stretch>
          </a:blipFill>
        </p:spPr>
        <p:txBody>
          <a:bodyPr/>
          <a:lstStyle/>
          <a:p>
            <a:endParaRPr lang="en-US"/>
          </a:p>
        </p:txBody>
      </p:sp>
      <p:sp>
        <p:nvSpPr>
          <p:cNvPr id="3" name="Freeform 3" descr="young white woman working in a lab"/>
          <p:cNvSpPr/>
          <p:nvPr/>
        </p:nvSpPr>
        <p:spPr>
          <a:xfrm>
            <a:off x="4788807" y="7436391"/>
            <a:ext cx="4270575" cy="2850609"/>
          </a:xfrm>
          <a:custGeom>
            <a:avLst/>
            <a:gdLst/>
            <a:ahLst/>
            <a:cxnLst/>
            <a:rect l="l" t="t" r="r" b="b"/>
            <a:pathLst>
              <a:path w="4270575" h="2850609">
                <a:moveTo>
                  <a:pt x="0" y="0"/>
                </a:moveTo>
                <a:lnTo>
                  <a:pt x="4270576" y="0"/>
                </a:lnTo>
                <a:lnTo>
                  <a:pt x="4270576" y="2850609"/>
                </a:lnTo>
                <a:lnTo>
                  <a:pt x="0" y="2850609"/>
                </a:lnTo>
                <a:lnTo>
                  <a:pt x="0" y="0"/>
                </a:lnTo>
                <a:close/>
              </a:path>
            </a:pathLst>
          </a:custGeom>
          <a:blipFill>
            <a:blip r:embed="rId3"/>
            <a:stretch>
              <a:fillRect/>
            </a:stretch>
          </a:blipFill>
        </p:spPr>
        <p:txBody>
          <a:bodyPr/>
          <a:lstStyle/>
          <a:p>
            <a:endParaRPr lang="en-US"/>
          </a:p>
        </p:txBody>
      </p:sp>
      <p:sp>
        <p:nvSpPr>
          <p:cNvPr id="4" name="Freeform 4" descr="young black woman working with machinery"/>
          <p:cNvSpPr/>
          <p:nvPr/>
        </p:nvSpPr>
        <p:spPr>
          <a:xfrm>
            <a:off x="9221308" y="7436391"/>
            <a:ext cx="4275914" cy="2850609"/>
          </a:xfrm>
          <a:custGeom>
            <a:avLst/>
            <a:gdLst/>
            <a:ahLst/>
            <a:cxnLst/>
            <a:rect l="l" t="t" r="r" b="b"/>
            <a:pathLst>
              <a:path w="4275914" h="2850609">
                <a:moveTo>
                  <a:pt x="0" y="0"/>
                </a:moveTo>
                <a:lnTo>
                  <a:pt x="4275913" y="0"/>
                </a:lnTo>
                <a:lnTo>
                  <a:pt x="4275913" y="2850609"/>
                </a:lnTo>
                <a:lnTo>
                  <a:pt x="0" y="2850609"/>
                </a:lnTo>
                <a:lnTo>
                  <a:pt x="0" y="0"/>
                </a:lnTo>
                <a:close/>
              </a:path>
            </a:pathLst>
          </a:custGeom>
          <a:blipFill>
            <a:blip r:embed="rId4"/>
            <a:stretch>
              <a:fillRect/>
            </a:stretch>
          </a:blipFill>
        </p:spPr>
        <p:txBody>
          <a:bodyPr/>
          <a:lstStyle/>
          <a:p>
            <a:endParaRPr lang="en-US"/>
          </a:p>
        </p:txBody>
      </p:sp>
      <p:sp>
        <p:nvSpPr>
          <p:cNvPr id="5" name="Freeform 5" descr="two students one white and one black engaged in a conversation."/>
          <p:cNvSpPr/>
          <p:nvPr/>
        </p:nvSpPr>
        <p:spPr>
          <a:xfrm>
            <a:off x="13659146" y="7436391"/>
            <a:ext cx="4276958" cy="2850609"/>
          </a:xfrm>
          <a:custGeom>
            <a:avLst/>
            <a:gdLst/>
            <a:ahLst/>
            <a:cxnLst/>
            <a:rect l="l" t="t" r="r" b="b"/>
            <a:pathLst>
              <a:path w="4276958" h="2850609">
                <a:moveTo>
                  <a:pt x="0" y="0"/>
                </a:moveTo>
                <a:lnTo>
                  <a:pt x="4276958" y="0"/>
                </a:lnTo>
                <a:lnTo>
                  <a:pt x="4276958" y="2850609"/>
                </a:lnTo>
                <a:lnTo>
                  <a:pt x="0" y="2850609"/>
                </a:lnTo>
                <a:lnTo>
                  <a:pt x="0" y="0"/>
                </a:lnTo>
                <a:close/>
              </a:path>
            </a:pathLst>
          </a:custGeom>
          <a:blipFill>
            <a:blip r:embed="rId5"/>
            <a:stretch>
              <a:fillRect/>
            </a:stretch>
          </a:blipFill>
        </p:spPr>
        <p:txBody>
          <a:bodyPr/>
          <a:lstStyle/>
          <a:p>
            <a:endParaRPr lang="en-US"/>
          </a:p>
        </p:txBody>
      </p:sp>
      <p:sp>
        <p:nvSpPr>
          <p:cNvPr id="6" name="Freeform 6" descr="young white woman standing in front of the ocean with her diploma."/>
          <p:cNvSpPr/>
          <p:nvPr/>
        </p:nvSpPr>
        <p:spPr>
          <a:xfrm>
            <a:off x="351896" y="4408455"/>
            <a:ext cx="4275914" cy="2849913"/>
          </a:xfrm>
          <a:custGeom>
            <a:avLst/>
            <a:gdLst/>
            <a:ahLst/>
            <a:cxnLst/>
            <a:rect l="l" t="t" r="r" b="b"/>
            <a:pathLst>
              <a:path w="4275914" h="2849913">
                <a:moveTo>
                  <a:pt x="0" y="0"/>
                </a:moveTo>
                <a:lnTo>
                  <a:pt x="4275913" y="0"/>
                </a:lnTo>
                <a:lnTo>
                  <a:pt x="4275913" y="2849913"/>
                </a:lnTo>
                <a:lnTo>
                  <a:pt x="0" y="2849913"/>
                </a:lnTo>
                <a:lnTo>
                  <a:pt x="0" y="0"/>
                </a:lnTo>
                <a:close/>
              </a:path>
            </a:pathLst>
          </a:custGeom>
          <a:blipFill>
            <a:blip r:embed="rId6"/>
            <a:stretch>
              <a:fillRect/>
            </a:stretch>
          </a:blipFill>
        </p:spPr>
        <p:txBody>
          <a:bodyPr/>
          <a:lstStyle/>
          <a:p>
            <a:endParaRPr lang="en-US"/>
          </a:p>
        </p:txBody>
      </p:sp>
      <p:sp>
        <p:nvSpPr>
          <p:cNvPr id="7" name="Freeform 7" descr="a black man and a woman standing in front of an electrical display."/>
          <p:cNvSpPr/>
          <p:nvPr/>
        </p:nvSpPr>
        <p:spPr>
          <a:xfrm>
            <a:off x="4878552" y="4408455"/>
            <a:ext cx="3989489" cy="2849913"/>
          </a:xfrm>
          <a:custGeom>
            <a:avLst/>
            <a:gdLst/>
            <a:ahLst/>
            <a:cxnLst/>
            <a:rect l="l" t="t" r="r" b="b"/>
            <a:pathLst>
              <a:path w="3989489" h="2849913">
                <a:moveTo>
                  <a:pt x="0" y="0"/>
                </a:moveTo>
                <a:lnTo>
                  <a:pt x="3989489" y="0"/>
                </a:lnTo>
                <a:lnTo>
                  <a:pt x="3989489" y="2849913"/>
                </a:lnTo>
                <a:lnTo>
                  <a:pt x="0" y="2849913"/>
                </a:lnTo>
                <a:lnTo>
                  <a:pt x="0" y="0"/>
                </a:lnTo>
                <a:close/>
              </a:path>
            </a:pathLst>
          </a:custGeom>
          <a:blipFill>
            <a:blip r:embed="rId7"/>
            <a:stretch>
              <a:fillRect/>
            </a:stretch>
          </a:blipFill>
        </p:spPr>
        <p:txBody>
          <a:bodyPr/>
          <a:lstStyle/>
          <a:p>
            <a:endParaRPr lang="en-US"/>
          </a:p>
        </p:txBody>
      </p:sp>
      <p:sp>
        <p:nvSpPr>
          <p:cNvPr id="8" name="Freeform 8" descr="young man in a welding uniform"/>
          <p:cNvSpPr/>
          <p:nvPr/>
        </p:nvSpPr>
        <p:spPr>
          <a:xfrm>
            <a:off x="380899" y="260154"/>
            <a:ext cx="2644238" cy="3967326"/>
          </a:xfrm>
          <a:custGeom>
            <a:avLst/>
            <a:gdLst/>
            <a:ahLst/>
            <a:cxnLst/>
            <a:rect l="l" t="t" r="r" b="b"/>
            <a:pathLst>
              <a:path w="2644238" h="3967326">
                <a:moveTo>
                  <a:pt x="0" y="0"/>
                </a:moveTo>
                <a:lnTo>
                  <a:pt x="2644238" y="0"/>
                </a:lnTo>
                <a:lnTo>
                  <a:pt x="2644238" y="3967326"/>
                </a:lnTo>
                <a:lnTo>
                  <a:pt x="0" y="3967326"/>
                </a:lnTo>
                <a:lnTo>
                  <a:pt x="0" y="0"/>
                </a:lnTo>
                <a:close/>
              </a:path>
            </a:pathLst>
          </a:custGeom>
          <a:blipFill>
            <a:blip r:embed="rId8"/>
            <a:stretch>
              <a:fillRect/>
            </a:stretch>
          </a:blipFill>
        </p:spPr>
        <p:txBody>
          <a:bodyPr/>
          <a:lstStyle/>
          <a:p>
            <a:endParaRPr lang="en-US"/>
          </a:p>
        </p:txBody>
      </p:sp>
      <p:sp>
        <p:nvSpPr>
          <p:cNvPr id="9" name="Freeform 9" descr="a young woman of color in the cosmetology wearing a black cape ready to get her hair cut."/>
          <p:cNvSpPr/>
          <p:nvPr/>
        </p:nvSpPr>
        <p:spPr>
          <a:xfrm>
            <a:off x="9221308" y="4408455"/>
            <a:ext cx="4299215" cy="2865443"/>
          </a:xfrm>
          <a:custGeom>
            <a:avLst/>
            <a:gdLst/>
            <a:ahLst/>
            <a:cxnLst/>
            <a:rect l="l" t="t" r="r" b="b"/>
            <a:pathLst>
              <a:path w="4299215" h="2865443">
                <a:moveTo>
                  <a:pt x="0" y="0"/>
                </a:moveTo>
                <a:lnTo>
                  <a:pt x="4299214" y="0"/>
                </a:lnTo>
                <a:lnTo>
                  <a:pt x="4299214" y="2865444"/>
                </a:lnTo>
                <a:lnTo>
                  <a:pt x="0" y="2865444"/>
                </a:lnTo>
                <a:lnTo>
                  <a:pt x="0" y="0"/>
                </a:lnTo>
                <a:close/>
              </a:path>
            </a:pathLst>
          </a:custGeom>
          <a:blipFill>
            <a:blip r:embed="rId9"/>
            <a:stretch>
              <a:fillRect/>
            </a:stretch>
          </a:blipFill>
        </p:spPr>
        <p:txBody>
          <a:bodyPr/>
          <a:lstStyle/>
          <a:p>
            <a:endParaRPr lang="en-US"/>
          </a:p>
        </p:txBody>
      </p:sp>
      <p:sp>
        <p:nvSpPr>
          <p:cNvPr id="10" name="Freeform 10" descr="young white woman standing on a red tractor. "/>
          <p:cNvSpPr/>
          <p:nvPr/>
        </p:nvSpPr>
        <p:spPr>
          <a:xfrm>
            <a:off x="15291220" y="260154"/>
            <a:ext cx="2644884" cy="3967326"/>
          </a:xfrm>
          <a:custGeom>
            <a:avLst/>
            <a:gdLst/>
            <a:ahLst/>
            <a:cxnLst/>
            <a:rect l="l" t="t" r="r" b="b"/>
            <a:pathLst>
              <a:path w="2644884" h="3967326">
                <a:moveTo>
                  <a:pt x="0" y="0"/>
                </a:moveTo>
                <a:lnTo>
                  <a:pt x="2644884" y="0"/>
                </a:lnTo>
                <a:lnTo>
                  <a:pt x="2644884" y="3967326"/>
                </a:lnTo>
                <a:lnTo>
                  <a:pt x="0" y="3967326"/>
                </a:lnTo>
                <a:lnTo>
                  <a:pt x="0" y="0"/>
                </a:lnTo>
                <a:close/>
              </a:path>
            </a:pathLst>
          </a:custGeom>
          <a:blipFill>
            <a:blip r:embed="rId10"/>
            <a:stretch>
              <a:fillRect/>
            </a:stretch>
          </a:blipFill>
        </p:spPr>
        <p:txBody>
          <a:bodyPr/>
          <a:lstStyle/>
          <a:p>
            <a:endParaRPr lang="en-US"/>
          </a:p>
        </p:txBody>
      </p:sp>
      <p:sp>
        <p:nvSpPr>
          <p:cNvPr id="11" name="Freeform 11" descr="two young white women reviewing a chart."/>
          <p:cNvSpPr/>
          <p:nvPr/>
        </p:nvSpPr>
        <p:spPr>
          <a:xfrm>
            <a:off x="13768172" y="4408455"/>
            <a:ext cx="4274870" cy="2849913"/>
          </a:xfrm>
          <a:custGeom>
            <a:avLst/>
            <a:gdLst/>
            <a:ahLst/>
            <a:cxnLst/>
            <a:rect l="l" t="t" r="r" b="b"/>
            <a:pathLst>
              <a:path w="4274870" h="2849913">
                <a:moveTo>
                  <a:pt x="0" y="0"/>
                </a:moveTo>
                <a:lnTo>
                  <a:pt x="4274870" y="0"/>
                </a:lnTo>
                <a:lnTo>
                  <a:pt x="4274870" y="2849913"/>
                </a:lnTo>
                <a:lnTo>
                  <a:pt x="0" y="2849913"/>
                </a:lnTo>
                <a:lnTo>
                  <a:pt x="0" y="0"/>
                </a:lnTo>
                <a:close/>
              </a:path>
            </a:pathLst>
          </a:custGeom>
          <a:blipFill>
            <a:blip r:embed="rId11"/>
            <a:stretch>
              <a:fillRect/>
            </a:stretch>
          </a:blipFill>
        </p:spPr>
        <p:txBody>
          <a:bodyPr/>
          <a:lstStyle/>
          <a:p>
            <a:endParaRPr lang="en-US"/>
          </a:p>
        </p:txBody>
      </p:sp>
      <p:sp>
        <p:nvSpPr>
          <p:cNvPr id="12" name="Freeform 12" descr="young man working with plants in the agriculture program"/>
          <p:cNvSpPr/>
          <p:nvPr/>
        </p:nvSpPr>
        <p:spPr>
          <a:xfrm>
            <a:off x="3250162" y="1354211"/>
            <a:ext cx="2033022" cy="2873270"/>
          </a:xfrm>
          <a:custGeom>
            <a:avLst/>
            <a:gdLst/>
            <a:ahLst/>
            <a:cxnLst/>
            <a:rect l="l" t="t" r="r" b="b"/>
            <a:pathLst>
              <a:path w="2033022" h="2873270">
                <a:moveTo>
                  <a:pt x="0" y="0"/>
                </a:moveTo>
                <a:lnTo>
                  <a:pt x="2033021" y="0"/>
                </a:lnTo>
                <a:lnTo>
                  <a:pt x="2033021" y="2873269"/>
                </a:lnTo>
                <a:lnTo>
                  <a:pt x="0" y="2873269"/>
                </a:lnTo>
                <a:lnTo>
                  <a:pt x="0" y="0"/>
                </a:lnTo>
                <a:close/>
              </a:path>
            </a:pathLst>
          </a:custGeom>
          <a:blipFill>
            <a:blip r:embed="rId12"/>
            <a:stretch>
              <a:fillRect t="-12013" r="-17339" b="-12524"/>
            </a:stretch>
          </a:blipFill>
        </p:spPr>
        <p:txBody>
          <a:bodyPr/>
          <a:lstStyle/>
          <a:p>
            <a:endParaRPr lang="en-US"/>
          </a:p>
        </p:txBody>
      </p:sp>
      <p:sp>
        <p:nvSpPr>
          <p:cNvPr id="13" name="Freeform 13" descr="young man in a black t-shirt, black pants with ear plugs draped around his neck."/>
          <p:cNvSpPr/>
          <p:nvPr/>
        </p:nvSpPr>
        <p:spPr>
          <a:xfrm>
            <a:off x="5511783" y="1354211"/>
            <a:ext cx="1915513" cy="2873270"/>
          </a:xfrm>
          <a:custGeom>
            <a:avLst/>
            <a:gdLst/>
            <a:ahLst/>
            <a:cxnLst/>
            <a:rect l="l" t="t" r="r" b="b"/>
            <a:pathLst>
              <a:path w="1915513" h="2873270">
                <a:moveTo>
                  <a:pt x="0" y="0"/>
                </a:moveTo>
                <a:lnTo>
                  <a:pt x="1915513" y="0"/>
                </a:lnTo>
                <a:lnTo>
                  <a:pt x="1915513" y="2873269"/>
                </a:lnTo>
                <a:lnTo>
                  <a:pt x="0" y="2873269"/>
                </a:lnTo>
                <a:lnTo>
                  <a:pt x="0" y="0"/>
                </a:lnTo>
                <a:close/>
              </a:path>
            </a:pathLst>
          </a:custGeom>
          <a:blipFill>
            <a:blip r:embed="rId13"/>
            <a:stretch>
              <a:fillRect/>
            </a:stretch>
          </a:blipFill>
        </p:spPr>
        <p:txBody>
          <a:bodyPr/>
          <a:lstStyle/>
          <a:p>
            <a:endParaRPr lang="en-US"/>
          </a:p>
        </p:txBody>
      </p:sp>
      <p:sp>
        <p:nvSpPr>
          <p:cNvPr id="14" name="Freeform 14" descr="and Asian woman and a white woman at graduation with their light blue robes and yellow tassle."/>
          <p:cNvSpPr/>
          <p:nvPr/>
        </p:nvSpPr>
        <p:spPr>
          <a:xfrm>
            <a:off x="7655896" y="1354211"/>
            <a:ext cx="4347949" cy="2873270"/>
          </a:xfrm>
          <a:custGeom>
            <a:avLst/>
            <a:gdLst/>
            <a:ahLst/>
            <a:cxnLst/>
            <a:rect l="l" t="t" r="r" b="b"/>
            <a:pathLst>
              <a:path w="4347949" h="2873270">
                <a:moveTo>
                  <a:pt x="0" y="0"/>
                </a:moveTo>
                <a:lnTo>
                  <a:pt x="4347949" y="0"/>
                </a:lnTo>
                <a:lnTo>
                  <a:pt x="4347949" y="2873269"/>
                </a:lnTo>
                <a:lnTo>
                  <a:pt x="0" y="2873269"/>
                </a:lnTo>
                <a:lnTo>
                  <a:pt x="0" y="0"/>
                </a:lnTo>
                <a:close/>
              </a:path>
            </a:pathLst>
          </a:custGeom>
          <a:blipFill>
            <a:blip r:embed="rId14"/>
            <a:stretch>
              <a:fillRect t="-36127" b="-15196"/>
            </a:stretch>
          </a:blipFill>
        </p:spPr>
        <p:txBody>
          <a:bodyPr/>
          <a:lstStyle/>
          <a:p>
            <a:endParaRPr lang="en-US"/>
          </a:p>
        </p:txBody>
      </p:sp>
      <p:sp>
        <p:nvSpPr>
          <p:cNvPr id="15" name="Freeform 15" descr="young woman at graduation holding up her diploma."/>
          <p:cNvSpPr/>
          <p:nvPr/>
        </p:nvSpPr>
        <p:spPr>
          <a:xfrm>
            <a:off x="12232445" y="1354211"/>
            <a:ext cx="2026092" cy="2873270"/>
          </a:xfrm>
          <a:custGeom>
            <a:avLst/>
            <a:gdLst/>
            <a:ahLst/>
            <a:cxnLst/>
            <a:rect l="l" t="t" r="r" b="b"/>
            <a:pathLst>
              <a:path w="2026092" h="2873270">
                <a:moveTo>
                  <a:pt x="0" y="0"/>
                </a:moveTo>
                <a:lnTo>
                  <a:pt x="2026093" y="0"/>
                </a:lnTo>
                <a:lnTo>
                  <a:pt x="2026093" y="2873269"/>
                </a:lnTo>
                <a:lnTo>
                  <a:pt x="0" y="2873269"/>
                </a:lnTo>
                <a:lnTo>
                  <a:pt x="0" y="0"/>
                </a:lnTo>
                <a:close/>
              </a:path>
            </a:pathLst>
          </a:custGeom>
          <a:blipFill>
            <a:blip r:embed="rId15"/>
            <a:stretch>
              <a:fillRect l="-61225" r="-51390"/>
            </a:stretch>
          </a:blipFill>
        </p:spPr>
        <p:txBody>
          <a:bodyPr/>
          <a:lstStyle/>
          <a:p>
            <a:endParaRPr lang="en-US"/>
          </a:p>
        </p:txBody>
      </p:sp>
      <p:sp>
        <p:nvSpPr>
          <p:cNvPr id="16" name="TextBox 16"/>
          <p:cNvSpPr txBox="1"/>
          <p:nvPr/>
        </p:nvSpPr>
        <p:spPr>
          <a:xfrm>
            <a:off x="1564261" y="4200"/>
            <a:ext cx="15159477" cy="995594"/>
          </a:xfrm>
          <a:prstGeom prst="rect">
            <a:avLst/>
          </a:prstGeom>
        </p:spPr>
        <p:txBody>
          <a:bodyPr lIns="0" tIns="0" rIns="0" bIns="0" rtlCol="0" anchor="t">
            <a:spAutoFit/>
          </a:bodyPr>
          <a:lstStyle/>
          <a:p>
            <a:pPr algn="ctr">
              <a:lnSpc>
                <a:spcPts val="8539"/>
              </a:lnSpc>
            </a:pPr>
            <a:r>
              <a:rPr lang="en-US" sz="6099" b="1" dirty="0">
                <a:solidFill>
                  <a:srgbClr val="000000"/>
                </a:solidFill>
                <a:latin typeface="Arial" panose="020B0604020202020204" pitchFamily="34" charset="0"/>
                <a:ea typeface="Calibri (MS) Bold"/>
                <a:cs typeface="Arial" panose="020B0604020202020204" pitchFamily="34" charset="0"/>
                <a:sym typeface="Calibri (MS) Bold"/>
              </a:rPr>
              <a:t>more photos to choose from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454112" cy="10287000"/>
            <a:chOff x="0" y="0"/>
            <a:chExt cx="1963223" cy="2709333"/>
          </a:xfrm>
        </p:grpSpPr>
        <p:sp>
          <p:nvSpPr>
            <p:cNvPr id="3" name="Freeform 3"/>
            <p:cNvSpPr/>
            <p:nvPr/>
          </p:nvSpPr>
          <p:spPr>
            <a:xfrm>
              <a:off x="0" y="0"/>
              <a:ext cx="1963223" cy="2709333"/>
            </a:xfrm>
            <a:custGeom>
              <a:avLst/>
              <a:gdLst/>
              <a:ahLst/>
              <a:cxnLst/>
              <a:rect l="l" t="t" r="r" b="b"/>
              <a:pathLst>
                <a:path w="1963223" h="2709333">
                  <a:moveTo>
                    <a:pt x="0" y="0"/>
                  </a:moveTo>
                  <a:lnTo>
                    <a:pt x="1963223" y="0"/>
                  </a:lnTo>
                  <a:lnTo>
                    <a:pt x="1963223" y="2709333"/>
                  </a:lnTo>
                  <a:lnTo>
                    <a:pt x="0" y="2709333"/>
                  </a:lnTo>
                  <a:close/>
                </a:path>
              </a:pathLst>
            </a:custGeom>
            <a:solidFill>
              <a:srgbClr val="14435B"/>
            </a:solidFill>
          </p:spPr>
          <p:txBody>
            <a:bodyPr/>
            <a:lstStyle/>
            <a:p>
              <a:r>
                <a:rPr lang="en-US" dirty="0">
                  <a:solidFill>
                    <a:schemeClr val="accent5">
                      <a:lumMod val="75000"/>
                    </a:schemeClr>
                  </a:solidFill>
                </a:rPr>
                <a:t>Ca</a:t>
              </a:r>
            </a:p>
          </p:txBody>
        </p:sp>
        <p:sp>
          <p:nvSpPr>
            <p:cNvPr id="4" name="TextBox 4"/>
            <p:cNvSpPr txBox="1"/>
            <p:nvPr/>
          </p:nvSpPr>
          <p:spPr>
            <a:xfrm>
              <a:off x="0" y="-57150"/>
              <a:ext cx="1963223" cy="276648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062579" y="342900"/>
            <a:ext cx="9202343" cy="8851141"/>
          </a:xfrm>
          <a:prstGeom prst="rect">
            <a:avLst/>
          </a:prstGeom>
        </p:spPr>
        <p:txBody>
          <a:bodyPr lIns="0" tIns="0" rIns="0" bIns="0" rtlCol="0" anchor="t">
            <a:spAutoFit/>
          </a:bodyPr>
          <a:lstStyle/>
          <a:p>
            <a:pPr algn="l">
              <a:lnSpc>
                <a:spcPts val="7819"/>
              </a:lnSpc>
            </a:pPr>
            <a:r>
              <a:rPr lang="en-US" sz="6600" b="1" dirty="0">
                <a:solidFill>
                  <a:srgbClr val="000000"/>
                </a:solidFill>
                <a:latin typeface="Arial" panose="020B0604020202020204" pitchFamily="34" charset="0"/>
                <a:ea typeface="Calibri (MS) Bold"/>
                <a:cs typeface="Arial" panose="020B0604020202020204" pitchFamily="34" charset="0"/>
                <a:sym typeface="Calibri (MS) Bold"/>
              </a:rPr>
              <a:t>A BRIEF HISTORY OF THE PERKINS ACT</a:t>
            </a:r>
          </a:p>
          <a:p>
            <a:pPr algn="l">
              <a:lnSpc>
                <a:spcPts val="3680"/>
              </a:lnSpc>
            </a:pPr>
            <a:endParaRPr lang="en-US" sz="3200" dirty="0">
              <a:solidFill>
                <a:srgbClr val="000000"/>
              </a:solidFill>
              <a:latin typeface="Arial" panose="020B0604020202020204" pitchFamily="34" charset="0"/>
              <a:ea typeface="Calibri (MS)"/>
              <a:cs typeface="Arial" panose="020B0604020202020204" pitchFamily="34" charset="0"/>
              <a:sym typeface="Calibri (MS)"/>
            </a:endParaRPr>
          </a:p>
          <a:p>
            <a:pPr algn="l">
              <a:lnSpc>
                <a:spcPts val="3680"/>
              </a:lnSpc>
            </a:pPr>
            <a:r>
              <a:rPr lang="en-US" sz="2800" dirty="0">
                <a:solidFill>
                  <a:srgbClr val="000000"/>
                </a:solidFill>
                <a:latin typeface="Arial" panose="020B0604020202020204" pitchFamily="34" charset="0"/>
                <a:ea typeface="Calibri (MS)"/>
                <a:cs typeface="Arial" panose="020B0604020202020204" pitchFamily="34" charset="0"/>
                <a:sym typeface="Calibri (MS)"/>
              </a:rPr>
              <a:t>The Carl D. Perkins Act is a federal education program that invests in secondary and postsecondary Career and Technical Education (CTE) programs in all 50 states and territories. </a:t>
            </a:r>
          </a:p>
          <a:p>
            <a:pPr marL="731520" indent="-685800">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1984: the Carl D. Perkins Act is the first Perkins legislation committed to increasing learner access to high-quality CTE programs of study.</a:t>
            </a:r>
          </a:p>
          <a:p>
            <a:pPr marL="731520" indent="-685800">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1998 and 2006: Perkins was reauthorized. </a:t>
            </a:r>
          </a:p>
          <a:p>
            <a:pPr marL="731520" indent="-685800">
              <a:spcBef>
                <a:spcPts val="6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2018: the Strengthening Career and Technical Education of the 21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Century Act or Perkins V was signed into law expanding focus on workforce alignment, accountability, and equity.</a:t>
            </a:r>
          </a:p>
          <a:p>
            <a:pPr marL="685800" indent="-685800">
              <a:spcBef>
                <a:spcPts val="600"/>
              </a:spcBef>
              <a:buFont typeface="Arial" panose="020B0604020202020204" pitchFamily="34" charset="0"/>
              <a:buChar char="•"/>
            </a:pPr>
            <a:endParaRPr lang="en-US" sz="3200" dirty="0"/>
          </a:p>
        </p:txBody>
      </p:sp>
      <p:sp>
        <p:nvSpPr>
          <p:cNvPr id="7" name="Freeform 7"/>
          <p:cNvSpPr/>
          <p:nvPr/>
        </p:nvSpPr>
        <p:spPr>
          <a:xfrm>
            <a:off x="15773400" y="8572052"/>
            <a:ext cx="1760055" cy="1372048"/>
          </a:xfrm>
          <a:custGeom>
            <a:avLst/>
            <a:gdLst/>
            <a:ahLst/>
            <a:cxnLst/>
            <a:rect l="l" t="t" r="r" b="b"/>
            <a:pathLst>
              <a:path w="1760055" h="1372048">
                <a:moveTo>
                  <a:pt x="0" y="0"/>
                </a:moveTo>
                <a:lnTo>
                  <a:pt x="1760055" y="0"/>
                </a:lnTo>
                <a:lnTo>
                  <a:pt x="1760055" y="1372048"/>
                </a:lnTo>
                <a:lnTo>
                  <a:pt x="0" y="1372048"/>
                </a:lnTo>
                <a:lnTo>
                  <a:pt x="0" y="0"/>
                </a:lnTo>
                <a:close/>
              </a:path>
            </a:pathLst>
          </a:custGeom>
          <a:blipFill>
            <a:blip r:embed="rId2"/>
            <a:stretch>
              <a:fillRect/>
            </a:stretch>
          </a:blipFill>
        </p:spPr>
        <p:txBody>
          <a:bodyPr/>
          <a:lstStyle/>
          <a:p>
            <a:endParaRPr lang="en-US"/>
          </a:p>
        </p:txBody>
      </p:sp>
      <p:pic>
        <p:nvPicPr>
          <p:cNvPr id="8" name="Picture 7" descr="A picture of Carl D. Perkins, US Representative from Kentucky. He is wearing a suit and tie. The picture is in black and white. ">
            <a:extLst>
              <a:ext uri="{FF2B5EF4-FFF2-40B4-BE49-F238E27FC236}">
                <a16:creationId xmlns:a16="http://schemas.microsoft.com/office/drawing/2014/main" id="{5A1E5E5F-A9D5-8463-29D9-4B36898E2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826" y="2279166"/>
            <a:ext cx="3888458" cy="4455718"/>
          </a:xfrm>
          <a:prstGeom prst="rect">
            <a:avLst/>
          </a:prstGeom>
        </p:spPr>
      </p:pic>
      <p:sp>
        <p:nvSpPr>
          <p:cNvPr id="9" name="TextBox 8">
            <a:extLst>
              <a:ext uri="{FF2B5EF4-FFF2-40B4-BE49-F238E27FC236}">
                <a16:creationId xmlns:a16="http://schemas.microsoft.com/office/drawing/2014/main" id="{897372B5-C606-D5DF-D6BF-B1E0E0C65D1B}"/>
              </a:ext>
            </a:extLst>
          </p:cNvPr>
          <p:cNvSpPr txBox="1"/>
          <p:nvPr/>
        </p:nvSpPr>
        <p:spPr>
          <a:xfrm>
            <a:off x="1023078" y="7277100"/>
            <a:ext cx="5407955" cy="400110"/>
          </a:xfrm>
          <a:prstGeom prst="rect">
            <a:avLst/>
          </a:prstGeom>
          <a:noFill/>
        </p:spPr>
        <p:txBody>
          <a:bodyPr wrap="none" rtlCol="0">
            <a:spAutoFit/>
          </a:bodyPr>
          <a:lstStyle/>
          <a:p>
            <a:r>
              <a:rPr lang="en-US" sz="2000" b="1" dirty="0">
                <a:solidFill>
                  <a:schemeClr val="bg1"/>
                </a:solidFill>
              </a:rPr>
              <a:t>Carl D. Perkins, US Representative from Kentucky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0"/>
              </a:ext>
            </a:extLst>
          </p:cNvPr>
          <p:cNvGrpSpPr/>
          <p:nvPr/>
        </p:nvGrpSpPr>
        <p:grpSpPr>
          <a:xfrm rot="10799999">
            <a:off x="-2721503" y="5524369"/>
            <a:ext cx="5443005" cy="4762630"/>
            <a:chOff x="0" y="0"/>
            <a:chExt cx="812800" cy="711200"/>
          </a:xfrm>
        </p:grpSpPr>
        <p:sp>
          <p:nvSpPr>
            <p:cNvPr id="3" name="Freeform 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4435B"/>
            </a:solidFill>
          </p:spPr>
          <p:txBody>
            <a:bodyPr/>
            <a:lstStyle/>
            <a:p>
              <a:endParaRPr lang="en-US"/>
            </a:p>
          </p:txBody>
        </p:sp>
        <p:sp>
          <p:nvSpPr>
            <p:cNvPr id="4" name="TextBox 4"/>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grpSp>
        <p:nvGrpSpPr>
          <p:cNvPr id="6" name="Group 6">
            <a:extLst>
              <a:ext uri="{C183D7F6-B498-43B3-948B-1728B52AA6E4}">
                <adec:decorative xmlns:adec="http://schemas.microsoft.com/office/drawing/2017/decorative" val="0"/>
              </a:ext>
            </a:extLst>
          </p:cNvPr>
          <p:cNvGrpSpPr/>
          <p:nvPr/>
        </p:nvGrpSpPr>
        <p:grpSpPr>
          <a:xfrm rot="-1772257">
            <a:off x="1348828" y="4260975"/>
            <a:ext cx="1688777" cy="7462842"/>
            <a:chOff x="0" y="0"/>
            <a:chExt cx="444781" cy="1965522"/>
          </a:xfrm>
        </p:grpSpPr>
        <p:sp>
          <p:nvSpPr>
            <p:cNvPr id="7" name="Freeform 7"/>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E1AF00"/>
            </a:solidFill>
          </p:spPr>
          <p:txBody>
            <a:bodyPr/>
            <a:lstStyle/>
            <a:p>
              <a:endParaRPr lang="en-US"/>
            </a:p>
          </p:txBody>
        </p:sp>
        <p:sp>
          <p:nvSpPr>
            <p:cNvPr id="8" name="TextBox 8"/>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2" name="Group 12">
            <a:extLst>
              <a:ext uri="{C183D7F6-B498-43B3-948B-1728B52AA6E4}">
                <adec:decorative xmlns:adec="http://schemas.microsoft.com/office/drawing/2017/decorative" val="0"/>
              </a:ext>
            </a:extLst>
          </p:cNvPr>
          <p:cNvGrpSpPr/>
          <p:nvPr/>
        </p:nvGrpSpPr>
        <p:grpSpPr>
          <a:xfrm rot="997894">
            <a:off x="571965" y="-1160059"/>
            <a:ext cx="1896148" cy="6729346"/>
            <a:chOff x="0" y="0"/>
            <a:chExt cx="499397" cy="1772338"/>
          </a:xfrm>
        </p:grpSpPr>
        <p:sp>
          <p:nvSpPr>
            <p:cNvPr id="13" name="Freeform 13"/>
            <p:cNvSpPr/>
            <p:nvPr/>
          </p:nvSpPr>
          <p:spPr>
            <a:xfrm>
              <a:off x="0" y="0"/>
              <a:ext cx="499397" cy="1772338"/>
            </a:xfrm>
            <a:custGeom>
              <a:avLst/>
              <a:gdLst/>
              <a:ahLst/>
              <a:cxnLst/>
              <a:rect l="l" t="t" r="r" b="b"/>
              <a:pathLst>
                <a:path w="499397" h="1772338">
                  <a:moveTo>
                    <a:pt x="0" y="0"/>
                  </a:moveTo>
                  <a:lnTo>
                    <a:pt x="499397" y="0"/>
                  </a:lnTo>
                  <a:lnTo>
                    <a:pt x="499397" y="1772338"/>
                  </a:lnTo>
                  <a:lnTo>
                    <a:pt x="0" y="1772338"/>
                  </a:lnTo>
                  <a:close/>
                </a:path>
              </a:pathLst>
            </a:custGeom>
            <a:solidFill>
              <a:srgbClr val="E1AF00"/>
            </a:solidFill>
          </p:spPr>
          <p:txBody>
            <a:bodyPr/>
            <a:lstStyle/>
            <a:p>
              <a:endParaRPr lang="en-US"/>
            </a:p>
          </p:txBody>
        </p:sp>
        <p:sp>
          <p:nvSpPr>
            <p:cNvPr id="14" name="TextBox 14"/>
            <p:cNvSpPr txBox="1"/>
            <p:nvPr/>
          </p:nvSpPr>
          <p:spPr>
            <a:xfrm>
              <a:off x="0" y="-57150"/>
              <a:ext cx="499397" cy="182948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73630" y="829120"/>
            <a:ext cx="7541370" cy="970394"/>
          </a:xfrm>
          <a:prstGeom prst="rect">
            <a:avLst/>
          </a:prstGeom>
        </p:spPr>
        <p:txBody>
          <a:bodyPr wrap="square" lIns="0" tIns="0" rIns="0" bIns="0" rtlCol="0" anchor="t">
            <a:spAutoFit/>
          </a:bodyPr>
          <a:lstStyle/>
          <a:p>
            <a:pPr algn="l">
              <a:lnSpc>
                <a:spcPts val="8399"/>
              </a:lnSpc>
            </a:pPr>
            <a:r>
              <a:rPr lang="en-US" sz="4400" b="1" dirty="0">
                <a:solidFill>
                  <a:srgbClr val="FFFFFF"/>
                </a:solidFill>
                <a:latin typeface="Calibri (MS) Bold"/>
                <a:ea typeface="Calibri (MS) Bold"/>
                <a:cs typeface="Calibri (MS) Bold"/>
                <a:sym typeface="Calibri (MS) Bold"/>
              </a:rPr>
              <a:t>? </a:t>
            </a:r>
            <a:endParaRPr lang="en-US" sz="4800" b="1" dirty="0">
              <a:solidFill>
                <a:srgbClr val="FFFFFF"/>
              </a:solidFill>
              <a:latin typeface="Calibri (MS) Bold"/>
              <a:ea typeface="Calibri (MS) Bold"/>
              <a:cs typeface="Calibri (MS) Bold"/>
              <a:sym typeface="Calibri (MS) Bold"/>
            </a:endParaRPr>
          </a:p>
        </p:txBody>
      </p:sp>
      <p:sp>
        <p:nvSpPr>
          <p:cNvPr id="16" name="TextBox 16"/>
          <p:cNvSpPr txBox="1">
            <a:spLocks/>
          </p:cNvSpPr>
          <p:nvPr/>
        </p:nvSpPr>
        <p:spPr>
          <a:xfrm>
            <a:off x="4104561" y="1240603"/>
            <a:ext cx="10771098" cy="839012"/>
          </a:xfrm>
          <a:prstGeom prst="rect">
            <a:avLst/>
          </a:prstGeom>
        </p:spPr>
        <p:txBody>
          <a:bodyPr wrap="square" lIns="0" tIns="0" rIns="0" bIns="0" rtlCol="0" anchor="t">
            <a:spAutoFit/>
          </a:bodyPr>
          <a:lstStyle/>
          <a:p>
            <a:pPr marL="0" marR="0" lvl="0" indent="0" algn="ctr" defTabSz="914400" rtl="0" eaLnBrk="1" fontAlgn="auto" latinLnBrk="0" hangingPunct="1">
              <a:lnSpc>
                <a:spcPts val="6438"/>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Calibri (MS) Bold"/>
                <a:cs typeface="Arial" panose="020B0604020202020204" pitchFamily="34" charset="0"/>
                <a:sym typeface="Calibri (MS) Bold"/>
              </a:rPr>
              <a:t>WHAT IS PERKINS V ACT?</a:t>
            </a:r>
          </a:p>
        </p:txBody>
      </p:sp>
      <p:sp>
        <p:nvSpPr>
          <p:cNvPr id="19" name="Freeform 19"/>
          <p:cNvSpPr/>
          <p:nvPr/>
        </p:nvSpPr>
        <p:spPr>
          <a:xfrm>
            <a:off x="15499245" y="7886252"/>
            <a:ext cx="1760055" cy="1372048"/>
          </a:xfrm>
          <a:custGeom>
            <a:avLst/>
            <a:gdLst/>
            <a:ahLst/>
            <a:cxnLst/>
            <a:rect l="l" t="t" r="r" b="b"/>
            <a:pathLst>
              <a:path w="1760055" h="1372048">
                <a:moveTo>
                  <a:pt x="0" y="0"/>
                </a:moveTo>
                <a:lnTo>
                  <a:pt x="1760055" y="0"/>
                </a:lnTo>
                <a:lnTo>
                  <a:pt x="1760055" y="1372048"/>
                </a:lnTo>
                <a:lnTo>
                  <a:pt x="0" y="1372048"/>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A08D5676-35F0-2559-86C1-813DD2ABF200}"/>
              </a:ext>
            </a:extLst>
          </p:cNvPr>
          <p:cNvSpPr txBox="1"/>
          <p:nvPr/>
        </p:nvSpPr>
        <p:spPr>
          <a:xfrm>
            <a:off x="4104561" y="2174009"/>
            <a:ext cx="11658600" cy="6186309"/>
          </a:xfrm>
          <a:prstGeom prst="rect">
            <a:avLst/>
          </a:prstGeom>
          <a:noFill/>
        </p:spPr>
        <p:txBody>
          <a:bodyPr wrap="square" rtlCol="0">
            <a:spAutoFit/>
          </a:bodyPr>
          <a:lstStyle/>
          <a:p>
            <a:endParaRPr lang="en-US" sz="3600" dirty="0"/>
          </a:p>
          <a:p>
            <a:r>
              <a:rPr lang="en-US" sz="3600" dirty="0">
                <a:latin typeface="Arial" panose="020B0604020202020204" pitchFamily="34" charset="0"/>
                <a:cs typeface="Arial" panose="020B0604020202020204" pitchFamily="34" charset="0"/>
              </a:rPr>
              <a:t>Perkins V, formally known as the </a:t>
            </a:r>
            <a:r>
              <a:rPr lang="en-US" sz="3600" b="1" i="1" dirty="0">
                <a:latin typeface="Arial" panose="020B0604020202020204" pitchFamily="34" charset="0"/>
                <a:cs typeface="Arial" panose="020B0604020202020204" pitchFamily="34" charset="0"/>
              </a:rPr>
              <a:t>Strengthening Career and Technical Education for the 21st Century Act</a:t>
            </a:r>
            <a:r>
              <a:rPr lang="en-US" sz="3600" dirty="0">
                <a:latin typeface="Arial" panose="020B0604020202020204" pitchFamily="34" charset="0"/>
                <a:cs typeface="Arial" panose="020B0604020202020204" pitchFamily="34" charset="0"/>
              </a:rPr>
              <a:t>, is the fifth iteration of the Carl D. Perkins Career and Technical Education Act, reauthorized in 2018. This federal law governs the allocation of grant funds and the guidelines for Career and Technical Education (CTE) programs across the United States. The primary goal of Perkins V is to increase access to high-quality CTE programs that prepare students for high-wage, high-skill, and in-demand careers.</a:t>
            </a:r>
          </a:p>
        </p:txBody>
      </p:sp>
    </p:spTree>
    <p:extLst>
      <p:ext uri="{BB962C8B-B14F-4D97-AF65-F5344CB8AC3E}">
        <p14:creationId xmlns:p14="http://schemas.microsoft.com/office/powerpoint/2010/main" val="39102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6242" y="907192"/>
            <a:ext cx="18454641" cy="1186881"/>
            <a:chOff x="0" y="0"/>
            <a:chExt cx="4534197" cy="312594"/>
          </a:xfrm>
        </p:grpSpPr>
        <p:sp>
          <p:nvSpPr>
            <p:cNvPr id="3" name="Freeform 3"/>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solidFill>
              <a:srgbClr val="14435B"/>
            </a:solidFill>
          </p:spPr>
          <p:txBody>
            <a:bodyPr/>
            <a:lstStyle/>
            <a:p>
              <a:endParaRPr lang="en-US"/>
            </a:p>
          </p:txBody>
        </p:sp>
        <p:sp>
          <p:nvSpPr>
            <p:cNvPr id="4" name="TextBox 4"/>
            <p:cNvSpPr txBox="1"/>
            <p:nvPr/>
          </p:nvSpPr>
          <p:spPr>
            <a:xfrm>
              <a:off x="0" y="-57150"/>
              <a:ext cx="4534197" cy="36974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28600" y="839915"/>
            <a:ext cx="17907000" cy="2085636"/>
          </a:xfrm>
          <a:prstGeom prst="rect">
            <a:avLst/>
          </a:prstGeom>
        </p:spPr>
        <p:txBody>
          <a:bodyPr wrap="square" lIns="0" tIns="0" rIns="0" bIns="0" rtlCol="0" anchor="t">
            <a:spAutoFit/>
          </a:bodyPr>
          <a:lstStyle/>
          <a:p>
            <a:pPr algn="l">
              <a:lnSpc>
                <a:spcPts val="8539"/>
              </a:lnSpc>
            </a:pPr>
            <a:r>
              <a:rPr lang="en-US" sz="6099" b="1" cap="all" dirty="0">
                <a:solidFill>
                  <a:srgbClr val="FFFFFF"/>
                </a:solidFill>
                <a:latin typeface="Arial" panose="020B0604020202020204" pitchFamily="34" charset="0"/>
                <a:ea typeface="Calibri (MS) Bold"/>
                <a:cs typeface="Arial" panose="020B0604020202020204" pitchFamily="34" charset="0"/>
                <a:sym typeface="Calibri (MS) Bold"/>
              </a:rPr>
              <a:t>North Carolina Perkins Funding Distribution</a:t>
            </a:r>
          </a:p>
        </p:txBody>
      </p:sp>
      <p:sp>
        <p:nvSpPr>
          <p:cNvPr id="7" name="Freeform 7"/>
          <p:cNvSpPr/>
          <p:nvPr/>
        </p:nvSpPr>
        <p:spPr>
          <a:xfrm>
            <a:off x="8524573" y="8548746"/>
            <a:ext cx="1238855" cy="965748"/>
          </a:xfrm>
          <a:custGeom>
            <a:avLst/>
            <a:gdLst/>
            <a:ahLst/>
            <a:cxnLst/>
            <a:rect l="l" t="t" r="r" b="b"/>
            <a:pathLst>
              <a:path w="1238855" h="965748">
                <a:moveTo>
                  <a:pt x="0" y="0"/>
                </a:moveTo>
                <a:lnTo>
                  <a:pt x="1238854" y="0"/>
                </a:lnTo>
                <a:lnTo>
                  <a:pt x="1238854" y="965748"/>
                </a:lnTo>
                <a:lnTo>
                  <a:pt x="0" y="965748"/>
                </a:lnTo>
                <a:lnTo>
                  <a:pt x="0" y="0"/>
                </a:lnTo>
                <a:close/>
              </a:path>
            </a:pathLst>
          </a:custGeom>
          <a:blipFill>
            <a:blip r:embed="rId2"/>
            <a:stretch>
              <a:fillRect/>
            </a:stretch>
          </a:blipFill>
        </p:spPr>
        <p:txBody>
          <a:bodyPr/>
          <a:lstStyle/>
          <a:p>
            <a:endParaRPr lang="en-US"/>
          </a:p>
        </p:txBody>
      </p:sp>
      <p:sp>
        <p:nvSpPr>
          <p:cNvPr id="6" name="Title 5">
            <a:extLst>
              <a:ext uri="{FF2B5EF4-FFF2-40B4-BE49-F238E27FC236}">
                <a16:creationId xmlns:a16="http://schemas.microsoft.com/office/drawing/2014/main" id="{41F43EC3-B64A-4FA3-E2A5-4CF035F400C8}"/>
              </a:ext>
            </a:extLst>
          </p:cNvPr>
          <p:cNvSpPr>
            <a:spLocks noGrp="1"/>
          </p:cNvSpPr>
          <p:nvPr>
            <p:ph type="title"/>
          </p:nvPr>
        </p:nvSpPr>
        <p:spPr>
          <a:xfrm>
            <a:off x="691645" y="2563332"/>
            <a:ext cx="11516042" cy="1403873"/>
          </a:xfrm>
        </p:spPr>
        <p:txBody>
          <a:bodyPr>
            <a:normAutofit/>
          </a:bodyPr>
          <a:lstStyle/>
          <a:p>
            <a:br>
              <a:rPr lang="en-US" dirty="0"/>
            </a:br>
            <a:br>
              <a:rPr lang="en-US" dirty="0"/>
            </a:br>
            <a:br>
              <a:rPr lang="en-US" dirty="0"/>
            </a:br>
            <a:endParaRPr lang="en-US" dirty="0"/>
          </a:p>
        </p:txBody>
      </p:sp>
      <p:sp>
        <p:nvSpPr>
          <p:cNvPr id="9" name="Text Placeholder 8">
            <a:extLst>
              <a:ext uri="{FF2B5EF4-FFF2-40B4-BE49-F238E27FC236}">
                <a16:creationId xmlns:a16="http://schemas.microsoft.com/office/drawing/2014/main" id="{3DA91082-91EC-EE86-5AEA-E9306EF45FBD}"/>
              </a:ext>
            </a:extLst>
          </p:cNvPr>
          <p:cNvSpPr>
            <a:spLocks noGrp="1"/>
          </p:cNvSpPr>
          <p:nvPr>
            <p:ph type="body" sz="half" idx="2"/>
          </p:nvPr>
        </p:nvSpPr>
        <p:spPr>
          <a:xfrm>
            <a:off x="1021278" y="2311065"/>
            <a:ext cx="8122722" cy="7068743"/>
          </a:xfrm>
        </p:spPr>
        <p:txBody>
          <a:bodyPr>
            <a:normAutofit/>
          </a:bodyPr>
          <a:lstStyle/>
          <a:p>
            <a:r>
              <a:rPr lang="en-US" sz="3200" b="1" dirty="0">
                <a:solidFill>
                  <a:srgbClr val="14435B"/>
                </a:solidFill>
                <a:latin typeface="Arial" panose="020B0604020202020204" pitchFamily="34" charset="0"/>
                <a:cs typeface="Arial" panose="020B0604020202020204" pitchFamily="34" charset="0"/>
              </a:rPr>
              <a:t>Perkins grant funds are divided with secondary receiving two-thirds and postsecondary one-third of the total state allocation.</a:t>
            </a:r>
          </a:p>
          <a:p>
            <a:endParaRPr lang="en-US" sz="28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Postsecondary Allocation Formula:</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Based on the percentage of CTE students receiving </a:t>
            </a:r>
            <a:r>
              <a:rPr lang="en-US" sz="2400" b="1" dirty="0">
                <a:latin typeface="Arial" panose="020B0604020202020204" pitchFamily="34" charset="0"/>
                <a:cs typeface="Arial" panose="020B0604020202020204" pitchFamily="34" charset="0"/>
              </a:rPr>
              <a:t>Pell Grants</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BIA</a:t>
            </a:r>
            <a:r>
              <a:rPr lang="en-US" sz="2400" dirty="0">
                <a:latin typeface="Arial" panose="020B0604020202020204" pitchFamily="34" charset="0"/>
                <a:cs typeface="Arial" panose="020B0604020202020204" pitchFamily="34" charset="0"/>
              </a:rPr>
              <a:t> assistance.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Pell Grant and BIA assistance verification forms are distributed each spring.</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Postsecondary Eligibility:</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To qualify for Perkins funds, community colleges or consortia must receive a minimum allocation of $50,000 through formula funding.</a:t>
            </a:r>
          </a:p>
          <a:p>
            <a:endParaRPr lang="en-US" dirty="0"/>
          </a:p>
        </p:txBody>
      </p:sp>
      <p:graphicFrame>
        <p:nvGraphicFramePr>
          <p:cNvPr id="21" name="Content Placeholder 20" descr="Picture of a pie chart reflecting postsecondary distribution of Perkins V Funds. 85% are basic grant to colleges, 10% are from state leadership, and 5% are from state administration.">
            <a:extLst>
              <a:ext uri="{FF2B5EF4-FFF2-40B4-BE49-F238E27FC236}">
                <a16:creationId xmlns:a16="http://schemas.microsoft.com/office/drawing/2014/main" id="{5881118F-45C9-C800-614C-C0C2FFDCFD90}"/>
              </a:ext>
            </a:extLst>
          </p:cNvPr>
          <p:cNvGraphicFramePr>
            <a:graphicFrameLocks noGrp="1"/>
          </p:cNvGraphicFramePr>
          <p:nvPr>
            <p:ph idx="1"/>
            <p:extLst>
              <p:ext uri="{D42A27DB-BD31-4B8C-83A1-F6EECF244321}">
                <p14:modId xmlns:p14="http://schemas.microsoft.com/office/powerpoint/2010/main" val="2528632151"/>
              </p:ext>
            </p:extLst>
          </p:nvPr>
        </p:nvGraphicFramePr>
        <p:xfrm>
          <a:off x="8531947" y="2311066"/>
          <a:ext cx="8014810" cy="6102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7908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83213" y="3258091"/>
            <a:ext cx="4655605" cy="5715730"/>
            <a:chOff x="0" y="-57150"/>
            <a:chExt cx="1226168" cy="1505377"/>
          </a:xfrm>
        </p:grpSpPr>
        <p:sp>
          <p:nvSpPr>
            <p:cNvPr id="4" name="Freeform 4"/>
            <p:cNvSpPr/>
            <p:nvPr/>
          </p:nvSpPr>
          <p:spPr>
            <a:xfrm>
              <a:off x="0" y="0"/>
              <a:ext cx="1226168" cy="1448227"/>
            </a:xfrm>
            <a:custGeom>
              <a:avLst/>
              <a:gdLst/>
              <a:ahLst/>
              <a:cxnLst/>
              <a:rect l="l" t="t" r="r" b="b"/>
              <a:pathLst>
                <a:path w="1226168" h="1448227">
                  <a:moveTo>
                    <a:pt x="89798" y="0"/>
                  </a:moveTo>
                  <a:lnTo>
                    <a:pt x="1136370" y="0"/>
                  </a:lnTo>
                  <a:cubicBezTo>
                    <a:pt x="1185964" y="0"/>
                    <a:pt x="1226168" y="40204"/>
                    <a:pt x="1226168" y="89798"/>
                  </a:cubicBezTo>
                  <a:lnTo>
                    <a:pt x="1226168" y="1358429"/>
                  </a:lnTo>
                  <a:cubicBezTo>
                    <a:pt x="1226168" y="1382245"/>
                    <a:pt x="1216707" y="1405086"/>
                    <a:pt x="1199866" y="1421926"/>
                  </a:cubicBezTo>
                  <a:cubicBezTo>
                    <a:pt x="1183026" y="1438766"/>
                    <a:pt x="1160185" y="1448227"/>
                    <a:pt x="1136370" y="1448227"/>
                  </a:cubicBezTo>
                  <a:lnTo>
                    <a:pt x="89798" y="1448227"/>
                  </a:lnTo>
                  <a:cubicBezTo>
                    <a:pt x="65982" y="1448227"/>
                    <a:pt x="43142" y="1438766"/>
                    <a:pt x="26301" y="1421926"/>
                  </a:cubicBezTo>
                  <a:cubicBezTo>
                    <a:pt x="9461" y="1405086"/>
                    <a:pt x="0" y="1382245"/>
                    <a:pt x="0" y="1358429"/>
                  </a:cubicBezTo>
                  <a:lnTo>
                    <a:pt x="0" y="89798"/>
                  </a:lnTo>
                  <a:cubicBezTo>
                    <a:pt x="0" y="40204"/>
                    <a:pt x="40204" y="0"/>
                    <a:pt x="89798" y="0"/>
                  </a:cubicBezTo>
                  <a:close/>
                </a:path>
              </a:pathLst>
            </a:custGeom>
            <a:solidFill>
              <a:srgbClr val="E1AF00"/>
            </a:solidFill>
          </p:spPr>
          <p:txBody>
            <a:bodyPr anchor="b" anchorCtr="1"/>
            <a:lstStyle/>
            <a:p>
              <a:endParaRPr lang="en-US" dirty="0"/>
            </a:p>
          </p:txBody>
        </p:sp>
        <p:sp>
          <p:nvSpPr>
            <p:cNvPr id="5" name="TextBox 5"/>
            <p:cNvSpPr txBox="1"/>
            <p:nvPr/>
          </p:nvSpPr>
          <p:spPr>
            <a:xfrm>
              <a:off x="0" y="-57150"/>
              <a:ext cx="1226168" cy="1505377"/>
            </a:xfrm>
            <a:prstGeom prst="rect">
              <a:avLst/>
            </a:prstGeom>
          </p:spPr>
          <p:txBody>
            <a:bodyPr lIns="50800" tIns="50800" rIns="50800" bIns="50800" rtlCol="0" anchor="b" anchorCtr="1"/>
            <a:lstStyle/>
            <a:p>
              <a:pPr algn="ctr">
                <a:lnSpc>
                  <a:spcPts val="2659"/>
                </a:lnSpc>
              </a:pPr>
              <a:endParaRPr dirty="0"/>
            </a:p>
          </p:txBody>
        </p:sp>
      </p:grpSp>
      <p:grpSp>
        <p:nvGrpSpPr>
          <p:cNvPr id="6" name="Group 6"/>
          <p:cNvGrpSpPr/>
          <p:nvPr/>
        </p:nvGrpSpPr>
        <p:grpSpPr>
          <a:xfrm>
            <a:off x="1083213" y="981646"/>
            <a:ext cx="16121573" cy="1633562"/>
            <a:chOff x="0" y="0"/>
            <a:chExt cx="2780033" cy="430239"/>
          </a:xfrm>
        </p:grpSpPr>
        <p:sp>
          <p:nvSpPr>
            <p:cNvPr id="7" name="Freeform 7"/>
            <p:cNvSpPr/>
            <p:nvPr/>
          </p:nvSpPr>
          <p:spPr>
            <a:xfrm>
              <a:off x="0" y="0"/>
              <a:ext cx="2780033" cy="430239"/>
            </a:xfrm>
            <a:custGeom>
              <a:avLst/>
              <a:gdLst/>
              <a:ahLst/>
              <a:cxnLst/>
              <a:rect l="l" t="t" r="r" b="b"/>
              <a:pathLst>
                <a:path w="2780033" h="430239">
                  <a:moveTo>
                    <a:pt x="67478" y="0"/>
                  </a:moveTo>
                  <a:lnTo>
                    <a:pt x="2712556" y="0"/>
                  </a:lnTo>
                  <a:cubicBezTo>
                    <a:pt x="2730452" y="0"/>
                    <a:pt x="2747615" y="7109"/>
                    <a:pt x="2760270" y="19764"/>
                  </a:cubicBezTo>
                  <a:cubicBezTo>
                    <a:pt x="2772924" y="32418"/>
                    <a:pt x="2780033" y="49581"/>
                    <a:pt x="2780033" y="67478"/>
                  </a:cubicBezTo>
                  <a:lnTo>
                    <a:pt x="2780033" y="362761"/>
                  </a:lnTo>
                  <a:cubicBezTo>
                    <a:pt x="2780033" y="400028"/>
                    <a:pt x="2749822" y="430239"/>
                    <a:pt x="2712556" y="430239"/>
                  </a:cubicBezTo>
                  <a:lnTo>
                    <a:pt x="67478" y="430239"/>
                  </a:lnTo>
                  <a:cubicBezTo>
                    <a:pt x="30211" y="430239"/>
                    <a:pt x="0" y="400028"/>
                    <a:pt x="0" y="362761"/>
                  </a:cubicBezTo>
                  <a:lnTo>
                    <a:pt x="0" y="67478"/>
                  </a:lnTo>
                  <a:cubicBezTo>
                    <a:pt x="0" y="30211"/>
                    <a:pt x="30211" y="0"/>
                    <a:pt x="67478" y="0"/>
                  </a:cubicBezTo>
                  <a:close/>
                </a:path>
              </a:pathLst>
            </a:custGeom>
            <a:solidFill>
              <a:srgbClr val="E1AF00"/>
            </a:solidFill>
          </p:spPr>
          <p:txBody>
            <a:bodyPr/>
            <a:lstStyle/>
            <a:p>
              <a:endParaRPr lang="en-US"/>
            </a:p>
          </p:txBody>
        </p:sp>
        <p:sp>
          <p:nvSpPr>
            <p:cNvPr id="8" name="TextBox 8"/>
            <p:cNvSpPr txBox="1"/>
            <p:nvPr/>
          </p:nvSpPr>
          <p:spPr>
            <a:xfrm>
              <a:off x="0" y="-57150"/>
              <a:ext cx="2780033" cy="48738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83212" y="1005257"/>
            <a:ext cx="16121573" cy="2481705"/>
          </a:xfrm>
          <a:prstGeom prst="rect">
            <a:avLst/>
          </a:prstGeom>
        </p:spPr>
        <p:txBody>
          <a:bodyPr wrap="square" lIns="0" tIns="0" rIns="0" bIns="0" rtlCol="0" anchor="t">
            <a:spAutoFit/>
          </a:bodyPr>
          <a:lstStyle/>
          <a:p>
            <a:pPr algn="ctr">
              <a:lnSpc>
                <a:spcPts val="10240"/>
              </a:lnSpc>
            </a:pPr>
            <a:r>
              <a:rPr lang="en-US" sz="6600" b="1" dirty="0">
                <a:solidFill>
                  <a:srgbClr val="FFFFFF"/>
                </a:solidFill>
                <a:latin typeface="Arial" panose="020B0604020202020204" pitchFamily="34" charset="0"/>
                <a:ea typeface="Calibri (MS) Bold"/>
                <a:cs typeface="Arial" panose="020B0604020202020204" pitchFamily="34" charset="0"/>
                <a:sym typeface="Calibri (MS) Bold"/>
              </a:rPr>
              <a:t>WHAT ARE THE KEY GOALS OF PERKINS V?</a:t>
            </a:r>
          </a:p>
        </p:txBody>
      </p:sp>
      <p:grpSp>
        <p:nvGrpSpPr>
          <p:cNvPr id="11" name="Group 11"/>
          <p:cNvGrpSpPr/>
          <p:nvPr/>
        </p:nvGrpSpPr>
        <p:grpSpPr>
          <a:xfrm>
            <a:off x="2814515" y="2879729"/>
            <a:ext cx="1190707" cy="1190707"/>
            <a:chOff x="0" y="0"/>
            <a:chExt cx="1587609" cy="1587609"/>
          </a:xfrm>
        </p:grpSpPr>
        <p:grpSp>
          <p:nvGrpSpPr>
            <p:cNvPr id="12" name="Group 12"/>
            <p:cNvGrpSpPr/>
            <p:nvPr/>
          </p:nvGrpSpPr>
          <p:grpSpPr>
            <a:xfrm>
              <a:off x="0" y="0"/>
              <a:ext cx="1587609" cy="158760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US"/>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351128" y="-163523"/>
              <a:ext cx="885354" cy="1635903"/>
            </a:xfrm>
            <a:prstGeom prst="rect">
              <a:avLst/>
            </a:prstGeom>
          </p:spPr>
          <p:txBody>
            <a:bodyPr lIns="0" tIns="0" rIns="0" bIns="0" rtlCol="0" anchor="t">
              <a:spAutoFit/>
            </a:bodyPr>
            <a:lstStyle/>
            <a:p>
              <a:pPr algn="ctr">
                <a:lnSpc>
                  <a:spcPts val="9417"/>
                </a:lnSpc>
                <a:spcBef>
                  <a:spcPct val="0"/>
                </a:spcBef>
              </a:pPr>
              <a:r>
                <a:rPr lang="en-US" sz="6727" b="1">
                  <a:solidFill>
                    <a:srgbClr val="FFFFFF"/>
                  </a:solidFill>
                  <a:latin typeface="Calibri (MS) Bold"/>
                  <a:ea typeface="Calibri (MS) Bold"/>
                  <a:cs typeface="Calibri (MS) Bold"/>
                  <a:sym typeface="Calibri (MS) Bold"/>
                </a:rPr>
                <a:t>1</a:t>
              </a:r>
            </a:p>
          </p:txBody>
        </p:sp>
      </p:grpSp>
      <p:grpSp>
        <p:nvGrpSpPr>
          <p:cNvPr id="16" name="Group 16"/>
          <p:cNvGrpSpPr/>
          <p:nvPr/>
        </p:nvGrpSpPr>
        <p:grpSpPr>
          <a:xfrm>
            <a:off x="6820093" y="3475082"/>
            <a:ext cx="4655605" cy="5498738"/>
            <a:chOff x="0" y="0"/>
            <a:chExt cx="1226168" cy="1448227"/>
          </a:xfrm>
        </p:grpSpPr>
        <p:sp>
          <p:nvSpPr>
            <p:cNvPr id="17" name="Freeform 17"/>
            <p:cNvSpPr/>
            <p:nvPr/>
          </p:nvSpPr>
          <p:spPr>
            <a:xfrm>
              <a:off x="0" y="0"/>
              <a:ext cx="1226168" cy="1448227"/>
            </a:xfrm>
            <a:custGeom>
              <a:avLst/>
              <a:gdLst/>
              <a:ahLst/>
              <a:cxnLst/>
              <a:rect l="l" t="t" r="r" b="b"/>
              <a:pathLst>
                <a:path w="1226168" h="1448227">
                  <a:moveTo>
                    <a:pt x="89798" y="0"/>
                  </a:moveTo>
                  <a:lnTo>
                    <a:pt x="1136370" y="0"/>
                  </a:lnTo>
                  <a:cubicBezTo>
                    <a:pt x="1185964" y="0"/>
                    <a:pt x="1226168" y="40204"/>
                    <a:pt x="1226168" y="89798"/>
                  </a:cubicBezTo>
                  <a:lnTo>
                    <a:pt x="1226168" y="1358429"/>
                  </a:lnTo>
                  <a:cubicBezTo>
                    <a:pt x="1226168" y="1382245"/>
                    <a:pt x="1216707" y="1405086"/>
                    <a:pt x="1199866" y="1421926"/>
                  </a:cubicBezTo>
                  <a:cubicBezTo>
                    <a:pt x="1183026" y="1438766"/>
                    <a:pt x="1160185" y="1448227"/>
                    <a:pt x="1136370" y="1448227"/>
                  </a:cubicBezTo>
                  <a:lnTo>
                    <a:pt x="89798" y="1448227"/>
                  </a:lnTo>
                  <a:cubicBezTo>
                    <a:pt x="65982" y="1448227"/>
                    <a:pt x="43142" y="1438766"/>
                    <a:pt x="26301" y="1421926"/>
                  </a:cubicBezTo>
                  <a:cubicBezTo>
                    <a:pt x="9461" y="1405086"/>
                    <a:pt x="0" y="1382245"/>
                    <a:pt x="0" y="1358429"/>
                  </a:cubicBezTo>
                  <a:lnTo>
                    <a:pt x="0" y="89798"/>
                  </a:lnTo>
                  <a:cubicBezTo>
                    <a:pt x="0" y="40204"/>
                    <a:pt x="40204" y="0"/>
                    <a:pt x="89798" y="0"/>
                  </a:cubicBezTo>
                  <a:close/>
                </a:path>
              </a:pathLst>
            </a:custGeom>
            <a:solidFill>
              <a:srgbClr val="E1AF00"/>
            </a:solidFill>
          </p:spPr>
          <p:txBody>
            <a:bodyPr/>
            <a:lstStyle/>
            <a:p>
              <a:endParaRPr lang="en-US"/>
            </a:p>
          </p:txBody>
        </p:sp>
        <p:sp>
          <p:nvSpPr>
            <p:cNvPr id="18" name="TextBox 18"/>
            <p:cNvSpPr txBox="1"/>
            <p:nvPr/>
          </p:nvSpPr>
          <p:spPr>
            <a:xfrm>
              <a:off x="0" y="-57150"/>
              <a:ext cx="1226168" cy="1505377"/>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8548647" y="2879729"/>
            <a:ext cx="1190707" cy="1190707"/>
            <a:chOff x="0" y="0"/>
            <a:chExt cx="1587609" cy="1587609"/>
          </a:xfrm>
        </p:grpSpPr>
        <p:grpSp>
          <p:nvGrpSpPr>
            <p:cNvPr id="20" name="Group 20"/>
            <p:cNvGrpSpPr/>
            <p:nvPr/>
          </p:nvGrpSpPr>
          <p:grpSpPr>
            <a:xfrm>
              <a:off x="0" y="0"/>
              <a:ext cx="1587609" cy="158760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US"/>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351128" y="-163523"/>
              <a:ext cx="885354" cy="1635903"/>
            </a:xfrm>
            <a:prstGeom prst="rect">
              <a:avLst/>
            </a:prstGeom>
          </p:spPr>
          <p:txBody>
            <a:bodyPr lIns="0" tIns="0" rIns="0" bIns="0" rtlCol="0" anchor="t">
              <a:spAutoFit/>
            </a:bodyPr>
            <a:lstStyle/>
            <a:p>
              <a:pPr algn="ctr">
                <a:lnSpc>
                  <a:spcPts val="9417"/>
                </a:lnSpc>
                <a:spcBef>
                  <a:spcPct val="0"/>
                </a:spcBef>
              </a:pPr>
              <a:r>
                <a:rPr lang="en-US" sz="6727" b="1">
                  <a:solidFill>
                    <a:srgbClr val="FFFFFF"/>
                  </a:solidFill>
                  <a:latin typeface="Calibri (MS) Bold"/>
                  <a:ea typeface="Calibri (MS) Bold"/>
                  <a:cs typeface="Calibri (MS) Bold"/>
                  <a:sym typeface="Calibri (MS) Bold"/>
                </a:rPr>
                <a:t>2</a:t>
              </a:r>
            </a:p>
          </p:txBody>
        </p:sp>
      </p:grpSp>
      <p:grpSp>
        <p:nvGrpSpPr>
          <p:cNvPr id="24" name="Group 24"/>
          <p:cNvGrpSpPr/>
          <p:nvPr/>
        </p:nvGrpSpPr>
        <p:grpSpPr>
          <a:xfrm>
            <a:off x="12549182" y="3387918"/>
            <a:ext cx="4655605" cy="5498738"/>
            <a:chOff x="0" y="0"/>
            <a:chExt cx="1226168" cy="1448227"/>
          </a:xfrm>
        </p:grpSpPr>
        <p:sp>
          <p:nvSpPr>
            <p:cNvPr id="25" name="Freeform 25"/>
            <p:cNvSpPr/>
            <p:nvPr/>
          </p:nvSpPr>
          <p:spPr>
            <a:xfrm>
              <a:off x="0" y="0"/>
              <a:ext cx="1226168" cy="1448227"/>
            </a:xfrm>
            <a:custGeom>
              <a:avLst/>
              <a:gdLst/>
              <a:ahLst/>
              <a:cxnLst/>
              <a:rect l="l" t="t" r="r" b="b"/>
              <a:pathLst>
                <a:path w="1226168" h="1448227">
                  <a:moveTo>
                    <a:pt x="89798" y="0"/>
                  </a:moveTo>
                  <a:lnTo>
                    <a:pt x="1136370" y="0"/>
                  </a:lnTo>
                  <a:cubicBezTo>
                    <a:pt x="1185964" y="0"/>
                    <a:pt x="1226168" y="40204"/>
                    <a:pt x="1226168" y="89798"/>
                  </a:cubicBezTo>
                  <a:lnTo>
                    <a:pt x="1226168" y="1358429"/>
                  </a:lnTo>
                  <a:cubicBezTo>
                    <a:pt x="1226168" y="1382245"/>
                    <a:pt x="1216707" y="1405086"/>
                    <a:pt x="1199866" y="1421926"/>
                  </a:cubicBezTo>
                  <a:cubicBezTo>
                    <a:pt x="1183026" y="1438766"/>
                    <a:pt x="1160185" y="1448227"/>
                    <a:pt x="1136370" y="1448227"/>
                  </a:cubicBezTo>
                  <a:lnTo>
                    <a:pt x="89798" y="1448227"/>
                  </a:lnTo>
                  <a:cubicBezTo>
                    <a:pt x="65982" y="1448227"/>
                    <a:pt x="43142" y="1438766"/>
                    <a:pt x="26301" y="1421926"/>
                  </a:cubicBezTo>
                  <a:cubicBezTo>
                    <a:pt x="9461" y="1405086"/>
                    <a:pt x="0" y="1382245"/>
                    <a:pt x="0" y="1358429"/>
                  </a:cubicBezTo>
                  <a:lnTo>
                    <a:pt x="0" y="89798"/>
                  </a:lnTo>
                  <a:cubicBezTo>
                    <a:pt x="0" y="40204"/>
                    <a:pt x="40204" y="0"/>
                    <a:pt x="89798" y="0"/>
                  </a:cubicBezTo>
                  <a:close/>
                </a:path>
              </a:pathLst>
            </a:custGeom>
            <a:solidFill>
              <a:srgbClr val="E1AF00"/>
            </a:solidFill>
          </p:spPr>
          <p:txBody>
            <a:bodyPr/>
            <a:lstStyle/>
            <a:p>
              <a:endParaRPr lang="en-US"/>
            </a:p>
          </p:txBody>
        </p:sp>
        <p:sp>
          <p:nvSpPr>
            <p:cNvPr id="26" name="TextBox 26"/>
            <p:cNvSpPr txBox="1"/>
            <p:nvPr/>
          </p:nvSpPr>
          <p:spPr>
            <a:xfrm>
              <a:off x="0" y="-57150"/>
              <a:ext cx="1226168" cy="1505377"/>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4281631" y="2879729"/>
            <a:ext cx="1190707" cy="1190707"/>
            <a:chOff x="0" y="0"/>
            <a:chExt cx="1587609" cy="1587609"/>
          </a:xfrm>
        </p:grpSpPr>
        <p:grpSp>
          <p:nvGrpSpPr>
            <p:cNvPr id="28" name="Group 28"/>
            <p:cNvGrpSpPr/>
            <p:nvPr/>
          </p:nvGrpSpPr>
          <p:grpSpPr>
            <a:xfrm>
              <a:off x="0" y="0"/>
              <a:ext cx="1587609" cy="158760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US"/>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351128" y="-163523"/>
              <a:ext cx="885354" cy="1635903"/>
            </a:xfrm>
            <a:prstGeom prst="rect">
              <a:avLst/>
            </a:prstGeom>
          </p:spPr>
          <p:txBody>
            <a:bodyPr lIns="0" tIns="0" rIns="0" bIns="0" rtlCol="0" anchor="t">
              <a:spAutoFit/>
            </a:bodyPr>
            <a:lstStyle/>
            <a:p>
              <a:pPr algn="ctr">
                <a:lnSpc>
                  <a:spcPts val="9417"/>
                </a:lnSpc>
                <a:spcBef>
                  <a:spcPct val="0"/>
                </a:spcBef>
              </a:pPr>
              <a:r>
                <a:rPr lang="en-US" sz="6727" b="1">
                  <a:solidFill>
                    <a:srgbClr val="FFFFFF"/>
                  </a:solidFill>
                  <a:latin typeface="Calibri (MS) Bold"/>
                  <a:ea typeface="Calibri (MS) Bold"/>
                  <a:cs typeface="Calibri (MS) Bold"/>
                  <a:sym typeface="Calibri (MS) Bold"/>
                </a:rPr>
                <a:t>3</a:t>
              </a:r>
            </a:p>
          </p:txBody>
        </p:sp>
      </p:grpSp>
      <p:sp>
        <p:nvSpPr>
          <p:cNvPr id="32" name="TextBox 32"/>
          <p:cNvSpPr txBox="1"/>
          <p:nvPr/>
        </p:nvSpPr>
        <p:spPr>
          <a:xfrm>
            <a:off x="1403262" y="3995083"/>
            <a:ext cx="4008021" cy="4616841"/>
          </a:xfrm>
          <a:prstGeom prst="rect">
            <a:avLst/>
          </a:prstGeom>
        </p:spPr>
        <p:txBody>
          <a:bodyPr lIns="0" tIns="0" rIns="0" bIns="0" rtlCol="0" anchor="ctr">
            <a:spAutoFit/>
          </a:bodyPr>
          <a:lstStyle/>
          <a:p>
            <a:pPr marL="430471" lvl="1" algn="l">
              <a:lnSpc>
                <a:spcPts val="3987"/>
              </a:lnSpc>
            </a:pPr>
            <a:r>
              <a:rPr lang="en-US" sz="4400" b="1" dirty="0">
                <a:solidFill>
                  <a:srgbClr val="14435B"/>
                </a:solidFill>
                <a:latin typeface="Arial" panose="020B0604020202020204" pitchFamily="34" charset="0"/>
                <a:ea typeface="Calibri (MS) Bold"/>
                <a:cs typeface="Arial" panose="020B0604020202020204" pitchFamily="34" charset="0"/>
                <a:sym typeface="Calibri (MS) Bold"/>
              </a:rPr>
              <a:t>Expand access to high-quality Career and Technical Education (CTE) programs for all students</a:t>
            </a:r>
            <a:r>
              <a:rPr lang="en-US" sz="4400" dirty="0">
                <a:latin typeface="Arial" panose="020B0604020202020204" pitchFamily="34" charset="0"/>
                <a:cs typeface="Arial" panose="020B0604020202020204" pitchFamily="34" charset="0"/>
              </a:rPr>
              <a:t> </a:t>
            </a:r>
            <a:endParaRPr lang="en-US" sz="4400" dirty="0">
              <a:solidFill>
                <a:srgbClr val="000000"/>
              </a:solidFill>
              <a:latin typeface="Arial" panose="020B0604020202020204" pitchFamily="34" charset="0"/>
              <a:ea typeface="Calibri (MS)"/>
              <a:cs typeface="Arial" panose="020B0604020202020204" pitchFamily="34" charset="0"/>
              <a:sym typeface="Calibri (MS)"/>
            </a:endParaRPr>
          </a:p>
        </p:txBody>
      </p:sp>
      <p:sp>
        <p:nvSpPr>
          <p:cNvPr id="33" name="TextBox 33"/>
          <p:cNvSpPr txBox="1"/>
          <p:nvPr/>
        </p:nvSpPr>
        <p:spPr>
          <a:xfrm>
            <a:off x="6820093" y="5121213"/>
            <a:ext cx="4655605" cy="2628989"/>
          </a:xfrm>
          <a:prstGeom prst="rect">
            <a:avLst/>
          </a:prstGeom>
        </p:spPr>
        <p:txBody>
          <a:bodyPr wrap="square" lIns="0" tIns="0" rIns="0" bIns="0" rtlCol="0" anchor="ctr" anchorCtr="1">
            <a:spAutoFit/>
          </a:bodyPr>
          <a:lstStyle/>
          <a:p>
            <a:pPr marL="334642" lvl="1">
              <a:lnSpc>
                <a:spcPts val="3409"/>
              </a:lnSpc>
            </a:pPr>
            <a:r>
              <a:rPr lang="en-US" sz="4400" b="1" dirty="0">
                <a:solidFill>
                  <a:srgbClr val="14435B"/>
                </a:solidFill>
                <a:latin typeface="Arial" panose="020B0604020202020204" pitchFamily="34" charset="0"/>
                <a:ea typeface="Calibri (MS) Bold"/>
                <a:cs typeface="Arial" panose="020B0604020202020204" pitchFamily="34" charset="0"/>
                <a:sym typeface="Calibri (MS) Bold"/>
              </a:rPr>
              <a:t>Prepare students for high-wage, high skill, and   in-demand careers</a:t>
            </a:r>
          </a:p>
          <a:p>
            <a:pPr marL="669283" lvl="1" indent="-334641" algn="l">
              <a:lnSpc>
                <a:spcPts val="3409"/>
              </a:lnSpc>
              <a:buFont typeface="Arial"/>
              <a:buChar char="•"/>
            </a:pPr>
            <a:endParaRPr lang="en-US" sz="3600" dirty="0">
              <a:solidFill>
                <a:srgbClr val="000000"/>
              </a:solidFill>
              <a:latin typeface="Calibri (MS)"/>
              <a:ea typeface="Calibri (MS)"/>
              <a:cs typeface="Calibri (MS)"/>
              <a:sym typeface="Calibri (MS)"/>
            </a:endParaRPr>
          </a:p>
        </p:txBody>
      </p:sp>
      <p:sp>
        <p:nvSpPr>
          <p:cNvPr id="34" name="TextBox 34"/>
          <p:cNvSpPr txBox="1"/>
          <p:nvPr/>
        </p:nvSpPr>
        <p:spPr>
          <a:xfrm>
            <a:off x="12553077" y="4956271"/>
            <a:ext cx="4651710" cy="3446841"/>
          </a:xfrm>
          <a:prstGeom prst="rect">
            <a:avLst/>
          </a:prstGeom>
        </p:spPr>
        <p:txBody>
          <a:bodyPr wrap="square" lIns="0" tIns="0" rIns="0" bIns="0" rtlCol="0" anchor="ctr" anchorCtr="1">
            <a:spAutoFit/>
          </a:bodyPr>
          <a:lstStyle/>
          <a:p>
            <a:pPr marL="334642" lvl="1">
              <a:lnSpc>
                <a:spcPts val="3409"/>
              </a:lnSpc>
            </a:pPr>
            <a:r>
              <a:rPr lang="en-US" sz="4400" b="1" dirty="0">
                <a:solidFill>
                  <a:srgbClr val="14435B"/>
                </a:solidFill>
                <a:latin typeface="Arial" panose="020B0604020202020204" pitchFamily="34" charset="0"/>
                <a:ea typeface="Calibri (MS) Bold"/>
                <a:cs typeface="Arial" panose="020B0604020202020204" pitchFamily="34" charset="0"/>
                <a:sym typeface="Calibri (MS) Bold"/>
              </a:rPr>
              <a:t>Requires colleges to conduct a Comprehensive Local Needs Assessment (CLNA)</a:t>
            </a:r>
          </a:p>
          <a:p>
            <a:pPr marL="334642" lvl="1" algn="l">
              <a:lnSpc>
                <a:spcPts val="3409"/>
              </a:lnSpc>
            </a:pPr>
            <a:endParaRPr lang="en-US" sz="2000" dirty="0">
              <a:solidFill>
                <a:srgbClr val="000000"/>
              </a:solidFill>
              <a:latin typeface="Calibri (MS)"/>
              <a:ea typeface="Calibri (MS)"/>
              <a:cs typeface="Calibri (MS)"/>
              <a:sym typeface="Calibri (MS)"/>
            </a:endParaRPr>
          </a:p>
        </p:txBody>
      </p:sp>
      <p:pic>
        <p:nvPicPr>
          <p:cNvPr id="37" name="Picture 36">
            <a:extLst>
              <a:ext uri="{FF2B5EF4-FFF2-40B4-BE49-F238E27FC236}">
                <a16:creationId xmlns:a16="http://schemas.microsoft.com/office/drawing/2014/main" id="{0F170ED5-25C2-2EA8-4C36-BDA6D2CACB34}"/>
              </a:ext>
            </a:extLst>
          </p:cNvPr>
          <p:cNvPicPr>
            <a:picLocks noChangeAspect="1"/>
          </p:cNvPicPr>
          <p:nvPr/>
        </p:nvPicPr>
        <p:blipFill>
          <a:blip r:embed="rId3"/>
          <a:stretch>
            <a:fillRect/>
          </a:stretch>
        </p:blipFill>
        <p:spPr>
          <a:xfrm>
            <a:off x="15967192" y="9103647"/>
            <a:ext cx="1237595" cy="96934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799999">
            <a:off x="9144000" y="6390939"/>
            <a:ext cx="5443005" cy="4762630"/>
            <a:chOff x="0" y="0"/>
            <a:chExt cx="812800" cy="711200"/>
          </a:xfrm>
        </p:grpSpPr>
        <p:sp>
          <p:nvSpPr>
            <p:cNvPr id="3" name="Freeform 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4435B"/>
            </a:solidFill>
          </p:spPr>
          <p:txBody>
            <a:bodyPr/>
            <a:lstStyle/>
            <a:p>
              <a:endParaRPr lang="en-US"/>
            </a:p>
          </p:txBody>
        </p:sp>
        <p:sp>
          <p:nvSpPr>
            <p:cNvPr id="4" name="TextBox 4"/>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357799">
            <a:off x="9498029" y="2033600"/>
            <a:ext cx="7216534" cy="342785"/>
          </a:xfrm>
          <a:custGeom>
            <a:avLst/>
            <a:gdLst/>
            <a:ahLst/>
            <a:cxnLst/>
            <a:rect l="l" t="t" r="r" b="b"/>
            <a:pathLst>
              <a:path w="7216534" h="342785">
                <a:moveTo>
                  <a:pt x="0" y="0"/>
                </a:moveTo>
                <a:lnTo>
                  <a:pt x="7216534" y="0"/>
                </a:lnTo>
                <a:lnTo>
                  <a:pt x="7216534" y="342785"/>
                </a:lnTo>
                <a:lnTo>
                  <a:pt x="0" y="342785"/>
                </a:lnTo>
                <a:lnTo>
                  <a:pt x="0" y="0"/>
                </a:lnTo>
                <a:close/>
              </a:path>
            </a:pathLst>
          </a:custGeom>
          <a:blipFill>
            <a:blip r:embed="rId2">
              <a:alphaModFix amt="55000"/>
            </a:blip>
            <a:stretch>
              <a:fillRect/>
            </a:stretch>
          </a:blipFill>
        </p:spPr>
        <p:txBody>
          <a:bodyPr/>
          <a:lstStyle/>
          <a:p>
            <a:endParaRPr lang="en-US"/>
          </a:p>
        </p:txBody>
      </p:sp>
      <p:grpSp>
        <p:nvGrpSpPr>
          <p:cNvPr id="6" name="Group 6"/>
          <p:cNvGrpSpPr/>
          <p:nvPr/>
        </p:nvGrpSpPr>
        <p:grpSpPr>
          <a:xfrm rot="-1772257">
            <a:off x="12430713" y="4432942"/>
            <a:ext cx="1688777" cy="7462842"/>
            <a:chOff x="0" y="0"/>
            <a:chExt cx="444781" cy="1965522"/>
          </a:xfrm>
        </p:grpSpPr>
        <p:sp>
          <p:nvSpPr>
            <p:cNvPr id="7" name="Freeform 7"/>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E1AF00"/>
            </a:solidFill>
          </p:spPr>
          <p:txBody>
            <a:bodyPr/>
            <a:lstStyle/>
            <a:p>
              <a:endParaRPr lang="en-US"/>
            </a:p>
          </p:txBody>
        </p:sp>
        <p:sp>
          <p:nvSpPr>
            <p:cNvPr id="8" name="TextBox 8"/>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49787" y="829120"/>
            <a:ext cx="12130042" cy="1186881"/>
            <a:chOff x="0" y="0"/>
            <a:chExt cx="2525308" cy="312594"/>
          </a:xfrm>
        </p:grpSpPr>
        <p:sp>
          <p:nvSpPr>
            <p:cNvPr id="10" name="Freeform 10"/>
            <p:cNvSpPr/>
            <p:nvPr/>
          </p:nvSpPr>
          <p:spPr>
            <a:xfrm>
              <a:off x="0" y="0"/>
              <a:ext cx="2525308" cy="312594"/>
            </a:xfrm>
            <a:custGeom>
              <a:avLst/>
              <a:gdLst/>
              <a:ahLst/>
              <a:cxnLst/>
              <a:rect l="l" t="t" r="r" b="b"/>
              <a:pathLst>
                <a:path w="2525308" h="312594">
                  <a:moveTo>
                    <a:pt x="74284" y="0"/>
                  </a:moveTo>
                  <a:lnTo>
                    <a:pt x="2451024" y="0"/>
                  </a:lnTo>
                  <a:cubicBezTo>
                    <a:pt x="2470726" y="0"/>
                    <a:pt x="2489620" y="7826"/>
                    <a:pt x="2503551" y="21757"/>
                  </a:cubicBezTo>
                  <a:cubicBezTo>
                    <a:pt x="2517482" y="35688"/>
                    <a:pt x="2525308" y="54583"/>
                    <a:pt x="2525308" y="74284"/>
                  </a:cubicBezTo>
                  <a:lnTo>
                    <a:pt x="2525308" y="238310"/>
                  </a:lnTo>
                  <a:cubicBezTo>
                    <a:pt x="2525308" y="258011"/>
                    <a:pt x="2517482" y="276906"/>
                    <a:pt x="2503551" y="290837"/>
                  </a:cubicBezTo>
                  <a:cubicBezTo>
                    <a:pt x="2489620" y="304768"/>
                    <a:pt x="2470726" y="312594"/>
                    <a:pt x="2451024" y="312594"/>
                  </a:cubicBezTo>
                  <a:lnTo>
                    <a:pt x="74284" y="312594"/>
                  </a:lnTo>
                  <a:cubicBezTo>
                    <a:pt x="33258" y="312594"/>
                    <a:pt x="0" y="279336"/>
                    <a:pt x="0" y="238310"/>
                  </a:cubicBezTo>
                  <a:lnTo>
                    <a:pt x="0" y="74284"/>
                  </a:lnTo>
                  <a:cubicBezTo>
                    <a:pt x="0" y="54583"/>
                    <a:pt x="7826" y="35688"/>
                    <a:pt x="21757" y="21757"/>
                  </a:cubicBezTo>
                  <a:cubicBezTo>
                    <a:pt x="35688" y="7826"/>
                    <a:pt x="54583" y="0"/>
                    <a:pt x="74284" y="0"/>
                  </a:cubicBezTo>
                  <a:close/>
                </a:path>
              </a:pathLst>
            </a:custGeom>
            <a:solidFill>
              <a:srgbClr val="14435B"/>
            </a:solidFill>
          </p:spPr>
          <p:txBody>
            <a:bodyPr/>
            <a:lstStyle/>
            <a:p>
              <a:endParaRPr lang="en-US"/>
            </a:p>
          </p:txBody>
        </p:sp>
        <p:sp>
          <p:nvSpPr>
            <p:cNvPr id="11" name="TextBox 11"/>
            <p:cNvSpPr txBox="1"/>
            <p:nvPr/>
          </p:nvSpPr>
          <p:spPr>
            <a:xfrm>
              <a:off x="0" y="-57150"/>
              <a:ext cx="2525308" cy="36974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997894">
            <a:off x="11624246" y="-988530"/>
            <a:ext cx="1896148" cy="6729346"/>
            <a:chOff x="0" y="0"/>
            <a:chExt cx="499397" cy="1772338"/>
          </a:xfrm>
        </p:grpSpPr>
        <p:sp>
          <p:nvSpPr>
            <p:cNvPr id="13" name="Freeform 13"/>
            <p:cNvSpPr/>
            <p:nvPr/>
          </p:nvSpPr>
          <p:spPr>
            <a:xfrm>
              <a:off x="0" y="0"/>
              <a:ext cx="499397" cy="1772338"/>
            </a:xfrm>
            <a:custGeom>
              <a:avLst/>
              <a:gdLst/>
              <a:ahLst/>
              <a:cxnLst/>
              <a:rect l="l" t="t" r="r" b="b"/>
              <a:pathLst>
                <a:path w="499397" h="1772338">
                  <a:moveTo>
                    <a:pt x="0" y="0"/>
                  </a:moveTo>
                  <a:lnTo>
                    <a:pt x="499397" y="0"/>
                  </a:lnTo>
                  <a:lnTo>
                    <a:pt x="499397" y="1772338"/>
                  </a:lnTo>
                  <a:lnTo>
                    <a:pt x="0" y="1772338"/>
                  </a:lnTo>
                  <a:close/>
                </a:path>
              </a:pathLst>
            </a:custGeom>
            <a:solidFill>
              <a:srgbClr val="E1AF00"/>
            </a:solidFill>
          </p:spPr>
          <p:txBody>
            <a:bodyPr/>
            <a:lstStyle/>
            <a:p>
              <a:endParaRPr lang="en-US"/>
            </a:p>
          </p:txBody>
        </p:sp>
        <p:sp>
          <p:nvSpPr>
            <p:cNvPr id="14" name="TextBox 14"/>
            <p:cNvSpPr txBox="1"/>
            <p:nvPr/>
          </p:nvSpPr>
          <p:spPr>
            <a:xfrm>
              <a:off x="0" y="-57150"/>
              <a:ext cx="499397" cy="182948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73629" y="829120"/>
            <a:ext cx="10887145" cy="1031373"/>
          </a:xfrm>
          <a:prstGeom prst="rect">
            <a:avLst/>
          </a:prstGeom>
        </p:spPr>
        <p:txBody>
          <a:bodyPr wrap="square" lIns="0" tIns="0" rIns="0" bIns="0" rtlCol="0" anchor="t">
            <a:spAutoFit/>
          </a:bodyPr>
          <a:lstStyle/>
          <a:p>
            <a:pPr algn="l">
              <a:lnSpc>
                <a:spcPts val="8399"/>
              </a:lnSpc>
            </a:pPr>
            <a:r>
              <a:rPr lang="en-US" sz="6600" b="1" dirty="0">
                <a:solidFill>
                  <a:srgbClr val="FFFFFF"/>
                </a:solidFill>
                <a:latin typeface="Arial" panose="020B0604020202020204" pitchFamily="34" charset="0"/>
                <a:ea typeface="Calibri (MS) Bold"/>
                <a:cs typeface="Arial" panose="020B0604020202020204" pitchFamily="34" charset="0"/>
                <a:sym typeface="Calibri (MS) Bold"/>
              </a:rPr>
              <a:t>KEY COMPONENTS</a:t>
            </a:r>
            <a:endParaRPr lang="en-US" sz="7200" b="1" dirty="0">
              <a:solidFill>
                <a:srgbClr val="FFFFFF"/>
              </a:solidFill>
              <a:latin typeface="Arial" panose="020B0604020202020204" pitchFamily="34" charset="0"/>
              <a:ea typeface="Calibri (MS) Bold"/>
              <a:cs typeface="Arial" panose="020B0604020202020204" pitchFamily="34" charset="0"/>
              <a:sym typeface="Calibri (MS) Bold"/>
            </a:endParaRPr>
          </a:p>
        </p:txBody>
      </p:sp>
      <p:sp>
        <p:nvSpPr>
          <p:cNvPr id="16" name="TextBox 16"/>
          <p:cNvSpPr txBox="1"/>
          <p:nvPr/>
        </p:nvSpPr>
        <p:spPr>
          <a:xfrm>
            <a:off x="13468948" y="3929840"/>
            <a:ext cx="4455987" cy="823174"/>
          </a:xfrm>
          <a:prstGeom prst="rect">
            <a:avLst/>
          </a:prstGeom>
        </p:spPr>
        <p:txBody>
          <a:bodyPr lIns="0" tIns="0" rIns="0" bIns="0" rtlCol="0" anchor="t">
            <a:spAutoFit/>
          </a:bodyPr>
          <a:lstStyle/>
          <a:p>
            <a:pPr algn="ctr">
              <a:lnSpc>
                <a:spcPts val="6438"/>
              </a:lnSpc>
            </a:pPr>
            <a:r>
              <a:rPr lang="en-US" sz="6132" b="1" dirty="0">
                <a:solidFill>
                  <a:srgbClr val="000000"/>
                </a:solidFill>
                <a:latin typeface="Calibri (MS) Bold"/>
                <a:ea typeface="Calibri (MS) Bold"/>
                <a:cs typeface="Calibri (MS) Bold"/>
                <a:sym typeface="Calibri (MS) Bold"/>
              </a:rPr>
              <a:t>Perkins V</a:t>
            </a:r>
          </a:p>
        </p:txBody>
      </p:sp>
      <p:sp>
        <p:nvSpPr>
          <p:cNvPr id="18" name="Freeform 18"/>
          <p:cNvSpPr/>
          <p:nvPr/>
        </p:nvSpPr>
        <p:spPr>
          <a:xfrm>
            <a:off x="13856683" y="5361649"/>
            <a:ext cx="3680519" cy="88946"/>
          </a:xfrm>
          <a:custGeom>
            <a:avLst/>
            <a:gdLst/>
            <a:ahLst/>
            <a:cxnLst/>
            <a:rect l="l" t="t" r="r" b="b"/>
            <a:pathLst>
              <a:path w="3680519" h="88946">
                <a:moveTo>
                  <a:pt x="0" y="0"/>
                </a:moveTo>
                <a:lnTo>
                  <a:pt x="3680519" y="0"/>
                </a:lnTo>
                <a:lnTo>
                  <a:pt x="3680519" y="88946"/>
                </a:lnTo>
                <a:lnTo>
                  <a:pt x="0" y="889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15499245" y="7886252"/>
            <a:ext cx="1760055" cy="1372048"/>
          </a:xfrm>
          <a:custGeom>
            <a:avLst/>
            <a:gdLst/>
            <a:ahLst/>
            <a:cxnLst/>
            <a:rect l="l" t="t" r="r" b="b"/>
            <a:pathLst>
              <a:path w="1760055" h="1372048">
                <a:moveTo>
                  <a:pt x="0" y="0"/>
                </a:moveTo>
                <a:lnTo>
                  <a:pt x="1760055" y="0"/>
                </a:lnTo>
                <a:lnTo>
                  <a:pt x="1760055" y="1372048"/>
                </a:lnTo>
                <a:lnTo>
                  <a:pt x="0" y="1372048"/>
                </a:lnTo>
                <a:lnTo>
                  <a:pt x="0" y="0"/>
                </a:lnTo>
                <a:close/>
              </a:path>
            </a:pathLst>
          </a:custGeom>
          <a:blipFill>
            <a:blip r:embed="rId5"/>
            <a:stretch>
              <a:fillRect/>
            </a:stretch>
          </a:blipFill>
        </p:spPr>
        <p:txBody>
          <a:bodyPr/>
          <a:lstStyle/>
          <a:p>
            <a:endParaRPr lang="en-US"/>
          </a:p>
        </p:txBody>
      </p:sp>
      <p:graphicFrame>
        <p:nvGraphicFramePr>
          <p:cNvPr id="21" name="TextBox 17">
            <a:extLst>
              <a:ext uri="{FF2B5EF4-FFF2-40B4-BE49-F238E27FC236}">
                <a16:creationId xmlns:a16="http://schemas.microsoft.com/office/drawing/2014/main" id="{AE789997-8E84-E8DB-1033-FC1D3DE6EF12}"/>
              </a:ext>
            </a:extLst>
          </p:cNvPr>
          <p:cNvGraphicFramePr/>
          <p:nvPr>
            <p:extLst>
              <p:ext uri="{D42A27DB-BD31-4B8C-83A1-F6EECF244321}">
                <p14:modId xmlns:p14="http://schemas.microsoft.com/office/powerpoint/2010/main" val="1389340423"/>
              </p:ext>
            </p:extLst>
          </p:nvPr>
        </p:nvGraphicFramePr>
        <p:xfrm>
          <a:off x="18479" y="2540364"/>
          <a:ext cx="9911911" cy="56425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014A0-A86D-F410-E5E2-E186E7C33E85}"/>
              </a:ext>
            </a:extLst>
          </p:cNvPr>
          <p:cNvSpPr>
            <a:spLocks noGrp="1"/>
          </p:cNvSpPr>
          <p:nvPr>
            <p:ph type="title"/>
          </p:nvPr>
        </p:nvSpPr>
        <p:spPr>
          <a:xfrm>
            <a:off x="1142700" y="1143001"/>
            <a:ext cx="8001295" cy="2562363"/>
          </a:xfrm>
        </p:spPr>
        <p:style>
          <a:lnRef idx="2">
            <a:schemeClr val="accent1">
              <a:shade val="15000"/>
            </a:schemeClr>
          </a:lnRef>
          <a:fillRef idx="1">
            <a:schemeClr val="accent1"/>
          </a:fillRef>
          <a:effectRef idx="0">
            <a:schemeClr val="accent1"/>
          </a:effectRef>
          <a:fontRef idx="minor">
            <a:schemeClr val="lt1"/>
          </a:fontRef>
        </p:style>
        <p:txBody>
          <a:bodyPr anchor="ctr">
            <a:normAutofit/>
          </a:bodyPr>
          <a:lstStyle/>
          <a:p>
            <a:pPr>
              <a:lnSpc>
                <a:spcPct val="90000"/>
              </a:lnSpc>
            </a:pPr>
            <a:r>
              <a:rPr lang="en-US" sz="4800" b="1" cap="all" dirty="0">
                <a:latin typeface="Arial" panose="020B0604020202020204" pitchFamily="34" charset="0"/>
                <a:cs typeface="Arial" panose="020B0604020202020204" pitchFamily="34" charset="0"/>
              </a:rPr>
              <a:t>Emphasis on Career Pathways &amp; Industry Partnerships</a:t>
            </a:r>
          </a:p>
        </p:txBody>
      </p:sp>
      <p:sp>
        <p:nvSpPr>
          <p:cNvPr id="9" name="Rectangle 4">
            <a:extLst>
              <a:ext uri="{FF2B5EF4-FFF2-40B4-BE49-F238E27FC236}">
                <a16:creationId xmlns:a16="http://schemas.microsoft.com/office/drawing/2014/main" id="{8E7F2816-A0F0-9C8E-A275-F1BCDA041522}"/>
              </a:ext>
            </a:extLst>
          </p:cNvPr>
          <p:cNvSpPr>
            <a:spLocks noGrp="1" noChangeArrowheads="1"/>
          </p:cNvSpPr>
          <p:nvPr>
            <p:ph idx="1"/>
          </p:nvPr>
        </p:nvSpPr>
        <p:spPr bwMode="auto">
          <a:xfrm>
            <a:off x="1142700" y="3705366"/>
            <a:ext cx="8001295" cy="565475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lnSpc>
                <a:spcPct val="90000"/>
              </a:lnSpc>
              <a:spcBef>
                <a:spcPct val="0"/>
              </a:spcBef>
              <a:spcAft>
                <a:spcPts val="600"/>
              </a:spcAft>
              <a:buClrTx/>
              <a:buSzTx/>
              <a:buNone/>
              <a:tabLst/>
            </a:pPr>
            <a:r>
              <a:rPr kumimoji="0" lang="en-US" altLang="en-US" sz="3000" b="1" i="0" u="none" strike="noStrike" cap="none" normalizeH="0" baseline="0" dirty="0">
                <a:ln>
                  <a:noFill/>
                </a:ln>
                <a:effectLst/>
                <a:latin typeface="Arial" panose="020B0604020202020204" pitchFamily="34" charset="0"/>
              </a:rPr>
              <a:t>Career Pathways</a:t>
            </a:r>
            <a:r>
              <a:rPr kumimoji="0" lang="en-US" altLang="en-US" sz="3000"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lnSpc>
                <a:spcPct val="90000"/>
              </a:lnSpc>
              <a:spcBef>
                <a:spcPct val="0"/>
              </a:spcBef>
              <a:spcAft>
                <a:spcPts val="600"/>
              </a:spcAft>
              <a:buClrTx/>
              <a:buSzTx/>
              <a:buNone/>
              <a:tabLst/>
            </a:pPr>
            <a:r>
              <a:rPr kumimoji="0" lang="en-US" altLang="en-US" sz="3000" b="0" i="0" u="none" strike="noStrike" cap="none" normalizeH="0" baseline="0" dirty="0">
                <a:ln>
                  <a:noFill/>
                </a:ln>
                <a:effectLst/>
                <a:latin typeface="Arial" panose="020B0604020202020204" pitchFamily="34" charset="0"/>
              </a:rPr>
              <a:t>Programs structured to provide clear paths to credentials and job opportunities in high-demand fields</a:t>
            </a:r>
          </a:p>
          <a:p>
            <a:pPr marL="0" marR="0" lvl="0" indent="0" defTabSz="914400" rtl="0" eaLnBrk="0" fontAlgn="base" latinLnBrk="0" hangingPunct="0">
              <a:lnSpc>
                <a:spcPct val="90000"/>
              </a:lnSpc>
              <a:spcBef>
                <a:spcPct val="0"/>
              </a:spcBef>
              <a:spcAft>
                <a:spcPts val="600"/>
              </a:spcAft>
              <a:buClrTx/>
              <a:buSzTx/>
              <a:buNone/>
              <a:tabLst/>
            </a:pPr>
            <a:r>
              <a:rPr kumimoji="0" lang="en-US" altLang="en-US" sz="3000" b="1" i="0" u="none" strike="noStrike" cap="none" normalizeH="0" baseline="0" dirty="0">
                <a:ln>
                  <a:noFill/>
                </a:ln>
                <a:effectLst/>
                <a:latin typeface="Arial" panose="020B0604020202020204" pitchFamily="34" charset="0"/>
              </a:rPr>
              <a:t>Industry Partnerships</a:t>
            </a:r>
            <a:r>
              <a:rPr kumimoji="0" lang="en-US" altLang="en-US" sz="3000"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lnSpc>
                <a:spcPct val="90000"/>
              </a:lnSpc>
              <a:spcBef>
                <a:spcPct val="0"/>
              </a:spcBef>
              <a:spcAft>
                <a:spcPts val="600"/>
              </a:spcAft>
              <a:buClrTx/>
              <a:buSzTx/>
              <a:buNone/>
              <a:tabLst/>
            </a:pPr>
            <a:r>
              <a:rPr kumimoji="0" lang="en-US" altLang="en-US" sz="3000" b="0" i="0" u="none" strike="noStrike" cap="none" normalizeH="0" baseline="0" dirty="0">
                <a:ln>
                  <a:noFill/>
                </a:ln>
                <a:effectLst/>
                <a:latin typeface="Arial" panose="020B0604020202020204" pitchFamily="34" charset="0"/>
              </a:rPr>
              <a:t>Strengthened ties with industry to support work-based learning, apprenticeships, and real-world experience</a:t>
            </a:r>
          </a:p>
          <a:p>
            <a:pPr marL="0" marR="0" lvl="0" indent="0" defTabSz="914400" rtl="0" eaLnBrk="0" fontAlgn="base" latinLnBrk="0" hangingPunct="0">
              <a:lnSpc>
                <a:spcPct val="90000"/>
              </a:lnSpc>
              <a:spcBef>
                <a:spcPct val="0"/>
              </a:spcBef>
              <a:spcAft>
                <a:spcPts val="600"/>
              </a:spcAft>
              <a:buClrTx/>
              <a:buSzTx/>
              <a:buNone/>
              <a:tabLst/>
            </a:pPr>
            <a:r>
              <a:rPr kumimoji="0" lang="en-US" altLang="en-US" sz="3000" b="1" i="0" u="none" strike="noStrike" cap="none" normalizeH="0" baseline="0" dirty="0">
                <a:ln>
                  <a:noFill/>
                </a:ln>
                <a:effectLst/>
                <a:latin typeface="Arial" panose="020B0604020202020204" pitchFamily="34" charset="0"/>
              </a:rPr>
              <a:t>Outcomes</a:t>
            </a:r>
            <a:r>
              <a:rPr kumimoji="0" lang="en-US" altLang="en-US" sz="3000" b="0" i="0" u="none" strike="noStrike" cap="none" normalizeH="0" baseline="0" dirty="0">
                <a:ln>
                  <a:noFill/>
                </a:ln>
                <a:effectLst/>
                <a:latin typeface="Arial" panose="020B0604020202020204" pitchFamily="34" charset="0"/>
              </a:rPr>
              <a:t>: Perkins V encourages CTE programs to stay aligned with labor market trends, supporting students in their transitions into skilled, high-demand roles. </a:t>
            </a:r>
          </a:p>
        </p:txBody>
      </p:sp>
      <p:pic>
        <p:nvPicPr>
          <p:cNvPr id="24" name="Picture 23" descr="Desk with productivity items such as a pair of glasses, calculator and pie and bar graphs. ">
            <a:extLst>
              <a:ext uri="{FF2B5EF4-FFF2-40B4-BE49-F238E27FC236}">
                <a16:creationId xmlns:a16="http://schemas.microsoft.com/office/drawing/2014/main" id="{737CB86C-94C4-D168-9A8A-4E0BC951421E}"/>
              </a:ext>
            </a:extLst>
          </p:cNvPr>
          <p:cNvPicPr>
            <a:picLocks noChangeAspect="1"/>
          </p:cNvPicPr>
          <p:nvPr/>
        </p:nvPicPr>
        <p:blipFill>
          <a:blip r:embed="rId3"/>
          <a:srcRect l="30873" r="17290" b="-1"/>
          <a:stretch/>
        </p:blipFill>
        <p:spPr>
          <a:xfrm>
            <a:off x="10286695" y="-16329"/>
            <a:ext cx="8001306" cy="10303329"/>
          </a:xfrm>
          <a:prstGeom prst="rect">
            <a:avLst/>
          </a:prstGeom>
          <a:effectLst>
            <a:outerShdw blurRad="127000" dist="50800" dir="10800000" sx="99000" sy="99000" algn="r" rotWithShape="0">
              <a:prstClr val="black">
                <a:alpha val="40000"/>
              </a:prstClr>
            </a:outerShdw>
          </a:effectLst>
        </p:spPr>
      </p:pic>
      <p:pic>
        <p:nvPicPr>
          <p:cNvPr id="10" name="Picture 9">
            <a:extLst>
              <a:ext uri="{FF2B5EF4-FFF2-40B4-BE49-F238E27FC236}">
                <a16:creationId xmlns:a16="http://schemas.microsoft.com/office/drawing/2014/main" id="{441DB293-8D6B-F3FA-AA1F-91AFDE10DD14}"/>
              </a:ext>
            </a:extLst>
          </p:cNvPr>
          <p:cNvPicPr>
            <a:picLocks noChangeAspect="1"/>
          </p:cNvPicPr>
          <p:nvPr/>
        </p:nvPicPr>
        <p:blipFill>
          <a:blip r:embed="rId4"/>
          <a:stretch>
            <a:fillRect/>
          </a:stretch>
        </p:blipFill>
        <p:spPr>
          <a:xfrm>
            <a:off x="8915400" y="9137983"/>
            <a:ext cx="1237595" cy="969348"/>
          </a:xfrm>
          <a:prstGeom prst="rect">
            <a:avLst/>
          </a:prstGeom>
        </p:spPr>
      </p:pic>
    </p:spTree>
    <p:extLst>
      <p:ext uri="{BB962C8B-B14F-4D97-AF65-F5344CB8AC3E}">
        <p14:creationId xmlns:p14="http://schemas.microsoft.com/office/powerpoint/2010/main" val="374647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7D6D9-18C2-39DA-876B-4B9F712231A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953333-4656-5CD7-2512-7F162479388A}"/>
              </a:ext>
              <a:ext uri="{C183D7F6-B498-43B3-948B-1728B52AA6E4}">
                <adec:decorative xmlns:adec="http://schemas.microsoft.com/office/drawing/2017/decorative" val="0"/>
              </a:ext>
            </a:extLst>
          </p:cNvPr>
          <p:cNvGrpSpPr/>
          <p:nvPr/>
        </p:nvGrpSpPr>
        <p:grpSpPr>
          <a:xfrm rot="10799999">
            <a:off x="-2721503" y="5524369"/>
            <a:ext cx="5443005" cy="4762630"/>
            <a:chOff x="0" y="0"/>
            <a:chExt cx="812800" cy="711200"/>
          </a:xfrm>
        </p:grpSpPr>
        <p:sp>
          <p:nvSpPr>
            <p:cNvPr id="3" name="Freeform 3">
              <a:extLst>
                <a:ext uri="{FF2B5EF4-FFF2-40B4-BE49-F238E27FC236}">
                  <a16:creationId xmlns:a16="http://schemas.microsoft.com/office/drawing/2014/main" id="{B712CBA6-7DDF-B920-E193-766EB82315DD}"/>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4435B"/>
            </a:solidFill>
          </p:spPr>
          <p:txBody>
            <a:bodyPr/>
            <a:lstStyle/>
            <a:p>
              <a:endParaRPr lang="en-US"/>
            </a:p>
          </p:txBody>
        </p:sp>
        <p:sp>
          <p:nvSpPr>
            <p:cNvPr id="4" name="TextBox 4">
              <a:extLst>
                <a:ext uri="{FF2B5EF4-FFF2-40B4-BE49-F238E27FC236}">
                  <a16:creationId xmlns:a16="http://schemas.microsoft.com/office/drawing/2014/main" id="{F20D0E4B-BA01-475A-E2BF-35BC3AAF56CB}"/>
                </a:ext>
              </a:extLst>
            </p:cNvPr>
            <p:cNvSpPr txBox="1"/>
            <p:nvPr/>
          </p:nvSpPr>
          <p:spPr>
            <a:xfrm>
              <a:off x="127000" y="-6350"/>
              <a:ext cx="558800" cy="387350"/>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4C8C49B6-31F8-AA6D-1D55-5E4D6CCC820F}"/>
              </a:ext>
              <a:ext uri="{C183D7F6-B498-43B3-948B-1728B52AA6E4}">
                <adec:decorative xmlns:adec="http://schemas.microsoft.com/office/drawing/2017/decorative" val="0"/>
              </a:ext>
            </a:extLst>
          </p:cNvPr>
          <p:cNvGrpSpPr/>
          <p:nvPr/>
        </p:nvGrpSpPr>
        <p:grpSpPr>
          <a:xfrm rot="-1772257">
            <a:off x="1348828" y="4260975"/>
            <a:ext cx="1688777" cy="7462842"/>
            <a:chOff x="0" y="0"/>
            <a:chExt cx="444781" cy="1965522"/>
          </a:xfrm>
        </p:grpSpPr>
        <p:sp>
          <p:nvSpPr>
            <p:cNvPr id="7" name="Freeform 7">
              <a:extLst>
                <a:ext uri="{FF2B5EF4-FFF2-40B4-BE49-F238E27FC236}">
                  <a16:creationId xmlns:a16="http://schemas.microsoft.com/office/drawing/2014/main" id="{D617482C-FF41-C70D-C0CD-09A07BE9C920}"/>
                </a:ext>
              </a:extLst>
            </p:cNvPr>
            <p:cNvSpPr/>
            <p:nvPr/>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E1AF00"/>
            </a:solidFill>
          </p:spPr>
          <p:txBody>
            <a:bodyPr/>
            <a:lstStyle/>
            <a:p>
              <a:endParaRPr lang="en-US"/>
            </a:p>
          </p:txBody>
        </p:sp>
        <p:sp>
          <p:nvSpPr>
            <p:cNvPr id="8" name="TextBox 8">
              <a:extLst>
                <a:ext uri="{FF2B5EF4-FFF2-40B4-BE49-F238E27FC236}">
                  <a16:creationId xmlns:a16="http://schemas.microsoft.com/office/drawing/2014/main" id="{4296F80A-456B-0755-024A-4A43F0A2415D}"/>
                </a:ext>
              </a:extLst>
            </p:cNvPr>
            <p:cNvSpPr txBox="1"/>
            <p:nvPr/>
          </p:nvSpPr>
          <p:spPr>
            <a:xfrm>
              <a:off x="0" y="-57150"/>
              <a:ext cx="444781" cy="2022672"/>
            </a:xfrm>
            <a:prstGeom prst="rect">
              <a:avLst/>
            </a:prstGeom>
          </p:spPr>
          <p:txBody>
            <a:bodyPr lIns="50800" tIns="50800" rIns="50800" bIns="50800" rtlCol="0" anchor="ctr"/>
            <a:lstStyle/>
            <a:p>
              <a:pPr algn="ctr">
                <a:lnSpc>
                  <a:spcPts val="2659"/>
                </a:lnSpc>
              </a:pPr>
              <a:endParaRPr/>
            </a:p>
          </p:txBody>
        </p:sp>
      </p:grpSp>
      <p:grpSp>
        <p:nvGrpSpPr>
          <p:cNvPr id="12" name="Group 12">
            <a:extLst>
              <a:ext uri="{FF2B5EF4-FFF2-40B4-BE49-F238E27FC236}">
                <a16:creationId xmlns:a16="http://schemas.microsoft.com/office/drawing/2014/main" id="{24153DBF-078B-25EA-124D-3332959041BB}"/>
              </a:ext>
              <a:ext uri="{C183D7F6-B498-43B3-948B-1728B52AA6E4}">
                <adec:decorative xmlns:adec="http://schemas.microsoft.com/office/drawing/2017/decorative" val="0"/>
              </a:ext>
            </a:extLst>
          </p:cNvPr>
          <p:cNvGrpSpPr/>
          <p:nvPr/>
        </p:nvGrpSpPr>
        <p:grpSpPr>
          <a:xfrm rot="997894">
            <a:off x="571965" y="-1160059"/>
            <a:ext cx="1896148" cy="6729346"/>
            <a:chOff x="0" y="0"/>
            <a:chExt cx="499397" cy="1772338"/>
          </a:xfrm>
        </p:grpSpPr>
        <p:sp>
          <p:nvSpPr>
            <p:cNvPr id="13" name="Freeform 13">
              <a:extLst>
                <a:ext uri="{FF2B5EF4-FFF2-40B4-BE49-F238E27FC236}">
                  <a16:creationId xmlns:a16="http://schemas.microsoft.com/office/drawing/2014/main" id="{92033E55-BD00-5862-258F-848106358FD4}"/>
                </a:ext>
              </a:extLst>
            </p:cNvPr>
            <p:cNvSpPr/>
            <p:nvPr/>
          </p:nvSpPr>
          <p:spPr>
            <a:xfrm>
              <a:off x="0" y="0"/>
              <a:ext cx="499397" cy="1772338"/>
            </a:xfrm>
            <a:custGeom>
              <a:avLst/>
              <a:gdLst/>
              <a:ahLst/>
              <a:cxnLst/>
              <a:rect l="l" t="t" r="r" b="b"/>
              <a:pathLst>
                <a:path w="499397" h="1772338">
                  <a:moveTo>
                    <a:pt x="0" y="0"/>
                  </a:moveTo>
                  <a:lnTo>
                    <a:pt x="499397" y="0"/>
                  </a:lnTo>
                  <a:lnTo>
                    <a:pt x="499397" y="1772338"/>
                  </a:lnTo>
                  <a:lnTo>
                    <a:pt x="0" y="1772338"/>
                  </a:lnTo>
                  <a:close/>
                </a:path>
              </a:pathLst>
            </a:custGeom>
            <a:solidFill>
              <a:srgbClr val="E1AF00"/>
            </a:solidFill>
          </p:spPr>
          <p:txBody>
            <a:bodyPr/>
            <a:lstStyle/>
            <a:p>
              <a:endParaRPr lang="en-US"/>
            </a:p>
          </p:txBody>
        </p:sp>
        <p:sp>
          <p:nvSpPr>
            <p:cNvPr id="14" name="TextBox 14">
              <a:extLst>
                <a:ext uri="{FF2B5EF4-FFF2-40B4-BE49-F238E27FC236}">
                  <a16:creationId xmlns:a16="http://schemas.microsoft.com/office/drawing/2014/main" id="{AA420532-B755-7B4F-2098-D5547AFD6423}"/>
                </a:ext>
              </a:extLst>
            </p:cNvPr>
            <p:cNvSpPr txBox="1"/>
            <p:nvPr/>
          </p:nvSpPr>
          <p:spPr>
            <a:xfrm>
              <a:off x="0" y="-57150"/>
              <a:ext cx="499397" cy="1829488"/>
            </a:xfrm>
            <a:prstGeom prst="rect">
              <a:avLst/>
            </a:prstGeom>
          </p:spPr>
          <p:txBody>
            <a:bodyPr lIns="50800" tIns="50800" rIns="50800" bIns="50800" rtlCol="0" anchor="ctr"/>
            <a:lstStyle/>
            <a:p>
              <a:pPr algn="ctr">
                <a:lnSpc>
                  <a:spcPts val="2659"/>
                </a:lnSpc>
              </a:pPr>
              <a:endParaRPr/>
            </a:p>
          </p:txBody>
        </p:sp>
      </p:grpSp>
      <p:sp>
        <p:nvSpPr>
          <p:cNvPr id="16" name="TextBox 16">
            <a:extLst>
              <a:ext uri="{FF2B5EF4-FFF2-40B4-BE49-F238E27FC236}">
                <a16:creationId xmlns:a16="http://schemas.microsoft.com/office/drawing/2014/main" id="{6CA62DB0-17F6-6B54-D87D-6E68822019AD}"/>
              </a:ext>
            </a:extLst>
          </p:cNvPr>
          <p:cNvSpPr txBox="1">
            <a:spLocks/>
          </p:cNvSpPr>
          <p:nvPr/>
        </p:nvSpPr>
        <p:spPr>
          <a:xfrm>
            <a:off x="2721504" y="1240603"/>
            <a:ext cx="14194896" cy="755656"/>
          </a:xfrm>
          <a:prstGeom prst="rect">
            <a:avLst/>
          </a:prstGeom>
        </p:spPr>
        <p:txBody>
          <a:bodyPr wrap="square" lIns="0" tIns="0" rIns="0" bIns="0" rtlCol="0" anchor="t">
            <a:spAutoFit/>
          </a:bodyPr>
          <a:lstStyle/>
          <a:p>
            <a:pPr marL="0" marR="0" lvl="0" indent="0" algn="ctr" defTabSz="914400" rtl="0" eaLnBrk="1" fontAlgn="auto" latinLnBrk="0" hangingPunct="1">
              <a:lnSpc>
                <a:spcPts val="6438"/>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Calibri (MS) Bold"/>
                <a:cs typeface="Arial" panose="020B0604020202020204" pitchFamily="34" charset="0"/>
                <a:sym typeface="Calibri (MS) Bold"/>
              </a:rPr>
              <a:t>PROGRAM QUALITY &amp; ACCOUNTABILITY</a:t>
            </a:r>
          </a:p>
        </p:txBody>
      </p:sp>
      <p:sp>
        <p:nvSpPr>
          <p:cNvPr id="19" name="Freeform 19">
            <a:extLst>
              <a:ext uri="{FF2B5EF4-FFF2-40B4-BE49-F238E27FC236}">
                <a16:creationId xmlns:a16="http://schemas.microsoft.com/office/drawing/2014/main" id="{D693F2E1-AC48-3FBF-6A43-5B8ECAF9EC36}"/>
              </a:ext>
            </a:extLst>
          </p:cNvPr>
          <p:cNvSpPr/>
          <p:nvPr/>
        </p:nvSpPr>
        <p:spPr>
          <a:xfrm>
            <a:off x="15499245" y="7886252"/>
            <a:ext cx="1760055" cy="1372048"/>
          </a:xfrm>
          <a:custGeom>
            <a:avLst/>
            <a:gdLst/>
            <a:ahLst/>
            <a:cxnLst/>
            <a:rect l="l" t="t" r="r" b="b"/>
            <a:pathLst>
              <a:path w="1760055" h="1372048">
                <a:moveTo>
                  <a:pt x="0" y="0"/>
                </a:moveTo>
                <a:lnTo>
                  <a:pt x="1760055" y="0"/>
                </a:lnTo>
                <a:lnTo>
                  <a:pt x="1760055" y="1372048"/>
                </a:lnTo>
                <a:lnTo>
                  <a:pt x="0" y="1372048"/>
                </a:lnTo>
                <a:lnTo>
                  <a:pt x="0" y="0"/>
                </a:lnTo>
                <a:close/>
              </a:path>
            </a:pathLst>
          </a:custGeom>
          <a:blipFill>
            <a:blip r:embed="rId2"/>
            <a:stretch>
              <a:fillRect/>
            </a:stretch>
          </a:blipFill>
        </p:spPr>
        <p:txBody>
          <a:bodyPr/>
          <a:lstStyle/>
          <a:p>
            <a:endParaRPr lang="en-US"/>
          </a:p>
        </p:txBody>
      </p:sp>
      <p:graphicFrame>
        <p:nvGraphicFramePr>
          <p:cNvPr id="9" name="Diagram 8">
            <a:extLst>
              <a:ext uri="{FF2B5EF4-FFF2-40B4-BE49-F238E27FC236}">
                <a16:creationId xmlns:a16="http://schemas.microsoft.com/office/drawing/2014/main" id="{7D2C7A4A-FD65-AD00-5135-A7C775F73608}"/>
              </a:ext>
            </a:extLst>
          </p:cNvPr>
          <p:cNvGraphicFramePr/>
          <p:nvPr>
            <p:extLst>
              <p:ext uri="{D42A27DB-BD31-4B8C-83A1-F6EECF244321}">
                <p14:modId xmlns:p14="http://schemas.microsoft.com/office/powerpoint/2010/main" val="479850245"/>
              </p:ext>
            </p:extLst>
          </p:nvPr>
        </p:nvGraphicFramePr>
        <p:xfrm>
          <a:off x="3314700" y="2858654"/>
          <a:ext cx="11658600" cy="4569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07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6241" y="907192"/>
            <a:ext cx="17215778" cy="1186881"/>
            <a:chOff x="0" y="0"/>
            <a:chExt cx="4534197" cy="312594"/>
          </a:xfrm>
        </p:grpSpPr>
        <p:sp>
          <p:nvSpPr>
            <p:cNvPr id="3" name="Freeform 3"/>
            <p:cNvSpPr/>
            <p:nvPr/>
          </p:nvSpPr>
          <p:spPr>
            <a:xfrm>
              <a:off x="0" y="0"/>
              <a:ext cx="4534196" cy="312594"/>
            </a:xfrm>
            <a:custGeom>
              <a:avLst/>
              <a:gdLst/>
              <a:ahLst/>
              <a:cxnLst/>
              <a:rect l="l" t="t" r="r" b="b"/>
              <a:pathLst>
                <a:path w="4534196" h="312594">
                  <a:moveTo>
                    <a:pt x="41372" y="0"/>
                  </a:moveTo>
                  <a:lnTo>
                    <a:pt x="4492824" y="0"/>
                  </a:lnTo>
                  <a:cubicBezTo>
                    <a:pt x="4515674" y="0"/>
                    <a:pt x="4534196" y="18523"/>
                    <a:pt x="4534196" y="41372"/>
                  </a:cubicBezTo>
                  <a:lnTo>
                    <a:pt x="4534196" y="271222"/>
                  </a:lnTo>
                  <a:cubicBezTo>
                    <a:pt x="4534196" y="294071"/>
                    <a:pt x="4515674" y="312594"/>
                    <a:pt x="4492824" y="312594"/>
                  </a:cubicBezTo>
                  <a:lnTo>
                    <a:pt x="41372" y="312594"/>
                  </a:lnTo>
                  <a:cubicBezTo>
                    <a:pt x="18523" y="312594"/>
                    <a:pt x="0" y="294071"/>
                    <a:pt x="0" y="271222"/>
                  </a:cubicBezTo>
                  <a:lnTo>
                    <a:pt x="0" y="41372"/>
                  </a:lnTo>
                  <a:cubicBezTo>
                    <a:pt x="0" y="18523"/>
                    <a:pt x="18523" y="0"/>
                    <a:pt x="41372" y="0"/>
                  </a:cubicBezTo>
                  <a:close/>
                </a:path>
              </a:pathLst>
            </a:custGeom>
            <a:solidFill>
              <a:srgbClr val="14435B"/>
            </a:solidFill>
          </p:spPr>
          <p:txBody>
            <a:bodyPr/>
            <a:lstStyle/>
            <a:p>
              <a:endParaRPr lang="en-US"/>
            </a:p>
          </p:txBody>
        </p:sp>
        <p:sp>
          <p:nvSpPr>
            <p:cNvPr id="4" name="TextBox 4"/>
            <p:cNvSpPr txBox="1"/>
            <p:nvPr/>
          </p:nvSpPr>
          <p:spPr>
            <a:xfrm>
              <a:off x="0" y="-57150"/>
              <a:ext cx="4534197" cy="36974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62148" y="839915"/>
            <a:ext cx="15159477" cy="975203"/>
          </a:xfrm>
          <a:prstGeom prst="rect">
            <a:avLst/>
          </a:prstGeom>
        </p:spPr>
        <p:txBody>
          <a:bodyPr lIns="0" tIns="0" rIns="0" bIns="0" rtlCol="0" anchor="t">
            <a:spAutoFit/>
          </a:bodyPr>
          <a:lstStyle/>
          <a:p>
            <a:pPr algn="l">
              <a:lnSpc>
                <a:spcPts val="8539"/>
              </a:lnSpc>
            </a:pPr>
            <a:r>
              <a:rPr lang="en-US" sz="54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MS) Bold"/>
              </a:rPr>
              <a:t>PERFORMANCE INDICATORS DEFINED</a:t>
            </a:r>
          </a:p>
        </p:txBody>
      </p:sp>
      <p:sp>
        <p:nvSpPr>
          <p:cNvPr id="6" name="TextBox 6"/>
          <p:cNvSpPr txBox="1"/>
          <p:nvPr/>
        </p:nvSpPr>
        <p:spPr>
          <a:xfrm>
            <a:off x="1239330" y="2454770"/>
            <a:ext cx="15809339" cy="6217087"/>
          </a:xfrm>
          <a:prstGeom prst="rect">
            <a:avLst/>
          </a:prstGeom>
        </p:spPr>
        <p:txBody>
          <a:bodyPr wrap="square" lIns="0" tIns="0" rIns="0" bIns="0" rtlCol="0" anchor="t">
            <a:spAutoFit/>
          </a:bodyPr>
          <a:lstStyle/>
          <a:p>
            <a:pPr marL="0" indent="0">
              <a:spcBef>
                <a:spcPts val="0"/>
              </a:spcBef>
              <a:spcAft>
                <a:spcPts val="1200"/>
              </a:spcAft>
              <a:buNone/>
            </a:pPr>
            <a:r>
              <a:rPr lang="en-US" sz="3200" b="1" dirty="0">
                <a:solidFill>
                  <a:srgbClr val="E1AF00"/>
                </a:solidFill>
                <a:latin typeface="Arial" panose="020B0604020202020204" pitchFamily="34" charset="0"/>
                <a:cs typeface="Arial" panose="020B0604020202020204" pitchFamily="34" charset="0"/>
              </a:rPr>
              <a:t>1P1 – Postsecondary Retention and Placement</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The percentage of </a:t>
            </a:r>
            <a:r>
              <a:rPr lang="en-US" sz="3200" u="sng" dirty="0">
                <a:latin typeface="Arial" panose="020B0604020202020204" pitchFamily="34" charset="0"/>
                <a:cs typeface="Arial" panose="020B0604020202020204" pitchFamily="34" charset="0"/>
              </a:rPr>
              <a:t>CTE concentrators</a:t>
            </a:r>
            <a:r>
              <a:rPr lang="en-US" sz="3200" dirty="0">
                <a:latin typeface="Arial" panose="020B0604020202020204" pitchFamily="34" charset="0"/>
                <a:cs typeface="Arial" panose="020B0604020202020204" pitchFamily="34" charset="0"/>
              </a:rPr>
              <a:t> who, during their second quarter after program completion, remain enrolled in postsecondary education, are in advanced training, military services, or a service program that receives assistance under title I of the National and Community Service Act of 1990, are volunteers as described in section 5(a) of the Peace Corps Act or are placed or retained in employment.</a:t>
            </a:r>
          </a:p>
          <a:p>
            <a:pPr marL="0" indent="0">
              <a:spcBef>
                <a:spcPts val="0"/>
              </a:spcBef>
              <a:spcAft>
                <a:spcPts val="1200"/>
              </a:spcAft>
              <a:buNone/>
            </a:pPr>
            <a:r>
              <a:rPr lang="en-US" sz="3200" b="1" dirty="0">
                <a:solidFill>
                  <a:srgbClr val="E1AF00"/>
                </a:solidFill>
                <a:latin typeface="Arial" panose="020B0604020202020204" pitchFamily="34" charset="0"/>
                <a:cs typeface="Arial" panose="020B0604020202020204" pitchFamily="34" charset="0"/>
              </a:rPr>
              <a:t>2P1 – Curriculum certificate, diploma, or associate degree</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The percentage of </a:t>
            </a:r>
            <a:r>
              <a:rPr lang="en-US" sz="3200" u="sng" dirty="0">
                <a:latin typeface="Arial" panose="020B0604020202020204" pitchFamily="34" charset="0"/>
                <a:cs typeface="Arial" panose="020B0604020202020204" pitchFamily="34" charset="0"/>
              </a:rPr>
              <a:t>CTE concentrators</a:t>
            </a:r>
            <a:r>
              <a:rPr lang="en-US" sz="3200" dirty="0">
                <a:latin typeface="Arial" panose="020B0604020202020204" pitchFamily="34" charset="0"/>
                <a:cs typeface="Arial" panose="020B0604020202020204" pitchFamily="34" charset="0"/>
              </a:rPr>
              <a:t> who receive a recognized postsecondary credential during participation or within 1 year of program completion. </a:t>
            </a:r>
          </a:p>
          <a:p>
            <a:pPr marL="0" indent="0">
              <a:spcBef>
                <a:spcPts val="0"/>
              </a:spcBef>
              <a:spcAft>
                <a:spcPts val="1200"/>
              </a:spcAft>
              <a:buNone/>
            </a:pPr>
            <a:r>
              <a:rPr lang="en-US" sz="3200" b="1" dirty="0">
                <a:solidFill>
                  <a:srgbClr val="E1AF00"/>
                </a:solidFill>
                <a:latin typeface="Arial" panose="020B0604020202020204" pitchFamily="34" charset="0"/>
                <a:cs typeface="Arial" panose="020B0604020202020204" pitchFamily="34" charset="0"/>
              </a:rPr>
              <a:t>3P1 – Non-traditional Program Enrollment</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The percentage of </a:t>
            </a:r>
            <a:r>
              <a:rPr lang="en-US" sz="3200" u="sng" dirty="0">
                <a:latin typeface="Arial" panose="020B0604020202020204" pitchFamily="34" charset="0"/>
                <a:cs typeface="Arial" panose="020B0604020202020204" pitchFamily="34" charset="0"/>
              </a:rPr>
              <a:t>CTE concentrators</a:t>
            </a:r>
            <a:r>
              <a:rPr lang="en-US" sz="3200" dirty="0">
                <a:latin typeface="Arial" panose="020B0604020202020204" pitchFamily="34" charset="0"/>
                <a:cs typeface="Arial" panose="020B0604020202020204" pitchFamily="34" charset="0"/>
              </a:rPr>
              <a:t> in career and technical programs and programs of study that lead to non-traditional fields</a:t>
            </a:r>
          </a:p>
        </p:txBody>
      </p:sp>
      <p:sp>
        <p:nvSpPr>
          <p:cNvPr id="7" name="Freeform 7"/>
          <p:cNvSpPr/>
          <p:nvPr/>
        </p:nvSpPr>
        <p:spPr>
          <a:xfrm>
            <a:off x="8524573" y="8548746"/>
            <a:ext cx="1238855" cy="965748"/>
          </a:xfrm>
          <a:custGeom>
            <a:avLst/>
            <a:gdLst/>
            <a:ahLst/>
            <a:cxnLst/>
            <a:rect l="l" t="t" r="r" b="b"/>
            <a:pathLst>
              <a:path w="1238855" h="965748">
                <a:moveTo>
                  <a:pt x="0" y="0"/>
                </a:moveTo>
                <a:lnTo>
                  <a:pt x="1238854" y="0"/>
                </a:lnTo>
                <a:lnTo>
                  <a:pt x="1238854" y="965748"/>
                </a:lnTo>
                <a:lnTo>
                  <a:pt x="0" y="96574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75343383"/>
      </p:ext>
    </p:extLst>
  </p:cSld>
  <p:clrMapOvr>
    <a:masterClrMapping/>
  </p:clrMapOvr>
</p:sld>
</file>

<file path=ppt/theme/theme1.xml><?xml version="1.0" encoding="utf-8"?>
<a:theme xmlns:a="http://schemas.openxmlformats.org/drawingml/2006/main" name="Office Theme">
  <a:themeElements>
    <a:clrScheme name="NCCCS Brand Colors">
      <a:dk1>
        <a:sysClr val="windowText" lastClr="000000"/>
      </a:dk1>
      <a:lt1>
        <a:sysClr val="window" lastClr="FFFFFF"/>
      </a:lt1>
      <a:dk2>
        <a:srgbClr val="1F497D"/>
      </a:dk2>
      <a:lt2>
        <a:srgbClr val="EEECE1"/>
      </a:lt2>
      <a:accent1>
        <a:srgbClr val="14435B"/>
      </a:accent1>
      <a:accent2>
        <a:srgbClr val="E1AF00"/>
      </a:accent2>
      <a:accent3>
        <a:srgbClr val="AED5E7"/>
      </a:accent3>
      <a:accent4>
        <a:srgbClr val="807359"/>
      </a:accent4>
      <a:accent5>
        <a:srgbClr val="C2B59B"/>
      </a:accent5>
      <a:accent6>
        <a:srgbClr val="F5F5F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5031</TotalTime>
  <Words>1613</Words>
  <Application>Microsoft Office PowerPoint</Application>
  <PresentationFormat>Custom</PresentationFormat>
  <Paragraphs>134</Paragraphs>
  <Slides>18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 (MS) Bold</vt:lpstr>
      <vt:lpstr>Arial</vt:lpstr>
      <vt:lpstr>Calibri</vt:lpstr>
      <vt:lpstr>Aptos</vt:lpstr>
      <vt:lpstr>Calibri (MS)</vt:lpstr>
      <vt:lpstr>Office Theme</vt:lpstr>
      <vt:lpstr>Office Theme</vt:lpstr>
      <vt:lpstr>PowerPoint Presentation</vt:lpstr>
      <vt:lpstr>PowerPoint Presentation</vt:lpstr>
      <vt:lpstr>PowerPoint Presentation</vt:lpstr>
      <vt:lpstr>   </vt:lpstr>
      <vt:lpstr>PowerPoint Presentation</vt:lpstr>
      <vt:lpstr>PowerPoint Presentation</vt:lpstr>
      <vt:lpstr>Emphasis on Career Pathways &amp; Industry Partnerships</vt:lpstr>
      <vt:lpstr>PowerPoint Presentation</vt:lpstr>
      <vt:lpstr>PowerPoint Presentation</vt:lpstr>
      <vt:lpstr>PowerPoint Presentation</vt:lpstr>
      <vt:lpstr>PowerPoint Presentation</vt:lpstr>
      <vt:lpstr>PowerPoint Presentation</vt:lpstr>
      <vt:lpstr>USING THE PERKINS V GRANT FOR LOCAL NEEDS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 Template for Stefanie</dc:title>
  <dc:creator>Stefanie Schroeder</dc:creator>
  <cp:lastModifiedBy>Trudie Hughes</cp:lastModifiedBy>
  <cp:revision>14</cp:revision>
  <dcterms:created xsi:type="dcterms:W3CDTF">2006-08-16T00:00:00Z</dcterms:created>
  <dcterms:modified xsi:type="dcterms:W3CDTF">2024-12-10T19:19:48Z</dcterms:modified>
  <dc:identifier>DAGQdxOU8oo</dc:identifier>
</cp:coreProperties>
</file>