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59" r:id="rId5"/>
    <p:sldId id="260" r:id="rId6"/>
    <p:sldId id="261" r:id="rId7"/>
    <p:sldId id="262" r:id="rId8"/>
    <p:sldId id="263" r:id="rId9"/>
    <p:sldId id="264" r:id="rId10"/>
    <p:sldId id="281" r:id="rId11"/>
    <p:sldId id="266" r:id="rId12"/>
    <p:sldId id="269" r:id="rId13"/>
    <p:sldId id="265" r:id="rId14"/>
    <p:sldId id="271" r:id="rId15"/>
    <p:sldId id="272" r:id="rId16"/>
    <p:sldId id="273" r:id="rId17"/>
    <p:sldId id="274" r:id="rId18"/>
    <p:sldId id="275" r:id="rId19"/>
    <p:sldId id="276" r:id="rId20"/>
    <p:sldId id="267" r:id="rId21"/>
    <p:sldId id="277" r:id="rId22"/>
    <p:sldId id="268" r:id="rId23"/>
    <p:sldId id="270" r:id="rId24"/>
    <p:sldId id="278" r:id="rId25"/>
    <p:sldId id="279" r:id="rId26"/>
    <p:sldId id="28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111"/>
    <a:srgbClr val="003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2" d="100"/>
          <a:sy n="52" d="100"/>
        </p:scale>
        <p:origin x="108" y="51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B6F52-CC10-4425-9195-EDF28B435798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111C28-737F-4457-9FE5-6826B7F32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446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D3CF6-D097-446F-BA20-84B1F837E572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2D8DC-3CCA-4826-966D-69131461EC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0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81463"/>
            <a:ext cx="9144000" cy="14285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141368" y="6384093"/>
            <a:ext cx="2743200" cy="365125"/>
          </a:xfrm>
        </p:spPr>
        <p:txBody>
          <a:bodyPr/>
          <a:lstStyle/>
          <a:p>
            <a:fld id="{47CC054E-03C2-4BA4-B0DC-8A52C253DBFA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02509" y="6391949"/>
            <a:ext cx="2743200" cy="365125"/>
          </a:xfrm>
        </p:spPr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32" y="316929"/>
            <a:ext cx="1428230" cy="1610868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2311139" y="489262"/>
            <a:ext cx="8034416" cy="14385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80000"/>
              </a:lnSpc>
            </a:pPr>
            <a:r>
              <a:rPr lang="en-US" sz="5400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</a:t>
            </a:r>
          </a:p>
          <a:p>
            <a:pPr>
              <a:lnSpc>
                <a:spcPct val="80000"/>
              </a:lnSpc>
            </a:pPr>
            <a:r>
              <a:rPr lang="en-US" sz="5400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Community College System</a:t>
            </a:r>
          </a:p>
        </p:txBody>
      </p:sp>
      <p:cxnSp>
        <p:nvCxnSpPr>
          <p:cNvPr id="10" name="Straight Connector 9" title="Gold Line"/>
          <p:cNvCxnSpPr/>
          <p:nvPr userDrawn="1"/>
        </p:nvCxnSpPr>
        <p:spPr>
          <a:xfrm flipV="1">
            <a:off x="2311139" y="1864894"/>
            <a:ext cx="7607300" cy="25290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3769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633072" y="6370222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8" name="Picture 7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48323" cy="392866"/>
          </a:xfrm>
          <a:prstGeom prst="rect">
            <a:avLst/>
          </a:prstGeom>
        </p:spPr>
      </p:pic>
      <p:pic>
        <p:nvPicPr>
          <p:cNvPr id="9" name="Picture 8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131" y="297662"/>
            <a:ext cx="1294907" cy="1460496"/>
          </a:xfrm>
          <a:prstGeom prst="rect">
            <a:avLst/>
          </a:prstGeom>
        </p:spPr>
      </p:pic>
      <p:cxnSp>
        <p:nvCxnSpPr>
          <p:cNvPr id="10" name="Straight Connector 9" title="Gold Line"/>
          <p:cNvCxnSpPr/>
          <p:nvPr userDrawn="1"/>
        </p:nvCxnSpPr>
        <p:spPr>
          <a:xfrm flipV="1">
            <a:off x="1940731" y="1716351"/>
            <a:ext cx="9413069" cy="13623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61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633072" y="6370222"/>
            <a:ext cx="421565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8" name="Picture 7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39017" cy="3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052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 title="Gold Line"/>
          <p:cNvCxnSpPr/>
          <p:nvPr userDrawn="1"/>
        </p:nvCxnSpPr>
        <p:spPr>
          <a:xfrm>
            <a:off x="838200" y="1696451"/>
            <a:ext cx="9516762" cy="0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997" y="6176963"/>
            <a:ext cx="4676037" cy="524301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364259" y="259405"/>
            <a:ext cx="78870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2" name="Picture 11" title="NCCCS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226120"/>
            <a:ext cx="1204784" cy="135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938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3/23/2017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4445AA-2783-43C2-BD58-7D286E010C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633072" y="6370222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8" name="Picture 7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48323" cy="3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4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254131" y="6238966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10" name="Picture 9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13" y="378499"/>
            <a:ext cx="1151563" cy="129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93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633072" y="6370222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11" name="Picture 10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48323" cy="3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95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 title="Gold Line"/>
          <p:cNvCxnSpPr/>
          <p:nvPr userDrawn="1"/>
        </p:nvCxnSpPr>
        <p:spPr>
          <a:xfrm flipV="1">
            <a:off x="1940731" y="1704562"/>
            <a:ext cx="9413069" cy="25290"/>
          </a:xfrm>
          <a:prstGeom prst="line">
            <a:avLst/>
          </a:prstGeom>
          <a:ln w="38100" cap="rnd" cmpd="sng">
            <a:solidFill>
              <a:srgbClr val="EEB11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567169" y="6202374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8" name="Picture 7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846" y="6188504"/>
            <a:ext cx="348323" cy="3928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7827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 txBox="1">
            <a:spLocks/>
          </p:cNvSpPr>
          <p:nvPr userDrawn="1"/>
        </p:nvSpPr>
        <p:spPr>
          <a:xfrm>
            <a:off x="633072" y="6370222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6" name="Picture 5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48323" cy="3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449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633072" y="6370222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9" name="Picture 8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48323" cy="3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02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054E-03C2-4BA4-B0DC-8A52C253DBFA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DC98F-6F3D-4D37-8801-59C812F927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633072" y="6370222"/>
            <a:ext cx="4331368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Community College System</a:t>
            </a:r>
          </a:p>
        </p:txBody>
      </p:sp>
      <p:pic>
        <p:nvPicPr>
          <p:cNvPr id="9" name="Picture 8" title="NCCCS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49" y="6356352"/>
            <a:ext cx="348323" cy="392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843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0731" y="365129"/>
            <a:ext cx="94130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600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North Carolina </a:t>
            </a:r>
            <a:br>
              <a:rPr lang="en-US" sz="3600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en-US" sz="3600" b="0" cap="none" spc="0" dirty="0">
                <a:ln w="0"/>
                <a:solidFill>
                  <a:srgbClr val="00376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Community College System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2162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HelvLight" pitchFamily="2" charset="0"/>
              </a:defRPr>
            </a:lvl1pPr>
          </a:lstStyle>
          <a:p>
            <a:fld id="{47CC054E-03C2-4BA4-B0DC-8A52C253DBFA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2162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DC98F-6F3D-4D37-8801-59C812F927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785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ln w="0">
            <a:solidFill>
              <a:schemeClr val="accent1"/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HelvLight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Light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HelvLight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HelvLight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HelvLight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dhhs.gov/divisions/dsdhh" TargetMode="External"/><Relationship Id="rId2" Type="http://schemas.openxmlformats.org/officeDocument/2006/relationships/hyperlink" Target="https://www.ncdhhs.gov/divisions/dsb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cdhhs.gov/divisions/dvrs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aidd.org/" TargetMode="External"/><Relationship Id="rId2" Type="http://schemas.openxmlformats.org/officeDocument/2006/relationships/hyperlink" Target="https://www.ada.gov/websites2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sha.org/" TargetMode="External"/><Relationship Id="rId4" Type="http://schemas.openxmlformats.org/officeDocument/2006/relationships/hyperlink" Target="https://www.aph.org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idestar.org/profile/04-3133688" TargetMode="External"/><Relationship Id="rId2" Type="http://schemas.openxmlformats.org/officeDocument/2006/relationships/hyperlink" Target="https://askjan.org/ADA-Library.cf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pin.cdc.gov/" TargetMode="External"/><Relationship Id="rId4" Type="http://schemas.openxmlformats.org/officeDocument/2006/relationships/hyperlink" Target="https://www.biausa.org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ff.org/" TargetMode="External"/><Relationship Id="rId2" Type="http://schemas.openxmlformats.org/officeDocument/2006/relationships/hyperlink" Target="https://chadd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abuseintervention.org/about/contact/" TargetMode="External"/><Relationship Id="rId4" Type="http://schemas.openxmlformats.org/officeDocument/2006/relationships/hyperlink" Target="https://dredf.org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EpilepsyFoundationofAmerica" TargetMode="External"/><Relationship Id="rId2" Type="http://schemas.openxmlformats.org/officeDocument/2006/relationships/hyperlink" Target="http://easi.cc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heath.gwu.edu/" TargetMode="External"/><Relationship Id="rId4" Type="http://schemas.openxmlformats.org/officeDocument/2006/relationships/hyperlink" Target="https://www.eeoc.gov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askjan.org/" TargetMode="External"/><Relationship Id="rId2" Type="http://schemas.openxmlformats.org/officeDocument/2006/relationships/hyperlink" Target="https://primaryimmune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hanational.org/" TargetMode="External"/><Relationship Id="rId4" Type="http://schemas.openxmlformats.org/officeDocument/2006/relationships/hyperlink" Target="https://ldaamerica.org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adacoordinators.org/alerts/" TargetMode="External"/><Relationship Id="rId2" Type="http://schemas.openxmlformats.org/officeDocument/2006/relationships/hyperlink" Target="https://www.adainfo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blindstudents.org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nationaldeafcenter.org/" TargetMode="External"/><Relationship Id="rId2" Type="http://schemas.openxmlformats.org/officeDocument/2006/relationships/hyperlink" Target="https://www.ncd.gov/resource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crtm.ed.gov/" TargetMode="External"/><Relationship Id="rId4" Type="http://schemas.openxmlformats.org/officeDocument/2006/relationships/hyperlink" Target="https://www.ncld.org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dcd.nih.gov/" TargetMode="External"/><Relationship Id="rId2" Type="http://schemas.openxmlformats.org/officeDocument/2006/relationships/hyperlink" Target="https://www.easterseal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nationalmssociety.org/" TargetMode="External"/><Relationship Id="rId4" Type="http://schemas.openxmlformats.org/officeDocument/2006/relationships/hyperlink" Target="https://www.nimh.nih.gov/index.shtml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c.gov/nls/" TargetMode="External"/><Relationship Id="rId2" Type="http://schemas.openxmlformats.org/officeDocument/2006/relationships/hyperlink" Target="https://www.ninds.nih.gov/Disorders/All-Disorders/Traumatic-Brain-Injury-Information-Pag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aric.com/" TargetMode="External"/><Relationship Id="rId4" Type="http://schemas.openxmlformats.org/officeDocument/2006/relationships/hyperlink" Target="https://www.nationalrehab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donline.org/" TargetMode="External"/><Relationship Id="rId2" Type="http://schemas.openxmlformats.org/officeDocument/2006/relationships/hyperlink" Target="https://ldaamerica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yslexiaida.org/" TargetMode="External"/><Relationship Id="rId4" Type="http://schemas.openxmlformats.org/officeDocument/2006/relationships/hyperlink" Target="https://www.ncld.org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hs.gov/ocr/index.html" TargetMode="External"/><Relationship Id="rId2" Type="http://schemas.openxmlformats.org/officeDocument/2006/relationships/hyperlink" Target="https://healthfinder.gov/FindServices/Organizations/Organization.aspx?code=HR081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da.gov/" TargetMode="External"/><Relationship Id="rId4" Type="http://schemas.openxmlformats.org/officeDocument/2006/relationships/hyperlink" Target="https://www.usa.gov/federal-agencies/office-for-civil-rights-department-of-education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cpr.bu.edu/resources/reasonable-accommodations" TargetMode="External"/><Relationship Id="rId2" Type="http://schemas.openxmlformats.org/officeDocument/2006/relationships/hyperlink" Target="https://www2.ed.gov/about/offices/list/ope/program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disabilityscholarships.us/disability-scholarships/recording-for-the-blind-and-dyslexic-rfbd-disabled-scholarships/487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stutteringhelp.org/" TargetMode="External"/><Relationship Id="rId2" Type="http://schemas.openxmlformats.org/officeDocument/2006/relationships/hyperlink" Target="https://www.spinabifidaassociation.org/671-2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erebralpalsyguidance.com/cerebral-palsy/united-cerebral-palsy-association/" TargetMode="External"/><Relationship Id="rId4" Type="http://schemas.openxmlformats.org/officeDocument/2006/relationships/hyperlink" Target="https://tourette.org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WAI/fundamentals/accessibility-intro/" TargetMode="External"/><Relationship Id="rId2" Type="http://schemas.openxmlformats.org/officeDocument/2006/relationships/hyperlink" Target="https://www.hhs.gov/programs/social-services/programs-for-people-with-disabilities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dx.org/school/w3c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yslexia.yale.edu/" TargetMode="External"/><Relationship Id="rId2" Type="http://schemas.openxmlformats.org/officeDocument/2006/relationships/hyperlink" Target="https://nc.dyslexiaida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mtsu.edu/dyslexia/index.php" TargetMode="External"/><Relationship Id="rId4" Type="http://schemas.openxmlformats.org/officeDocument/2006/relationships/hyperlink" Target="http://dyslexiahelp.umich.edu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ec.sped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ncahead.blogspot.com/" TargetMode="External"/><Relationship Id="rId2" Type="http://schemas.openxmlformats.org/officeDocument/2006/relationships/hyperlink" Target="https://www.ahead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communitycolleges.edu/student-services/student-support/disability-services" TargetMode="External"/><Relationship Id="rId2" Type="http://schemas.openxmlformats.org/officeDocument/2006/relationships/hyperlink" Target="https://docs.google.com/spreadsheets/d/1-Ns_qghKqmPtvchPhVBt82y8fai40VazfowWxQARs1E/edit#gid=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dd.unc.edu/psea/" TargetMode="External"/><Relationship Id="rId2" Type="http://schemas.openxmlformats.org/officeDocument/2006/relationships/hyperlink" Target="http://www.bianc.net/help/tbi-service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isabilityrightsnc.org/" TargetMode="External"/><Relationship Id="rId4" Type="http://schemas.openxmlformats.org/officeDocument/2006/relationships/hyperlink" Target="https://www.ncdhhs.gov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dhhs.gov/divisions/vocational-rehabilitation-services/north-carolina-assistive-technology-program" TargetMode="External"/><Relationship Id="rId2" Type="http://schemas.openxmlformats.org/officeDocument/2006/relationships/hyperlink" Target="https://www.ncdhhs.gov/divisions/mhddsa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dpi.nc.gov/" TargetMode="External"/><Relationship Id="rId4" Type="http://schemas.openxmlformats.org/officeDocument/2006/relationships/hyperlink" Target="https://nccdd.org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dhhs.gov/documents/nc-independent-living-rehabilitation-program" TargetMode="External"/><Relationship Id="rId2" Type="http://schemas.openxmlformats.org/officeDocument/2006/relationships/hyperlink" Target="https://www.dpi.nc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cworks.gov/vosnet/Default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9825" y="3920733"/>
            <a:ext cx="6858000" cy="7723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Module 9: Online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1325" y="4799240"/>
            <a:ext cx="6858000" cy="609600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Trudie Hughes, Ph.D.</a:t>
            </a:r>
          </a:p>
        </p:txBody>
      </p:sp>
    </p:spTree>
    <p:extLst>
      <p:ext uri="{BB962C8B-B14F-4D97-AF65-F5344CB8AC3E}">
        <p14:creationId xmlns:p14="http://schemas.microsoft.com/office/powerpoint/2010/main" val="3191270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89818D-DBDA-4D61-B884-9F6DD4BFF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Services for the Blind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https://www.ncdhhs.gov/divisions/dsb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Services for the Deaf and Hard of Hearing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https://www.ncdhhs.gov/divisions/dsdhh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Vocational Rehabilitation Services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https://www.ncdhhs.gov/divisions/dvrs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94B765E-2DFC-49F3-BB81-BF347FC56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State Resources Cont. 2</a:t>
            </a:r>
          </a:p>
        </p:txBody>
      </p:sp>
    </p:spTree>
    <p:extLst>
      <p:ext uri="{BB962C8B-B14F-4D97-AF65-F5344CB8AC3E}">
        <p14:creationId xmlns:p14="http://schemas.microsoft.com/office/powerpoint/2010/main" val="1679500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CDA635-C51F-42AE-9580-EC6850F3C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Accessibility of State and Local Government Websites to People with Disabilities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https://www.ada.gov/websites2.htm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American Association on Intellectual and Developmental Disabilities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https://www.aaidd.org/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American Printing House for the Blind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https://www.aph.org/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American Speech-Language-Hearing Association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https://www.asha.org/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18501C-BABC-41C7-BC1A-7CBED7B88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National Resources</a:t>
            </a:r>
          </a:p>
        </p:txBody>
      </p:sp>
    </p:spTree>
    <p:extLst>
      <p:ext uri="{BB962C8B-B14F-4D97-AF65-F5344CB8AC3E}">
        <p14:creationId xmlns:p14="http://schemas.microsoft.com/office/powerpoint/2010/main" val="3812703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1E0D73-3686-4623-AAE1-A602E755E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American with Disabilities Act Library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https://askjan.org/ADA-Library.cfm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Attention Deficit Information Network Inc.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https://www.guidestar.org/profile/04-3133688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Brain Injury Association of America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https://www.biausa.org/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CDC/National Prevention Information Network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https://npin.cdc.gov/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72C17B0-8E39-4416-9566-A461DD092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National Resources Cont. 1 </a:t>
            </a:r>
          </a:p>
        </p:txBody>
      </p:sp>
    </p:spTree>
    <p:extLst>
      <p:ext uri="{BB962C8B-B14F-4D97-AF65-F5344CB8AC3E}">
        <p14:creationId xmlns:p14="http://schemas.microsoft.com/office/powerpoint/2010/main" val="2951056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AA422DB-F50E-4F68-B8D5-4FC97370E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Children and Adults with ADHD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https://chadd.org/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Cystic Fibrosis Foundation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https://www.cff.org/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Disability Rights Education &amp; Defense Fund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https://dredf.org/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Domestic Abuse Intervention Services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https://abuseintervention.org/about/contact/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A428B92-5437-4DD2-90FD-818D6AC96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National Resources Cont. 2 </a:t>
            </a:r>
          </a:p>
        </p:txBody>
      </p:sp>
    </p:spTree>
    <p:extLst>
      <p:ext uri="{BB962C8B-B14F-4D97-AF65-F5344CB8AC3E}">
        <p14:creationId xmlns:p14="http://schemas.microsoft.com/office/powerpoint/2010/main" val="2068673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D14E37-F209-4F67-A696-ED4491FA3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Equal Access to Software and Information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http://easi.cc/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Epilepsy Foundation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https://www.facebook.com/EpilepsyFoundationofAmerica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Equal Employment Opportunity Commission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https://www.eeoc.gov/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Heath Resource Center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https://www.heath.gwu.edu/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2BEED8-96FE-4E36-9CDC-8F620E896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National Resources Cont. 3</a:t>
            </a:r>
          </a:p>
        </p:txBody>
      </p:sp>
    </p:spTree>
    <p:extLst>
      <p:ext uri="{BB962C8B-B14F-4D97-AF65-F5344CB8AC3E}">
        <p14:creationId xmlns:p14="http://schemas.microsoft.com/office/powerpoint/2010/main" val="2406427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65F3B1-DB92-44CE-91B9-42C2DB7F32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Immune Deficiency Foundation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https://primaryimmune.org/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Job Accommodation Network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https://askjan.org/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Learning Disabilities Association of America (LDA)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https://ldaamerica.org/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Mental Health America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https://mhanational.org/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DEEA1A2-AB2C-4605-87BB-20A8B8356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Nation Resources Cont. 4</a:t>
            </a:r>
          </a:p>
        </p:txBody>
      </p:sp>
    </p:spTree>
    <p:extLst>
      <p:ext uri="{BB962C8B-B14F-4D97-AF65-F5344CB8AC3E}">
        <p14:creationId xmlns:p14="http://schemas.microsoft.com/office/powerpoint/2010/main" val="3094947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3DD9D3-49E2-4C82-B967-967DA9C80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Mid-Atlantic ADA Center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https://www.adainfo.org/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National Association of ADA Coordinators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http://adacoordinators.org/alerts/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National Alliance of Blind Students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http://www.blindstudents.org/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7F3C7A-DC07-4C35-949A-73E868E1F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National Resources Cont. 5</a:t>
            </a:r>
          </a:p>
        </p:txBody>
      </p:sp>
    </p:spTree>
    <p:extLst>
      <p:ext uri="{BB962C8B-B14F-4D97-AF65-F5344CB8AC3E}">
        <p14:creationId xmlns:p14="http://schemas.microsoft.com/office/powerpoint/2010/main" val="15551334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1FE5F6-B794-433A-B593-E8CAE3934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National Council on Disability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https://www.ncd.gov/resources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National Deaf Center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https://learn.nationaldeafcenter.org/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National Center for Learning Disabilities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https://www.ncld.org/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National Clearinghouse of Rehabilitation Training Materials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https://ncrtm.ed.gov/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8CD7E94-01E0-48B8-B557-4AA622AC0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National Resources Cont. 6</a:t>
            </a:r>
          </a:p>
        </p:txBody>
      </p:sp>
    </p:spTree>
    <p:extLst>
      <p:ext uri="{BB962C8B-B14F-4D97-AF65-F5344CB8AC3E}">
        <p14:creationId xmlns:p14="http://schemas.microsoft.com/office/powerpoint/2010/main" val="4164678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DC0255-3963-4383-9500-3E4DFDC00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National Easter Seal Society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https://www.easterseals.com/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National Institute on Deafness and Other Communication Disorders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https://www.nidcd.nih.gov/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National Institute of Mental Health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https://www.nimh.nih.gov/index.shtml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National Multiple Sclerosis Society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https://www.nationalmssociety.org/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231AA7-5924-407B-9240-826F3C370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National Resources Cont. 7 </a:t>
            </a:r>
          </a:p>
        </p:txBody>
      </p:sp>
    </p:spTree>
    <p:extLst>
      <p:ext uri="{BB962C8B-B14F-4D97-AF65-F5344CB8AC3E}">
        <p14:creationId xmlns:p14="http://schemas.microsoft.com/office/powerpoint/2010/main" val="284682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18624AC-DC05-4D73-B8A5-0BCBD2E810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National Institute of Neurological Disorders and Stroke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https://www.ninds.nih.gov/Disorders/All-Disorders/Traumatic-Brain-Injury-Information-Page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National Library Service for the Blind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https://www.loc.gov/nls/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National Rehabilitation Association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https://www.nationalrehab.org/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National Rehabilitation Information Center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https://naric.com/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BA29E08-7D3F-45EF-A503-04D992B28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National Resources Cont. 8</a:t>
            </a:r>
          </a:p>
        </p:txBody>
      </p:sp>
    </p:spTree>
    <p:extLst>
      <p:ext uri="{BB962C8B-B14F-4D97-AF65-F5344CB8AC3E}">
        <p14:creationId xmlns:p14="http://schemas.microsoft.com/office/powerpoint/2010/main" val="3033546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E4D22B-E865-40C9-A7C4-6AB2BB0F59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Learning Disabilities Association of America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https://ldaamerica.org/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Ld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online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ldonline.org/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National Center for Learning Disabilities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https://www.ncld.org/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International Dyslexia Association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https://dyslexiaida.org/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2CE4976-CA88-4D98-A548-AAA85A70A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Learning Disabilities Organizations</a:t>
            </a:r>
          </a:p>
        </p:txBody>
      </p:sp>
    </p:spTree>
    <p:extLst>
      <p:ext uri="{BB962C8B-B14F-4D97-AF65-F5344CB8AC3E}">
        <p14:creationId xmlns:p14="http://schemas.microsoft.com/office/powerpoint/2010/main" val="40540835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009914-AA1D-4724-B21C-F0B01EF57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5494"/>
            <a:ext cx="10515600" cy="4441469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National Spinal Cord Association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https://healthfinder.gov/FindServices/Organizations/Organization.aspx?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Office of Civil Rights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https://www.hhs.gov/ocr/index.html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Office of Civil Rights, U.S. Dept. of Education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https://www.usa.gov/federal-agencies/office-for-civil-rights-department-of-education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Office of the Americans with Disabilities Act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https://www.ada.gov/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247D9F7-42E0-4A52-8E76-5FCA7ABA9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National Resources Cont.  9</a:t>
            </a:r>
          </a:p>
        </p:txBody>
      </p:sp>
    </p:spTree>
    <p:extLst>
      <p:ext uri="{BB962C8B-B14F-4D97-AF65-F5344CB8AC3E}">
        <p14:creationId xmlns:p14="http://schemas.microsoft.com/office/powerpoint/2010/main" val="1724163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4F6E03-9067-4289-9322-77EC73F38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Office of Postsecondary Education Programs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https://www2.ed.gov/about/offices/list/ope/programs.html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Reasonable Accommodations for Psychiatric Disabilities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https://cpr.bu.edu/resources/reasonable-accommodations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Recording for the Blind and Dyslexic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http://www.disabilityscholarships.us/disability-scholarships/recording-for-the-blind-and-dyslexic-rfbd-disabled-scholarships/487/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9D629B6-5A0B-471F-B75B-A7B226F33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National Resources Cont. 10</a:t>
            </a:r>
          </a:p>
        </p:txBody>
      </p:sp>
    </p:spTree>
    <p:extLst>
      <p:ext uri="{BB962C8B-B14F-4D97-AF65-F5344CB8AC3E}">
        <p14:creationId xmlns:p14="http://schemas.microsoft.com/office/powerpoint/2010/main" val="39725903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D6CF78-117D-4820-B030-1C5F1EF002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Spina Bifida Association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https://www.spinabifidaassociation.org/671-2/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Stuttering Foundation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https://stutteringhelp.org/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Tourette Association of America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https://tourette.org/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United Cerebral Palsy Association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https://www.cerebralpalsyguidance.com/cerebral-palsy/united-cerebral-palsy-association/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733730-4B46-4029-A0DB-D85D3290B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National Resources Cont. 11</a:t>
            </a:r>
          </a:p>
        </p:txBody>
      </p:sp>
    </p:spTree>
    <p:extLst>
      <p:ext uri="{BB962C8B-B14F-4D97-AF65-F5344CB8AC3E}">
        <p14:creationId xmlns:p14="http://schemas.microsoft.com/office/powerpoint/2010/main" val="9434956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01ED189-B6A8-49C9-A5C2-2E75D1F8B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U.S. Department of Health &amp; Human Services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https://www.hhs.gov/programs/social-services/programs-for-people-with-disabilities/index.html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Web Accessibility Initiative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http://www.w3.org/WAI/fundamentals/accessibility-intro/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World Wide Web Consortium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https://www.edx.org/school/w3cx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BA5F84-5D0B-48C7-9C43-52D8DC06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National Resources Cont. 12</a:t>
            </a:r>
          </a:p>
        </p:txBody>
      </p:sp>
    </p:spTree>
    <p:extLst>
      <p:ext uri="{BB962C8B-B14F-4D97-AF65-F5344CB8AC3E}">
        <p14:creationId xmlns:p14="http://schemas.microsoft.com/office/powerpoint/2010/main" val="3341653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AF9B05-6F17-404B-A161-3642B5428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NC Branch of the International Dyslexia Association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https://nc.dyslexiaida.org/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The Yale Center for Dyslexia &amp; Creativity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http://dyslexia.yale.edu/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Michigan Dyslexia Help at the University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http://dyslexiahelp.umich.edu/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Tennessee Center for Dyslexia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https://www.mtsu.edu/dyslexia/index.php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460ED08-04A5-4690-B5C6-1A4B8DE13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More LD Resources</a:t>
            </a:r>
          </a:p>
        </p:txBody>
      </p:sp>
    </p:spTree>
    <p:extLst>
      <p:ext uri="{BB962C8B-B14F-4D97-AF65-F5344CB8AC3E}">
        <p14:creationId xmlns:p14="http://schemas.microsoft.com/office/powerpoint/2010/main" val="2528237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A3BC72F-089F-48F7-AC6F-930BF344B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Council for Exceptional Children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https://www.cec.sped.org/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5A8694D-57B9-46B2-87B5-BC78842AB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Council for Exceptional Children</a:t>
            </a:r>
          </a:p>
        </p:txBody>
      </p:sp>
    </p:spTree>
    <p:extLst>
      <p:ext uri="{BB962C8B-B14F-4D97-AF65-F5344CB8AC3E}">
        <p14:creationId xmlns:p14="http://schemas.microsoft.com/office/powerpoint/2010/main" val="248040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3C100D4-1F55-44EA-8857-4399B27B58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Association of Higher Education and Disability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https://www.ahead.org/home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NC AHEAD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https://ncahead.blogspot.com/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D325D45-2A16-4A09-B52B-ECD7A2F0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AHEAD &amp; NCAHEAD</a:t>
            </a:r>
          </a:p>
        </p:txBody>
      </p:sp>
    </p:spTree>
    <p:extLst>
      <p:ext uri="{BB962C8B-B14F-4D97-AF65-F5344CB8AC3E}">
        <p14:creationId xmlns:p14="http://schemas.microsoft.com/office/powerpoint/2010/main" val="876847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82D234-41DB-47B2-8F2B-805430603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Directory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https://docs.google.com/spreadsheets/d/1-Ns_qgh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KqmPtvchPhVBt82y8fai40VazfowWxQARs1E/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edit#gid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=0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Disability Services Webpage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https://www.nccommunitycolleges.edu/student-services/student-support/disability-services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E8856FE-7421-4167-9714-0BA6F212D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Directory of NCCC Disability Service Providers</a:t>
            </a:r>
          </a:p>
        </p:txBody>
      </p:sp>
    </p:spTree>
    <p:extLst>
      <p:ext uri="{BB962C8B-B14F-4D97-AF65-F5344CB8AC3E}">
        <p14:creationId xmlns:p14="http://schemas.microsoft.com/office/powerpoint/2010/main" val="3610206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428497-446F-4BCD-A745-EDF0E42D2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Brain Injury Association of NC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http://www.bianc.net/help/tbi-services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Carolina Institute for Developmental Disabilities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http://www.cidd.unc.edu/psea/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Department of Health and Human Services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https://www.ncdhhs.gov/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Disability Rights NC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https://disabilityrightsnc.org/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86B58F-7A56-4CD9-ADAF-D39ED6363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State Resources</a:t>
            </a:r>
          </a:p>
        </p:txBody>
      </p:sp>
    </p:spTree>
    <p:extLst>
      <p:ext uri="{BB962C8B-B14F-4D97-AF65-F5344CB8AC3E}">
        <p14:creationId xmlns:p14="http://schemas.microsoft.com/office/powerpoint/2010/main" val="2436921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0AC36C4-29F8-4C1D-890E-2D210257D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Mental Health, Developmental Disabilities and Substance Abuse Services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https://www.ncdhhs.gov/divisions/mhddsas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NC Assistive Technology Program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https://www.ncdhhs.gov/divisions/vocational-rehabilitation-services/north-carolina-assistive-technology-program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NC Council on Developmental Disabilities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https://nccdd.org/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  <a:hlinkClick r:id="rId5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8569E3-57DD-447D-BBC1-D7D1652E5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More State Resources</a:t>
            </a:r>
          </a:p>
        </p:txBody>
      </p:sp>
    </p:spTree>
    <p:extLst>
      <p:ext uri="{BB962C8B-B14F-4D97-AF65-F5344CB8AC3E}">
        <p14:creationId xmlns:p14="http://schemas.microsoft.com/office/powerpoint/2010/main" val="1607036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360F1A-08EA-4F4B-A896-6F15D5A76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NC Department of Public Instruction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https://www.dpi.nc.gov/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NC Independent Living Rehabilitation Program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https://www.ncdhhs.gov/documents/nc-independent-living-rehabilitation-program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NC Works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/>
              <a:t>https://www.ncworks.gov/vosnet/Default.aspx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FFBCC5-0711-445B-AC8A-075E02586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State Resources Cont. 1 </a:t>
            </a:r>
          </a:p>
        </p:txBody>
      </p:sp>
    </p:spTree>
    <p:extLst>
      <p:ext uri="{BB962C8B-B14F-4D97-AF65-F5344CB8AC3E}">
        <p14:creationId xmlns:p14="http://schemas.microsoft.com/office/powerpoint/2010/main" val="310311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Template_WideScreen  -  Read-Only" id="{D08D96B5-4409-4872-8E65-47CCBB3CD745}" vid="{4937A654-848D-4801-97A4-5E6E4F321A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dbc85e8e-02e7-4a66-ab49-a96ecba8c598">Template</Document_x0020_Type>
    <Department xmlns="dbc85e8e-02e7-4a66-ab49-a96ecba8c598">Marketing and Public Affairs</Departmen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6B42B253D10042B2E8A6FD6A2B8F83" ma:contentTypeVersion="7" ma:contentTypeDescription="Create a new document." ma:contentTypeScope="" ma:versionID="7dafe00972a2cad8d355573ac0f8d474">
  <xsd:schema xmlns:xsd="http://www.w3.org/2001/XMLSchema" xmlns:xs="http://www.w3.org/2001/XMLSchema" xmlns:p="http://schemas.microsoft.com/office/2006/metadata/properties" xmlns:ns2="dbc85e8e-02e7-4a66-ab49-a96ecba8c598" xmlns:ns3="aac88828-7a02-4c45-a278-1117a0177a61" targetNamespace="http://schemas.microsoft.com/office/2006/metadata/properties" ma:root="true" ma:fieldsID="4cbbe9b55bcd7ddf9d79007304f29842" ns2:_="" ns3:_="">
    <xsd:import namespace="dbc85e8e-02e7-4a66-ab49-a96ecba8c598"/>
    <xsd:import namespace="aac88828-7a02-4c45-a278-1117a0177a61"/>
    <xsd:element name="properties">
      <xsd:complexType>
        <xsd:sequence>
          <xsd:element name="documentManagement">
            <xsd:complexType>
              <xsd:all>
                <xsd:element ref="ns2:Document_x0020_Type"/>
                <xsd:element ref="ns2:Department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c85e8e-02e7-4a66-ab49-a96ecba8c598" elementFormDefault="qualified">
    <xsd:import namespace="http://schemas.microsoft.com/office/2006/documentManagement/types"/>
    <xsd:import namespace="http://schemas.microsoft.com/office/infopath/2007/PartnerControls"/>
    <xsd:element name="Document_x0020_Type" ma:index="8" ma:displayName="Document Type" ma:format="Dropdown" ma:internalName="Document_x0020_Type">
      <xsd:simpleType>
        <xsd:restriction base="dms:Choice">
          <xsd:enumeration value="Form"/>
          <xsd:enumeration value="Graphic"/>
          <xsd:enumeration value="Guide"/>
          <xsd:enumeration value="Informative"/>
          <xsd:enumeration value="Policy"/>
          <xsd:enumeration value="Template"/>
        </xsd:restriction>
      </xsd:simpleType>
    </xsd:element>
    <xsd:element name="Department" ma:index="9" ma:displayName="Department" ma:description="Select the department associated with this document or file." ma:format="Dropdown" ma:internalName="Department">
      <xsd:simpleType>
        <xsd:restriction base="dms:Choice">
          <xsd:enumeration value="Administrative and Facility Services"/>
          <xsd:enumeration value="Budgeting and Accounting and State-Level Accounting"/>
          <xsd:enumeration value="Contracts and Grants"/>
          <xsd:enumeration value="Foundation"/>
          <xsd:enumeration value="Human Resources"/>
          <xsd:enumeration value="Information Services"/>
          <xsd:enumeration value="Legal Affairs"/>
          <xsd:enumeration value="Marketing and Public Affairs"/>
          <xsd:enumeration value="Travel"/>
        </xsd:restriction>
      </xsd:simpleType>
    </xsd:element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c88828-7a02-4c45-a278-1117a0177a6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162B6E-7635-4C6E-8254-1C0A6A0EE997}">
  <ds:schemaRefs>
    <ds:schemaRef ds:uri="http://purl.org/dc/elements/1.1/"/>
    <ds:schemaRef ds:uri="http://schemas.openxmlformats.org/package/2006/metadata/core-properties"/>
    <ds:schemaRef ds:uri="dbc85e8e-02e7-4a66-ab49-a96ecba8c598"/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aac88828-7a02-4c45-a278-1117a0177a61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D93E33A-78AF-4E15-AD67-258346B2E9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c85e8e-02e7-4a66-ab49-a96ecba8c598"/>
    <ds:schemaRef ds:uri="aac88828-7a02-4c45-a278-1117a0177a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D807F9B-EF0C-473C-888A-36F92550F4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PowerPointTemplate_WideScreen</Template>
  <TotalTime>0</TotalTime>
  <Words>1189</Words>
  <Application>Microsoft Office PowerPoint</Application>
  <PresentationFormat>Widescreen</PresentationFormat>
  <Paragraphs>176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HelvLight</vt:lpstr>
      <vt:lpstr>Office Theme</vt:lpstr>
      <vt:lpstr>Module 9: Online Resources</vt:lpstr>
      <vt:lpstr>Learning Disabilities Organizations</vt:lpstr>
      <vt:lpstr>More LD Resources</vt:lpstr>
      <vt:lpstr>Council for Exceptional Children</vt:lpstr>
      <vt:lpstr>AHEAD &amp; NCAHEAD</vt:lpstr>
      <vt:lpstr>Directory of NCCC Disability Service Providers</vt:lpstr>
      <vt:lpstr>State Resources</vt:lpstr>
      <vt:lpstr>More State Resources</vt:lpstr>
      <vt:lpstr>State Resources Cont. 1 </vt:lpstr>
      <vt:lpstr>State Resources Cont. 2</vt:lpstr>
      <vt:lpstr>National Resources</vt:lpstr>
      <vt:lpstr>National Resources Cont. 1 </vt:lpstr>
      <vt:lpstr>National Resources Cont. 2 </vt:lpstr>
      <vt:lpstr>National Resources Cont. 3</vt:lpstr>
      <vt:lpstr>Nation Resources Cont. 4</vt:lpstr>
      <vt:lpstr>National Resources Cont. 5</vt:lpstr>
      <vt:lpstr>National Resources Cont. 6</vt:lpstr>
      <vt:lpstr>National Resources Cont. 7 </vt:lpstr>
      <vt:lpstr> National Resources Cont. 8</vt:lpstr>
      <vt:lpstr>National Resources Cont.  9</vt:lpstr>
      <vt:lpstr>National Resources Cont. 10</vt:lpstr>
      <vt:lpstr>National Resources Cont. 11</vt:lpstr>
      <vt:lpstr>National Resources Cont. 12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2020-01-14T14:05:30Z</dcterms:created>
  <dcterms:modified xsi:type="dcterms:W3CDTF">2020-01-21T21:33:18Z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0x0101006F6B42B253D10042B2E8A6FD6A2B8F83</vt:lpwstr>
  </property>
</Properties>
</file>