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sldIdLst>
    <p:sldId id="256" r:id="rId5"/>
    <p:sldId id="257" r:id="rId6"/>
    <p:sldId id="261" r:id="rId7"/>
    <p:sldId id="262" r:id="rId8"/>
    <p:sldId id="270" r:id="rId9"/>
    <p:sldId id="271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7" autoAdjust="0"/>
    <p:restoredTop sz="94660"/>
  </p:normalViewPr>
  <p:slideViewPr>
    <p:cSldViewPr snapToGrid="0">
      <p:cViewPr varScale="1">
        <p:scale>
          <a:sx n="76" d="100"/>
          <a:sy n="76" d="100"/>
        </p:scale>
        <p:origin x="8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abes@faytechcc.edu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ttps://pdfs.semanticscholar.org/a83e/eabb2564ca2350d678d819baf0fd7383ed1d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s.gov/" TargetMode="External"/><Relationship Id="rId2" Type="http://schemas.openxmlformats.org/officeDocument/2006/relationships/hyperlink" Target="https://www.onetonline.org/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www.mynextmove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A495D-905E-48F1-85EA-280E53583F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Advising – what is it?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B3DB6-2AC0-4853-B933-E702B33D82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Aaron Mabe </a:t>
            </a:r>
          </a:p>
          <a:p>
            <a:r>
              <a:rPr lang="en-US" dirty="0"/>
              <a:t>NCWORKS Career Coach </a:t>
            </a:r>
          </a:p>
        </p:txBody>
      </p:sp>
    </p:spTree>
    <p:extLst>
      <p:ext uri="{BB962C8B-B14F-4D97-AF65-F5344CB8AC3E}">
        <p14:creationId xmlns:p14="http://schemas.microsoft.com/office/powerpoint/2010/main" val="2802837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D0413-E14E-4EF0-9807-7C8C9CC03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181" y="2461543"/>
            <a:ext cx="4494998" cy="1134640"/>
          </a:xfrm>
        </p:spPr>
        <p:txBody>
          <a:bodyPr/>
          <a:lstStyle/>
          <a:p>
            <a:r>
              <a:rPr lang="en-US" dirty="0"/>
              <a:t>Questions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CA0E44-0F0A-4FC9-86EA-C26BE1987E53}"/>
              </a:ext>
            </a:extLst>
          </p:cNvPr>
          <p:cNvSpPr txBox="1"/>
          <p:nvPr/>
        </p:nvSpPr>
        <p:spPr>
          <a:xfrm>
            <a:off x="6603190" y="1862091"/>
            <a:ext cx="6096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Aaron Mabe </a:t>
            </a:r>
          </a:p>
          <a:p>
            <a:r>
              <a:rPr lang="en-US" dirty="0"/>
              <a:t>NC WORKS Career Coach </a:t>
            </a:r>
          </a:p>
          <a:p>
            <a:r>
              <a:rPr lang="en-US" dirty="0"/>
              <a:t>Fayetteville Technical Community College</a:t>
            </a:r>
          </a:p>
          <a:p>
            <a:r>
              <a:rPr lang="en-US" dirty="0">
                <a:hlinkClick r:id="rId2"/>
              </a:rPr>
              <a:t>mabes@faytechcc.edu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895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3BF73-2C1A-4641-A5DB-1EA0AB067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B94E2-E96F-4453-8370-77A3C31C0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Welcome! </a:t>
            </a:r>
          </a:p>
          <a:p>
            <a:r>
              <a:rPr lang="en-US" dirty="0"/>
              <a:t>What is Advising</a:t>
            </a:r>
          </a:p>
          <a:p>
            <a:r>
              <a:rPr lang="en-US" dirty="0"/>
              <a:t>Intrusive Advising </a:t>
            </a:r>
          </a:p>
          <a:p>
            <a:r>
              <a:rPr lang="en-US" dirty="0"/>
              <a:t>Career Counseling</a:t>
            </a:r>
          </a:p>
          <a:p>
            <a:r>
              <a:rPr lang="en-US" dirty="0"/>
              <a:t>Advising and Technology</a:t>
            </a:r>
          </a:p>
          <a:p>
            <a:r>
              <a:rPr lang="en-US" dirty="0"/>
              <a:t>Discussion Points </a:t>
            </a:r>
          </a:p>
          <a:p>
            <a:r>
              <a:rPr 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103043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3C32D-78E4-43C4-B4E3-FA917E93D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034" y="823401"/>
            <a:ext cx="4494998" cy="1134640"/>
          </a:xfrm>
        </p:spPr>
        <p:txBody>
          <a:bodyPr/>
          <a:lstStyle/>
          <a:p>
            <a:r>
              <a:rPr lang="en-US" dirty="0"/>
              <a:t>NCWORKS Career Coach</a:t>
            </a:r>
            <a:br>
              <a:rPr lang="en-US" dirty="0"/>
            </a:br>
            <a:r>
              <a:rPr lang="en-US" dirty="0"/>
              <a:t>@ FTCC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785276-3B34-448F-AB25-48EAB3122E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4034" y="2102437"/>
            <a:ext cx="4633487" cy="4184644"/>
          </a:xfrm>
        </p:spPr>
        <p:txBody>
          <a:bodyPr>
            <a:normAutofit/>
          </a:bodyPr>
          <a:lstStyle/>
          <a:p>
            <a:r>
              <a:rPr lang="en-US" b="1" dirty="0"/>
              <a:t>CUMBERLAND COUNTY SCHOOLS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14 Public High Schools - </a:t>
            </a:r>
            <a:r>
              <a:rPr lang="en-US" i="1" dirty="0"/>
              <a:t>HS Enrollment: 15,708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7 Private Schools (Grades 9-12)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Thriving Homeschool Community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dirty="0"/>
          </a:p>
          <a:p>
            <a:r>
              <a:rPr lang="en-US" b="1" dirty="0"/>
              <a:t>CUMBERLAND COUNTY SOCIOECONOMICS</a:t>
            </a:r>
          </a:p>
          <a:p>
            <a:r>
              <a:rPr lang="en-US" dirty="0"/>
              <a:t>333k Residents </a:t>
            </a:r>
          </a:p>
          <a:p>
            <a:r>
              <a:rPr lang="en-US" dirty="0"/>
              <a:t>$43,759 Median Household Income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dirty="0"/>
              <a:t>43.2% White, 36.3% African American, and </a:t>
            </a:r>
          </a:p>
          <a:p>
            <a:pPr>
              <a:spcBef>
                <a:spcPts val="0"/>
              </a:spcBef>
            </a:pPr>
            <a:r>
              <a:rPr lang="en-US" dirty="0"/>
              <a:t>11.6% Hispanic or Latino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dirty="0"/>
              <a:t>Fort Bragg US ARMY Base employs 77,177 </a:t>
            </a:r>
          </a:p>
          <a:p>
            <a:pPr>
              <a:spcBef>
                <a:spcPts val="0"/>
              </a:spcBef>
            </a:pPr>
            <a:r>
              <a:rPr lang="en-US" dirty="0"/>
              <a:t>DOD Personnel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7B0F2A-FD95-42FB-A625-6792E1B18891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(Cumberland County Schools, 2019)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(DUSA Cumberland County, 2019)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682B89D-3758-49F7-925B-DECB6AC7C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9581" y="2102437"/>
            <a:ext cx="5149352" cy="204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937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E973-C42E-4D3B-AA1F-45AB6E475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Advising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0228F-5E8B-4905-8117-4A0DDAB0C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8523" y="3558795"/>
            <a:ext cx="4494998" cy="2194037"/>
          </a:xfrm>
        </p:spPr>
        <p:txBody>
          <a:bodyPr/>
          <a:lstStyle/>
          <a:p>
            <a:pPr algn="l"/>
            <a:r>
              <a:rPr lang="en-US" dirty="0"/>
              <a:t>Advising encompasses “situations in which an institutional representative gives insight or direction to a college student about an academic, social, or personal matter. The nature of this direction might be to inform, suggest, counsel, discipline, coach, mentor, or even teach (Kuhn, 3, 2008).”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4FF477-A665-447E-87E3-A0A1F514823A}"/>
              </a:ext>
            </a:extLst>
          </p:cNvPr>
          <p:cNvSpPr txBox="1"/>
          <p:nvPr/>
        </p:nvSpPr>
        <p:spPr>
          <a:xfrm>
            <a:off x="6204857" y="348572"/>
            <a:ext cx="6096000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Advising is a process…</a:t>
            </a:r>
          </a:p>
          <a:p>
            <a:endParaRPr lang="en-US" sz="500" dirty="0"/>
          </a:p>
          <a:p>
            <a:r>
              <a:rPr lang="en-US" dirty="0"/>
              <a:t>       it is ongoing </a:t>
            </a:r>
          </a:p>
          <a:p>
            <a:r>
              <a:rPr lang="en-US" dirty="0"/>
              <a:t>	it is a collaborative relationship</a:t>
            </a:r>
          </a:p>
          <a:p>
            <a:r>
              <a:rPr lang="en-US" dirty="0"/>
              <a:t>	it diminishes confusion and clarifies goals</a:t>
            </a:r>
          </a:p>
          <a:p>
            <a:r>
              <a:rPr lang="en-US" dirty="0"/>
              <a:t>	it acquires resources</a:t>
            </a:r>
          </a:p>
          <a:p>
            <a:endParaRPr lang="en-US" dirty="0"/>
          </a:p>
          <a:p>
            <a:r>
              <a:rPr lang="en-US" dirty="0"/>
              <a:t>What does Advising mean to you? </a:t>
            </a:r>
          </a:p>
          <a:p>
            <a:r>
              <a:rPr lang="en-US" dirty="0"/>
              <a:t>	is it transactional – is it just registration </a:t>
            </a:r>
          </a:p>
          <a:p>
            <a:r>
              <a:rPr lang="en-US" dirty="0"/>
              <a:t>	is it prescriptive – here your courses for this degree</a:t>
            </a:r>
          </a:p>
          <a:p>
            <a:r>
              <a:rPr lang="en-US" dirty="0"/>
              <a:t>	is it developmental – what are your strengths? </a:t>
            </a:r>
          </a:p>
          <a:p>
            <a:endParaRPr lang="en-US" sz="1000" dirty="0"/>
          </a:p>
          <a:p>
            <a:r>
              <a:rPr lang="en-US" dirty="0"/>
              <a:t>What is your personal philosophy on Advising?</a:t>
            </a:r>
          </a:p>
          <a:p>
            <a:r>
              <a:rPr lang="en-US" dirty="0"/>
              <a:t>	</a:t>
            </a:r>
            <a:r>
              <a:rPr lang="en-US" i="1" dirty="0"/>
              <a:t>how do you incorporate your philosophy in practice?</a:t>
            </a:r>
          </a:p>
          <a:p>
            <a:endParaRPr lang="en-US" i="1" dirty="0"/>
          </a:p>
          <a:p>
            <a:r>
              <a:rPr lang="en-US" dirty="0"/>
              <a:t>We like to streamline the process to measure growth and see advancement, but we must be careful we aren’t just moving students along. Students need intentional educational experiences that inspire growth.</a:t>
            </a:r>
          </a:p>
          <a:p>
            <a:endParaRPr lang="en-US" dirty="0"/>
          </a:p>
          <a:p>
            <a:r>
              <a:rPr lang="en-US" dirty="0"/>
              <a:t>Be patient with your students during the advising process. “There is no one right way to advise first year students”</a:t>
            </a:r>
          </a:p>
          <a:p>
            <a:r>
              <a:rPr lang="en-US" dirty="0"/>
              <a:t>					                (King &amp; Kerr, 2005).</a:t>
            </a:r>
          </a:p>
          <a:p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9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2A276-8E88-41D3-831A-E89C31081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Intrusive Advising Model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C469E6-9B38-4193-9469-AB83FD41D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333685"/>
            <a:ext cx="3694505" cy="39752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1DE2391-F988-425F-B857-9120B49F3F7C}"/>
              </a:ext>
            </a:extLst>
          </p:cNvPr>
          <p:cNvSpPr txBox="1"/>
          <p:nvPr/>
        </p:nvSpPr>
        <p:spPr>
          <a:xfrm>
            <a:off x="5192486" y="2338655"/>
            <a:ext cx="60959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As advisors it is “important to be intrusive without intruding, and be warm, friendly and inviting while still providing the tough love and information that students need to hear.  It is a delicate balance; though when done right, intrusive advising can enhance the advising relationship while also encouraging student responsibility and participation” (Cannon, 36, 2013) .</a:t>
            </a:r>
          </a:p>
          <a:p>
            <a:endParaRPr lang="en-US" dirty="0"/>
          </a:p>
          <a:p>
            <a:r>
              <a:rPr lang="en-US" dirty="0"/>
              <a:t>Intrusive Advising is a preemptive approach to practice and an active concern for students’ academic preparation; it is a willingness to assist students in exploring services and programs to improve skills and increase academic motivation (</a:t>
            </a:r>
            <a:r>
              <a:rPr lang="en-US" dirty="0" err="1"/>
              <a:t>Upcraft</a:t>
            </a:r>
            <a:r>
              <a:rPr lang="en-US" dirty="0"/>
              <a:t> &amp; Kramer, 1995).</a:t>
            </a:r>
          </a:p>
          <a:p>
            <a:endParaRPr lang="en-US" dirty="0"/>
          </a:p>
          <a:p>
            <a:r>
              <a:rPr lang="en-US" dirty="0"/>
              <a:t>Resource: </a:t>
            </a:r>
            <a:r>
              <a:rPr lang="en-US" dirty="0">
                <a:hlinkClick r:id="rId3"/>
              </a:rPr>
              <a:t>Intrusive Advising of Freshman in Academic Difficulty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0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A7BE3-918A-4F8C-AEE9-0320DD828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442277"/>
            <a:ext cx="8991600" cy="537437"/>
          </a:xfrm>
        </p:spPr>
        <p:txBody>
          <a:bodyPr>
            <a:normAutofit fontScale="90000"/>
          </a:bodyPr>
          <a:lstStyle/>
          <a:p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INSTRUSIVE ADVISING: Probing Questions 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2A5960-0191-446B-A37C-0A2F8D02F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3113" y="1022576"/>
            <a:ext cx="9285515" cy="4812847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1. How are you doing in your classes? Are they a good fit?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2. How is your semester going? What class do you most enjoy?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3. Which classes did you like the most last semester? The worst?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4. What kind of careers can you see yourself doing?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5. Have there been any particular difficulties you have encountered?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6. What courses/electives have you been thinking about for next semester?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7. Are there any special situations that we need to consider in planning your educational program? For example, do you have a job? Are you responsible for your family? Planning on joining the military? 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8. Have you researched any colleges or majors that seem interesting?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9. Are you aware of the resources available to you? (tutoring, counseling, career planning, study abroad, honors)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10. What questions do you have for me?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					   (Montana State University Advising, 2018)</a:t>
            </a:r>
          </a:p>
        </p:txBody>
      </p:sp>
    </p:spTree>
    <p:extLst>
      <p:ext uri="{BB962C8B-B14F-4D97-AF65-F5344CB8AC3E}">
        <p14:creationId xmlns:p14="http://schemas.microsoft.com/office/powerpoint/2010/main" val="2486813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1C7C6-F665-45E9-B637-450B1D7D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792" y="840639"/>
            <a:ext cx="4494998" cy="1134640"/>
          </a:xfrm>
        </p:spPr>
        <p:txBody>
          <a:bodyPr/>
          <a:lstStyle/>
          <a:p>
            <a:r>
              <a:rPr lang="en-US" dirty="0"/>
              <a:t>What is Career Counseling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B4243-80E8-415A-AF6D-BE352BFF7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8615" y="2247212"/>
            <a:ext cx="5304357" cy="2194037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:</a:t>
            </a:r>
          </a:p>
          <a:p>
            <a:pPr algn="l"/>
            <a:r>
              <a:rPr lang="en-US" sz="7200" dirty="0"/>
              <a:t>Step 1 – Develop rapport with student </a:t>
            </a:r>
          </a:p>
          <a:p>
            <a:pPr algn="l"/>
            <a:r>
              <a:rPr lang="en-US" sz="7200" dirty="0"/>
              <a:t>  </a:t>
            </a:r>
            <a:r>
              <a:rPr lang="en-US" sz="7200" i="1" dirty="0"/>
              <a:t>“where </a:t>
            </a:r>
            <a:r>
              <a:rPr lang="en-US" sz="7200" i="1" dirty="0" err="1"/>
              <a:t>ya</a:t>
            </a:r>
            <a:r>
              <a:rPr lang="en-US" sz="7200" i="1" dirty="0"/>
              <a:t> from?</a:t>
            </a:r>
            <a:r>
              <a:rPr lang="en-US" sz="7200" dirty="0"/>
              <a:t>”</a:t>
            </a:r>
          </a:p>
          <a:p>
            <a:pPr algn="l"/>
            <a:r>
              <a:rPr lang="en-US" sz="7200" dirty="0"/>
              <a:t>Step 2 – Define student goals</a:t>
            </a:r>
          </a:p>
          <a:p>
            <a:pPr algn="l"/>
            <a:r>
              <a:rPr lang="en-US" sz="7200" i="1" dirty="0"/>
              <a:t>    “want to live at the beach?” </a:t>
            </a:r>
          </a:p>
          <a:p>
            <a:pPr algn="l"/>
            <a:r>
              <a:rPr lang="en-US" sz="7200" dirty="0"/>
              <a:t>Step 3 – Create space for exploration </a:t>
            </a:r>
          </a:p>
          <a:p>
            <a:pPr algn="l"/>
            <a:r>
              <a:rPr lang="en-US" sz="7200" i="1" dirty="0"/>
              <a:t>     “have you ever taken the MBTI before?”</a:t>
            </a:r>
          </a:p>
          <a:p>
            <a:pPr algn="l"/>
            <a:r>
              <a:rPr lang="en-US" sz="7200" dirty="0"/>
              <a:t>Step 4 – Incorporate the job market in discovery </a:t>
            </a:r>
          </a:p>
          <a:p>
            <a:pPr algn="l"/>
            <a:r>
              <a:rPr lang="en-US" sz="7200" i="1" dirty="0"/>
              <a:t>     “have you considered relocating for that job?”</a:t>
            </a:r>
          </a:p>
          <a:p>
            <a:pPr algn="l"/>
            <a:r>
              <a:rPr lang="en-US" sz="7200" dirty="0"/>
              <a:t>Step 5 – Connect goals with passion</a:t>
            </a:r>
          </a:p>
          <a:p>
            <a:pPr algn="l"/>
            <a:r>
              <a:rPr lang="en-US" sz="7200" i="1" dirty="0"/>
              <a:t>     “let’s make this opportunity happen!”</a:t>
            </a:r>
          </a:p>
          <a:p>
            <a:pPr algn="l"/>
            <a:r>
              <a:rPr lang="en-US" sz="7200" i="1" dirty="0"/>
              <a:t>			(</a:t>
            </a:r>
            <a:r>
              <a:rPr lang="en-US" sz="7200" dirty="0"/>
              <a:t>Magnusson. 1995)</a:t>
            </a:r>
            <a:endParaRPr lang="en-US" sz="7200" i="1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5E1051-0FE7-4FDB-B87A-593117639AC6}"/>
              </a:ext>
            </a:extLst>
          </p:cNvPr>
          <p:cNvSpPr txBox="1"/>
          <p:nvPr/>
        </p:nvSpPr>
        <p:spPr>
          <a:xfrm>
            <a:off x="6268720" y="0"/>
            <a:ext cx="592328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Most of our High School students report feeling..</a:t>
            </a:r>
          </a:p>
          <a:p>
            <a:endParaRPr lang="en-US" dirty="0"/>
          </a:p>
          <a:p>
            <a:r>
              <a:rPr lang="en-US" dirty="0"/>
              <a:t>(1) Pressure to pick a college and/or a major.</a:t>
            </a:r>
          </a:p>
          <a:p>
            <a:r>
              <a:rPr lang="en-US" dirty="0"/>
              <a:t>(2) Inadequate, and they compare themselves to all their </a:t>
            </a:r>
          </a:p>
          <a:p>
            <a:r>
              <a:rPr lang="en-US" dirty="0"/>
              <a:t>     friends, who seem to know what they want to do in life.</a:t>
            </a:r>
          </a:p>
          <a:p>
            <a:r>
              <a:rPr lang="en-US" dirty="0"/>
              <a:t>(3) Unsure of how develop a clear path to their goals.</a:t>
            </a:r>
          </a:p>
          <a:p>
            <a:r>
              <a:rPr lang="en-US" dirty="0"/>
              <a:t>(4) Stressed about launching their career after graduation.</a:t>
            </a:r>
          </a:p>
          <a:p>
            <a:r>
              <a:rPr lang="en-US" dirty="0"/>
              <a:t>						                        (Leah, 2015)</a:t>
            </a:r>
          </a:p>
          <a:p>
            <a:endParaRPr lang="en-US" sz="1000" dirty="0"/>
          </a:p>
          <a:p>
            <a:r>
              <a:rPr lang="en-US" dirty="0"/>
              <a:t>What are some methods you use to inspire career exploration?</a:t>
            </a:r>
          </a:p>
          <a:p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Career Interest Inventories – Myers Briggs, </a:t>
            </a:r>
            <a:r>
              <a:rPr lang="en-US" dirty="0" err="1"/>
              <a:t>Strongs</a:t>
            </a:r>
            <a:r>
              <a:rPr lang="en-US" dirty="0"/>
              <a:t>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Connecting CTE programs with 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 based learning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Summer internship programs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Job shadowing programs </a:t>
            </a:r>
          </a:p>
          <a:p>
            <a:endParaRPr lang="en-US" sz="1000" dirty="0"/>
          </a:p>
          <a:p>
            <a:r>
              <a:rPr lang="en-US" dirty="0"/>
              <a:t>Resources: </a:t>
            </a:r>
          </a:p>
          <a:p>
            <a:r>
              <a:rPr lang="en-US" dirty="0"/>
              <a:t>ONET: </a:t>
            </a:r>
            <a:r>
              <a:rPr lang="en-US" dirty="0">
                <a:hlinkClick r:id="rId2"/>
              </a:rPr>
              <a:t>https://www.onetonline.org/</a:t>
            </a:r>
            <a:endParaRPr lang="en-US" dirty="0"/>
          </a:p>
          <a:p>
            <a:r>
              <a:rPr lang="en-US" dirty="0"/>
              <a:t>Bureau of Labor Statistics: </a:t>
            </a:r>
            <a:r>
              <a:rPr lang="en-US" dirty="0">
                <a:hlinkClick r:id="rId3"/>
              </a:rPr>
              <a:t>https://www.bls.gov/</a:t>
            </a:r>
            <a:endParaRPr lang="en-US" dirty="0"/>
          </a:p>
          <a:p>
            <a:r>
              <a:rPr lang="en-US" dirty="0"/>
              <a:t>My Next Move: </a:t>
            </a:r>
            <a:r>
              <a:rPr lang="en-US" dirty="0">
                <a:hlinkClick r:id="rId4"/>
              </a:rPr>
              <a:t>https://www.mynextmove.org/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148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3DD60-A0F9-4D6A-B619-9901253AF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in Advising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12D8F-A23C-403F-953D-178D2553F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l"/>
            <a:r>
              <a:rPr lang="en-US" dirty="0"/>
              <a:t>E-Advisement provides students and  practitioners a flexible and mobile approach to academic and vocational support. </a:t>
            </a:r>
          </a:p>
          <a:p>
            <a:pPr algn="l"/>
            <a:r>
              <a:rPr lang="en-US" dirty="0"/>
              <a:t>		                (Solis, 2015)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5FF879-FE7C-4C74-9928-706DABF878A9}"/>
              </a:ext>
            </a:extLst>
          </p:cNvPr>
          <p:cNvSpPr txBox="1"/>
          <p:nvPr/>
        </p:nvSpPr>
        <p:spPr>
          <a:xfrm>
            <a:off x="6193971" y="522514"/>
            <a:ext cx="6096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Research shows that the use of technology to improve the </a:t>
            </a:r>
          </a:p>
          <a:p>
            <a:r>
              <a:rPr lang="en-US" dirty="0"/>
              <a:t>advising process is hit and miss. I am cautious when using</a:t>
            </a:r>
          </a:p>
          <a:p>
            <a:r>
              <a:rPr lang="en-US" dirty="0"/>
              <a:t>technology as a primary resource when advising students. </a:t>
            </a:r>
          </a:p>
          <a:p>
            <a:r>
              <a:rPr lang="en-US" dirty="0"/>
              <a:t>				</a:t>
            </a:r>
            <a:r>
              <a:rPr lang="en-US"/>
              <a:t>                                (NACADA, 2015)</a:t>
            </a:r>
            <a:endParaRPr lang="en-US" dirty="0"/>
          </a:p>
          <a:p>
            <a:endParaRPr lang="en-US" dirty="0"/>
          </a:p>
          <a:p>
            <a:r>
              <a:rPr lang="en-US" dirty="0"/>
              <a:t>Technology can be a good supplementary resources to keep</a:t>
            </a:r>
          </a:p>
          <a:p>
            <a:r>
              <a:rPr lang="en-US" dirty="0"/>
              <a:t>the advising process an ongoing activity. </a:t>
            </a:r>
          </a:p>
          <a:p>
            <a:endParaRPr lang="en-US" dirty="0"/>
          </a:p>
          <a:p>
            <a:r>
              <a:rPr lang="en-US" dirty="0"/>
              <a:t>What ways do you use technology in the advising process?</a:t>
            </a:r>
          </a:p>
          <a:p>
            <a:endParaRPr lang="en-US" dirty="0"/>
          </a:p>
          <a:p>
            <a:r>
              <a:rPr lang="en-US" dirty="0"/>
              <a:t>How can we use technology to engage or keep students engaged?</a:t>
            </a:r>
          </a:p>
          <a:p>
            <a:endParaRPr lang="en-US" dirty="0"/>
          </a:p>
          <a:p>
            <a:r>
              <a:rPr lang="en-US" dirty="0"/>
              <a:t>If you monitor student’s grades, what kinds of technology are used to provide early interventions and academic support?</a:t>
            </a:r>
          </a:p>
          <a:p>
            <a:endParaRPr lang="en-US" dirty="0"/>
          </a:p>
          <a:p>
            <a:r>
              <a:rPr lang="en-US" dirty="0"/>
              <a:t>What kinds of technology are useful for all types of students?</a:t>
            </a:r>
          </a:p>
          <a:p>
            <a:endParaRPr lang="en-US" dirty="0"/>
          </a:p>
          <a:p>
            <a:r>
              <a:rPr lang="en-US" dirty="0"/>
              <a:t>Resources:</a:t>
            </a:r>
          </a:p>
          <a:p>
            <a:r>
              <a:rPr lang="en-US" dirty="0"/>
              <a:t>Google Classroom, Remind App, Dropbox </a:t>
            </a:r>
            <a:r>
              <a:rPr lang="en-US" dirty="0" err="1"/>
              <a:t>Educreations</a:t>
            </a:r>
            <a:r>
              <a:rPr lang="en-US" dirty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319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9840C-6824-4EB2-8137-FB08D060F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638" y="2383072"/>
            <a:ext cx="4494998" cy="1134640"/>
          </a:xfrm>
        </p:spPr>
        <p:txBody>
          <a:bodyPr/>
          <a:lstStyle/>
          <a:p>
            <a:r>
              <a:rPr lang="en-US" dirty="0"/>
              <a:t>Discussion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BF3EDF-E2C5-4110-83FA-2A7D3097217F}"/>
              </a:ext>
            </a:extLst>
          </p:cNvPr>
          <p:cNvSpPr txBox="1"/>
          <p:nvPr/>
        </p:nvSpPr>
        <p:spPr>
          <a:xfrm>
            <a:off x="6204857" y="1317110"/>
            <a:ext cx="582385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tips do you incorporate into practice when advising students?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do you advise a student on educational programs, when neither parent has attended a college before?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do you advise a student on career interest when the parents have already told the student what he should study.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do you incorporate your CDC in the advising process?</a:t>
            </a:r>
          </a:p>
          <a:p>
            <a:endParaRPr lang="en-US" sz="1000" dirty="0"/>
          </a:p>
          <a:p>
            <a:endParaRPr lang="en-US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0935093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EEF5D0D7015740BBC47B1C897F11C2" ma:contentTypeVersion="12" ma:contentTypeDescription="Create a new document." ma:contentTypeScope="" ma:versionID="ec54df8c897284e4c21d1d2cf9e5a16d">
  <xsd:schema xmlns:xsd="http://www.w3.org/2001/XMLSchema" xmlns:xs="http://www.w3.org/2001/XMLSchema" xmlns:p="http://schemas.microsoft.com/office/2006/metadata/properties" xmlns:ns3="4947dab1-9237-40b3-941b-a0ee08771f18" xmlns:ns4="e2557ce8-4175-490b-8e3a-d575fc24f7bd" targetNamespace="http://schemas.microsoft.com/office/2006/metadata/properties" ma:root="true" ma:fieldsID="96bb9b46b69fde4a98a608659fb36115" ns3:_="" ns4:_="">
    <xsd:import namespace="4947dab1-9237-40b3-941b-a0ee08771f18"/>
    <xsd:import namespace="e2557ce8-4175-490b-8e3a-d575fc24f7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7dab1-9237-40b3-941b-a0ee08771f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57ce8-4175-490b-8e3a-d575fc24f7b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3FC79B-417F-484D-AD14-0C80CF8E3F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47dab1-9237-40b3-941b-a0ee08771f18"/>
    <ds:schemaRef ds:uri="e2557ce8-4175-490b-8e3a-d575fc24f7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38E7AF-EADA-49BF-A8C6-68BE0E6BBC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6AB810-C191-446E-AE45-E295A4AA0F94}">
  <ds:schemaRefs>
    <ds:schemaRef ds:uri="http://schemas.microsoft.com/office/2006/metadata/properties"/>
    <ds:schemaRef ds:uri="http://schemas.openxmlformats.org/package/2006/metadata/core-properties"/>
    <ds:schemaRef ds:uri="4947dab1-9237-40b3-941b-a0ee08771f18"/>
    <ds:schemaRef ds:uri="http://purl.org/dc/terms/"/>
    <ds:schemaRef ds:uri="http://purl.org/dc/dcmitype/"/>
    <ds:schemaRef ds:uri="e2557ce8-4175-490b-8e3a-d575fc24f7bd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2377</TotalTime>
  <Words>634</Words>
  <Application>Microsoft Office PowerPoint</Application>
  <PresentationFormat>Widescreen</PresentationFormat>
  <Paragraphs>160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Parcel</vt:lpstr>
      <vt:lpstr>Advising – what is it?</vt:lpstr>
      <vt:lpstr>Introduction</vt:lpstr>
      <vt:lpstr>NCWORKS Career Coach @ FTCC</vt:lpstr>
      <vt:lpstr>What is Advising </vt:lpstr>
      <vt:lpstr>Intrusive Advising Model</vt:lpstr>
      <vt:lpstr>  INSTRUSIVE ADVISING: Probing Questions  </vt:lpstr>
      <vt:lpstr>What is Career Counseling</vt:lpstr>
      <vt:lpstr>Technology in Advising</vt:lpstr>
      <vt:lpstr>Discussion </vt:lpstr>
      <vt:lpstr>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Advising – what is it?</dc:title>
  <dc:creator>Stephen Mabe</dc:creator>
  <cp:lastModifiedBy>Jennifer McLean</cp:lastModifiedBy>
  <cp:revision>38</cp:revision>
  <dcterms:created xsi:type="dcterms:W3CDTF">2019-09-15T21:26:59Z</dcterms:created>
  <dcterms:modified xsi:type="dcterms:W3CDTF">2019-09-17T17:27:32Z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0x010100A4EEF5D0D7015740BBC47B1C897F11C2</vt:lpwstr>
  </property>
</Properties>
</file>