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56" r:id="rId5"/>
    <p:sldId id="258" r:id="rId6"/>
    <p:sldId id="276" r:id="rId7"/>
    <p:sldId id="277" r:id="rId8"/>
    <p:sldId id="278" r:id="rId9"/>
    <p:sldId id="279" r:id="rId10"/>
    <p:sldId id="280" r:id="rId11"/>
    <p:sldId id="28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718"/>
  </p:normalViewPr>
  <p:slideViewPr>
    <p:cSldViewPr snapToGrid="0">
      <p:cViewPr varScale="1">
        <p:scale>
          <a:sx n="76" d="100"/>
          <a:sy n="76" d="100"/>
        </p:scale>
        <p:origin x="720" y="84"/>
      </p:cViewPr>
      <p:guideLst/>
    </p:cSldViewPr>
  </p:slideViewPr>
  <p:notesTextViewPr>
    <p:cViewPr>
      <p:scale>
        <a:sx n="1" d="1"/>
        <a:sy n="1" d="1"/>
      </p:scale>
      <p:origin x="0" y="0"/>
    </p:cViewPr>
  </p:notesTextViewPr>
  <p:sorterViewPr>
    <p:cViewPr>
      <p:scale>
        <a:sx n="126" d="100"/>
        <a:sy n="12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t>6/27/2023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3" y="1122363"/>
            <a:ext cx="7096933"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9500507" cy="806675"/>
          </a:xfrm>
        </p:spPr>
        <p:txBody>
          <a:bodyPr>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meline">
    <p:bg>
      <p:bgPr>
        <a:solidFill>
          <a:schemeClr val="accent1"/>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solidFill>
                  <a:schemeClr val="bg1"/>
                </a:solidFill>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5F02DCD1-2C6B-F948-9F72-3BB0CF3D512E}" type="datetime1">
              <a:rPr lang="en-US" smtClean="0"/>
              <a:pPr/>
              <a:t>6/27/2023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C1583C39-01BF-7F43-854C-FBB4E9AB6B0C}" type="datetime1">
              <a:rPr lang="en-US" smtClean="0"/>
              <a:pPr/>
              <a:t>6/27/2023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1" y="2526318"/>
            <a:ext cx="3218688"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4B103E64-1627-9140-8127-1849FED275E1}" type="datetime1">
              <a:rPr lang="en-US" smtClean="0"/>
              <a:pPr/>
              <a:t>6/27/2023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4683787"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4683788"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43D62993-A055-DF4F-9286-4FFE3A5C7FD7}"/>
              </a:ext>
            </a:extLst>
          </p:cNvPr>
          <p:cNvSpPr>
            <a:spLocks noGrp="1"/>
          </p:cNvSpPr>
          <p:nvPr>
            <p:ph idx="13"/>
          </p:nvPr>
        </p:nvSpPr>
        <p:spPr>
          <a:xfrm>
            <a:off x="8200082"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a:extLst>
              <a:ext uri="{FF2B5EF4-FFF2-40B4-BE49-F238E27FC236}">
                <a16:creationId xmlns:a16="http://schemas.microsoft.com/office/drawing/2014/main" id="{A896DA2E-4448-254C-86D1-9E16E63CC6A0}"/>
              </a:ext>
            </a:extLst>
          </p:cNvPr>
          <p:cNvSpPr>
            <a:spLocks noGrp="1"/>
          </p:cNvSpPr>
          <p:nvPr>
            <p:ph idx="14"/>
          </p:nvPr>
        </p:nvSpPr>
        <p:spPr>
          <a:xfrm>
            <a:off x="820008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122363"/>
            <a:ext cx="6220278"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6220277" cy="2247219"/>
          </a:xfrm>
        </p:spPr>
        <p:txBody>
          <a:bodyPr>
            <a:no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17467"/>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DD9C8446-696E-6942-B6C8-CC9CAD0B34E0}" type="datetime1">
              <a:rPr lang="en-US" smtClean="0"/>
              <a:pPr/>
              <a:t>6/27/2023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Title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fld id="{F5592931-05C6-8543-8B6E-A8BD29BD5C2B}" type="datetime1">
              <a:rPr lang="en-US" smtClean="0"/>
              <a:pPr/>
              <a:t>6/27/2023</a:t>
            </a:fld>
            <a:endParaRPr lang="en-US" dirty="0"/>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059400"/>
            <a:ext cx="6245912" cy="2387600"/>
          </a:xfrm>
        </p:spPr>
        <p:txBody>
          <a:bodyPr anchor="b">
            <a:noAutofit/>
          </a:bodyPr>
          <a:lstStyle>
            <a:lvl1pPr algn="l">
              <a:defRPr sz="6000" b="1">
                <a:solidFill>
                  <a:schemeClr val="bg1"/>
                </a:solidFill>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4" y="3539075"/>
            <a:ext cx="6245912" cy="1406101"/>
          </a:xfrm>
        </p:spPr>
        <p:txBody>
          <a:bodyPr>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7E7AB22C-8B7E-9B4A-8C65-396C3C874D86}" type="datetime1">
              <a:rPr lang="en-US" smtClean="0"/>
              <a:pPr/>
              <a:t>6/27/2023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h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3"/>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8CE9AC2A-20AD-8C48-B5EB-B5322BDBCDEE}" type="datetime1">
              <a:rPr lang="en-US" smtClean="0"/>
              <a:pPr/>
              <a:t>6/27/2023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a:noAutofit/>
          </a:bodyPr>
          <a:lstStyle>
            <a:lvl1pPr algn="ctr">
              <a:lnSpc>
                <a:spcPct val="100000"/>
              </a:lnSpc>
              <a:defRPr sz="4600">
                <a:solidFill>
                  <a:schemeClr val="bg1"/>
                </a:solidFill>
                <a:latin typeface="+mj-lt"/>
              </a:defRPr>
            </a:lvl1p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a:r>
              <a:rPr lang="en-US"/>
              <a:t>Click to edit Master text styles</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noAutofit/>
          </a:bodyPr>
          <a:lstStyle>
            <a:lvl1pPr>
              <a:defRPr>
                <a:solidFill>
                  <a:schemeClr val="accent2"/>
                </a:solidFill>
                <a:latin typeface="+mn-lt"/>
              </a:defRPr>
            </a:lvl1pPr>
          </a:lstStyle>
          <a:p>
            <a:fld id="{4CF75428-5BE0-934D-BB71-675F8E23A386}" type="datetime1">
              <a:rPr lang="en-US" smtClean="0"/>
              <a:pPr/>
              <a:t>6/27/2023</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noAutofit/>
          </a:bodyPr>
          <a:lstStyle>
            <a:lvl1pPr>
              <a:defRPr>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a:noAutofit/>
          </a:bodyPr>
          <a:lstStyle>
            <a:lvl1pPr>
              <a:defRPr>
                <a:solidFill>
                  <a:schemeClr val="accent3"/>
                </a:solidFill>
                <a:latin typeface="+mn-lt"/>
              </a:defRPr>
            </a:lvl1pPr>
          </a:lstStyle>
          <a:p>
            <a:fld id="{9A85C5CA-AE29-AB4C-8F85-0373C72001D8}" type="datetime1">
              <a:rPr lang="en-US" smtClean="0"/>
              <a:pPr/>
              <a:t>6/27/2023</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a:noAutofit/>
          </a:bodyPr>
          <a:lstStyle>
            <a:lvl1pPr>
              <a:defRPr>
                <a:solidFill>
                  <a:schemeClr val="accent3"/>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Ov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18" name="Date Placeholder 17">
            <a:extLst>
              <a:ext uri="{FF2B5EF4-FFF2-40B4-BE49-F238E27FC236}">
                <a16:creationId xmlns:a16="http://schemas.microsoft.com/office/drawing/2014/main" id="{30445668-2DC5-E84C-8B16-922BC95F13F2}"/>
              </a:ext>
            </a:extLst>
          </p:cNvPr>
          <p:cNvSpPr>
            <a:spLocks noGrp="1"/>
          </p:cNvSpPr>
          <p:nvPr>
            <p:ph type="dt" sz="half" idx="25"/>
          </p:nvPr>
        </p:nvSpPr>
        <p:spPr/>
        <p:txBody>
          <a:bodyPr>
            <a:noAutofit/>
          </a:bodyPr>
          <a:lstStyle>
            <a:lvl1pPr>
              <a:defRPr>
                <a:solidFill>
                  <a:schemeClr val="accent3"/>
                </a:solidFill>
                <a:latin typeface="+mn-lt"/>
              </a:defRPr>
            </a:lvl1pPr>
          </a:lstStyle>
          <a:p>
            <a:fld id="{75594855-01E8-5A4B-B2B8-E2ECEF879100}" type="datetime1">
              <a:rPr lang="en-US" smtClean="0"/>
              <a:pPr/>
              <a:t>6/27/2023</a:t>
            </a:fld>
            <a:endParaRPr lang="en-US" dirty="0"/>
          </a:p>
        </p:txBody>
      </p:sp>
      <p:sp>
        <p:nvSpPr>
          <p:cNvPr id="22" name="Footer Placeholder 21">
            <a:extLst>
              <a:ext uri="{FF2B5EF4-FFF2-40B4-BE49-F238E27FC236}">
                <a16:creationId xmlns:a16="http://schemas.microsoft.com/office/drawing/2014/main" id="{D9227732-A878-814C-8621-64ED1B2CCF9F}"/>
              </a:ext>
            </a:extLst>
          </p:cNvPr>
          <p:cNvSpPr>
            <a:spLocks noGrp="1"/>
          </p:cNvSpPr>
          <p:nvPr>
            <p:ph type="ftr" sz="quarter" idx="26"/>
          </p:nvPr>
        </p:nvSpPr>
        <p:spPr/>
        <p:txBody>
          <a:bodyPr>
            <a:noAutofit/>
          </a:bodyPr>
          <a:lstStyle>
            <a:lvl1pPr>
              <a:defRPr>
                <a:solidFill>
                  <a:schemeClr val="accent3"/>
                </a:solidFill>
                <a:latin typeface="+mn-lt"/>
              </a:defRPr>
            </a:lvl1pPr>
          </a:lstStyle>
          <a:p>
            <a:r>
              <a:rPr lang="en-US" dirty="0"/>
              <a:t>PRESENTATION TITLE</a:t>
            </a:r>
          </a:p>
        </p:txBody>
      </p:sp>
      <p:sp>
        <p:nvSpPr>
          <p:cNvPr id="23" name="Slide Number Placeholder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fld id="{B562DF68-3089-814D-8A14-C651FE91885E}" type="datetime1">
              <a:rPr lang="en-US" smtClean="0"/>
              <a:pPr/>
              <a:t>6/27/2023</a:t>
            </a:fld>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my.clevelandclinic.org/health/diseases/6436-asperger-syndrome" TargetMode="External"/><Relationship Id="rId7" Type="http://schemas.openxmlformats.org/officeDocument/2006/relationships/hyperlink" Target="https://my.clevelandclinic.org/health/articles/6005-dyslexia" TargetMode="External"/><Relationship Id="rId2" Type="http://schemas.openxmlformats.org/officeDocument/2006/relationships/hyperlink" Target="https://my.clevelandclinic.org/health/diseases/8855-autism" TargetMode="External"/><Relationship Id="rId1" Type="http://schemas.openxmlformats.org/officeDocument/2006/relationships/slideLayout" Target="../slideLayouts/slideLayout6.xml"/><Relationship Id="rId6" Type="http://schemas.openxmlformats.org/officeDocument/2006/relationships/hyperlink" Target="https://my.clevelandclinic.org/health/diseases/23949-dyscalculia" TargetMode="External"/><Relationship Id="rId5" Type="http://schemas.openxmlformats.org/officeDocument/2006/relationships/hyperlink" Target="https://my.clevelandclinic.org/health/diseases/17818-down-syndrome" TargetMode="External"/><Relationship Id="rId4" Type="http://schemas.openxmlformats.org/officeDocument/2006/relationships/hyperlink" Target="https://my.clevelandclinic.org/health/diseases/4784-attention-deficithyperactivity-disorder-adh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65101" y="1122363"/>
            <a:ext cx="8099326" cy="2387600"/>
          </a:xfrm>
        </p:spPr>
        <p:txBody>
          <a:bodyPr/>
          <a:lstStyle/>
          <a:p>
            <a:r>
              <a:rPr lang="en-US" sz="4400" dirty="0">
                <a:latin typeface="Arial" panose="020B0604020202020204" pitchFamily="34" charset="0"/>
                <a:cs typeface="Arial" panose="020B0604020202020204" pitchFamily="34" charset="0"/>
              </a:rPr>
              <a:t>Neurotypical/Neurodivergent</a:t>
            </a:r>
          </a:p>
        </p:txBody>
      </p:sp>
      <p:sp>
        <p:nvSpPr>
          <p:cNvPr id="3" name="Subtitle 2">
            <a:extLst>
              <a:ext uri="{FF2B5EF4-FFF2-40B4-BE49-F238E27FC236}">
                <a16:creationId xmlns:a16="http://schemas.microsoft.com/office/drawing/2014/main" id="{A068D447-28D3-4F5F-B2DC-FD67E9015868}"/>
              </a:ext>
            </a:extLst>
          </p:cNvPr>
          <p:cNvSpPr>
            <a:spLocks noGrp="1"/>
          </p:cNvSpPr>
          <p:nvPr>
            <p:ph type="subTitle" idx="1"/>
          </p:nvPr>
        </p:nvSpPr>
        <p:spPr>
          <a:xfrm>
            <a:off x="1167493" y="3602038"/>
            <a:ext cx="9500507" cy="806675"/>
          </a:xfrm>
        </p:spPr>
        <p:txBody>
          <a:bodyPr/>
          <a:lstStyle/>
          <a:p>
            <a:r>
              <a:rPr lang="en-US" dirty="0"/>
              <a:t>Laura Bracken</a:t>
            </a:r>
          </a:p>
        </p:txBody>
      </p:sp>
    </p:spTree>
    <p:extLst>
      <p:ext uri="{BB962C8B-B14F-4D97-AF65-F5344CB8AC3E}">
        <p14:creationId xmlns:p14="http://schemas.microsoft.com/office/powerpoint/2010/main" val="2259308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a:lstStyle/>
          <a:p>
            <a:r>
              <a:rPr lang="en-US" dirty="0"/>
              <a:t>Neurotypical Definitions</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653167"/>
            <a:ext cx="9779183" cy="3436483"/>
          </a:xfrm>
        </p:spPr>
        <p:txBody>
          <a:bodyPr vert="horz" lIns="91440" tIns="45720" rIns="91440" bIns="45720" rtlCol="0" anchor="t">
            <a:normAutofit/>
          </a:bodyPr>
          <a:lstStyle/>
          <a:p>
            <a:r>
              <a:rPr lang="en-US" dirty="0">
                <a:latin typeface="Arial" panose="020B0604020202020204" pitchFamily="34" charset="0"/>
                <a:cs typeface="Arial" panose="020B0604020202020204" pitchFamily="34" charset="0"/>
              </a:rPr>
              <a:t>A type of person, brain functioning, or behavior that does not fit the patterns of neurologically-based disabilities. The </a:t>
            </a:r>
            <a:r>
              <a:rPr lang="en-US" kern="1200" dirty="0">
                <a:effectLst/>
                <a:latin typeface="Arial" panose="020B0604020202020204" pitchFamily="34" charset="0"/>
                <a:ea typeface="Times New Roman" panose="02020603050405020304" pitchFamily="18" charset="0"/>
                <a:cs typeface="Arial" panose="020B0604020202020204" pitchFamily="34" charset="0"/>
              </a:rPr>
              <a:t>term is often used to describe those who are not on the autism spectrum, however it can also be applied to anyone who does not have general neurological differences. </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
        <p:nvSpPr>
          <p:cNvPr id="4" name="Date Placeholder 3">
            <a:extLst>
              <a:ext uri="{FF2B5EF4-FFF2-40B4-BE49-F238E27FC236}">
                <a16:creationId xmlns:a16="http://schemas.microsoft.com/office/drawing/2014/main" id="{DB056174-CBC5-7B48-9681-7DDAC423337E}"/>
              </a:ext>
            </a:extLst>
          </p:cNvPr>
          <p:cNvSpPr>
            <a:spLocks noGrp="1"/>
          </p:cNvSpPr>
          <p:nvPr>
            <p:ph type="dt" sz="half" idx="10"/>
          </p:nvPr>
        </p:nvSpPr>
        <p:spPr>
          <a:xfrm>
            <a:off x="381000" y="6356350"/>
            <a:ext cx="2743200" cy="365125"/>
          </a:xfrm>
        </p:spPr>
        <p:txBody>
          <a:bodyPr/>
          <a:lstStyle/>
          <a:p>
            <a:fld id="{E1707CF3-9BC4-A745-ACDA-A73543D800FE}" type="datetime1">
              <a:rPr lang="en-US" smtClean="0"/>
              <a:pPr/>
              <a:t>6/27/2023</a:t>
            </a:fld>
            <a:endParaRPr lang="en-US" dirty="0"/>
          </a:p>
        </p:txBody>
      </p:sp>
      <p:sp>
        <p:nvSpPr>
          <p:cNvPr id="5" name="Footer Placeholder 4">
            <a:extLst>
              <a:ext uri="{FF2B5EF4-FFF2-40B4-BE49-F238E27FC236}">
                <a16:creationId xmlns:a16="http://schemas.microsoft.com/office/drawing/2014/main" id="{D593FA18-50D6-0344-B477-1D7C91CF4029}"/>
              </a:ext>
            </a:extLst>
          </p:cNvPr>
          <p:cNvSpPr>
            <a:spLocks noGrp="1"/>
          </p:cNvSpPr>
          <p:nvPr>
            <p:ph type="ftr" sz="quarter" idx="11"/>
          </p:nvPr>
        </p:nvSpPr>
        <p:spPr>
          <a:xfrm>
            <a:off x="4038600" y="6356350"/>
            <a:ext cx="4114800" cy="365125"/>
          </a:xfrm>
        </p:spPr>
        <p:txBody>
          <a:bodyPr/>
          <a:lstStyle/>
          <a:p>
            <a:r>
              <a:rPr lang="en-US" dirty="0"/>
              <a:t>PRESENTATION TITLE</a:t>
            </a: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a:lstStyle/>
          <a:p>
            <a:fld id="{294A09A9-5501-47C1-A89A-A340965A2BE2}" type="slidenum">
              <a:rPr lang="en-US" smtClean="0"/>
              <a:pPr/>
              <a:t>2</a:t>
            </a:fld>
            <a:endParaRPr lang="en-US" dirty="0"/>
          </a:p>
        </p:txBody>
      </p:sp>
    </p:spTree>
    <p:extLst>
      <p:ext uri="{BB962C8B-B14F-4D97-AF65-F5344CB8AC3E}">
        <p14:creationId xmlns:p14="http://schemas.microsoft.com/office/powerpoint/2010/main" val="1639799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27B5-14FC-1018-5F2A-87A9C6912996}"/>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Neurotypical Definitions Cont.</a:t>
            </a:r>
          </a:p>
        </p:txBody>
      </p:sp>
      <p:sp>
        <p:nvSpPr>
          <p:cNvPr id="3" name="Text Placeholder 2">
            <a:extLst>
              <a:ext uri="{FF2B5EF4-FFF2-40B4-BE49-F238E27FC236}">
                <a16:creationId xmlns:a16="http://schemas.microsoft.com/office/drawing/2014/main" id="{EAD9D968-A255-463B-9E7B-7495AC54D8D0}"/>
              </a:ext>
            </a:extLst>
          </p:cNvPr>
          <p:cNvSpPr>
            <a:spLocks noGrp="1"/>
          </p:cNvSpPr>
          <p:nvPr>
            <p:ph type="body" idx="1"/>
          </p:nvPr>
        </p:nvSpPr>
        <p:spPr/>
        <p:txBody>
          <a:bodyPr/>
          <a:lstStyle/>
          <a:p>
            <a:r>
              <a:rPr lang="en-US" kern="1200" dirty="0">
                <a:effectLst/>
                <a:latin typeface="Arial" panose="020B0604020202020204" pitchFamily="34" charset="0"/>
                <a:ea typeface="Times New Roman" panose="02020603050405020304" pitchFamily="18" charset="0"/>
                <a:cs typeface="Arial" panose="020B0604020202020204" pitchFamily="34" charset="0"/>
              </a:rPr>
              <a:t>Neurotypical, often abbreviated as NT, means having a style of neurocognitive functioning that falls within the dominant societal standards of “normal.” Neurotypical can be used as either an adjective (“He’s neurotypical”) or a noun (“He’s a neurotypical”).</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
        <p:nvSpPr>
          <p:cNvPr id="4" name="Date Placeholder 3">
            <a:extLst>
              <a:ext uri="{FF2B5EF4-FFF2-40B4-BE49-F238E27FC236}">
                <a16:creationId xmlns:a16="http://schemas.microsoft.com/office/drawing/2014/main" id="{36F51D1F-3E62-6C00-2BD4-58E784D08C90}"/>
              </a:ext>
            </a:extLst>
          </p:cNvPr>
          <p:cNvSpPr>
            <a:spLocks noGrp="1"/>
          </p:cNvSpPr>
          <p:nvPr>
            <p:ph type="dt" sz="half" idx="10"/>
          </p:nvPr>
        </p:nvSpPr>
        <p:spPr/>
        <p:txBody>
          <a:bodyPr/>
          <a:lstStyle/>
          <a:p>
            <a:fld id="{F5592931-05C6-8543-8B6E-A8BD29BD5C2B}" type="datetime1">
              <a:rPr lang="en-US" smtClean="0"/>
              <a:pPr/>
              <a:t>6/27/2023</a:t>
            </a:fld>
            <a:endParaRPr lang="en-US" dirty="0"/>
          </a:p>
        </p:txBody>
      </p:sp>
      <p:sp>
        <p:nvSpPr>
          <p:cNvPr id="5" name="Footer Placeholder 4">
            <a:extLst>
              <a:ext uri="{FF2B5EF4-FFF2-40B4-BE49-F238E27FC236}">
                <a16:creationId xmlns:a16="http://schemas.microsoft.com/office/drawing/2014/main" id="{CBC0FB3C-7541-BC4A-9D87-626785C1D44F}"/>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873C43BA-FF6A-09E6-5BAC-EB6B6DC8B6C6}"/>
              </a:ext>
            </a:extLst>
          </p:cNvPr>
          <p:cNvSpPr>
            <a:spLocks noGrp="1"/>
          </p:cNvSpPr>
          <p:nvPr>
            <p:ph type="sldNum" sz="quarter" idx="12"/>
          </p:nvPr>
        </p:nvSpPr>
        <p:spPr/>
        <p:txBody>
          <a:bodyPr/>
          <a:lstStyle/>
          <a:p>
            <a:fld id="{294A09A9-5501-47C1-A89A-A340965A2BE2}" type="slidenum">
              <a:rPr lang="en-US" smtClean="0"/>
              <a:pPr/>
              <a:t>3</a:t>
            </a:fld>
            <a:endParaRPr lang="en-US" dirty="0"/>
          </a:p>
        </p:txBody>
      </p:sp>
    </p:spTree>
    <p:extLst>
      <p:ext uri="{BB962C8B-B14F-4D97-AF65-F5344CB8AC3E}">
        <p14:creationId xmlns:p14="http://schemas.microsoft.com/office/powerpoint/2010/main" val="3320765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05312-DD0D-F909-2C89-9F323063CE8C}"/>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Neurotypical Definitions Cont. 2</a:t>
            </a:r>
          </a:p>
        </p:txBody>
      </p:sp>
      <p:sp>
        <p:nvSpPr>
          <p:cNvPr id="3" name="Text Placeholder 2">
            <a:extLst>
              <a:ext uri="{FF2B5EF4-FFF2-40B4-BE49-F238E27FC236}">
                <a16:creationId xmlns:a16="http://schemas.microsoft.com/office/drawing/2014/main" id="{E05062F4-E799-CE83-7B56-0671C31D06AE}"/>
              </a:ext>
            </a:extLst>
          </p:cNvPr>
          <p:cNvSpPr>
            <a:spLocks noGrp="1"/>
          </p:cNvSpPr>
          <p:nvPr>
            <p:ph type="body" idx="1"/>
          </p:nvPr>
        </p:nvSpPr>
        <p:spPr/>
        <p:txBody>
          <a:bodyPr/>
          <a:lstStyle/>
          <a:p>
            <a:r>
              <a:rPr lang="en-US" kern="1200" dirty="0">
                <a:effectLst/>
                <a:latin typeface="Arial" panose="020B0604020202020204" pitchFamily="34" charset="0"/>
                <a:ea typeface="Times New Roman" panose="02020603050405020304" pitchFamily="18" charset="0"/>
                <a:cs typeface="Arial" panose="020B0604020202020204" pitchFamily="34" charset="0"/>
              </a:rPr>
              <a:t>Neurotypical or neurotypical is used to refer to someone who demonstrates typical intellectual and cognitive development. A neurotypical person consistently navigates complex conversations and maintains social relationships. Chances are a neurotypical person will not be over-stimulated by a crowd or other stimuli.</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
        <p:nvSpPr>
          <p:cNvPr id="4" name="Date Placeholder 3">
            <a:extLst>
              <a:ext uri="{FF2B5EF4-FFF2-40B4-BE49-F238E27FC236}">
                <a16:creationId xmlns:a16="http://schemas.microsoft.com/office/drawing/2014/main" id="{F6136F76-3151-DCE6-6A71-B2923ABEA63C}"/>
              </a:ext>
            </a:extLst>
          </p:cNvPr>
          <p:cNvSpPr>
            <a:spLocks noGrp="1"/>
          </p:cNvSpPr>
          <p:nvPr>
            <p:ph type="dt" sz="half" idx="10"/>
          </p:nvPr>
        </p:nvSpPr>
        <p:spPr/>
        <p:txBody>
          <a:bodyPr/>
          <a:lstStyle/>
          <a:p>
            <a:fld id="{F5592931-05C6-8543-8B6E-A8BD29BD5C2B}" type="datetime1">
              <a:rPr lang="en-US" smtClean="0"/>
              <a:pPr/>
              <a:t>6/27/2023</a:t>
            </a:fld>
            <a:endParaRPr lang="en-US" dirty="0"/>
          </a:p>
        </p:txBody>
      </p:sp>
      <p:sp>
        <p:nvSpPr>
          <p:cNvPr id="5" name="Footer Placeholder 4">
            <a:extLst>
              <a:ext uri="{FF2B5EF4-FFF2-40B4-BE49-F238E27FC236}">
                <a16:creationId xmlns:a16="http://schemas.microsoft.com/office/drawing/2014/main" id="{D0F4B435-542B-3711-2BFE-D66ED989F759}"/>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87AA8A04-0E45-1205-0B3F-52BBE00A1532}"/>
              </a:ext>
            </a:extLst>
          </p:cNvPr>
          <p:cNvSpPr>
            <a:spLocks noGrp="1"/>
          </p:cNvSpPr>
          <p:nvPr>
            <p:ph type="sldNum" sz="quarter" idx="12"/>
          </p:nvPr>
        </p:nvSpPr>
        <p:spPr/>
        <p:txBody>
          <a:bodyPr/>
          <a:lstStyle/>
          <a:p>
            <a:fld id="{294A09A9-5501-47C1-A89A-A340965A2BE2}" type="slidenum">
              <a:rPr lang="en-US" smtClean="0"/>
              <a:pPr/>
              <a:t>4</a:t>
            </a:fld>
            <a:endParaRPr lang="en-US" dirty="0"/>
          </a:p>
        </p:txBody>
      </p:sp>
    </p:spTree>
    <p:extLst>
      <p:ext uri="{BB962C8B-B14F-4D97-AF65-F5344CB8AC3E}">
        <p14:creationId xmlns:p14="http://schemas.microsoft.com/office/powerpoint/2010/main" val="504641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73D33-60F9-8C1B-69B0-795E45794A0B}"/>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Neurotypical Definitions Cont. 3</a:t>
            </a:r>
          </a:p>
        </p:txBody>
      </p:sp>
      <p:sp>
        <p:nvSpPr>
          <p:cNvPr id="3" name="Text Placeholder 2">
            <a:extLst>
              <a:ext uri="{FF2B5EF4-FFF2-40B4-BE49-F238E27FC236}">
                <a16:creationId xmlns:a16="http://schemas.microsoft.com/office/drawing/2014/main" id="{AF886C9D-9E1E-E282-1DB0-367CC2F84FAC}"/>
              </a:ext>
            </a:extLst>
          </p:cNvPr>
          <p:cNvSpPr>
            <a:spLocks noGrp="1"/>
          </p:cNvSpPr>
          <p:nvPr>
            <p:ph type="body" idx="1"/>
          </p:nvPr>
        </p:nvSpPr>
        <p:spPr/>
        <p:txBody>
          <a:bodyPr/>
          <a:lstStyle/>
          <a:p>
            <a:r>
              <a:rPr lang="en-US" kern="1200" dirty="0">
                <a:effectLst/>
                <a:latin typeface="Arial" panose="020B0604020202020204" pitchFamily="34" charset="0"/>
                <a:ea typeface="Times New Roman" panose="02020603050405020304" pitchFamily="18" charset="0"/>
                <a:cs typeface="Arial" panose="020B0604020202020204" pitchFamily="34" charset="0"/>
              </a:rPr>
              <a:t>Therefore, neurotypical can also be called neurotypical, neurotypically, or neurodiverse which are actually the same. Neurotypical disorder, however, is not the same as a neurotypical person because neurotypical disorder refers to someone whose neurocognitive development has been disrupted and therefore causes them to function poorly in social settings.</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
        <p:nvSpPr>
          <p:cNvPr id="4" name="Date Placeholder 3">
            <a:extLst>
              <a:ext uri="{FF2B5EF4-FFF2-40B4-BE49-F238E27FC236}">
                <a16:creationId xmlns:a16="http://schemas.microsoft.com/office/drawing/2014/main" id="{64A4A8B9-2A49-931D-4AE6-A4E5F45D86A0}"/>
              </a:ext>
            </a:extLst>
          </p:cNvPr>
          <p:cNvSpPr>
            <a:spLocks noGrp="1"/>
          </p:cNvSpPr>
          <p:nvPr>
            <p:ph type="dt" sz="half" idx="10"/>
          </p:nvPr>
        </p:nvSpPr>
        <p:spPr/>
        <p:txBody>
          <a:bodyPr/>
          <a:lstStyle/>
          <a:p>
            <a:fld id="{F5592931-05C6-8543-8B6E-A8BD29BD5C2B}" type="datetime1">
              <a:rPr lang="en-US" smtClean="0"/>
              <a:pPr/>
              <a:t>6/27/2023</a:t>
            </a:fld>
            <a:endParaRPr lang="en-US" dirty="0"/>
          </a:p>
        </p:txBody>
      </p:sp>
      <p:sp>
        <p:nvSpPr>
          <p:cNvPr id="5" name="Footer Placeholder 4">
            <a:extLst>
              <a:ext uri="{FF2B5EF4-FFF2-40B4-BE49-F238E27FC236}">
                <a16:creationId xmlns:a16="http://schemas.microsoft.com/office/drawing/2014/main" id="{FFDE1AF0-11F5-27AC-2CFE-AA0A0CA1321B}"/>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3FF201B3-33BD-CD75-2BD6-5688B9E7F3E1}"/>
              </a:ext>
            </a:extLst>
          </p:cNvPr>
          <p:cNvSpPr>
            <a:spLocks noGrp="1"/>
          </p:cNvSpPr>
          <p:nvPr>
            <p:ph type="sldNum" sz="quarter" idx="12"/>
          </p:nvPr>
        </p:nvSpPr>
        <p:spPr/>
        <p:txBody>
          <a:bodyPr/>
          <a:lstStyle/>
          <a:p>
            <a:fld id="{294A09A9-5501-47C1-A89A-A340965A2BE2}" type="slidenum">
              <a:rPr lang="en-US" smtClean="0"/>
              <a:pPr/>
              <a:t>5</a:t>
            </a:fld>
            <a:endParaRPr lang="en-US" dirty="0"/>
          </a:p>
        </p:txBody>
      </p:sp>
    </p:spTree>
    <p:extLst>
      <p:ext uri="{BB962C8B-B14F-4D97-AF65-F5344CB8AC3E}">
        <p14:creationId xmlns:p14="http://schemas.microsoft.com/office/powerpoint/2010/main" val="3140645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C527-37BD-F7C9-1AA0-8D1B0DEB9F05}"/>
              </a:ext>
            </a:extLst>
          </p:cNvPr>
          <p:cNvSpPr>
            <a:spLocks noGrp="1"/>
          </p:cNvSpPr>
          <p:nvPr>
            <p:ph type="title"/>
          </p:nvPr>
        </p:nvSpPr>
        <p:spPr/>
        <p:txBody>
          <a:bodyPr/>
          <a:lstStyle/>
          <a:p>
            <a:r>
              <a:rPr lang="en-US" dirty="0"/>
              <a:t>Neurodivergent Definitions</a:t>
            </a:r>
          </a:p>
        </p:txBody>
      </p:sp>
      <p:sp>
        <p:nvSpPr>
          <p:cNvPr id="3" name="Content Placeholder 2">
            <a:extLst>
              <a:ext uri="{FF2B5EF4-FFF2-40B4-BE49-F238E27FC236}">
                <a16:creationId xmlns:a16="http://schemas.microsoft.com/office/drawing/2014/main" id="{349574E2-8B41-00A8-499D-E2739DFE28C8}"/>
              </a:ext>
            </a:extLst>
          </p:cNvPr>
          <p:cNvSpPr>
            <a:spLocks noGrp="1"/>
          </p:cNvSpPr>
          <p:nvPr>
            <p:ph idx="1"/>
          </p:nvPr>
        </p:nvSpPr>
        <p:spPr/>
        <p:txBody>
          <a:bodyPr/>
          <a:lstStyle/>
          <a:p>
            <a:r>
              <a:rPr lang="en-US"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 umbrella term that includes people with diverse mental and behavioral differences/disorders. People who identify themselves as neurodivergent typically have one or more of the conditions or disorders listed below. However, since there aren’t any medical criteria or definitions of what it means to be neurodivergent, other conditions also can fall under this term as well.</a:t>
            </a:r>
            <a:endParaRPr lang="en-US" sz="24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54402D3A-BF8F-1F07-AB70-39826AD44C05}"/>
              </a:ext>
            </a:extLst>
          </p:cNvPr>
          <p:cNvSpPr>
            <a:spLocks noGrp="1"/>
          </p:cNvSpPr>
          <p:nvPr>
            <p:ph type="dt" sz="half" idx="2"/>
          </p:nvPr>
        </p:nvSpPr>
        <p:spPr/>
        <p:txBody>
          <a:bodyPr/>
          <a:lstStyle/>
          <a:p>
            <a:fld id="{8CE9AC2A-20AD-8C48-B5EB-B5322BDBCDEE}" type="datetime1">
              <a:rPr lang="en-US" smtClean="0"/>
              <a:pPr/>
              <a:t>6/27/2023</a:t>
            </a:fld>
            <a:endParaRPr lang="en-US" dirty="0"/>
          </a:p>
        </p:txBody>
      </p:sp>
      <p:sp>
        <p:nvSpPr>
          <p:cNvPr id="5" name="Footer Placeholder 4">
            <a:extLst>
              <a:ext uri="{FF2B5EF4-FFF2-40B4-BE49-F238E27FC236}">
                <a16:creationId xmlns:a16="http://schemas.microsoft.com/office/drawing/2014/main" id="{00E30F94-23D0-E1D6-36C6-C52613782758}"/>
              </a:ext>
            </a:extLst>
          </p:cNvPr>
          <p:cNvSpPr>
            <a:spLocks noGrp="1"/>
          </p:cNvSpPr>
          <p:nvPr>
            <p:ph type="ftr" sz="quarter" idx="3"/>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8BEC513F-93AC-394A-A389-896FF2A6EB18}"/>
              </a:ext>
            </a:extLst>
          </p:cNvPr>
          <p:cNvSpPr>
            <a:spLocks noGrp="1"/>
          </p:cNvSpPr>
          <p:nvPr>
            <p:ph type="sldNum" sz="quarter" idx="4"/>
          </p:nvPr>
        </p:nvSpPr>
        <p:spPr/>
        <p:txBody>
          <a:bodyPr/>
          <a:lstStyle/>
          <a:p>
            <a:fld id="{294A09A9-5501-47C1-A89A-A340965A2BE2}" type="slidenum">
              <a:rPr lang="en-US" smtClean="0"/>
              <a:pPr/>
              <a:t>6</a:t>
            </a:fld>
            <a:endParaRPr lang="en-US" dirty="0"/>
          </a:p>
        </p:txBody>
      </p:sp>
    </p:spTree>
    <p:extLst>
      <p:ext uri="{BB962C8B-B14F-4D97-AF65-F5344CB8AC3E}">
        <p14:creationId xmlns:p14="http://schemas.microsoft.com/office/powerpoint/2010/main" val="3492097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110CE-F217-114D-5E3C-65D754D0EB78}"/>
              </a:ext>
            </a:extLst>
          </p:cNvPr>
          <p:cNvSpPr>
            <a:spLocks noGrp="1"/>
          </p:cNvSpPr>
          <p:nvPr>
            <p:ph type="title"/>
          </p:nvPr>
        </p:nvSpPr>
        <p:spPr/>
        <p:txBody>
          <a:bodyPr/>
          <a:lstStyle/>
          <a:p>
            <a:r>
              <a:rPr lang="en-US" dirty="0"/>
              <a:t>Neurodivergent Definitions Cont. </a:t>
            </a:r>
          </a:p>
        </p:txBody>
      </p:sp>
      <p:sp>
        <p:nvSpPr>
          <p:cNvPr id="3" name="Content Placeholder 2">
            <a:extLst>
              <a:ext uri="{FF2B5EF4-FFF2-40B4-BE49-F238E27FC236}">
                <a16:creationId xmlns:a16="http://schemas.microsoft.com/office/drawing/2014/main" id="{5C0345A7-DF16-8F39-7907-80DA66063B0B}"/>
              </a:ext>
            </a:extLst>
          </p:cNvPr>
          <p:cNvSpPr>
            <a:spLocks noGrp="1"/>
          </p:cNvSpPr>
          <p:nvPr>
            <p:ph idx="1"/>
          </p:nvPr>
        </p:nvSpPr>
        <p:spPr/>
        <p:txBody>
          <a:bodyPr/>
          <a:lstStyle/>
          <a:p>
            <a:r>
              <a:rPr lang="en-US" sz="1800" kern="1200" dirty="0">
                <a:solidFill>
                  <a:srgbClr val="000000"/>
                </a:solidFill>
                <a:effectLst/>
                <a:latin typeface="Times New Roman" panose="02020603050405020304" pitchFamily="18" charset="0"/>
                <a:ea typeface="Times New Roman" panose="02020603050405020304" pitchFamily="18" charset="0"/>
              </a:rPr>
              <a:t> </a:t>
            </a:r>
            <a:r>
              <a:rPr lang="en-US"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People with these conditions may also choose not to identify themselves as neurodivergent. The term refers to individuals with mood disorders, anxiety disorders, dissociative disorders, psychotic disorders, personality disorders, neurodevelopmental disorders, and eating disorders. Do note that the term ‘disorder’ is very questionable in some cases. </a:t>
            </a: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
        <p:nvSpPr>
          <p:cNvPr id="4" name="Date Placeholder 3">
            <a:extLst>
              <a:ext uri="{FF2B5EF4-FFF2-40B4-BE49-F238E27FC236}">
                <a16:creationId xmlns:a16="http://schemas.microsoft.com/office/drawing/2014/main" id="{77A2587B-FFA5-1D1A-6174-C5C644670AAC}"/>
              </a:ext>
            </a:extLst>
          </p:cNvPr>
          <p:cNvSpPr>
            <a:spLocks noGrp="1"/>
          </p:cNvSpPr>
          <p:nvPr>
            <p:ph type="dt" sz="half" idx="2"/>
          </p:nvPr>
        </p:nvSpPr>
        <p:spPr/>
        <p:txBody>
          <a:bodyPr/>
          <a:lstStyle/>
          <a:p>
            <a:fld id="{8CE9AC2A-20AD-8C48-B5EB-B5322BDBCDEE}" type="datetime1">
              <a:rPr lang="en-US" smtClean="0"/>
              <a:pPr/>
              <a:t>6/27/2023</a:t>
            </a:fld>
            <a:endParaRPr lang="en-US" dirty="0"/>
          </a:p>
        </p:txBody>
      </p:sp>
      <p:sp>
        <p:nvSpPr>
          <p:cNvPr id="5" name="Footer Placeholder 4">
            <a:extLst>
              <a:ext uri="{FF2B5EF4-FFF2-40B4-BE49-F238E27FC236}">
                <a16:creationId xmlns:a16="http://schemas.microsoft.com/office/drawing/2014/main" id="{F75E6465-BCA2-A0D3-12F0-4BE1857D2D6C}"/>
              </a:ext>
            </a:extLst>
          </p:cNvPr>
          <p:cNvSpPr>
            <a:spLocks noGrp="1"/>
          </p:cNvSpPr>
          <p:nvPr>
            <p:ph type="ftr" sz="quarter" idx="3"/>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4033243A-194B-D450-FBF0-5583E7B0DD83}"/>
              </a:ext>
            </a:extLst>
          </p:cNvPr>
          <p:cNvSpPr>
            <a:spLocks noGrp="1"/>
          </p:cNvSpPr>
          <p:nvPr>
            <p:ph type="sldNum" sz="quarter" idx="4"/>
          </p:nvPr>
        </p:nvSpPr>
        <p:spPr/>
        <p:txBody>
          <a:bodyPr/>
          <a:lstStyle/>
          <a:p>
            <a:fld id="{294A09A9-5501-47C1-A89A-A340965A2BE2}" type="slidenum">
              <a:rPr lang="en-US" smtClean="0"/>
              <a:pPr/>
              <a:t>7</a:t>
            </a:fld>
            <a:endParaRPr lang="en-US" dirty="0"/>
          </a:p>
        </p:txBody>
      </p:sp>
    </p:spTree>
    <p:extLst>
      <p:ext uri="{BB962C8B-B14F-4D97-AF65-F5344CB8AC3E}">
        <p14:creationId xmlns:p14="http://schemas.microsoft.com/office/powerpoint/2010/main" val="14994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2B284-6F1D-B92E-4DCE-D7CC66172BEA}"/>
              </a:ext>
            </a:extLst>
          </p:cNvPr>
          <p:cNvSpPr>
            <a:spLocks noGrp="1"/>
          </p:cNvSpPr>
          <p:nvPr>
            <p:ph type="title"/>
          </p:nvPr>
        </p:nvSpPr>
        <p:spPr/>
        <p:txBody>
          <a:bodyPr/>
          <a:lstStyle/>
          <a:p>
            <a:r>
              <a:rPr lang="en-US" dirty="0"/>
              <a:t>Neurodivergent Cont. 2</a:t>
            </a:r>
          </a:p>
        </p:txBody>
      </p:sp>
      <p:sp>
        <p:nvSpPr>
          <p:cNvPr id="3" name="Content Placeholder 2">
            <a:extLst>
              <a:ext uri="{FF2B5EF4-FFF2-40B4-BE49-F238E27FC236}">
                <a16:creationId xmlns:a16="http://schemas.microsoft.com/office/drawing/2014/main" id="{8C17AD8B-EBE9-EE12-52D6-6315FF02A461}"/>
              </a:ext>
            </a:extLst>
          </p:cNvPr>
          <p:cNvSpPr>
            <a:spLocks noGrp="1"/>
          </p:cNvSpPr>
          <p:nvPr>
            <p:ph idx="1"/>
          </p:nvPr>
        </p:nvSpPr>
        <p:spPr>
          <a:xfrm>
            <a:off x="1167493" y="2087563"/>
            <a:ext cx="9779182" cy="3678237"/>
          </a:xfrm>
        </p:spPr>
        <p:txBody>
          <a:bodyPr/>
          <a:lstStyle/>
          <a:p>
            <a:pPr marL="457200" marR="0">
              <a:lnSpc>
                <a:spcPct val="90000"/>
              </a:lnSpc>
              <a:spcBef>
                <a:spcPts val="0"/>
              </a:spcBef>
              <a:spcAft>
                <a:spcPts val="0"/>
              </a:spcAft>
            </a:pPr>
            <a:r>
              <a:rPr lang="en-US"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Some of the other conditions that are most common among those who describe themselves as neurodivergent include:</a:t>
            </a: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pPr marL="0" marR="0">
              <a:lnSpc>
                <a:spcPct val="90000"/>
              </a:lnSpc>
              <a:spcBef>
                <a:spcPts val="0"/>
              </a:spcBef>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nSpc>
                <a:spcPct val="90000"/>
              </a:lnSpc>
              <a:spcBef>
                <a:spcPts val="0"/>
              </a:spcBef>
              <a:spcAft>
                <a:spcPts val="0"/>
              </a:spcAft>
              <a:buFont typeface="Arial" panose="020B0604020202020204" pitchFamily="34" charset="0"/>
              <a:buChar char="•"/>
              <a:tabLst>
                <a:tab pos="457200" algn="l"/>
              </a:tabLst>
            </a:pPr>
            <a:r>
              <a:rPr lang="en-US" sz="2400" u="sng"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rPr>
              <a:t>Autism spectrum disorder</a:t>
            </a:r>
            <a:r>
              <a:rPr lang="en-US"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(this includes what was once known as </a:t>
            </a:r>
            <a:r>
              <a:rPr lang="en-US" sz="2400" u="sng"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3"/>
              </a:rPr>
              <a:t>Asperger’s syndrome</a:t>
            </a:r>
            <a:r>
              <a:rPr lang="en-US"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0000"/>
              </a:lnSpc>
              <a:spcBef>
                <a:spcPts val="0"/>
              </a:spcBef>
              <a:spcAft>
                <a:spcPts val="0"/>
              </a:spcAft>
              <a:buFont typeface="Arial" panose="020B0604020202020204" pitchFamily="34" charset="0"/>
              <a:buChar char="•"/>
              <a:tabLst>
                <a:tab pos="457200" algn="l"/>
              </a:tabLst>
            </a:pPr>
            <a:r>
              <a:rPr lang="en-US" sz="2400" u="sng"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Attention-deficit hyperactivity disorder (ADHD)</a:t>
            </a:r>
            <a:r>
              <a:rPr lang="en-US"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0000"/>
              </a:lnSpc>
              <a:spcBef>
                <a:spcPts val="0"/>
              </a:spcBef>
              <a:spcAft>
                <a:spcPts val="0"/>
              </a:spcAft>
              <a:buFont typeface="Arial" panose="020B0604020202020204" pitchFamily="34" charset="0"/>
              <a:buChar char="•"/>
              <a:tabLst>
                <a:tab pos="457200" algn="l"/>
              </a:tabLst>
            </a:pPr>
            <a:r>
              <a:rPr lang="en-US" sz="2400" u="sng"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5"/>
              </a:rPr>
              <a:t>Down syndrome</a:t>
            </a:r>
            <a:r>
              <a:rPr lang="en-US"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0000"/>
              </a:lnSpc>
              <a:spcBef>
                <a:spcPts val="0"/>
              </a:spcBef>
              <a:spcAft>
                <a:spcPts val="0"/>
              </a:spcAft>
              <a:buFont typeface="Arial" panose="020B0604020202020204" pitchFamily="34" charset="0"/>
              <a:buChar char="•"/>
              <a:tabLst>
                <a:tab pos="457200" algn="l"/>
              </a:tabLst>
            </a:pPr>
            <a:r>
              <a:rPr lang="en-US" sz="2400" u="sng"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6"/>
              </a:rPr>
              <a:t>Dyscalculia</a:t>
            </a:r>
            <a:r>
              <a:rPr lang="en-US"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(difficulty with math).</a:t>
            </a: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0000"/>
              </a:lnSpc>
              <a:spcBef>
                <a:spcPts val="0"/>
              </a:spcBef>
              <a:spcAft>
                <a:spcPts val="0"/>
              </a:spcAft>
              <a:buFont typeface="Arial" panose="020B0604020202020204" pitchFamily="34" charset="0"/>
              <a:buChar char="•"/>
              <a:tabLst>
                <a:tab pos="457200" algn="l"/>
              </a:tabLst>
            </a:pPr>
            <a:r>
              <a:rPr lang="en-US"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Dysgraphia (difficulty with writing).</a:t>
            </a: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nSpc>
                <a:spcPct val="90000"/>
              </a:lnSpc>
              <a:spcBef>
                <a:spcPts val="0"/>
              </a:spcBef>
              <a:spcAft>
                <a:spcPts val="0"/>
              </a:spcAft>
              <a:buFont typeface="Arial" panose="020B0604020202020204" pitchFamily="34" charset="0"/>
              <a:buChar char="•"/>
              <a:tabLst>
                <a:tab pos="457200" algn="l"/>
              </a:tabLst>
            </a:pPr>
            <a:r>
              <a:rPr lang="en-US" sz="2400" u="sng"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7"/>
              </a:rPr>
              <a:t>Dyslexia</a:t>
            </a:r>
            <a:r>
              <a:rPr lang="en-US" sz="2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(difficulty with reading).</a:t>
            </a: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
        <p:nvSpPr>
          <p:cNvPr id="4" name="Date Placeholder 3">
            <a:extLst>
              <a:ext uri="{FF2B5EF4-FFF2-40B4-BE49-F238E27FC236}">
                <a16:creationId xmlns:a16="http://schemas.microsoft.com/office/drawing/2014/main" id="{C310DBF8-3C03-B2A2-DB92-923433D3A87F}"/>
              </a:ext>
            </a:extLst>
          </p:cNvPr>
          <p:cNvSpPr>
            <a:spLocks noGrp="1"/>
          </p:cNvSpPr>
          <p:nvPr>
            <p:ph type="dt" sz="half" idx="2"/>
          </p:nvPr>
        </p:nvSpPr>
        <p:spPr/>
        <p:txBody>
          <a:bodyPr/>
          <a:lstStyle/>
          <a:p>
            <a:fld id="{8CE9AC2A-20AD-8C48-B5EB-B5322BDBCDEE}" type="datetime1">
              <a:rPr lang="en-US" smtClean="0"/>
              <a:pPr/>
              <a:t>6/27/2023</a:t>
            </a:fld>
            <a:endParaRPr lang="en-US" dirty="0"/>
          </a:p>
        </p:txBody>
      </p:sp>
      <p:sp>
        <p:nvSpPr>
          <p:cNvPr id="5" name="Footer Placeholder 4">
            <a:extLst>
              <a:ext uri="{FF2B5EF4-FFF2-40B4-BE49-F238E27FC236}">
                <a16:creationId xmlns:a16="http://schemas.microsoft.com/office/drawing/2014/main" id="{EB8B7A4F-2BB9-F097-E875-E5E13F4ACE90}"/>
              </a:ext>
            </a:extLst>
          </p:cNvPr>
          <p:cNvSpPr>
            <a:spLocks noGrp="1"/>
          </p:cNvSpPr>
          <p:nvPr>
            <p:ph type="ftr" sz="quarter" idx="3"/>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A2EC16E7-496E-72A7-CCFD-C209EE91BBC6}"/>
              </a:ext>
            </a:extLst>
          </p:cNvPr>
          <p:cNvSpPr>
            <a:spLocks noGrp="1"/>
          </p:cNvSpPr>
          <p:nvPr>
            <p:ph type="sldNum" sz="quarter" idx="4"/>
          </p:nvPr>
        </p:nvSpPr>
        <p:spPr/>
        <p:txBody>
          <a:bodyPr/>
          <a:lstStyle/>
          <a:p>
            <a:fld id="{294A09A9-5501-47C1-A89A-A340965A2BE2}" type="slidenum">
              <a:rPr lang="en-US" smtClean="0"/>
              <a:pPr/>
              <a:t>8</a:t>
            </a:fld>
            <a:endParaRPr lang="en-US" dirty="0"/>
          </a:p>
        </p:txBody>
      </p:sp>
    </p:spTree>
    <p:extLst>
      <p:ext uri="{BB962C8B-B14F-4D97-AF65-F5344CB8AC3E}">
        <p14:creationId xmlns:p14="http://schemas.microsoft.com/office/powerpoint/2010/main" val="3664989036"/>
      </p:ext>
    </p:extLst>
  </p:cSld>
  <p:clrMapOvr>
    <a:masterClrMapping/>
  </p:clrMapOvr>
</p:sld>
</file>

<file path=ppt/theme/theme1.xml><?xml version="1.0" encoding="utf-8"?>
<a:theme xmlns:a="http://schemas.openxmlformats.org/drawingml/2006/main" name="Office Them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al Color Block_Win32_AP_v2" id="{3EA4D81A-EBDE-431D-8B15-A5A6F500D5A4}" vid="{8EBF5489-0BE1-418D-A69C-2193D304C7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Props1.xml><?xml version="1.0" encoding="utf-8"?>
<ds:datastoreItem xmlns:ds="http://schemas.openxmlformats.org/officeDocument/2006/customXml" ds:itemID="{85334180-0405-413B-834A-44FA9E05ADB7}">
  <ds:schemaRefs>
    <ds:schemaRef ds:uri="http://schemas.microsoft.com/sharepoint/v3/contenttype/forms"/>
  </ds:schemaRefs>
</ds:datastoreItem>
</file>

<file path=customXml/itemProps2.xml><?xml version="1.0" encoding="utf-8"?>
<ds:datastoreItem xmlns:ds="http://schemas.openxmlformats.org/officeDocument/2006/customXml" ds:itemID="{4A615295-94F6-4CE2-A1B1-6B7E1DAA5A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D5BAB77-79E1-4739-AA51-10C9079186D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{83F3A9C7-D8F0-42B8-BD77-9FD11A54DA8F}tf45331398_win32</Template>
  <TotalTime>17</TotalTime>
  <Words>437</Words>
  <Application>Microsoft Office PowerPoint</Application>
  <PresentationFormat>Widescreen</PresentationFormat>
  <Paragraphs>44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Tenorite</vt:lpstr>
      <vt:lpstr>Times New Roman</vt:lpstr>
      <vt:lpstr>Office Theme</vt:lpstr>
      <vt:lpstr>Neurotypical/Neurodivergent</vt:lpstr>
      <vt:lpstr>Neurotypical Definitions</vt:lpstr>
      <vt:lpstr>Neurotypical Definitions Cont.</vt:lpstr>
      <vt:lpstr>Neurotypical Definitions Cont. 2</vt:lpstr>
      <vt:lpstr>Neurotypical Definitions Cont. 3</vt:lpstr>
      <vt:lpstr>Neurodivergent Definitions</vt:lpstr>
      <vt:lpstr>Neurodivergent Definitions Cont. </vt:lpstr>
      <vt:lpstr>Neurodivergent Cont.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Neurotypical/Neurodivergent</dc:title>
  <dc:creator>Trudie Hughes</dc:creator>
  <cp:lastModifiedBy>Trudie Hughes</cp:lastModifiedBy>
  <cp:revision>1</cp:revision>
  <dcterms:created xsi:type="dcterms:W3CDTF">2023-06-27T14:40:46Z</dcterms:created>
  <dcterms:modified xsi:type="dcterms:W3CDTF">2023-06-27T14:58:39Z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