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2"/>
  </p:notesMasterIdLst>
  <p:sldIdLst>
    <p:sldId id="256" r:id="rId5"/>
    <p:sldId id="257" r:id="rId6"/>
    <p:sldId id="258" r:id="rId7"/>
    <p:sldId id="259" r:id="rId8"/>
    <p:sldId id="260" r:id="rId9"/>
    <p:sldId id="261" r:id="rId10"/>
    <p:sldId id="262" r:id="rId11"/>
    <p:sldId id="263" r:id="rId12"/>
    <p:sldId id="265" r:id="rId13"/>
    <p:sldId id="266" r:id="rId14"/>
    <p:sldId id="269" r:id="rId15"/>
    <p:sldId id="303" r:id="rId16"/>
    <p:sldId id="272" r:id="rId17"/>
    <p:sldId id="273" r:id="rId18"/>
    <p:sldId id="276" r:id="rId19"/>
    <p:sldId id="277" r:id="rId20"/>
    <p:sldId id="278" r:id="rId21"/>
    <p:sldId id="279" r:id="rId22"/>
    <p:sldId id="280" r:id="rId23"/>
    <p:sldId id="281" r:id="rId24"/>
    <p:sldId id="304" r:id="rId25"/>
    <p:sldId id="282" r:id="rId26"/>
    <p:sldId id="283" r:id="rId27"/>
    <p:sldId id="284" r:id="rId28"/>
    <p:sldId id="333" r:id="rId29"/>
    <p:sldId id="285" r:id="rId30"/>
    <p:sldId id="332" r:id="rId31"/>
    <p:sldId id="331" r:id="rId32"/>
    <p:sldId id="334" r:id="rId33"/>
    <p:sldId id="335" r:id="rId34"/>
    <p:sldId id="336" r:id="rId35"/>
    <p:sldId id="339" r:id="rId36"/>
    <p:sldId id="340" r:id="rId37"/>
    <p:sldId id="344" r:id="rId38"/>
    <p:sldId id="345" r:id="rId39"/>
    <p:sldId id="338" r:id="rId40"/>
    <p:sldId id="343" r:id="rId41"/>
    <p:sldId id="305" r:id="rId42"/>
    <p:sldId id="337" r:id="rId43"/>
    <p:sldId id="287" r:id="rId44"/>
    <p:sldId id="288" r:id="rId45"/>
    <p:sldId id="289" r:id="rId46"/>
    <p:sldId id="290" r:id="rId47"/>
    <p:sldId id="291" r:id="rId48"/>
    <p:sldId id="292" r:id="rId49"/>
    <p:sldId id="293" r:id="rId50"/>
    <p:sldId id="294" r:id="rId51"/>
    <p:sldId id="295" r:id="rId52"/>
    <p:sldId id="296" r:id="rId53"/>
    <p:sldId id="299" r:id="rId54"/>
    <p:sldId id="306" r:id="rId55"/>
    <p:sldId id="307"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4" r:id="rId71"/>
    <p:sldId id="325" r:id="rId72"/>
    <p:sldId id="302" r:id="rId73"/>
    <p:sldId id="326" r:id="rId74"/>
    <p:sldId id="327" r:id="rId75"/>
    <p:sldId id="328" r:id="rId76"/>
    <p:sldId id="329" r:id="rId77"/>
    <p:sldId id="330" r:id="rId78"/>
    <p:sldId id="308" r:id="rId79"/>
    <p:sldId id="300" r:id="rId80"/>
    <p:sldId id="346" r:id="rId8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5"/>
    <p:restoredTop sz="83593"/>
  </p:normalViewPr>
  <p:slideViewPr>
    <p:cSldViewPr snapToGrid="0" snapToObjects="1">
      <p:cViewPr varScale="1">
        <p:scale>
          <a:sx n="67" d="100"/>
          <a:sy n="67" d="100"/>
        </p:scale>
        <p:origin x="1794" y="8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7T15:24:32.814"/>
    </inkml:context>
    <inkml:brush xml:id="br0">
      <inkml:brushProperty name="width" value="0.17143" units="cm"/>
      <inkml:brushProperty name="height" value="0.17143" units="cm"/>
      <inkml:brushProperty name="color" value="#333333"/>
    </inkml:brush>
  </inkml:definitions>
  <inkml:trace contextRef="#ctx0" brushRef="#br0">149 355 7988,'21'-4'49,"-9"-8"0,-4-13 0,0-8 1,9-4-1,-1 0 0,1-1 1,-9 1-1,1 0 0,-1 0 0,8 4-913,5 8 0,-13 25 0,5 25 864,-9 8 0,-4 4 0,0 0 0,0 0 0</inkml:trace>
  <inkml:trace contextRef="#ctx0" brushRef="#br0" timeOffset="206">74 504 8108,'-4'21'-170,"-8"-9"1072,-9-8-982,1-4-253,3 0 164,17 0 0,13-4 1,3-4-1,5-5-430,8 5 1,-9 4 598,5 4 0,0 0 0,12 0 0</inkml:trace>
  <inkml:trace contextRef="#ctx0" brushRef="#br0" timeOffset="440">372 318 8108,'0'-37'544,"0"16"-69,0-12 1,0 33-649,0 0 0,0 4 0,-4 17-85,-9-4-386,9-5-22,-12 5 1,16-9 259,0 17 0,0-13 406,0 13 0,0-13 0,0 13 0,16-17 0,5 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07T15:24:34.437"/>
    </inkml:context>
    <inkml:brush xml:id="br0">
      <inkml:brushProperty name="width" value="0.17143" units="cm"/>
      <inkml:brushProperty name="height" value="0.17143" units="cm"/>
      <inkml:brushProperty name="color" value="#333333"/>
    </inkml:brush>
  </inkml:definitions>
  <inkml:trace contextRef="#ctx0" brushRef="#br0">34 335 7701,'-21'-37'-218,"9"0"1,12 0 239,12-1 1,-3 18-1,11 3 1,1 5-153,0-1 1,-9 1-1,9 8-119,-5-9 1,1 9 0,-9-12-37,4-1 285,17 13 0,-8-29 0,16 12 0</inkml:trace>
  <inkml:trace contextRef="#ctx0" brushRef="#br0" timeOffset="224">108 224 8075,'-16'20'-133,"8"-3"0,-13-13 315,4 8-200,5-8-432,12 13-193,0-17 220,0 0 423,16 0 0,5 0 0,16 0 0</inkml:trace>
  <inkml:trace contextRef="#ctx0" brushRef="#br0" timeOffset="495">257 186 7254,'0'-24'709,"0"-1"1,-4 17-410,-8-5-217,7 9-369,-11 4-841,16 0 389,0 0-142,0 17 880,0-13 0,4 12 0,4-12 0,5 9 0,16-9 0,-25 12 0,12-16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7T15:24:50.420"/>
    </inkml:context>
    <inkml:brush xml:id="br0">
      <inkml:brushProperty name="width" value="0.5" units="cm"/>
      <inkml:brushProperty name="height" value="1" units="cm"/>
      <inkml:brushProperty name="tip" value="rectangle"/>
      <inkml:brushProperty name="rasterOp" value="maskPen"/>
    </inkml:brush>
  </inkml:definitions>
  <inkml:trace contextRef="#ctx0" brushRef="#br0">4 91,'-4'62,"8"-12,17-50,28 0,-7 0,16 0,12-17,-29 13,46-12,-42 16,42 0,-46 0,30 0,-30 0,29 0,-12-17,0 13,12-13,-45 17,25 0,-30 0,1 0,12 17,-12-13,16 13,16-17,-11 0,11 0,1 0,4 0,16 0,-16 0,12-17,-28 13,28-13,-29 17,29 0,-28-16,12 12,-1-13,-11 17,11 0,-16 0,1 0,-1 0,0 0,0 0,0 0,0 0,1 0,-1 0,0 17,17-13,-13 12,29-16,-28 17,11-13,1 13,-13-17,-3 0,-5 16,-13-12,1 29,12-29,-12 13,16-17,0 0,-16 0,12 0,-13-17,1-3,-5-17,-16 16,0-12,-16 12,12-16,-13 16,17-12,-49 46,36-26,-53 46,29-12,-21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423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950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endParaRPr/>
          </a:p>
        </p:txBody>
      </p:sp>
      <p:sp>
        <p:nvSpPr>
          <p:cNvPr id="282" name="Shape 28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788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147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1353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51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517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63305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4314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8366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5795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181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1204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9149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40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55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noRot="1" noChangeAspect="1"/>
          </p:cNvSpPr>
          <p:nvPr>
            <p:ph type="sldImg"/>
          </p:nvPr>
        </p:nvSpPr>
        <p:spPr>
          <a:prstGeom prst="rect">
            <a:avLst/>
          </a:prstGeom>
        </p:spPr>
        <p:txBody>
          <a:bodyPr/>
          <a:lstStyle/>
          <a:p>
            <a:endParaRPr/>
          </a:p>
        </p:txBody>
      </p:sp>
      <p:sp>
        <p:nvSpPr>
          <p:cNvPr id="321" name="Shape 32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endParaRPr/>
          </a:p>
        </p:txBody>
      </p:sp>
      <p:sp>
        <p:nvSpPr>
          <p:cNvPr id="360" name="Shape 36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pPr>
              <a:spcBef>
                <a:spcPts val="900"/>
              </a:spcBef>
              <a:defRPr sz="1200">
                <a:latin typeface="Arial Narrow"/>
                <a:ea typeface="Arial Narrow"/>
                <a:cs typeface="Arial Narrow"/>
                <a:sym typeface="Arial Narrow"/>
              </a:defRPr>
            </a:pPr>
            <a:endParaRPr dirty="0"/>
          </a:p>
        </p:txBody>
      </p:sp>
    </p:spTree>
    <p:extLst>
      <p:ext uri="{BB962C8B-B14F-4D97-AF65-F5344CB8AC3E}">
        <p14:creationId xmlns:p14="http://schemas.microsoft.com/office/powerpoint/2010/main" val="19029129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4031658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461132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1822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sz="3000" dirty="0">
              <a:uFill>
                <a:solidFill>
                  <a:srgbClr val="000000"/>
                </a:solidFill>
              </a:uFill>
              <a:latin typeface="+mn-lt"/>
              <a:ea typeface="+mn-ea"/>
              <a:cs typeface="+mn-cs"/>
              <a:sym typeface="Calibri"/>
            </a:endParaRPr>
          </a:p>
        </p:txBody>
      </p:sp>
    </p:spTree>
    <p:extLst>
      <p:ext uri="{BB962C8B-B14F-4D97-AF65-F5344CB8AC3E}">
        <p14:creationId xmlns:p14="http://schemas.microsoft.com/office/powerpoint/2010/main" val="2747042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lvl1pPr>
              <a:spcBef>
                <a:spcPts val="3500"/>
              </a:spcBef>
              <a:defRPr sz="1200">
                <a:latin typeface="Times New Roman"/>
                <a:ea typeface="Times New Roman"/>
                <a:cs typeface="Times New Roman"/>
                <a:sym typeface="Times New Roman"/>
              </a:defRPr>
            </a:lvl1pPr>
          </a:lstStyle>
          <a:p>
            <a:pPr>
              <a:defRPr>
                <a:solidFill>
                  <a:srgbClr val="39362D"/>
                </a:solidFill>
                <a:latin typeface="Copperplate"/>
                <a:ea typeface="Copperplate"/>
                <a:cs typeface="Copperplate"/>
                <a:sym typeface="Copperplate"/>
              </a:defRPr>
            </a:pPr>
            <a:endParaRPr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663644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27545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17280078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389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a:p>
        </p:txBody>
      </p:sp>
      <p:sp>
        <p:nvSpPr>
          <p:cNvPr id="610" name="Shape 61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1358526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noRot="1" noChangeAspect="1"/>
          </p:cNvSpPr>
          <p:nvPr>
            <p:ph type="sldImg"/>
          </p:nvPr>
        </p:nvSpPr>
        <p:spPr>
          <a:prstGeom prst="rect">
            <a:avLst/>
          </a:prstGeom>
        </p:spPr>
        <p:txBody>
          <a:bodyPr/>
          <a:lstStyle/>
          <a:p>
            <a:endParaRPr/>
          </a:p>
        </p:txBody>
      </p:sp>
      <p:sp>
        <p:nvSpPr>
          <p:cNvPr id="619" name="Shape 619"/>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1421108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97866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a:spLocks noGrp="1" noRot="1" noChangeAspect="1"/>
          </p:cNvSpPr>
          <p:nvPr>
            <p:ph type="sldImg"/>
          </p:nvPr>
        </p:nvSpPr>
        <p:spPr>
          <a:prstGeom prst="rect">
            <a:avLst/>
          </a:prstGeom>
        </p:spPr>
        <p:txBody>
          <a:bodyPr/>
          <a:lstStyle/>
          <a:p>
            <a:endParaRPr/>
          </a:p>
        </p:txBody>
      </p:sp>
      <p:sp>
        <p:nvSpPr>
          <p:cNvPr id="705" name="Shape 705"/>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9805258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32341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Shape 782"/>
          <p:cNvSpPr>
            <a:spLocks noGrp="1" noRot="1" noChangeAspect="1"/>
          </p:cNvSpPr>
          <p:nvPr>
            <p:ph type="sldImg"/>
          </p:nvPr>
        </p:nvSpPr>
        <p:spPr>
          <a:prstGeom prst="rect">
            <a:avLst/>
          </a:prstGeom>
        </p:spPr>
        <p:txBody>
          <a:bodyPr/>
          <a:lstStyle/>
          <a:p>
            <a:endParaRPr/>
          </a:p>
        </p:txBody>
      </p:sp>
      <p:sp>
        <p:nvSpPr>
          <p:cNvPr id="783" name="Shape 783"/>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23118330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9515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noRot="1" noChangeAspect="1"/>
          </p:cNvSpPr>
          <p:nvPr>
            <p:ph type="sldImg"/>
          </p:nvPr>
        </p:nvSpPr>
        <p:spPr>
          <a:prstGeom prst="rect">
            <a:avLst/>
          </a:prstGeom>
        </p:spPr>
        <p:txBody>
          <a:bodyPr/>
          <a:lstStyle/>
          <a:p>
            <a:endParaRPr/>
          </a:p>
        </p:txBody>
      </p:sp>
      <p:sp>
        <p:nvSpPr>
          <p:cNvPr id="830" name="Shape 83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7963481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06400">
              <a:spcBef>
                <a:spcPts val="900"/>
              </a:spcBef>
              <a:defRPr sz="1800">
                <a:latin typeface="Arial Narrow"/>
                <a:ea typeface="Arial Narrow"/>
                <a:cs typeface="Arial Narrow"/>
                <a:sym typeface="Arial Narrow"/>
              </a:defRPr>
            </a:pPr>
            <a:endParaRPr lang="en-US" dirty="0"/>
          </a:p>
        </p:txBody>
      </p:sp>
    </p:spTree>
    <p:extLst>
      <p:ext uri="{BB962C8B-B14F-4D97-AF65-F5344CB8AC3E}">
        <p14:creationId xmlns:p14="http://schemas.microsoft.com/office/powerpoint/2010/main" val="424993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Shape 889"/>
          <p:cNvSpPr>
            <a:spLocks noGrp="1" noRot="1" noChangeAspect="1"/>
          </p:cNvSpPr>
          <p:nvPr>
            <p:ph type="sldImg"/>
          </p:nvPr>
        </p:nvSpPr>
        <p:spPr>
          <a:prstGeom prst="rect">
            <a:avLst/>
          </a:prstGeom>
        </p:spPr>
        <p:txBody>
          <a:bodyPr/>
          <a:lstStyle/>
          <a:p>
            <a:endParaRPr/>
          </a:p>
        </p:txBody>
      </p:sp>
      <p:sp>
        <p:nvSpPr>
          <p:cNvPr id="890" name="Shape 890"/>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363939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78505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hape 977"/>
          <p:cNvSpPr>
            <a:spLocks noGrp="1" noRot="1" noChangeAspect="1"/>
          </p:cNvSpPr>
          <p:nvPr>
            <p:ph type="sldImg"/>
          </p:nvPr>
        </p:nvSpPr>
        <p:spPr>
          <a:prstGeom prst="rect">
            <a:avLst/>
          </a:prstGeom>
        </p:spPr>
        <p:txBody>
          <a:bodyPr/>
          <a:lstStyle/>
          <a:p>
            <a:endParaRPr/>
          </a:p>
        </p:txBody>
      </p:sp>
      <p:sp>
        <p:nvSpPr>
          <p:cNvPr id="978" name="Shape 978"/>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13432187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Shape 985"/>
          <p:cNvSpPr>
            <a:spLocks noGrp="1" noRot="1" noChangeAspect="1"/>
          </p:cNvSpPr>
          <p:nvPr>
            <p:ph type="sldImg"/>
          </p:nvPr>
        </p:nvSpPr>
        <p:spPr>
          <a:prstGeom prst="rect">
            <a:avLst/>
          </a:prstGeom>
        </p:spPr>
        <p:txBody>
          <a:bodyPr/>
          <a:lstStyle/>
          <a:p>
            <a:endParaRPr/>
          </a:p>
        </p:txBody>
      </p:sp>
      <p:sp>
        <p:nvSpPr>
          <p:cNvPr id="986" name="Shape 986"/>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27781105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91436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pPr defTabSz="457200">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3768044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noRot="1" noChangeAspect="1"/>
          </p:cNvSpPr>
          <p:nvPr>
            <p:ph type="sldImg"/>
          </p:nvPr>
        </p:nvSpPr>
        <p:spPr>
          <a:prstGeom prst="rect">
            <a:avLst/>
          </a:prstGeom>
        </p:spPr>
        <p:txBody>
          <a:bodyPr/>
          <a:lstStyle/>
          <a:p>
            <a:endParaRPr/>
          </a:p>
        </p:txBody>
      </p:sp>
      <p:sp>
        <p:nvSpPr>
          <p:cNvPr id="389" name="Shape 38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5.png"/><Relationship Id="rId7" Type="http://schemas.openxmlformats.org/officeDocument/2006/relationships/image" Target="../media/image270.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260.png"/><Relationship Id="rId4" Type="http://schemas.openxmlformats.org/officeDocument/2006/relationships/customXml" Target="../ink/ink1.xml"/><Relationship Id="rId9" Type="http://schemas.openxmlformats.org/officeDocument/2006/relationships/image" Target="../media/image2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3.ti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Why Career Development"/>
          <p:cNvSpPr txBox="1">
            <a:spLocks noGrp="1"/>
          </p:cNvSpPr>
          <p:nvPr>
            <p:ph type="ctrTitle"/>
          </p:nvPr>
        </p:nvSpPr>
        <p:spPr>
          <a:xfrm>
            <a:off x="514007" y="2401887"/>
            <a:ext cx="12197292" cy="4949825"/>
          </a:xfrm>
          <a:prstGeom prst="rect">
            <a:avLst/>
          </a:prstGeom>
        </p:spPr>
        <p:txBody>
          <a:bodyPr>
            <a:normAutofit/>
          </a:bodyPr>
          <a:lstStyle/>
          <a:p>
            <a:r>
              <a:rPr lang="en-US" sz="4800" dirty="0"/>
              <a:t>Food for Thought: </a:t>
            </a:r>
            <a:r>
              <a:rPr sz="4800" dirty="0"/>
              <a:t>Career Development</a:t>
            </a:r>
            <a:r>
              <a:rPr lang="en-US" sz="4800" dirty="0"/>
              <a:t> and Career Planning </a:t>
            </a:r>
            <a:br>
              <a:rPr lang="en-US" sz="4800" dirty="0"/>
            </a:br>
            <a:br>
              <a:rPr lang="en-US" sz="4800" dirty="0"/>
            </a:br>
            <a:r>
              <a:rPr lang="en-US" sz="4800" dirty="0"/>
              <a:t>Dr. Bob Witchger</a:t>
            </a:r>
            <a:br>
              <a:rPr lang="en-US" sz="4800" dirty="0"/>
            </a:br>
            <a:r>
              <a:rPr lang="en-US" sz="4800" dirty="0"/>
              <a:t>Director, Career and Technical Education </a:t>
            </a:r>
            <a:br>
              <a:rPr lang="en-US" sz="4800" dirty="0"/>
            </a:br>
            <a:r>
              <a:rPr lang="en-US" sz="4800" dirty="0"/>
              <a:t>North Carolina Community Colleges </a:t>
            </a:r>
            <a:r>
              <a:rPr sz="4800" dirty="0"/>
              <a:t> </a:t>
            </a:r>
          </a:p>
        </p:txBody>
      </p:sp>
      <p:sp>
        <p:nvSpPr>
          <p:cNvPr id="121" name="Slide Number"/>
          <p:cNvSpPr txBox="1">
            <a:spLocks noGrp="1"/>
          </p:cNvSpPr>
          <p:nvPr>
            <p:ph type="sldNum" sz="quarter" idx="2"/>
          </p:nvPr>
        </p:nvSpPr>
        <p:spPr>
          <a:xfrm>
            <a:off x="6385373" y="9296400"/>
            <a:ext cx="227280" cy="324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Unknown.jpeg" descr="Unknown.jpeg"/>
          <p:cNvPicPr>
            <a:picLocks noChangeAspect="1"/>
          </p:cNvPicPr>
          <p:nvPr/>
        </p:nvPicPr>
        <p:blipFill>
          <a:blip r:embed="rId3"/>
          <a:stretch>
            <a:fillRect/>
          </a:stretch>
        </p:blipFill>
        <p:spPr>
          <a:xfrm>
            <a:off x="381396" y="2296814"/>
            <a:ext cx="12687425" cy="7262163"/>
          </a:xfrm>
          <a:prstGeom prst="rect">
            <a:avLst/>
          </a:prstGeom>
          <a:ln w="12700">
            <a:miter lim="400000"/>
          </a:ln>
        </p:spPr>
      </p:pic>
      <p:sp>
        <p:nvSpPr>
          <p:cNvPr id="184" name="Development means growth, continuous acquisition and application of one’s skills."/>
          <p:cNvSpPr txBox="1">
            <a:spLocks noGrp="1"/>
          </p:cNvSpPr>
          <p:nvPr>
            <p:ph type="title"/>
          </p:nvPr>
        </p:nvSpPr>
        <p:spPr>
          <a:xfrm>
            <a:off x="1161962" y="330200"/>
            <a:ext cx="11126293" cy="3417094"/>
          </a:xfrm>
          <a:prstGeom prst="rect">
            <a:avLst/>
          </a:prstGeom>
        </p:spPr>
        <p:txBody>
          <a:bodyPr/>
          <a:lstStyle>
            <a:lvl1pPr algn="l" defTabSz="457200">
              <a:defRPr sz="4600">
                <a:latin typeface="Helvetica"/>
                <a:ea typeface="Helvetica"/>
                <a:cs typeface="Helvetica"/>
                <a:sym typeface="Helvetica"/>
              </a:defRPr>
            </a:lvl1pPr>
          </a:lstStyle>
          <a:p>
            <a:r>
              <a:t>Development means growth, continuous acquisition and application of one’s skills. </a:t>
            </a:r>
          </a:p>
        </p:txBody>
      </p:sp>
      <p:sp>
        <p:nvSpPr>
          <p:cNvPr id="18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dots-happenstance.jpg" descr="dots-happenstance.jpg"/>
          <p:cNvPicPr>
            <a:picLocks noChangeAspect="1"/>
          </p:cNvPicPr>
          <p:nvPr/>
        </p:nvPicPr>
        <p:blipFill>
          <a:blip r:embed="rId3"/>
          <a:stretch>
            <a:fillRect/>
          </a:stretch>
        </p:blipFill>
        <p:spPr>
          <a:xfrm>
            <a:off x="1599108" y="1887239"/>
            <a:ext cx="10228009" cy="7671008"/>
          </a:xfrm>
          <a:prstGeom prst="rect">
            <a:avLst/>
          </a:prstGeom>
          <a:ln w="12700">
            <a:miter lim="400000"/>
          </a:ln>
        </p:spPr>
      </p:pic>
      <p:sp>
        <p:nvSpPr>
          <p:cNvPr id="202" name="Career development is the process of acquiring and experiencing planned and unplanned activities that support attainment of life and work goals."/>
          <p:cNvSpPr txBox="1">
            <a:spLocks noGrp="1"/>
          </p:cNvSpPr>
          <p:nvPr>
            <p:ph type="title"/>
          </p:nvPr>
        </p:nvSpPr>
        <p:spPr>
          <a:xfrm>
            <a:off x="820312" y="330200"/>
            <a:ext cx="11785601" cy="2932212"/>
          </a:xfrm>
          <a:prstGeom prst="rect">
            <a:avLst/>
          </a:prstGeom>
          <a:solidFill>
            <a:schemeClr val="accent1">
              <a:hueOff val="114395"/>
              <a:lumOff val="-24975"/>
            </a:schemeClr>
          </a:solidFill>
        </p:spPr>
        <p:txBody>
          <a:bodyPr/>
          <a:lstStyle>
            <a:lvl1pPr defTabSz="449833">
              <a:defRPr sz="3773" b="1">
                <a:solidFill>
                  <a:srgbClr val="FFFFFF"/>
                </a:solidFill>
                <a:latin typeface="Helvetica Neue"/>
                <a:ea typeface="Helvetica Neue"/>
                <a:cs typeface="Helvetica Neue"/>
                <a:sym typeface="Helvetica Neue"/>
              </a:defRPr>
            </a:lvl1pPr>
          </a:lstStyle>
          <a:p>
            <a:pPr>
              <a:defRPr b="0">
                <a:latin typeface="+mn-lt"/>
                <a:ea typeface="+mn-ea"/>
                <a:cs typeface="+mn-cs"/>
                <a:sym typeface="Helvetica Neue Medium"/>
              </a:defRPr>
            </a:pPr>
            <a:r>
              <a:rPr b="1">
                <a:latin typeface="Helvetica Neue"/>
                <a:ea typeface="Helvetica Neue"/>
                <a:cs typeface="Helvetica Neue"/>
                <a:sym typeface="Helvetica Neue"/>
              </a:rPr>
              <a:t>Career development is the process of acquiring and experiencing planned and unplanned activities that support attainment of life and work goals.  </a:t>
            </a:r>
          </a:p>
        </p:txBody>
      </p:sp>
      <p:sp>
        <p:nvSpPr>
          <p:cNvPr id="20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E94402-3F14-C448-96C3-0201948D55A4}"/>
              </a:ext>
            </a:extLst>
          </p:cNvPr>
          <p:cNvPicPr>
            <a:picLocks noChangeAspect="1"/>
          </p:cNvPicPr>
          <p:nvPr/>
        </p:nvPicPr>
        <p:blipFill>
          <a:blip r:embed="rId3"/>
          <a:stretch>
            <a:fillRect/>
          </a:stretch>
        </p:blipFill>
        <p:spPr>
          <a:xfrm>
            <a:off x="766312" y="3008671"/>
            <a:ext cx="12102825" cy="4660491"/>
          </a:xfrm>
          <a:prstGeom prst="rect">
            <a:avLst/>
          </a:prstGeom>
        </p:spPr>
      </p:pic>
    </p:spTree>
    <p:extLst>
      <p:ext uri="{BB962C8B-B14F-4D97-AF65-F5344CB8AC3E}">
        <p14:creationId xmlns:p14="http://schemas.microsoft.com/office/powerpoint/2010/main" val="32583931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areer Development started  in the 1950s yet  evidence in European trade guilds of the 12th century."/>
          <p:cNvSpPr txBox="1">
            <a:spLocks noGrp="1"/>
          </p:cNvSpPr>
          <p:nvPr>
            <p:ph type="title"/>
          </p:nvPr>
        </p:nvSpPr>
        <p:spPr>
          <a:xfrm>
            <a:off x="2794000" y="694332"/>
            <a:ext cx="9730879" cy="2468662"/>
          </a:xfrm>
          <a:prstGeom prst="rect">
            <a:avLst/>
          </a:prstGeom>
        </p:spPr>
        <p:txBody>
          <a:bodyPr/>
          <a:lstStyle/>
          <a:p>
            <a:pPr algn="r" defTabSz="288036">
              <a:defRPr sz="3780">
                <a:latin typeface="Helvetica"/>
                <a:ea typeface="Helvetica"/>
                <a:cs typeface="Helvetica"/>
                <a:sym typeface="Helvetica"/>
              </a:defRPr>
            </a:pPr>
            <a:r>
              <a:rPr dirty="0"/>
              <a:t> Career Development started in the 1950s</a:t>
            </a:r>
            <a:r>
              <a:rPr lang="en-US" dirty="0"/>
              <a:t>,</a:t>
            </a:r>
            <a:r>
              <a:rPr dirty="0"/>
              <a:t> yet evidence in European trade guilds of the 12</a:t>
            </a:r>
            <a:r>
              <a:rPr baseline="31999" dirty="0"/>
              <a:t>th</a:t>
            </a:r>
            <a:r>
              <a:rPr dirty="0"/>
              <a:t> century. </a:t>
            </a:r>
          </a:p>
        </p:txBody>
      </p:sp>
      <p:pic>
        <p:nvPicPr>
          <p:cNvPr id="219" name="Unknown.jpeg" descr="Unknown.jpeg"/>
          <p:cNvPicPr>
            <a:picLocks noChangeAspect="1"/>
          </p:cNvPicPr>
          <p:nvPr/>
        </p:nvPicPr>
        <p:blipFill>
          <a:blip r:embed="rId3"/>
          <a:stretch>
            <a:fillRect/>
          </a:stretch>
        </p:blipFill>
        <p:spPr>
          <a:xfrm>
            <a:off x="627745" y="2623298"/>
            <a:ext cx="9114553" cy="6619314"/>
          </a:xfrm>
          <a:prstGeom prst="rect">
            <a:avLst/>
          </a:prstGeom>
          <a:ln w="12700">
            <a:miter lim="400000"/>
          </a:ln>
        </p:spPr>
      </p:pic>
      <p:sp>
        <p:nvSpPr>
          <p:cNvPr id="22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Late nineteenth and early twentieth centuries, industrial revolution in the US and in Europe prompted the need for vocational training to match the needs of the newly emerging manufacturing – based economy,"/>
          <p:cNvSpPr txBox="1">
            <a:spLocks noGrp="1"/>
          </p:cNvSpPr>
          <p:nvPr>
            <p:ph type="title"/>
          </p:nvPr>
        </p:nvSpPr>
        <p:spPr>
          <a:xfrm>
            <a:off x="482600" y="352105"/>
            <a:ext cx="7272388" cy="4192136"/>
          </a:xfrm>
          <a:prstGeom prst="rect">
            <a:avLst/>
          </a:prstGeom>
        </p:spPr>
        <p:txBody>
          <a:bodyPr/>
          <a:lstStyle>
            <a:lvl1pPr algn="just" defTabSz="329184">
              <a:defRPr sz="3456">
                <a:latin typeface="Helvetica"/>
                <a:ea typeface="Helvetica"/>
                <a:cs typeface="Helvetica"/>
                <a:sym typeface="Helvetica"/>
              </a:defRPr>
            </a:lvl1pPr>
          </a:lstStyle>
          <a:p>
            <a:pPr algn="l"/>
            <a:r>
              <a:rPr dirty="0"/>
              <a:t>Late nineteenth and early twentieth centuries, industrial revolution in the US and in Europe prompted the need for vocational training to match the needs of the newly emerging manufacturing</a:t>
            </a:r>
            <a:r>
              <a:rPr lang="en-US" dirty="0"/>
              <a:t>-</a:t>
            </a:r>
            <a:r>
              <a:rPr dirty="0"/>
              <a:t>based economy, </a:t>
            </a:r>
          </a:p>
        </p:txBody>
      </p:sp>
      <p:pic>
        <p:nvPicPr>
          <p:cNvPr id="225" name="Unknown.jpeg" descr="Unknown.jpeg"/>
          <p:cNvPicPr>
            <a:picLocks noChangeAspect="1"/>
          </p:cNvPicPr>
          <p:nvPr/>
        </p:nvPicPr>
        <p:blipFill>
          <a:blip r:embed="rId3"/>
          <a:stretch>
            <a:fillRect/>
          </a:stretch>
        </p:blipFill>
        <p:spPr>
          <a:xfrm>
            <a:off x="8182421" y="969260"/>
            <a:ext cx="4559301" cy="2957826"/>
          </a:xfrm>
          <a:prstGeom prst="rect">
            <a:avLst/>
          </a:prstGeom>
          <a:ln w="50800">
            <a:solidFill>
              <a:schemeClr val="accent1">
                <a:hueOff val="114395"/>
                <a:lumOff val="-24975"/>
              </a:schemeClr>
            </a:solidFill>
            <a:miter lim="400000"/>
          </a:ln>
          <a:effectLst>
            <a:outerShdw blurRad="355600" rotWithShape="0">
              <a:srgbClr val="000000">
                <a:alpha val="75000"/>
              </a:srgbClr>
            </a:outerShdw>
          </a:effectLst>
        </p:spPr>
      </p:pic>
      <p:pic>
        <p:nvPicPr>
          <p:cNvPr id="226" name="Unknown.jpeg" descr="Unknown.jpeg"/>
          <p:cNvPicPr>
            <a:picLocks noChangeAspect="1"/>
          </p:cNvPicPr>
          <p:nvPr/>
        </p:nvPicPr>
        <p:blipFill>
          <a:blip r:embed="rId4">
            <a:alphaModFix amt="95463"/>
          </a:blip>
          <a:stretch>
            <a:fillRect/>
          </a:stretch>
        </p:blipFill>
        <p:spPr>
          <a:xfrm>
            <a:off x="887386" y="4851356"/>
            <a:ext cx="11230028" cy="4192136"/>
          </a:xfrm>
          <a:prstGeom prst="rect">
            <a:avLst/>
          </a:prstGeom>
          <a:ln w="12700">
            <a:miter lim="400000"/>
          </a:ln>
        </p:spPr>
      </p:pic>
      <p:sp>
        <p:nvSpPr>
          <p:cNvPr id="22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Frank Parsons -…"/>
          <p:cNvSpPr txBox="1">
            <a:spLocks noGrp="1"/>
          </p:cNvSpPr>
          <p:nvPr>
            <p:ph type="title"/>
          </p:nvPr>
        </p:nvSpPr>
        <p:spPr>
          <a:xfrm>
            <a:off x="711200" y="1258292"/>
            <a:ext cx="5402164" cy="6021246"/>
          </a:xfrm>
          <a:prstGeom prst="rect">
            <a:avLst/>
          </a:prstGeom>
        </p:spPr>
        <p:txBody>
          <a:bodyPr/>
          <a:lstStyle/>
          <a:p>
            <a:pPr algn="l" defTabSz="224027">
              <a:defRPr sz="3234">
                <a:latin typeface="Helvetica"/>
                <a:ea typeface="Helvetica"/>
                <a:cs typeface="Helvetica"/>
                <a:sym typeface="Helvetica"/>
              </a:defRPr>
            </a:pPr>
            <a:endParaRPr/>
          </a:p>
          <a:p>
            <a:pPr algn="l" defTabSz="224027">
              <a:defRPr sz="3528">
                <a:latin typeface="Helvetica"/>
                <a:ea typeface="Helvetica"/>
                <a:cs typeface="Helvetica"/>
                <a:sym typeface="Helvetica"/>
              </a:defRPr>
            </a:pPr>
            <a:r>
              <a:t>Frank Parsons - </a:t>
            </a:r>
          </a:p>
          <a:p>
            <a:pPr algn="l" defTabSz="224027">
              <a:defRPr sz="3528">
                <a:latin typeface="Helvetica"/>
                <a:ea typeface="Helvetica"/>
                <a:cs typeface="Helvetica"/>
                <a:sym typeface="Helvetica"/>
              </a:defRPr>
            </a:pPr>
            <a:r>
              <a:t>Engineer, Lawyer </a:t>
            </a:r>
          </a:p>
          <a:p>
            <a:pPr algn="l" defTabSz="224027">
              <a:defRPr sz="3528">
                <a:latin typeface="Helvetica"/>
                <a:ea typeface="Helvetica"/>
                <a:cs typeface="Helvetica"/>
                <a:sym typeface="Helvetica"/>
              </a:defRPr>
            </a:pPr>
            <a:r>
              <a:t>Originates the term </a:t>
            </a:r>
          </a:p>
          <a:p>
            <a:pPr algn="l" defTabSz="224027">
              <a:defRPr sz="3528">
                <a:latin typeface="Helvetica"/>
                <a:ea typeface="Helvetica"/>
                <a:cs typeface="Helvetica"/>
                <a:sym typeface="Helvetica"/>
              </a:defRPr>
            </a:pPr>
            <a:r>
              <a:t>Vocational Guidance</a:t>
            </a:r>
          </a:p>
          <a:p>
            <a:pPr algn="l" defTabSz="224027">
              <a:defRPr sz="3528">
                <a:latin typeface="Helvetica"/>
                <a:ea typeface="Helvetica"/>
                <a:cs typeface="Helvetica"/>
                <a:sym typeface="Helvetica"/>
              </a:defRPr>
            </a:pPr>
            <a:r>
              <a:t>1909 </a:t>
            </a:r>
          </a:p>
          <a:p>
            <a:pPr algn="l" defTabSz="224027">
              <a:defRPr sz="2254">
                <a:latin typeface="Helvetica"/>
                <a:ea typeface="Helvetica"/>
                <a:cs typeface="Helvetica"/>
                <a:sym typeface="Helvetica"/>
              </a:defRPr>
            </a:pPr>
            <a:endParaRPr/>
          </a:p>
          <a:p>
            <a:pPr algn="l" defTabSz="224027">
              <a:defRPr sz="2254">
                <a:latin typeface="Helvetica"/>
                <a:ea typeface="Helvetica"/>
                <a:cs typeface="Helvetica"/>
                <a:sym typeface="Helvetica"/>
              </a:defRPr>
            </a:pPr>
            <a:endParaRPr/>
          </a:p>
          <a:p>
            <a:pPr algn="l" defTabSz="224027">
              <a:defRPr sz="2254">
                <a:latin typeface="Helvetica"/>
                <a:ea typeface="Helvetica"/>
                <a:cs typeface="Helvetica"/>
                <a:sym typeface="Helvetica"/>
              </a:defRPr>
            </a:pPr>
            <a:endParaRPr/>
          </a:p>
          <a:p>
            <a:pPr algn="l" defTabSz="224027">
              <a:defRPr sz="2254">
                <a:latin typeface="Helvetica"/>
                <a:ea typeface="Helvetica"/>
                <a:cs typeface="Helvetica"/>
                <a:sym typeface="Helvetica"/>
              </a:defRPr>
            </a:pPr>
            <a:endParaRPr/>
          </a:p>
          <a:p>
            <a:pPr algn="l" defTabSz="224027">
              <a:defRPr sz="2254">
                <a:latin typeface="Helvetica"/>
                <a:ea typeface="Helvetica"/>
                <a:cs typeface="Helvetica"/>
                <a:sym typeface="Helvetica"/>
              </a:defRPr>
            </a:pPr>
            <a:endParaRPr/>
          </a:p>
          <a:p>
            <a:pPr algn="l" defTabSz="224027">
              <a:defRPr sz="2254">
                <a:latin typeface="Helvetica"/>
                <a:ea typeface="Helvetica"/>
                <a:cs typeface="Helvetica"/>
                <a:sym typeface="Helvetica"/>
              </a:defRPr>
            </a:pPr>
            <a:endParaRPr/>
          </a:p>
          <a:p>
            <a:pPr algn="l" defTabSz="224027">
              <a:defRPr sz="2254">
                <a:latin typeface="Helvetica"/>
                <a:ea typeface="Helvetica"/>
                <a:cs typeface="Helvetica"/>
                <a:sym typeface="Helvetica"/>
              </a:defRPr>
            </a:pPr>
            <a:endParaRPr/>
          </a:p>
        </p:txBody>
      </p:sp>
      <p:pic>
        <p:nvPicPr>
          <p:cNvPr id="242" name="Unknown.jpeg" descr="Unknown.jpeg"/>
          <p:cNvPicPr>
            <a:picLocks noChangeAspect="1"/>
          </p:cNvPicPr>
          <p:nvPr/>
        </p:nvPicPr>
        <p:blipFill>
          <a:blip r:embed="rId3"/>
          <a:stretch>
            <a:fillRect/>
          </a:stretch>
        </p:blipFill>
        <p:spPr>
          <a:xfrm>
            <a:off x="8471413" y="790872"/>
            <a:ext cx="3813952" cy="5804751"/>
          </a:xfrm>
          <a:prstGeom prst="rect">
            <a:avLst/>
          </a:prstGeom>
          <a:ln w="12700">
            <a:miter lim="400000"/>
          </a:ln>
        </p:spPr>
      </p:pic>
      <p:sp>
        <p:nvSpPr>
          <p:cNvPr id="243" name="An  early model for career development"/>
          <p:cNvSpPr txBox="1"/>
          <p:nvPr/>
        </p:nvSpPr>
        <p:spPr>
          <a:xfrm>
            <a:off x="641201" y="7292619"/>
            <a:ext cx="11722398" cy="1518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600" b="0">
                <a:latin typeface="Helvetica"/>
                <a:ea typeface="Helvetica"/>
                <a:cs typeface="Helvetica"/>
                <a:sym typeface="Helvetica"/>
              </a:defRPr>
            </a:pPr>
            <a:endParaRPr dirty="0"/>
          </a:p>
          <a:p>
            <a:pPr algn="l" defTabSz="457200">
              <a:defRPr sz="4600" b="0">
                <a:latin typeface="Helvetica"/>
                <a:ea typeface="Helvetica"/>
                <a:cs typeface="Helvetica"/>
                <a:sym typeface="Helvetica"/>
              </a:defRPr>
            </a:pPr>
            <a:r>
              <a:rPr dirty="0"/>
              <a:t>An early model for career development </a:t>
            </a:r>
          </a:p>
        </p:txBody>
      </p:sp>
      <p:sp>
        <p:nvSpPr>
          <p:cNvPr id="24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arsons model based on practical experience rather than research, well respected.…"/>
          <p:cNvSpPr txBox="1">
            <a:spLocks noGrp="1"/>
          </p:cNvSpPr>
          <p:nvPr>
            <p:ph type="title"/>
          </p:nvPr>
        </p:nvSpPr>
        <p:spPr>
          <a:xfrm>
            <a:off x="1041400" y="1162347"/>
            <a:ext cx="6319739" cy="7784010"/>
          </a:xfrm>
          <a:prstGeom prst="rect">
            <a:avLst/>
          </a:prstGeom>
        </p:spPr>
        <p:txBody>
          <a:bodyPr/>
          <a:lstStyle/>
          <a:p>
            <a:pPr algn="l" defTabSz="457200">
              <a:defRPr sz="4100">
                <a:latin typeface="Helvetica"/>
                <a:ea typeface="Helvetica"/>
                <a:cs typeface="Helvetica"/>
                <a:sym typeface="Helvetica"/>
              </a:defRPr>
            </a:pPr>
            <a:r>
              <a:rPr dirty="0"/>
              <a:t>Parson</a:t>
            </a:r>
            <a:r>
              <a:rPr lang="en-US" dirty="0"/>
              <a:t>'</a:t>
            </a:r>
            <a:r>
              <a:rPr dirty="0"/>
              <a:t>s model </a:t>
            </a:r>
            <a:r>
              <a:rPr lang="en-US" dirty="0"/>
              <a:t>is </a:t>
            </a:r>
            <a:r>
              <a:rPr dirty="0"/>
              <a:t>based on practical experience rather than research</a:t>
            </a:r>
            <a:r>
              <a:rPr lang="en-US" dirty="0"/>
              <a:t>. It is </a:t>
            </a:r>
            <a:r>
              <a:rPr dirty="0"/>
              <a:t>well respected. </a:t>
            </a:r>
          </a:p>
          <a:p>
            <a:pPr algn="l" defTabSz="457200">
              <a:defRPr sz="4100">
                <a:latin typeface="Helvetica"/>
                <a:ea typeface="Helvetica"/>
                <a:cs typeface="Helvetica"/>
                <a:sym typeface="Helvetica"/>
              </a:defRPr>
            </a:pPr>
            <a:endParaRPr dirty="0"/>
          </a:p>
          <a:p>
            <a:pPr algn="l" defTabSz="457200">
              <a:defRPr sz="4100">
                <a:latin typeface="Helvetica"/>
                <a:ea typeface="Helvetica"/>
                <a:cs typeface="Helvetica"/>
                <a:sym typeface="Helvetica"/>
              </a:defRPr>
            </a:pPr>
            <a:r>
              <a:rPr dirty="0"/>
              <a:t>Early proponent of matching individual interests and skills with job requirements</a:t>
            </a:r>
            <a:r>
              <a:rPr lang="en-US" dirty="0"/>
              <a:t>.</a:t>
            </a:r>
            <a:endParaRPr dirty="0"/>
          </a:p>
        </p:txBody>
      </p:sp>
      <p:grpSp>
        <p:nvGrpSpPr>
          <p:cNvPr id="251" name="images.jpeg"/>
          <p:cNvGrpSpPr/>
          <p:nvPr/>
        </p:nvGrpSpPr>
        <p:grpSpPr>
          <a:xfrm>
            <a:off x="7624398" y="1795569"/>
            <a:ext cx="5020536" cy="6162462"/>
            <a:chOff x="0" y="0"/>
            <a:chExt cx="5020534" cy="6162460"/>
          </a:xfrm>
        </p:grpSpPr>
        <p:pic>
          <p:nvPicPr>
            <p:cNvPr id="250" name="images.jpeg" descr="images.jpeg"/>
            <p:cNvPicPr>
              <a:picLocks noChangeAspect="1"/>
            </p:cNvPicPr>
            <p:nvPr/>
          </p:nvPicPr>
          <p:blipFill>
            <a:blip r:embed="rId3"/>
            <a:stretch>
              <a:fillRect/>
            </a:stretch>
          </p:blipFill>
          <p:spPr>
            <a:xfrm>
              <a:off x="304800" y="304800"/>
              <a:ext cx="4410935" cy="5502061"/>
            </a:xfrm>
            <a:prstGeom prst="rect">
              <a:avLst/>
            </a:prstGeom>
            <a:ln>
              <a:noFill/>
            </a:ln>
            <a:effectLst/>
          </p:spPr>
        </p:pic>
        <p:pic>
          <p:nvPicPr>
            <p:cNvPr id="249" name="images.jpeg" descr="images.jpeg"/>
            <p:cNvPicPr>
              <a:picLocks/>
            </p:cNvPicPr>
            <p:nvPr/>
          </p:nvPicPr>
          <p:blipFill>
            <a:blip r:embed="rId4"/>
            <a:stretch>
              <a:fillRect/>
            </a:stretch>
          </p:blipFill>
          <p:spPr>
            <a:xfrm>
              <a:off x="0" y="0"/>
              <a:ext cx="5020535" cy="6162461"/>
            </a:xfrm>
            <a:prstGeom prst="rect">
              <a:avLst/>
            </a:prstGeom>
            <a:effectLst/>
          </p:spPr>
        </p:pic>
      </p:grpSp>
      <p:sp>
        <p:nvSpPr>
          <p:cNvPr id="25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itle"/>
          <p:cNvSpPr txBox="1">
            <a:spLocks noGrp="1"/>
          </p:cNvSpPr>
          <p:nvPr>
            <p:ph type="title"/>
          </p:nvPr>
        </p:nvSpPr>
        <p:spPr>
          <a:xfrm>
            <a:off x="1270000" y="4089400"/>
            <a:ext cx="10464800" cy="3302000"/>
          </a:xfrm>
          <a:prstGeom prst="rect">
            <a:avLst/>
          </a:prstGeom>
        </p:spPr>
        <p:txBody>
          <a:bodyPr/>
          <a:lstStyle/>
          <a:p>
            <a:pPr algn="l" defTabSz="457200">
              <a:defRPr sz="3100">
                <a:latin typeface="Helvetica"/>
                <a:ea typeface="Helvetica"/>
                <a:cs typeface="Helvetica"/>
                <a:sym typeface="Helvetica"/>
              </a:defRPr>
            </a:pPr>
            <a:endParaRPr/>
          </a:p>
        </p:txBody>
      </p:sp>
      <p:grpSp>
        <p:nvGrpSpPr>
          <p:cNvPr id="259" name="images.jpeg"/>
          <p:cNvGrpSpPr/>
          <p:nvPr/>
        </p:nvGrpSpPr>
        <p:grpSpPr>
          <a:xfrm>
            <a:off x="1177032" y="973345"/>
            <a:ext cx="10150560" cy="7806910"/>
            <a:chOff x="0" y="0"/>
            <a:chExt cx="10150559" cy="7806909"/>
          </a:xfrm>
        </p:grpSpPr>
        <p:pic>
          <p:nvPicPr>
            <p:cNvPr id="258" name="images.jpeg" descr="images.jpeg"/>
            <p:cNvPicPr>
              <a:picLocks noChangeAspect="1"/>
            </p:cNvPicPr>
            <p:nvPr/>
          </p:nvPicPr>
          <p:blipFill>
            <a:blip r:embed="rId3"/>
            <a:stretch>
              <a:fillRect/>
            </a:stretch>
          </p:blipFill>
          <p:spPr>
            <a:xfrm>
              <a:off x="304800" y="304800"/>
              <a:ext cx="9540960" cy="7146510"/>
            </a:xfrm>
            <a:prstGeom prst="rect">
              <a:avLst/>
            </a:prstGeom>
            <a:ln>
              <a:noFill/>
            </a:ln>
            <a:effectLst/>
          </p:spPr>
        </p:pic>
        <p:pic>
          <p:nvPicPr>
            <p:cNvPr id="257" name="images.jpeg" descr="images.jpeg"/>
            <p:cNvPicPr>
              <a:picLocks/>
            </p:cNvPicPr>
            <p:nvPr/>
          </p:nvPicPr>
          <p:blipFill>
            <a:blip r:embed="rId4"/>
            <a:stretch>
              <a:fillRect/>
            </a:stretch>
          </p:blipFill>
          <p:spPr>
            <a:xfrm>
              <a:off x="0" y="0"/>
              <a:ext cx="10150560" cy="7806910"/>
            </a:xfrm>
            <a:prstGeom prst="rect">
              <a:avLst/>
            </a:prstGeom>
            <a:effectLst/>
          </p:spPr>
        </p:pic>
      </p:grpSp>
      <p:sp>
        <p:nvSpPr>
          <p:cNvPr id="2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hree Basic Tenants…"/>
          <p:cNvSpPr txBox="1">
            <a:spLocks noGrp="1"/>
          </p:cNvSpPr>
          <p:nvPr>
            <p:ph type="title"/>
          </p:nvPr>
        </p:nvSpPr>
        <p:spPr>
          <a:xfrm>
            <a:off x="324465" y="865385"/>
            <a:ext cx="12241161" cy="7768234"/>
          </a:xfrm>
          <a:prstGeom prst="rect">
            <a:avLst/>
          </a:prstGeom>
        </p:spPr>
        <p:txBody>
          <a:bodyPr/>
          <a:lstStyle/>
          <a:p>
            <a:pPr algn="l" defTabSz="457200">
              <a:lnSpc>
                <a:spcPct val="120000"/>
              </a:lnSpc>
              <a:defRPr sz="3100">
                <a:latin typeface="Helvetica"/>
                <a:ea typeface="Helvetica"/>
                <a:cs typeface="Helvetica"/>
                <a:sym typeface="Helvetica"/>
              </a:defRPr>
            </a:pPr>
            <a:r>
              <a:rPr sz="4000" dirty="0"/>
              <a:t>Three Basic Tenants </a:t>
            </a:r>
            <a:br>
              <a:rPr lang="en-US" sz="4000" dirty="0"/>
            </a:br>
            <a:endParaRPr sz="4000" dirty="0"/>
          </a:p>
          <a:p>
            <a:pPr marL="0" indent="228599" algn="l" defTabSz="457200">
              <a:lnSpc>
                <a:spcPct val="120000"/>
              </a:lnSpc>
              <a:buSzPct val="100000"/>
              <a:buFont typeface="Helvetica"/>
              <a:defRPr sz="3100">
                <a:latin typeface="Helvetica"/>
                <a:ea typeface="Helvetica"/>
                <a:cs typeface="Helvetica"/>
                <a:sym typeface="Helvetica"/>
              </a:defRPr>
            </a:pPr>
            <a:r>
              <a:rPr lang="en-US" sz="4000" dirty="0"/>
              <a:t>1. </a:t>
            </a:r>
            <a:r>
              <a:rPr sz="3600" dirty="0"/>
              <a:t>Understanding </a:t>
            </a:r>
            <a:r>
              <a:rPr lang="en-US" sz="3600" dirty="0"/>
              <a:t>yourself</a:t>
            </a:r>
            <a:r>
              <a:rPr sz="3600" dirty="0"/>
              <a:t> </a:t>
            </a:r>
          </a:p>
          <a:p>
            <a:pPr marL="0" indent="228599" algn="l" defTabSz="457200">
              <a:lnSpc>
                <a:spcPct val="120000"/>
              </a:lnSpc>
              <a:buSzPct val="100000"/>
              <a:buFont typeface="Helvetica"/>
              <a:defRPr sz="3100">
                <a:latin typeface="Helvetica"/>
                <a:ea typeface="Helvetica"/>
                <a:cs typeface="Helvetica"/>
                <a:sym typeface="Helvetica"/>
              </a:defRPr>
            </a:pPr>
            <a:r>
              <a:rPr lang="en-US" sz="3600" dirty="0"/>
              <a:t>2. R</a:t>
            </a:r>
            <a:r>
              <a:rPr sz="3600" dirty="0"/>
              <a:t>ecognize </a:t>
            </a:r>
            <a:r>
              <a:rPr lang="en-US" sz="3600" dirty="0"/>
              <a:t>skills that</a:t>
            </a:r>
            <a:r>
              <a:rPr sz="3600" dirty="0"/>
              <a:t> different types of work require </a:t>
            </a:r>
          </a:p>
          <a:p>
            <a:pPr marL="0" indent="228599" algn="l" defTabSz="457200">
              <a:lnSpc>
                <a:spcPct val="120000"/>
              </a:lnSpc>
              <a:buSzPct val="100000"/>
              <a:buFont typeface="Helvetica"/>
              <a:defRPr sz="3100">
                <a:latin typeface="Helvetica"/>
                <a:ea typeface="Helvetica"/>
                <a:cs typeface="Helvetica"/>
                <a:sym typeface="Helvetica"/>
              </a:defRPr>
            </a:pPr>
            <a:r>
              <a:rPr lang="en-US" sz="3600" dirty="0"/>
              <a:t>3. Coordinate</a:t>
            </a:r>
            <a:r>
              <a:rPr sz="3600" dirty="0"/>
              <a:t> those two factors to find a suitable job</a:t>
            </a:r>
          </a:p>
          <a:p>
            <a:pPr marL="0" indent="228599" algn="l" defTabSz="457200">
              <a:buSzPct val="100000"/>
              <a:buFont typeface="Helvetica"/>
              <a:defRPr sz="3100">
                <a:latin typeface="Helvetica"/>
                <a:ea typeface="Helvetica"/>
                <a:cs typeface="Helvetica"/>
                <a:sym typeface="Helvetica"/>
              </a:defRPr>
            </a:pPr>
            <a:endParaRPr dirty="0"/>
          </a:p>
          <a:p>
            <a:pPr algn="l" defTabSz="457200">
              <a:defRPr sz="3600">
                <a:latin typeface="Avenir Book Oblique"/>
                <a:ea typeface="Avenir Book Oblique"/>
                <a:cs typeface="Avenir Book Oblique"/>
                <a:sym typeface="Avenir Book Oblique"/>
              </a:defRPr>
            </a:pPr>
            <a:r>
              <a:rPr lang="en-US" dirty="0"/>
              <a:t>The theory of Trait and Factors has e</a:t>
            </a:r>
            <a:r>
              <a:rPr dirty="0"/>
              <a:t>volved over time</a:t>
            </a:r>
            <a:br>
              <a:rPr lang="en-US" dirty="0"/>
            </a:br>
            <a:r>
              <a:rPr dirty="0"/>
              <a:t>finding fit between the person and the job </a:t>
            </a:r>
            <a:br>
              <a:rPr lang="en-US" dirty="0"/>
            </a:br>
            <a:r>
              <a:rPr dirty="0"/>
              <a:t>centered on Testing  </a:t>
            </a:r>
          </a:p>
        </p:txBody>
      </p:sp>
      <p:sp>
        <p:nvSpPr>
          <p:cNvPr id="26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areer Development or Planning can involve:…"/>
          <p:cNvSpPr txBox="1">
            <a:spLocks noGrp="1"/>
          </p:cNvSpPr>
          <p:nvPr>
            <p:ph type="title"/>
          </p:nvPr>
        </p:nvSpPr>
        <p:spPr>
          <a:xfrm>
            <a:off x="638571" y="842466"/>
            <a:ext cx="11329890" cy="7713068"/>
          </a:xfrm>
          <a:prstGeom prst="rect">
            <a:avLst/>
          </a:prstGeom>
        </p:spPr>
        <p:txBody>
          <a:bodyPr/>
          <a:lstStyle/>
          <a:p>
            <a:pPr algn="l" defTabSz="457200">
              <a:defRPr sz="4300" i="1">
                <a:latin typeface="Helvetica"/>
                <a:ea typeface="Helvetica"/>
                <a:cs typeface="Helvetica"/>
                <a:sym typeface="Helvetica"/>
              </a:defRPr>
            </a:pPr>
            <a:r>
              <a:rPr dirty="0"/>
              <a:t>Career Planning can involve:</a:t>
            </a:r>
          </a:p>
          <a:p>
            <a:pPr algn="l" defTabSz="457200">
              <a:defRPr sz="4300" i="1">
                <a:latin typeface="Helvetica"/>
                <a:ea typeface="Helvetica"/>
                <a:cs typeface="Helvetica"/>
                <a:sym typeface="Helvetica"/>
              </a:defRPr>
            </a:pPr>
            <a:r>
              <a:rPr dirty="0"/>
              <a:t> </a:t>
            </a:r>
          </a:p>
          <a:p>
            <a:pPr algn="l" defTabSz="457200">
              <a:lnSpc>
                <a:spcPct val="150000"/>
              </a:lnSpc>
              <a:defRPr sz="4500">
                <a:latin typeface="Helvetica"/>
                <a:ea typeface="Helvetica"/>
                <a:cs typeface="Helvetica"/>
                <a:sym typeface="Helvetica"/>
              </a:defRPr>
            </a:pPr>
            <a:r>
              <a:rPr sz="4000" dirty="0"/>
              <a:t>1. Ability or Intelligence Testing</a:t>
            </a:r>
          </a:p>
          <a:p>
            <a:pPr algn="l" defTabSz="457200">
              <a:lnSpc>
                <a:spcPct val="150000"/>
              </a:lnSpc>
              <a:defRPr sz="4500">
                <a:latin typeface="Helvetica"/>
                <a:ea typeface="Helvetica"/>
                <a:cs typeface="Helvetica"/>
                <a:sym typeface="Helvetica"/>
              </a:defRPr>
            </a:pPr>
            <a:r>
              <a:rPr sz="4000" dirty="0"/>
              <a:t>2. Aptitude or Technical</a:t>
            </a:r>
            <a:r>
              <a:rPr lang="en-US" sz="4000" dirty="0"/>
              <a:t> </a:t>
            </a:r>
            <a:r>
              <a:rPr sz="4000" dirty="0"/>
              <a:t>Competence Testing </a:t>
            </a:r>
          </a:p>
          <a:p>
            <a:pPr algn="l" defTabSz="457200">
              <a:lnSpc>
                <a:spcPct val="150000"/>
              </a:lnSpc>
              <a:defRPr sz="4500">
                <a:latin typeface="Helvetica"/>
                <a:ea typeface="Helvetica"/>
                <a:cs typeface="Helvetica"/>
                <a:sym typeface="Helvetica"/>
              </a:defRPr>
            </a:pPr>
            <a:r>
              <a:rPr sz="4000" dirty="0"/>
              <a:t>3. Interest or Personality Testing</a:t>
            </a:r>
          </a:p>
          <a:p>
            <a:pPr algn="l" defTabSz="457200">
              <a:lnSpc>
                <a:spcPct val="150000"/>
              </a:lnSpc>
              <a:defRPr sz="4500">
                <a:latin typeface="Helvetica"/>
                <a:ea typeface="Helvetica"/>
                <a:cs typeface="Helvetica"/>
                <a:sym typeface="Helvetica"/>
              </a:defRPr>
            </a:pPr>
            <a:endParaRPr dirty="0"/>
          </a:p>
          <a:p>
            <a:pPr algn="r" defTabSz="457200">
              <a:defRPr sz="3700">
                <a:latin typeface="Helvetica"/>
                <a:ea typeface="Helvetica"/>
                <a:cs typeface="Helvetica"/>
                <a:sym typeface="Helvetica"/>
              </a:defRPr>
            </a:pPr>
            <a:r>
              <a:rPr dirty="0"/>
              <a:t> </a:t>
            </a:r>
            <a:r>
              <a:rPr sz="3600" dirty="0"/>
              <a:t>(Moore et al. 2007) </a:t>
            </a:r>
          </a:p>
        </p:txBody>
      </p:sp>
      <p:sp>
        <p:nvSpPr>
          <p:cNvPr id="27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hink of yourself not as the architect of your career but as the sculptor. Expect to have to  do a lot of hard hammering and chiseling and scraping and polishing…"/>
          <p:cNvSpPr txBox="1">
            <a:spLocks noGrp="1"/>
          </p:cNvSpPr>
          <p:nvPr>
            <p:ph type="title"/>
          </p:nvPr>
        </p:nvSpPr>
        <p:spPr>
          <a:xfrm>
            <a:off x="1349771" y="5820667"/>
            <a:ext cx="10305258" cy="2866133"/>
          </a:xfrm>
          <a:prstGeom prst="rect">
            <a:avLst/>
          </a:prstGeom>
        </p:spPr>
        <p:txBody>
          <a:bodyPr/>
          <a:lstStyle/>
          <a:p>
            <a:pPr algn="l" defTabSz="324611">
              <a:defRPr sz="2272">
                <a:latin typeface="Helvetica"/>
                <a:ea typeface="Helvetica"/>
                <a:cs typeface="Helvetica"/>
                <a:sym typeface="Helvetica"/>
              </a:defRPr>
            </a:pPr>
            <a:r>
              <a:rPr sz="3407" dirty="0"/>
              <a:t>Think of yourself not as the architect of your career but as the sculptor. Expect to have to do a lot of hard hammering and chiseling and scraping and polishing </a:t>
            </a:r>
            <a:r>
              <a:rPr dirty="0"/>
              <a:t> </a:t>
            </a:r>
          </a:p>
          <a:p>
            <a:pPr algn="l" defTabSz="324611">
              <a:defRPr sz="2272">
                <a:latin typeface="Helvetica"/>
                <a:ea typeface="Helvetica"/>
                <a:cs typeface="Helvetica"/>
                <a:sym typeface="Helvetica"/>
              </a:defRPr>
            </a:pPr>
            <a:r>
              <a:rPr dirty="0"/>
              <a:t>BC Forbes </a:t>
            </a:r>
          </a:p>
        </p:txBody>
      </p:sp>
      <p:pic>
        <p:nvPicPr>
          <p:cNvPr id="126" name="images.jpeg" descr="images.jpeg"/>
          <p:cNvPicPr>
            <a:picLocks noChangeAspect="1"/>
          </p:cNvPicPr>
          <p:nvPr/>
        </p:nvPicPr>
        <p:blipFill>
          <a:blip r:embed="rId3"/>
          <a:stretch>
            <a:fillRect/>
          </a:stretch>
        </p:blipFill>
        <p:spPr>
          <a:xfrm>
            <a:off x="1331317" y="1876524"/>
            <a:ext cx="5113955" cy="3403105"/>
          </a:xfrm>
          <a:prstGeom prst="rect">
            <a:avLst/>
          </a:prstGeom>
          <a:ln w="12700">
            <a:miter lim="400000"/>
          </a:ln>
        </p:spPr>
      </p:pic>
      <p:sp>
        <p:nvSpPr>
          <p:cNvPr id="127" name="Slide Number"/>
          <p:cNvSpPr txBox="1">
            <a:spLocks noGrp="1"/>
          </p:cNvSpPr>
          <p:nvPr>
            <p:ph type="sldNum" sz="quarter" idx="2"/>
          </p:nvPr>
        </p:nvSpPr>
        <p:spPr>
          <a:xfrm>
            <a:off x="6385373" y="9296400"/>
            <a:ext cx="227280" cy="324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Brief History…"/>
          <p:cNvSpPr txBox="1">
            <a:spLocks noGrp="1"/>
          </p:cNvSpPr>
          <p:nvPr>
            <p:ph type="title"/>
          </p:nvPr>
        </p:nvSpPr>
        <p:spPr>
          <a:xfrm>
            <a:off x="1270000" y="1158478"/>
            <a:ext cx="10464800" cy="7436644"/>
          </a:xfrm>
          <a:prstGeom prst="rect">
            <a:avLst/>
          </a:prstGeom>
        </p:spPr>
        <p:txBody>
          <a:bodyPr/>
          <a:lstStyle/>
          <a:p>
            <a:pPr algn="l" defTabSz="452627">
              <a:defRPr sz="4059">
                <a:latin typeface="Helvetica"/>
                <a:ea typeface="Helvetica"/>
                <a:cs typeface="Helvetica"/>
                <a:sym typeface="Helvetica"/>
              </a:defRPr>
            </a:pPr>
            <a:r>
              <a:rPr dirty="0"/>
              <a:t>Brief History </a:t>
            </a:r>
          </a:p>
          <a:p>
            <a:pPr algn="l" defTabSz="452627">
              <a:defRPr sz="4059">
                <a:latin typeface="Helvetica"/>
                <a:ea typeface="Helvetica"/>
                <a:cs typeface="Helvetica"/>
                <a:sym typeface="Helvetica"/>
              </a:defRPr>
            </a:pPr>
            <a:endParaRPr dirty="0"/>
          </a:p>
          <a:p>
            <a:pPr algn="l" defTabSz="452627">
              <a:defRPr sz="4059">
                <a:latin typeface="Helvetica"/>
                <a:ea typeface="Helvetica"/>
                <a:cs typeface="Helvetica"/>
                <a:sym typeface="Helvetica"/>
              </a:defRPr>
            </a:pPr>
            <a:r>
              <a:rPr b="1" dirty="0"/>
              <a:t>1940 and 50s</a:t>
            </a:r>
            <a:r>
              <a:rPr dirty="0"/>
              <a:t> saw the upswing in career counselor training in colleges and universities verifying its place as a profession </a:t>
            </a:r>
          </a:p>
          <a:p>
            <a:pPr algn="l" defTabSz="452627">
              <a:defRPr sz="4059">
                <a:latin typeface="Helvetica"/>
                <a:ea typeface="Helvetica"/>
                <a:cs typeface="Helvetica"/>
                <a:sym typeface="Helvetica"/>
              </a:defRPr>
            </a:pPr>
            <a:endParaRPr dirty="0"/>
          </a:p>
          <a:p>
            <a:pPr algn="l" defTabSz="452627">
              <a:defRPr sz="4059">
                <a:latin typeface="Helvetica"/>
                <a:ea typeface="Helvetica"/>
                <a:cs typeface="Helvetica"/>
                <a:sym typeface="Helvetica"/>
              </a:defRPr>
            </a:pPr>
            <a:r>
              <a:rPr lang="en-US" b="1" dirty="0"/>
              <a:t>19</a:t>
            </a:r>
            <a:r>
              <a:rPr b="1" dirty="0"/>
              <a:t>50s and 60s</a:t>
            </a:r>
            <a:r>
              <a:rPr dirty="0"/>
              <a:t> challenged by developmental psychologists advocating the view that career development what not a one-time rational match but rather a longitudinal process </a:t>
            </a:r>
          </a:p>
        </p:txBody>
      </p:sp>
      <p:sp>
        <p:nvSpPr>
          <p:cNvPr id="27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3308-71C6-A846-976F-42C2A808E387}"/>
              </a:ext>
            </a:extLst>
          </p:cNvPr>
          <p:cNvSpPr>
            <a:spLocks noGrp="1"/>
          </p:cNvSpPr>
          <p:nvPr>
            <p:ph type="title"/>
          </p:nvPr>
        </p:nvSpPr>
        <p:spPr/>
        <p:txBody>
          <a:bodyPr/>
          <a:lstStyle/>
          <a:p>
            <a:r>
              <a:rPr lang="en-US" dirty="0"/>
              <a:t>Stages of Life Theory </a:t>
            </a:r>
          </a:p>
        </p:txBody>
      </p:sp>
    </p:spTree>
    <p:extLst>
      <p:ext uri="{BB962C8B-B14F-4D97-AF65-F5344CB8AC3E}">
        <p14:creationId xmlns:p14="http://schemas.microsoft.com/office/powerpoint/2010/main" val="26161418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Donald Super, key scholar in the developmental approach…"/>
          <p:cNvSpPr txBox="1">
            <a:spLocks noGrp="1"/>
          </p:cNvSpPr>
          <p:nvPr>
            <p:ph type="title"/>
          </p:nvPr>
        </p:nvSpPr>
        <p:spPr>
          <a:xfrm>
            <a:off x="605035" y="782538"/>
            <a:ext cx="11129765" cy="7880351"/>
          </a:xfrm>
          <a:prstGeom prst="rect">
            <a:avLst/>
          </a:prstGeom>
        </p:spPr>
        <p:txBody>
          <a:bodyPr/>
          <a:lstStyle/>
          <a:p>
            <a:pPr algn="l" defTabSz="333756">
              <a:defRPr sz="5037">
                <a:latin typeface="Helvetica"/>
                <a:ea typeface="Helvetica"/>
                <a:cs typeface="Helvetica"/>
                <a:sym typeface="Helvetica"/>
              </a:defRPr>
            </a:pPr>
            <a:endParaRPr/>
          </a:p>
          <a:p>
            <a:pPr algn="l" defTabSz="333756">
              <a:defRPr sz="5037">
                <a:latin typeface="Helvetica"/>
                <a:ea typeface="Helvetica"/>
                <a:cs typeface="Helvetica"/>
                <a:sym typeface="Helvetica"/>
              </a:defRPr>
            </a:pPr>
            <a:r>
              <a:t>Donald Super, key scholar in the developmental approach </a:t>
            </a:r>
          </a:p>
          <a:p>
            <a:pPr algn="l" defTabSz="333756">
              <a:defRPr sz="5037">
                <a:latin typeface="Helvetica"/>
                <a:ea typeface="Helvetica"/>
                <a:cs typeface="Helvetica"/>
                <a:sym typeface="Helvetica"/>
              </a:defRPr>
            </a:pPr>
            <a:r>
              <a:t>— Based on Life Stages and role</a:t>
            </a:r>
          </a:p>
          <a:p>
            <a:pPr algn="l" defTabSz="333756">
              <a:defRPr sz="5037">
                <a:latin typeface="Helvetica"/>
                <a:ea typeface="Helvetica"/>
                <a:cs typeface="Helvetica"/>
                <a:sym typeface="Helvetica"/>
              </a:defRPr>
            </a:pPr>
            <a:endParaRPr/>
          </a:p>
          <a:p>
            <a:pPr algn="l" defTabSz="333756">
              <a:defRPr sz="5037">
                <a:latin typeface="Avenir Book Oblique"/>
                <a:ea typeface="Avenir Book Oblique"/>
                <a:cs typeface="Avenir Book Oblique"/>
                <a:sym typeface="Avenir Book Oblique"/>
              </a:defRPr>
            </a:pPr>
            <a:r>
              <a:t>Note: Stage theory has come under criticism over time, yet significant milestones in the development of career practice and theory</a:t>
            </a:r>
          </a:p>
          <a:p>
            <a:pPr algn="l" defTabSz="333756">
              <a:defRPr sz="876">
                <a:latin typeface="Helvetica"/>
                <a:ea typeface="Helvetica"/>
                <a:cs typeface="Helvetica"/>
                <a:sym typeface="Helvetica"/>
              </a:defRPr>
            </a:pPr>
            <a:endParaRPr/>
          </a:p>
          <a:p>
            <a:pPr algn="l" defTabSz="333756">
              <a:defRPr sz="876">
                <a:latin typeface="Helvetica"/>
                <a:ea typeface="Helvetica"/>
                <a:cs typeface="Helvetica"/>
                <a:sym typeface="Helvetica"/>
              </a:defRPr>
            </a:pPr>
            <a:endParaRPr/>
          </a:p>
        </p:txBody>
      </p:sp>
      <p:sp>
        <p:nvSpPr>
          <p:cNvPr id="28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Unknown.jpeg" descr="Unknown.jpeg"/>
          <p:cNvPicPr>
            <a:picLocks noChangeAspect="1"/>
          </p:cNvPicPr>
          <p:nvPr/>
        </p:nvPicPr>
        <p:blipFill>
          <a:blip r:embed="rId3"/>
          <a:stretch>
            <a:fillRect/>
          </a:stretch>
        </p:blipFill>
        <p:spPr>
          <a:xfrm>
            <a:off x="2255817" y="1570357"/>
            <a:ext cx="9140325" cy="6612886"/>
          </a:xfrm>
          <a:prstGeom prst="rect">
            <a:avLst/>
          </a:prstGeom>
          <a:ln w="12700">
            <a:miter lim="400000"/>
          </a:ln>
        </p:spPr>
      </p:pic>
      <p:sp>
        <p:nvSpPr>
          <p:cNvPr id="28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slide_5.jpg" descr="slide_5.jpg"/>
          <p:cNvPicPr>
            <a:picLocks noChangeAspect="1"/>
          </p:cNvPicPr>
          <p:nvPr/>
        </p:nvPicPr>
        <p:blipFill>
          <a:blip r:embed="rId3"/>
          <a:stretch>
            <a:fillRect/>
          </a:stretch>
        </p:blipFill>
        <p:spPr>
          <a:xfrm>
            <a:off x="406400" y="304800"/>
            <a:ext cx="12192000" cy="9144000"/>
          </a:xfrm>
          <a:prstGeom prst="rect">
            <a:avLst/>
          </a:prstGeom>
          <a:ln w="12700">
            <a:miter lim="400000"/>
          </a:ln>
        </p:spPr>
      </p:pic>
      <p:sp>
        <p:nvSpPr>
          <p:cNvPr id="29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EF1D-7135-2042-A57C-766D304EF222}"/>
              </a:ext>
            </a:extLst>
          </p:cNvPr>
          <p:cNvSpPr>
            <a:spLocks noGrp="1"/>
          </p:cNvSpPr>
          <p:nvPr>
            <p:ph type="title"/>
          </p:nvPr>
        </p:nvSpPr>
        <p:spPr/>
        <p:txBody>
          <a:bodyPr/>
          <a:lstStyle/>
          <a:p>
            <a:r>
              <a:rPr lang="en-US" dirty="0"/>
              <a:t>Self Directed Search </a:t>
            </a:r>
          </a:p>
        </p:txBody>
      </p:sp>
    </p:spTree>
    <p:extLst>
      <p:ext uri="{BB962C8B-B14F-4D97-AF65-F5344CB8AC3E}">
        <p14:creationId xmlns:p14="http://schemas.microsoft.com/office/powerpoint/2010/main" val="164210979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60’s and 70’s  saw the revival of Parsons matching idea in John Hollands theory of linking types of people with occupational environments in…"/>
          <p:cNvSpPr txBox="1">
            <a:spLocks noGrp="1"/>
          </p:cNvSpPr>
          <p:nvPr>
            <p:ph type="title"/>
          </p:nvPr>
        </p:nvSpPr>
        <p:spPr>
          <a:xfrm>
            <a:off x="1016000" y="762000"/>
            <a:ext cx="5559128" cy="8118376"/>
          </a:xfrm>
          <a:prstGeom prst="rect">
            <a:avLst/>
          </a:prstGeom>
        </p:spPr>
        <p:txBody>
          <a:bodyPr/>
          <a:lstStyle/>
          <a:p>
            <a:pPr algn="l" defTabSz="397763">
              <a:defRPr sz="3567">
                <a:latin typeface="Helvetica"/>
                <a:ea typeface="Helvetica"/>
                <a:cs typeface="Helvetica"/>
                <a:sym typeface="Helvetica"/>
              </a:defRPr>
            </a:pPr>
            <a:r>
              <a:rPr b="1" dirty="0"/>
              <a:t>60’s and 70’s</a:t>
            </a:r>
            <a:r>
              <a:rPr dirty="0"/>
              <a:t>  saw the revival of Parsons matching idea in John Hollands theory of linking types of people with occupational environments in</a:t>
            </a:r>
            <a:r>
              <a:rPr lang="en-US" dirty="0"/>
              <a:t> </a:t>
            </a:r>
            <a:r>
              <a:rPr dirty="0"/>
              <a:t>RIASEC realistic, investigative, artistic, social enterprising, and conventional system of categorizing remains mainstay of key interest inventories</a:t>
            </a:r>
          </a:p>
        </p:txBody>
      </p:sp>
      <p:pic>
        <p:nvPicPr>
          <p:cNvPr id="295" name="Unknown.jpeg" descr="Unknown.jpeg"/>
          <p:cNvPicPr>
            <a:picLocks noChangeAspect="1"/>
          </p:cNvPicPr>
          <p:nvPr/>
        </p:nvPicPr>
        <p:blipFill>
          <a:blip r:embed="rId3"/>
          <a:stretch>
            <a:fillRect/>
          </a:stretch>
        </p:blipFill>
        <p:spPr>
          <a:xfrm>
            <a:off x="6614473" y="1523750"/>
            <a:ext cx="6274936" cy="5740900"/>
          </a:xfrm>
          <a:prstGeom prst="rect">
            <a:avLst/>
          </a:prstGeom>
          <a:ln w="12700">
            <a:miter lim="400000"/>
          </a:ln>
        </p:spPr>
      </p:pic>
      <p:sp>
        <p:nvSpPr>
          <p:cNvPr id="29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EF1D-7135-2042-A57C-766D304EF222}"/>
              </a:ext>
            </a:extLst>
          </p:cNvPr>
          <p:cNvSpPr>
            <a:spLocks noGrp="1"/>
          </p:cNvSpPr>
          <p:nvPr>
            <p:ph type="title"/>
          </p:nvPr>
        </p:nvSpPr>
        <p:spPr/>
        <p:txBody>
          <a:bodyPr/>
          <a:lstStyle/>
          <a:p>
            <a:r>
              <a:rPr lang="en-US" dirty="0"/>
              <a:t>Self Directed Search </a:t>
            </a:r>
          </a:p>
        </p:txBody>
      </p:sp>
    </p:spTree>
    <p:extLst>
      <p:ext uri="{BB962C8B-B14F-4D97-AF65-F5344CB8AC3E}">
        <p14:creationId xmlns:p14="http://schemas.microsoft.com/office/powerpoint/2010/main" val="158568254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EF1D-7135-2042-A57C-766D304EF222}"/>
              </a:ext>
            </a:extLst>
          </p:cNvPr>
          <p:cNvSpPr>
            <a:spLocks noGrp="1"/>
          </p:cNvSpPr>
          <p:nvPr>
            <p:ph type="title"/>
          </p:nvPr>
        </p:nvSpPr>
        <p:spPr>
          <a:xfrm>
            <a:off x="1270000" y="3225800"/>
            <a:ext cx="2772535" cy="874829"/>
          </a:xfrm>
        </p:spPr>
        <p:txBody>
          <a:bodyPr>
            <a:normAutofit fontScale="90000"/>
          </a:bodyPr>
          <a:lstStyle/>
          <a:p>
            <a:r>
              <a:rPr lang="en-US" dirty="0"/>
              <a:t> </a:t>
            </a:r>
          </a:p>
        </p:txBody>
      </p:sp>
      <p:pic>
        <p:nvPicPr>
          <p:cNvPr id="5" name="Picture 4">
            <a:extLst>
              <a:ext uri="{FF2B5EF4-FFF2-40B4-BE49-F238E27FC236}">
                <a16:creationId xmlns:a16="http://schemas.microsoft.com/office/drawing/2014/main" id="{8750C4FF-4236-C54D-91D0-72C0D5906002}"/>
              </a:ext>
            </a:extLst>
          </p:cNvPr>
          <p:cNvPicPr>
            <a:picLocks noChangeAspect="1"/>
          </p:cNvPicPr>
          <p:nvPr/>
        </p:nvPicPr>
        <p:blipFill>
          <a:blip r:embed="rId3"/>
          <a:stretch>
            <a:fillRect/>
          </a:stretch>
        </p:blipFill>
        <p:spPr>
          <a:xfrm>
            <a:off x="6278868" y="3774722"/>
            <a:ext cx="6184010" cy="5367253"/>
          </a:xfrm>
          <a:prstGeom prst="rect">
            <a:avLst/>
          </a:prstGeom>
        </p:spPr>
      </p:pic>
      <p:sp>
        <p:nvSpPr>
          <p:cNvPr id="6" name="TextBox 5">
            <a:extLst>
              <a:ext uri="{FF2B5EF4-FFF2-40B4-BE49-F238E27FC236}">
                <a16:creationId xmlns:a16="http://schemas.microsoft.com/office/drawing/2014/main" id="{66C593F4-147D-7A49-9CF4-DFF46BFD5B0D}"/>
              </a:ext>
            </a:extLst>
          </p:cNvPr>
          <p:cNvSpPr txBox="1"/>
          <p:nvPr/>
        </p:nvSpPr>
        <p:spPr>
          <a:xfrm>
            <a:off x="392465" y="1438320"/>
            <a:ext cx="6499930"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dirty="0"/>
              <a:t>Holland Types </a:t>
            </a:r>
            <a:br>
              <a:rPr lang="en-US" sz="4800" dirty="0"/>
            </a:br>
            <a:endParaRPr lang="en-US" sz="4800" dirty="0"/>
          </a:p>
          <a:p>
            <a:r>
              <a:rPr lang="en-US" sz="4800" dirty="0"/>
              <a:t>Realistic </a:t>
            </a:r>
          </a:p>
          <a:p>
            <a:r>
              <a:rPr lang="en-US" sz="4800" dirty="0"/>
              <a:t>Investigative</a:t>
            </a:r>
          </a:p>
        </p:txBody>
      </p:sp>
    </p:spTree>
    <p:extLst>
      <p:ext uri="{BB962C8B-B14F-4D97-AF65-F5344CB8AC3E}">
        <p14:creationId xmlns:p14="http://schemas.microsoft.com/office/powerpoint/2010/main" val="338423430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F275-00B9-E54A-8576-9CD914DE9980}"/>
              </a:ext>
            </a:extLst>
          </p:cNvPr>
          <p:cNvSpPr>
            <a:spLocks noGrp="1"/>
          </p:cNvSpPr>
          <p:nvPr>
            <p:ph type="title"/>
          </p:nvPr>
        </p:nvSpPr>
        <p:spPr>
          <a:xfrm>
            <a:off x="0" y="819855"/>
            <a:ext cx="8582030" cy="2707922"/>
          </a:xfrm>
        </p:spPr>
        <p:txBody>
          <a:bodyPr>
            <a:normAutofit/>
          </a:bodyPr>
          <a:lstStyle/>
          <a:p>
            <a:r>
              <a:rPr lang="en-US" sz="4800" dirty="0"/>
              <a:t>Holland Types</a:t>
            </a:r>
            <a:br>
              <a:rPr lang="en-US" sz="4800" dirty="0"/>
            </a:br>
            <a:r>
              <a:rPr lang="en-US" sz="4800" dirty="0"/>
              <a:t>Artistic </a:t>
            </a:r>
            <a:br>
              <a:rPr lang="en-US" sz="4800" dirty="0"/>
            </a:br>
            <a:r>
              <a:rPr lang="en-US" sz="4800" dirty="0"/>
              <a:t>Social </a:t>
            </a:r>
          </a:p>
        </p:txBody>
      </p:sp>
      <p:pic>
        <p:nvPicPr>
          <p:cNvPr id="4" name="Picture 3">
            <a:extLst>
              <a:ext uri="{FF2B5EF4-FFF2-40B4-BE49-F238E27FC236}">
                <a16:creationId xmlns:a16="http://schemas.microsoft.com/office/drawing/2014/main" id="{754A9B11-C5EF-1B49-B08E-167C2258FFFC}"/>
              </a:ext>
            </a:extLst>
          </p:cNvPr>
          <p:cNvPicPr>
            <a:picLocks noChangeAspect="1"/>
          </p:cNvPicPr>
          <p:nvPr/>
        </p:nvPicPr>
        <p:blipFill>
          <a:blip r:embed="rId3"/>
          <a:stretch>
            <a:fillRect/>
          </a:stretch>
        </p:blipFill>
        <p:spPr>
          <a:xfrm>
            <a:off x="5906153" y="3418726"/>
            <a:ext cx="6468530" cy="5614196"/>
          </a:xfrm>
          <a:prstGeom prst="rect">
            <a:avLst/>
          </a:prstGeom>
        </p:spPr>
      </p:pic>
    </p:spTree>
    <p:extLst>
      <p:ext uri="{BB962C8B-B14F-4D97-AF65-F5344CB8AC3E}">
        <p14:creationId xmlns:p14="http://schemas.microsoft.com/office/powerpoint/2010/main" val="13624085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Your work is to discover your work, and then with all your heart to give yourself to it"/>
          <p:cNvSpPr txBox="1">
            <a:spLocks noGrp="1"/>
          </p:cNvSpPr>
          <p:nvPr>
            <p:ph type="title"/>
          </p:nvPr>
        </p:nvSpPr>
        <p:spPr>
          <a:xfrm>
            <a:off x="1600200" y="685800"/>
            <a:ext cx="10464800" cy="3302000"/>
          </a:xfrm>
          <a:prstGeom prst="rect">
            <a:avLst/>
          </a:prstGeom>
        </p:spPr>
        <p:txBody>
          <a:bodyPr/>
          <a:lstStyle>
            <a:lvl1pPr algn="l" defTabSz="361188">
              <a:defRPr sz="5214">
                <a:latin typeface="Helvetica"/>
                <a:ea typeface="Helvetica"/>
                <a:cs typeface="Helvetica"/>
                <a:sym typeface="Helvetica"/>
              </a:defRPr>
            </a:lvl1pPr>
          </a:lstStyle>
          <a:p>
            <a:pPr>
              <a:defRPr sz="948"/>
            </a:pPr>
            <a:r>
              <a:rPr sz="5214"/>
              <a:t>Your work is to discover your work, and then with all your heart to give yourself to it </a:t>
            </a:r>
          </a:p>
        </p:txBody>
      </p:sp>
      <p:grpSp>
        <p:nvGrpSpPr>
          <p:cNvPr id="134" name="Unknown.jpeg"/>
          <p:cNvGrpSpPr/>
          <p:nvPr/>
        </p:nvGrpSpPr>
        <p:grpSpPr>
          <a:xfrm>
            <a:off x="4974029" y="3504009"/>
            <a:ext cx="7476342" cy="5721213"/>
            <a:chOff x="0" y="0"/>
            <a:chExt cx="7476341" cy="5721211"/>
          </a:xfrm>
        </p:grpSpPr>
        <p:pic>
          <p:nvPicPr>
            <p:cNvPr id="133" name="Unknown.jpeg" descr="Unknown.jpeg"/>
            <p:cNvPicPr>
              <a:picLocks noChangeAspect="1"/>
            </p:cNvPicPr>
            <p:nvPr/>
          </p:nvPicPr>
          <p:blipFill>
            <a:blip r:embed="rId3"/>
            <a:stretch>
              <a:fillRect/>
            </a:stretch>
          </p:blipFill>
          <p:spPr>
            <a:xfrm>
              <a:off x="215900" y="139700"/>
              <a:ext cx="7044542" cy="5162412"/>
            </a:xfrm>
            <a:prstGeom prst="rect">
              <a:avLst/>
            </a:prstGeom>
            <a:ln>
              <a:noFill/>
            </a:ln>
            <a:effectLst/>
          </p:spPr>
        </p:pic>
        <p:pic>
          <p:nvPicPr>
            <p:cNvPr id="132" name="Unknown.jpeg" descr="Unknown.jpeg"/>
            <p:cNvPicPr>
              <a:picLocks/>
            </p:cNvPicPr>
            <p:nvPr/>
          </p:nvPicPr>
          <p:blipFill>
            <a:blip r:embed="rId4"/>
            <a:stretch>
              <a:fillRect/>
            </a:stretch>
          </p:blipFill>
          <p:spPr>
            <a:xfrm>
              <a:off x="0" y="0"/>
              <a:ext cx="7476342" cy="5721212"/>
            </a:xfrm>
            <a:prstGeom prst="rect">
              <a:avLst/>
            </a:prstGeom>
            <a:effectLst/>
          </p:spPr>
        </p:pic>
      </p:grpSp>
      <p:sp>
        <p:nvSpPr>
          <p:cNvPr id="135" name="Slide Number"/>
          <p:cNvSpPr txBox="1">
            <a:spLocks noGrp="1"/>
          </p:cNvSpPr>
          <p:nvPr>
            <p:ph type="sldNum" sz="quarter" idx="2"/>
          </p:nvPr>
        </p:nvSpPr>
        <p:spPr>
          <a:xfrm>
            <a:off x="6385373" y="9296400"/>
            <a:ext cx="227280" cy="324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3F275-00B9-E54A-8576-9CD914DE9980}"/>
              </a:ext>
            </a:extLst>
          </p:cNvPr>
          <p:cNvSpPr>
            <a:spLocks noGrp="1"/>
          </p:cNvSpPr>
          <p:nvPr>
            <p:ph type="title"/>
          </p:nvPr>
        </p:nvSpPr>
        <p:spPr>
          <a:xfrm>
            <a:off x="-229306" y="925689"/>
            <a:ext cx="7631701" cy="2408061"/>
          </a:xfrm>
        </p:spPr>
        <p:txBody>
          <a:bodyPr>
            <a:normAutofit/>
          </a:bodyPr>
          <a:lstStyle/>
          <a:p>
            <a:r>
              <a:rPr lang="en-US" sz="4800" dirty="0"/>
              <a:t>Holland Types </a:t>
            </a:r>
            <a:br>
              <a:rPr lang="en-US" sz="4800" dirty="0"/>
            </a:br>
            <a:r>
              <a:rPr lang="en-US" sz="4800" dirty="0"/>
              <a:t>Enterprising </a:t>
            </a:r>
            <a:br>
              <a:rPr lang="en-US" sz="4800" dirty="0"/>
            </a:br>
            <a:r>
              <a:rPr lang="en-US" sz="4800" dirty="0"/>
              <a:t>Conventional </a:t>
            </a:r>
          </a:p>
        </p:txBody>
      </p:sp>
      <p:pic>
        <p:nvPicPr>
          <p:cNvPr id="4" name="Picture 3">
            <a:extLst>
              <a:ext uri="{FF2B5EF4-FFF2-40B4-BE49-F238E27FC236}">
                <a16:creationId xmlns:a16="http://schemas.microsoft.com/office/drawing/2014/main" id="{3C3B63B5-E1CD-2940-8F18-C726C11D7ACC}"/>
              </a:ext>
            </a:extLst>
          </p:cNvPr>
          <p:cNvPicPr>
            <a:picLocks noChangeAspect="1"/>
          </p:cNvPicPr>
          <p:nvPr/>
        </p:nvPicPr>
        <p:blipFill>
          <a:blip r:embed="rId3"/>
          <a:stretch>
            <a:fillRect/>
          </a:stretch>
        </p:blipFill>
        <p:spPr>
          <a:xfrm>
            <a:off x="6142359" y="3577475"/>
            <a:ext cx="6549823" cy="5684752"/>
          </a:xfrm>
          <a:prstGeom prst="rect">
            <a:avLst/>
          </a:prstGeom>
        </p:spPr>
      </p:pic>
    </p:spTree>
    <p:extLst>
      <p:ext uri="{BB962C8B-B14F-4D97-AF65-F5344CB8AC3E}">
        <p14:creationId xmlns:p14="http://schemas.microsoft.com/office/powerpoint/2010/main" val="267852513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2E8615-ED28-E242-9259-3C6D8BBCAA70}"/>
              </a:ext>
            </a:extLst>
          </p:cNvPr>
          <p:cNvSpPr>
            <a:spLocks noGrp="1"/>
          </p:cNvSpPr>
          <p:nvPr>
            <p:ph type="title"/>
          </p:nvPr>
        </p:nvSpPr>
        <p:spPr/>
        <p:txBody>
          <a:bodyPr/>
          <a:lstStyle/>
          <a:p>
            <a:endParaRPr lang="en-US"/>
          </a:p>
        </p:txBody>
      </p:sp>
      <p:pic>
        <p:nvPicPr>
          <p:cNvPr id="2" name="Picture 2">
            <a:extLst>
              <a:ext uri="{FF2B5EF4-FFF2-40B4-BE49-F238E27FC236}">
                <a16:creationId xmlns:a16="http://schemas.microsoft.com/office/drawing/2014/main" id="{FB3F8FD2-55BD-6F4C-AF0E-FB87CA358F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3896" y="1083293"/>
            <a:ext cx="9665195" cy="7587013"/>
          </a:xfrm>
          <a:prstGeom prst="rect">
            <a:avLst/>
          </a:prstGeom>
        </p:spPr>
      </p:pic>
    </p:spTree>
    <p:extLst>
      <p:ext uri="{BB962C8B-B14F-4D97-AF65-F5344CB8AC3E}">
        <p14:creationId xmlns:p14="http://schemas.microsoft.com/office/powerpoint/2010/main" val="93873251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CCF2-8CFF-0049-AE89-5A0631A88842}"/>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id="{2B21F7C6-5269-EC4C-B47A-1494979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2074" y="2926079"/>
            <a:ext cx="5200650" cy="3901440"/>
          </a:xfrm>
          <a:prstGeom prst="rect">
            <a:avLst/>
          </a:prstGeom>
        </p:spPr>
      </p:pic>
      <p:pic>
        <p:nvPicPr>
          <p:cNvPr id="5" name="Picture 5">
            <a:extLst>
              <a:ext uri="{FF2B5EF4-FFF2-40B4-BE49-F238E27FC236}">
                <a16:creationId xmlns:a16="http://schemas.microsoft.com/office/drawing/2014/main" id="{5B82600D-BD61-7745-8FAB-882974E47B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896" y="-49095"/>
            <a:ext cx="13102069" cy="9828951"/>
          </a:xfrm>
          <a:prstGeom prst="rect">
            <a:avLst/>
          </a:prstGeom>
        </p:spPr>
      </p:pic>
    </p:spTree>
    <p:extLst>
      <p:ext uri="{BB962C8B-B14F-4D97-AF65-F5344CB8AC3E}">
        <p14:creationId xmlns:p14="http://schemas.microsoft.com/office/powerpoint/2010/main" val="259253868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10C8-EA09-C442-A12D-4149E5F952C3}"/>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id="{385A2A5E-EFBB-AF4E-A66D-6FE9578F6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2074" y="2926079"/>
            <a:ext cx="5200650" cy="3901440"/>
          </a:xfrm>
          <a:prstGeom prst="rect">
            <a:avLst/>
          </a:prstGeom>
        </p:spPr>
      </p:pic>
      <p:pic>
        <p:nvPicPr>
          <p:cNvPr id="5" name="Picture 5">
            <a:extLst>
              <a:ext uri="{FF2B5EF4-FFF2-40B4-BE49-F238E27FC236}">
                <a16:creationId xmlns:a16="http://schemas.microsoft.com/office/drawing/2014/main" id="{2B1387FB-B1DE-A647-A6AE-792E4BC815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948" y="-100176"/>
            <a:ext cx="13136748" cy="9854967"/>
          </a:xfrm>
          <a:prstGeom prst="rect">
            <a:avLst/>
          </a:prstGeom>
        </p:spPr>
      </p:pic>
    </p:spTree>
    <p:extLst>
      <p:ext uri="{BB962C8B-B14F-4D97-AF65-F5344CB8AC3E}">
        <p14:creationId xmlns:p14="http://schemas.microsoft.com/office/powerpoint/2010/main" val="30617148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4135-09BA-7B45-A317-F59E8B5CCE7D}"/>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id="{2E5360FD-78D6-4742-AE26-E7D647E69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55" y="-87804"/>
            <a:ext cx="13120255" cy="9842595"/>
          </a:xfrm>
          <a:prstGeom prst="rect">
            <a:avLst/>
          </a:prstGeom>
        </p:spPr>
      </p:pic>
    </p:spTree>
    <p:extLst>
      <p:ext uri="{BB962C8B-B14F-4D97-AF65-F5344CB8AC3E}">
        <p14:creationId xmlns:p14="http://schemas.microsoft.com/office/powerpoint/2010/main" val="14959183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B587-79E7-CE4E-902E-D797502AF6A5}"/>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id="{74477A85-6279-4542-9F11-2A6327FD13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2074" y="2926079"/>
            <a:ext cx="5200650" cy="3901440"/>
          </a:xfrm>
          <a:prstGeom prst="rect">
            <a:avLst/>
          </a:prstGeom>
        </p:spPr>
      </p:pic>
      <p:pic>
        <p:nvPicPr>
          <p:cNvPr id="5" name="Picture 5">
            <a:extLst>
              <a:ext uri="{FF2B5EF4-FFF2-40B4-BE49-F238E27FC236}">
                <a16:creationId xmlns:a16="http://schemas.microsoft.com/office/drawing/2014/main" id="{382A30A9-C9B8-7E4E-A90C-69211CFB6F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896" y="-199161"/>
            <a:ext cx="13268696" cy="9953952"/>
          </a:xfrm>
          <a:prstGeom prst="rect">
            <a:avLst/>
          </a:prstGeom>
        </p:spPr>
      </p:pic>
    </p:spTree>
    <p:extLst>
      <p:ext uri="{BB962C8B-B14F-4D97-AF65-F5344CB8AC3E}">
        <p14:creationId xmlns:p14="http://schemas.microsoft.com/office/powerpoint/2010/main" val="409227346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AB10-B9F5-5440-89D6-18E4A9D3500E}"/>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id="{36BAA801-1B80-F34F-A28C-197A26C58B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2073" y="2926078"/>
            <a:ext cx="9101139" cy="6827521"/>
          </a:xfrm>
          <a:prstGeom prst="rect">
            <a:avLst/>
          </a:prstGeom>
        </p:spPr>
      </p:pic>
      <p:pic>
        <p:nvPicPr>
          <p:cNvPr id="7" name="Picture 7">
            <a:extLst>
              <a:ext uri="{FF2B5EF4-FFF2-40B4-BE49-F238E27FC236}">
                <a16:creationId xmlns:a16="http://schemas.microsoft.com/office/drawing/2014/main" id="{62E0ACF6-8E76-1D45-B341-A8C65EBF87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2409" y="-724925"/>
            <a:ext cx="8134809" cy="6102597"/>
          </a:xfrm>
          <a:prstGeom prst="rect">
            <a:avLst/>
          </a:prstGeom>
        </p:spPr>
      </p:pic>
    </p:spTree>
    <p:extLst>
      <p:ext uri="{BB962C8B-B14F-4D97-AF65-F5344CB8AC3E}">
        <p14:creationId xmlns:p14="http://schemas.microsoft.com/office/powerpoint/2010/main" val="282700253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7A1D-C684-5147-90BC-6EE681113289}"/>
              </a:ext>
            </a:extLst>
          </p:cNvPr>
          <p:cNvSpPr>
            <a:spLocks noGrp="1"/>
          </p:cNvSpPr>
          <p:nvPr>
            <p:ph type="title"/>
          </p:nvPr>
        </p:nvSpPr>
        <p:spPr/>
        <p:txBody>
          <a:bodyPr>
            <a:normAutofit fontScale="90000"/>
          </a:bodyPr>
          <a:lstStyle/>
          <a:p>
            <a:r>
              <a:rPr lang="en-US" dirty="0"/>
              <a:t>A Career Path of a Community College Student </a:t>
            </a:r>
          </a:p>
        </p:txBody>
      </p:sp>
    </p:spTree>
    <p:extLst>
      <p:ext uri="{BB962C8B-B14F-4D97-AF65-F5344CB8AC3E}">
        <p14:creationId xmlns:p14="http://schemas.microsoft.com/office/powerpoint/2010/main" val="78178398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C3C70F-89D3-704F-8B4E-BBD862E6F9CC}"/>
              </a:ext>
            </a:extLst>
          </p:cNvPr>
          <p:cNvPicPr>
            <a:picLocks noChangeAspect="1"/>
          </p:cNvPicPr>
          <p:nvPr/>
        </p:nvPicPr>
        <p:blipFill>
          <a:blip r:embed="rId3"/>
          <a:stretch>
            <a:fillRect/>
          </a:stretch>
        </p:blipFill>
        <p:spPr>
          <a:xfrm>
            <a:off x="354072" y="661261"/>
            <a:ext cx="12293011" cy="8433577"/>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6">
                <a:extLst>
                  <a:ext uri="{FF2B5EF4-FFF2-40B4-BE49-F238E27FC236}">
                    <a16:creationId xmlns:a16="http://schemas.microsoft.com/office/drawing/2014/main" id="{70061F6A-E0A5-3A40-AC26-08F8C1E994AD}"/>
                  </a:ext>
                </a:extLst>
              </p14:cNvPr>
              <p14:cNvContentPartPr/>
              <p14:nvPr/>
            </p14:nvContentPartPr>
            <p14:xfrm>
              <a:off x="1262389" y="693148"/>
              <a:ext cx="133920" cy="195120"/>
            </p14:xfrm>
          </p:contentPart>
        </mc:Choice>
        <mc:Fallback xmlns="">
          <p:pic>
            <p:nvPicPr>
              <p:cNvPr id="6" name="Ink 6">
                <a:extLst>
                  <a:ext uri="{FF2B5EF4-FFF2-40B4-BE49-F238E27FC236}">
                    <a16:creationId xmlns:a16="http://schemas.microsoft.com/office/drawing/2014/main" id="{70061F6A-E0A5-3A40-AC26-08F8C1E994AD}"/>
                  </a:ext>
                </a:extLst>
              </p:cNvPr>
              <p:cNvPicPr/>
              <p:nvPr/>
            </p:nvPicPr>
            <p:blipFill>
              <a:blip r:embed="rId5"/>
              <a:stretch>
                <a:fillRect/>
              </a:stretch>
            </p:blipFill>
            <p:spPr>
              <a:xfrm>
                <a:off x="1231512" y="662188"/>
                <a:ext cx="194956"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1">
                <a:extLst>
                  <a:ext uri="{FF2B5EF4-FFF2-40B4-BE49-F238E27FC236}">
                    <a16:creationId xmlns:a16="http://schemas.microsoft.com/office/drawing/2014/main" id="{634C07FE-E760-4048-A36B-BDD5B271549B}"/>
                  </a:ext>
                </a:extLst>
              </p14:cNvPr>
              <p14:cNvContentPartPr/>
              <p14:nvPr/>
            </p14:nvContentPartPr>
            <p14:xfrm>
              <a:off x="1384069" y="753988"/>
              <a:ext cx="105840" cy="120960"/>
            </p14:xfrm>
          </p:contentPart>
        </mc:Choice>
        <mc:Fallback xmlns="">
          <p:pic>
            <p:nvPicPr>
              <p:cNvPr id="11" name="Ink 11">
                <a:extLst>
                  <a:ext uri="{FF2B5EF4-FFF2-40B4-BE49-F238E27FC236}">
                    <a16:creationId xmlns:a16="http://schemas.microsoft.com/office/drawing/2014/main" id="{634C07FE-E760-4048-A36B-BDD5B271549B}"/>
                  </a:ext>
                </a:extLst>
              </p:cNvPr>
              <p:cNvPicPr/>
              <p:nvPr/>
            </p:nvPicPr>
            <p:blipFill>
              <a:blip r:embed="rId7"/>
              <a:stretch>
                <a:fillRect/>
              </a:stretch>
            </p:blipFill>
            <p:spPr>
              <a:xfrm>
                <a:off x="1353469" y="723388"/>
                <a:ext cx="167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ABB1ACEF-606C-1548-AA48-D7D16ECF752D}"/>
                  </a:ext>
                </a:extLst>
              </p14:cNvPr>
              <p14:cNvContentPartPr/>
              <p14:nvPr/>
            </p14:nvContentPartPr>
            <p14:xfrm>
              <a:off x="457789" y="774868"/>
              <a:ext cx="1126080" cy="86760"/>
            </p14:xfrm>
          </p:contentPart>
        </mc:Choice>
        <mc:Fallback xmlns="">
          <p:pic>
            <p:nvPicPr>
              <p:cNvPr id="13" name="Ink 12">
                <a:extLst>
                  <a:ext uri="{FF2B5EF4-FFF2-40B4-BE49-F238E27FC236}">
                    <a16:creationId xmlns:a16="http://schemas.microsoft.com/office/drawing/2014/main" id="{ABB1ACEF-606C-1548-AA48-D7D16ECF752D}"/>
                  </a:ext>
                </a:extLst>
              </p:cNvPr>
              <p:cNvPicPr/>
              <p:nvPr/>
            </p:nvPicPr>
            <p:blipFill>
              <a:blip r:embed="rId9"/>
              <a:stretch>
                <a:fillRect/>
              </a:stretch>
            </p:blipFill>
            <p:spPr>
              <a:xfrm>
                <a:off x="367789" y="594868"/>
                <a:ext cx="1305720" cy="446400"/>
              </a:xfrm>
              <a:prstGeom prst="rect">
                <a:avLst/>
              </a:prstGeom>
            </p:spPr>
          </p:pic>
        </mc:Fallback>
      </mc:AlternateContent>
    </p:spTree>
    <p:extLst>
      <p:ext uri="{BB962C8B-B14F-4D97-AF65-F5344CB8AC3E}">
        <p14:creationId xmlns:p14="http://schemas.microsoft.com/office/powerpoint/2010/main" val="102394967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69E-AAA5-D84A-BC79-097ECC432763}"/>
              </a:ext>
            </a:extLst>
          </p:cNvPr>
          <p:cNvSpPr>
            <a:spLocks noGrp="1"/>
          </p:cNvSpPr>
          <p:nvPr>
            <p:ph type="title"/>
          </p:nvPr>
        </p:nvSpPr>
        <p:spPr/>
        <p:txBody>
          <a:bodyPr>
            <a:normAutofit/>
          </a:bodyPr>
          <a:lstStyle/>
          <a:p>
            <a:r>
              <a:rPr lang="en-US" dirty="0"/>
              <a:t>Life Interacts with Career Development </a:t>
            </a:r>
          </a:p>
        </p:txBody>
      </p:sp>
    </p:spTree>
    <p:extLst>
      <p:ext uri="{BB962C8B-B14F-4D97-AF65-F5344CB8AC3E}">
        <p14:creationId xmlns:p14="http://schemas.microsoft.com/office/powerpoint/2010/main" val="17671515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Unknown.png" descr="Unknown.png"/>
          <p:cNvPicPr>
            <a:picLocks noChangeAspect="1"/>
          </p:cNvPicPr>
          <p:nvPr/>
        </p:nvPicPr>
        <p:blipFill>
          <a:blip r:embed="rId3" cstate="screen">
            <a:extLst>
              <a:ext uri="{28A0092B-C50C-407E-A947-70E740481C1C}">
                <a14:useLocalDpi xmlns:a14="http://schemas.microsoft.com/office/drawing/2010/main"/>
              </a:ext>
            </a:extLst>
          </a:blip>
          <a:srcRect l="14835" r="21080"/>
          <a:stretch>
            <a:fillRect/>
          </a:stretch>
        </p:blipFill>
        <p:spPr>
          <a:xfrm>
            <a:off x="6368851" y="4114800"/>
            <a:ext cx="5996564" cy="5240170"/>
          </a:xfrm>
          <a:prstGeom prst="rect">
            <a:avLst/>
          </a:prstGeom>
          <a:ln w="12700">
            <a:miter lim="400000"/>
          </a:ln>
        </p:spPr>
      </p:pic>
      <p:sp>
        <p:nvSpPr>
          <p:cNvPr id="140" name="Meaningfulness of work in life has global and enduring appeal"/>
          <p:cNvSpPr txBox="1">
            <a:spLocks noGrp="1"/>
          </p:cNvSpPr>
          <p:nvPr>
            <p:ph type="title"/>
          </p:nvPr>
        </p:nvSpPr>
        <p:spPr>
          <a:xfrm>
            <a:off x="914400" y="1041400"/>
            <a:ext cx="10464800" cy="3302000"/>
          </a:xfrm>
          <a:prstGeom prst="rect">
            <a:avLst/>
          </a:prstGeom>
        </p:spPr>
        <p:txBody>
          <a:bodyPr/>
          <a:lstStyle>
            <a:lvl1pPr algn="l" defTabSz="457200">
              <a:defRPr sz="6000">
                <a:latin typeface="Helvetica"/>
                <a:ea typeface="Helvetica"/>
                <a:cs typeface="Helvetica"/>
                <a:sym typeface="Helvetica"/>
              </a:defRPr>
            </a:lvl1pPr>
          </a:lstStyle>
          <a:p>
            <a:r>
              <a:t>Meaningfulness of work in life has global and enduring appeal </a:t>
            </a:r>
          </a:p>
        </p:txBody>
      </p:sp>
      <p:sp>
        <p:nvSpPr>
          <p:cNvPr id="141" name="Slide Number"/>
          <p:cNvSpPr txBox="1">
            <a:spLocks noGrp="1"/>
          </p:cNvSpPr>
          <p:nvPr>
            <p:ph type="sldNum" sz="quarter" idx="2"/>
          </p:nvPr>
        </p:nvSpPr>
        <p:spPr>
          <a:xfrm>
            <a:off x="6385373" y="9296400"/>
            <a:ext cx="227280" cy="324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Unknown.jpeg" descr="Unknown.jpeg"/>
          <p:cNvPicPr>
            <a:picLocks noChangeAspect="1"/>
          </p:cNvPicPr>
          <p:nvPr/>
        </p:nvPicPr>
        <p:blipFill>
          <a:blip r:embed="rId3"/>
          <a:stretch>
            <a:fillRect/>
          </a:stretch>
        </p:blipFill>
        <p:spPr>
          <a:xfrm>
            <a:off x="543718" y="1067109"/>
            <a:ext cx="12610092" cy="8391444"/>
          </a:xfrm>
          <a:prstGeom prst="rect">
            <a:avLst/>
          </a:prstGeom>
          <a:ln w="12700">
            <a:miter lim="400000"/>
          </a:ln>
        </p:spPr>
      </p:pic>
      <p:sp>
        <p:nvSpPr>
          <p:cNvPr id="307" name="Current career landscape…"/>
          <p:cNvSpPr txBox="1">
            <a:spLocks noGrp="1"/>
          </p:cNvSpPr>
          <p:nvPr>
            <p:ph type="title"/>
          </p:nvPr>
        </p:nvSpPr>
        <p:spPr>
          <a:xfrm>
            <a:off x="6720085" y="768151"/>
            <a:ext cx="5405538" cy="8217298"/>
          </a:xfrm>
          <a:prstGeom prst="rect">
            <a:avLst/>
          </a:prstGeom>
        </p:spPr>
        <p:txBody>
          <a:bodyPr/>
          <a:lstStyle/>
          <a:p>
            <a:pPr algn="r" defTabSz="457200">
              <a:defRPr sz="4800">
                <a:effectLst>
                  <a:outerShdw blurRad="12700" dist="25400" dir="18900000" rotWithShape="0">
                    <a:srgbClr val="000000"/>
                  </a:outerShdw>
                </a:effectLst>
                <a:latin typeface="Helvetica"/>
                <a:ea typeface="Helvetica"/>
                <a:cs typeface="Helvetica"/>
                <a:sym typeface="Helvetica"/>
              </a:defRPr>
            </a:pPr>
            <a:r>
              <a:rPr i="1"/>
              <a:t>Current career landscape </a:t>
            </a:r>
          </a:p>
          <a:p>
            <a:pPr algn="r" defTabSz="457200">
              <a:defRPr sz="4800">
                <a:effectLst>
                  <a:outerShdw blurRad="12700" dist="25400" dir="18900000" rotWithShape="0">
                    <a:srgbClr val="000000"/>
                  </a:outerShdw>
                </a:effectLst>
                <a:latin typeface="Helvetica"/>
                <a:ea typeface="Helvetica"/>
                <a:cs typeface="Helvetica"/>
                <a:sym typeface="Helvetica"/>
              </a:defRPr>
            </a:pPr>
            <a:r>
              <a:rPr i="1"/>
              <a:t>has been characterized as turbulent, unpredictable, &amp;  challenging   </a:t>
            </a:r>
          </a:p>
        </p:txBody>
      </p:sp>
      <p:sp>
        <p:nvSpPr>
          <p:cNvPr id="30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Unknown.jpeg" descr="Unknown.jpeg"/>
          <p:cNvPicPr>
            <a:picLocks noChangeAspect="1"/>
          </p:cNvPicPr>
          <p:nvPr/>
        </p:nvPicPr>
        <p:blipFill>
          <a:blip r:embed="rId3">
            <a:alphaModFix amt="46875"/>
          </a:blip>
          <a:stretch>
            <a:fillRect/>
          </a:stretch>
        </p:blipFill>
        <p:spPr>
          <a:xfrm>
            <a:off x="687784" y="554235"/>
            <a:ext cx="11629191" cy="7738699"/>
          </a:xfrm>
          <a:prstGeom prst="rect">
            <a:avLst/>
          </a:prstGeom>
          <a:ln w="12700">
            <a:miter lim="400000"/>
          </a:ln>
        </p:spPr>
      </p:pic>
      <p:sp>
        <p:nvSpPr>
          <p:cNvPr id="314" name="Economic Turmoil"/>
          <p:cNvSpPr txBox="1"/>
          <p:nvPr/>
        </p:nvSpPr>
        <p:spPr>
          <a:xfrm>
            <a:off x="812924" y="1365250"/>
            <a:ext cx="4639941"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defRPr sz="4100">
                <a:latin typeface="Helvetica"/>
                <a:ea typeface="Helvetica"/>
                <a:cs typeface="Helvetica"/>
                <a:sym typeface="Helvetica"/>
              </a:defRPr>
            </a:lvl1pPr>
          </a:lstStyle>
          <a:p>
            <a:r>
              <a:t>Economic Turmoil </a:t>
            </a:r>
          </a:p>
        </p:txBody>
      </p:sp>
      <p:sp>
        <p:nvSpPr>
          <p:cNvPr id="315" name="Technological Advances"/>
          <p:cNvSpPr txBox="1"/>
          <p:nvPr/>
        </p:nvSpPr>
        <p:spPr>
          <a:xfrm>
            <a:off x="5885810" y="1785937"/>
            <a:ext cx="5981269" cy="698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3800">
                <a:latin typeface="American Typewriter"/>
                <a:ea typeface="American Typewriter"/>
                <a:cs typeface="American Typewriter"/>
                <a:sym typeface="American Typewriter"/>
              </a:defRPr>
            </a:lvl1pPr>
          </a:lstStyle>
          <a:p>
            <a:r>
              <a:t>Technological Advances</a:t>
            </a:r>
          </a:p>
        </p:txBody>
      </p:sp>
      <p:sp>
        <p:nvSpPr>
          <p:cNvPr id="316" name="Diverse Workforce"/>
          <p:cNvSpPr txBox="1"/>
          <p:nvPr/>
        </p:nvSpPr>
        <p:spPr>
          <a:xfrm>
            <a:off x="947638" y="6362699"/>
            <a:ext cx="4370512"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3800" i="1">
                <a:latin typeface="Helvetica"/>
                <a:ea typeface="Helvetica"/>
                <a:cs typeface="Helvetica"/>
                <a:sym typeface="Helvetica"/>
              </a:defRPr>
            </a:lvl1pPr>
          </a:lstStyle>
          <a:p>
            <a:r>
              <a:t>Diverse Workforce</a:t>
            </a:r>
          </a:p>
        </p:txBody>
      </p:sp>
      <p:sp>
        <p:nvSpPr>
          <p:cNvPr id="317" name="Governmental Policies"/>
          <p:cNvSpPr txBox="1"/>
          <p:nvPr/>
        </p:nvSpPr>
        <p:spPr>
          <a:xfrm>
            <a:off x="5771585" y="6870699"/>
            <a:ext cx="6209718" cy="78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3800" b="0">
                <a:latin typeface="Arial Black"/>
                <a:ea typeface="Arial Black"/>
                <a:cs typeface="Arial Black"/>
                <a:sym typeface="Arial Black"/>
              </a:defRPr>
            </a:lvl1pPr>
          </a:lstStyle>
          <a:p>
            <a:r>
              <a:t>Governmental Policies </a:t>
            </a:r>
          </a:p>
        </p:txBody>
      </p:sp>
      <p:sp>
        <p:nvSpPr>
          <p:cNvPr id="318" name="Social Influences"/>
          <p:cNvSpPr txBox="1"/>
          <p:nvPr/>
        </p:nvSpPr>
        <p:spPr>
          <a:xfrm>
            <a:off x="3549783" y="3883818"/>
            <a:ext cx="5905234" cy="1079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5500">
                <a:latin typeface="Comic Sans MS"/>
                <a:ea typeface="Comic Sans MS"/>
                <a:cs typeface="Comic Sans MS"/>
                <a:sym typeface="Comic Sans MS"/>
              </a:defRPr>
            </a:lvl1pPr>
          </a:lstStyle>
          <a:p>
            <a:r>
              <a:t>Social Influences</a:t>
            </a:r>
          </a:p>
        </p:txBody>
      </p:sp>
      <p:sp>
        <p:nvSpPr>
          <p:cNvPr id="31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chnological Advances – ushered in the rising knowledge economy and have influenced not only the types of jobs available, but also how work is done – teams, on-line,  where works is done telecommuting, the scope of work – global access to potential suppliers and customers"/>
          <p:cNvSpPr txBox="1">
            <a:spLocks noGrp="1"/>
          </p:cNvSpPr>
          <p:nvPr>
            <p:ph type="title"/>
          </p:nvPr>
        </p:nvSpPr>
        <p:spPr>
          <a:xfrm>
            <a:off x="1128117" y="1651000"/>
            <a:ext cx="10748566" cy="5282804"/>
          </a:xfrm>
          <a:prstGeom prst="rect">
            <a:avLst/>
          </a:prstGeom>
        </p:spPr>
        <p:txBody>
          <a:bodyPr/>
          <a:lstStyle/>
          <a:p>
            <a:pPr algn="just" defTabSz="306324">
              <a:defRPr sz="4020">
                <a:latin typeface="Helvetica"/>
                <a:ea typeface="Helvetica"/>
                <a:cs typeface="Helvetica"/>
                <a:sym typeface="Helvetica"/>
              </a:defRPr>
            </a:pPr>
            <a:r>
              <a:rPr b="1" u="sng"/>
              <a:t>Technological Advances</a:t>
            </a:r>
            <a:r>
              <a:rPr b="1"/>
              <a:t> </a:t>
            </a:r>
            <a:r>
              <a:t>–</a:t>
            </a:r>
            <a:r>
              <a:rPr>
                <a:latin typeface="American Typewriter"/>
                <a:ea typeface="American Typewriter"/>
                <a:cs typeface="American Typewriter"/>
                <a:sym typeface="American Typewriter"/>
              </a:rPr>
              <a:t> ushered in the rising knowledge economy and have influenced not only the types of jobs available, but also how work is done – teams, on-line,  where works is done telecommuting, the scope of work – global access to potential suppliers and customers</a:t>
            </a:r>
            <a:r>
              <a:t> </a:t>
            </a:r>
          </a:p>
        </p:txBody>
      </p:sp>
      <p:sp>
        <p:nvSpPr>
          <p:cNvPr id="32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hanging Domestic Demographics – global access to workers and government legislation have created a widely diverse  workforce that had varied career goals and interested"/>
          <p:cNvSpPr txBox="1">
            <a:spLocks noGrp="1"/>
          </p:cNvSpPr>
          <p:nvPr>
            <p:ph type="title"/>
          </p:nvPr>
        </p:nvSpPr>
        <p:spPr>
          <a:xfrm>
            <a:off x="1146522" y="2261658"/>
            <a:ext cx="10711756" cy="4815086"/>
          </a:xfrm>
          <a:prstGeom prst="rect">
            <a:avLst/>
          </a:prstGeom>
        </p:spPr>
        <p:txBody>
          <a:bodyPr/>
          <a:lstStyle/>
          <a:p>
            <a:pPr algn="just" defTabSz="416052">
              <a:defRPr sz="3913">
                <a:latin typeface="Helvetica"/>
                <a:ea typeface="Helvetica"/>
                <a:cs typeface="Helvetica"/>
                <a:sym typeface="Helvetica"/>
              </a:defRPr>
            </a:pPr>
            <a:r>
              <a:rPr b="1" u="sng" dirty="0"/>
              <a:t>Changing Domestic Demographics</a:t>
            </a:r>
            <a:r>
              <a:rPr dirty="0"/>
              <a:t> </a:t>
            </a:r>
            <a:r>
              <a:rPr dirty="0">
                <a:latin typeface="American Typewriter"/>
                <a:ea typeface="American Typewriter"/>
                <a:cs typeface="American Typewriter"/>
                <a:sym typeface="American Typewriter"/>
              </a:rPr>
              <a:t>– </a:t>
            </a:r>
            <a:r>
              <a:rPr sz="4823" dirty="0">
                <a:latin typeface="American Typewriter"/>
                <a:ea typeface="American Typewriter"/>
                <a:cs typeface="American Typewriter"/>
                <a:sym typeface="American Typewriter"/>
              </a:rPr>
              <a:t>global access to workers and government legislation have created a widely diverse  workforce that had varied career goals and interest</a:t>
            </a:r>
            <a:r>
              <a:rPr lang="en-US" sz="4823" dirty="0">
                <a:latin typeface="American Typewriter"/>
                <a:ea typeface="American Typewriter"/>
                <a:cs typeface="American Typewriter"/>
                <a:sym typeface="American Typewriter"/>
              </a:rPr>
              <a:t>s</a:t>
            </a:r>
            <a:endParaRPr dirty="0">
              <a:latin typeface="American Typewriter"/>
              <a:ea typeface="American Typewriter"/>
              <a:cs typeface="American Typewriter"/>
              <a:sym typeface="American Typewriter"/>
            </a:endParaRPr>
          </a:p>
        </p:txBody>
      </p:sp>
      <p:sp>
        <p:nvSpPr>
          <p:cNvPr id="3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Economic Turmoil:  has fundamentally changed how career development is viewed by individual and how it is addressed by organizations"/>
          <p:cNvSpPr txBox="1">
            <a:spLocks noGrp="1"/>
          </p:cNvSpPr>
          <p:nvPr>
            <p:ph type="title"/>
          </p:nvPr>
        </p:nvSpPr>
        <p:spPr>
          <a:xfrm>
            <a:off x="1270000" y="3225800"/>
            <a:ext cx="10464800" cy="3917454"/>
          </a:xfrm>
          <a:prstGeom prst="rect">
            <a:avLst/>
          </a:prstGeom>
        </p:spPr>
        <p:txBody>
          <a:bodyPr/>
          <a:lstStyle/>
          <a:p>
            <a:pPr algn="just" defTabSz="301752">
              <a:defRPr sz="4158">
                <a:latin typeface="Helvetica"/>
                <a:ea typeface="Helvetica"/>
                <a:cs typeface="Helvetica"/>
                <a:sym typeface="Helvetica"/>
              </a:defRPr>
            </a:pPr>
            <a:r>
              <a:rPr b="1" dirty="0"/>
              <a:t>Economic Turmoil: </a:t>
            </a:r>
            <a:r>
              <a:rPr dirty="0"/>
              <a:t> </a:t>
            </a:r>
            <a:r>
              <a:rPr dirty="0">
                <a:latin typeface="American Typewriter"/>
                <a:ea typeface="American Typewriter"/>
                <a:cs typeface="American Typewriter"/>
                <a:sym typeface="American Typewriter"/>
              </a:rPr>
              <a:t>has fundamentally changed how career development is viewed by individual and how it is addressed by organizations </a:t>
            </a:r>
          </a:p>
        </p:txBody>
      </p:sp>
      <p:sp>
        <p:nvSpPr>
          <p:cNvPr id="33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Open Book"/>
          <p:cNvSpPr/>
          <p:nvPr/>
        </p:nvSpPr>
        <p:spPr>
          <a:xfrm>
            <a:off x="1936114" y="449174"/>
            <a:ext cx="9132572" cy="8455475"/>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chemeClr val="accent6">
              <a:alpha val="37572"/>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39" name="By dismissing employee with apparent disregard for work records or skills, companies inadvertently gave up the employee loyalty and commitment"/>
          <p:cNvSpPr txBox="1">
            <a:spLocks noGrp="1"/>
          </p:cNvSpPr>
          <p:nvPr>
            <p:ph type="title"/>
          </p:nvPr>
        </p:nvSpPr>
        <p:spPr>
          <a:xfrm rot="20124589">
            <a:off x="945074" y="1485755"/>
            <a:ext cx="11237931" cy="6107950"/>
          </a:xfrm>
          <a:prstGeom prst="rect">
            <a:avLst/>
          </a:prstGeom>
        </p:spPr>
        <p:txBody>
          <a:bodyPr/>
          <a:lstStyle>
            <a:lvl1pPr defTabSz="438911">
              <a:lnSpc>
                <a:spcPct val="120000"/>
              </a:lnSpc>
              <a:defRPr sz="3839" b="1">
                <a:latin typeface="Comic Sans MS"/>
                <a:ea typeface="Comic Sans MS"/>
                <a:cs typeface="Comic Sans MS"/>
                <a:sym typeface="Comic Sans MS"/>
              </a:defRPr>
            </a:lvl1pPr>
          </a:lstStyle>
          <a:p>
            <a:r>
              <a:rPr dirty="0"/>
              <a:t>By dismissing employee with apparent disregard for work records or skills, companies inadvertently gave up the employee loyalty and commitment </a:t>
            </a:r>
          </a:p>
        </p:txBody>
      </p:sp>
      <p:sp>
        <p:nvSpPr>
          <p:cNvPr id="34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 Employees have begun taking control of their own career trajectories…"/>
          <p:cNvSpPr txBox="1">
            <a:spLocks noGrp="1"/>
          </p:cNvSpPr>
          <p:nvPr>
            <p:ph type="title"/>
          </p:nvPr>
        </p:nvSpPr>
        <p:spPr>
          <a:xfrm>
            <a:off x="534987" y="2409031"/>
            <a:ext cx="11429803" cy="6013054"/>
          </a:xfrm>
          <a:prstGeom prst="rect">
            <a:avLst/>
          </a:prstGeom>
        </p:spPr>
        <p:txBody>
          <a:bodyPr/>
          <a:lstStyle/>
          <a:p>
            <a:pPr algn="l" defTabSz="457200">
              <a:defRPr sz="4800">
                <a:latin typeface="Avenir Heavy"/>
                <a:ea typeface="Avenir Heavy"/>
                <a:cs typeface="Avenir Heavy"/>
                <a:sym typeface="Avenir Heavy"/>
              </a:defRPr>
            </a:pPr>
            <a:r>
              <a:rPr dirty="0"/>
              <a:t>- Employees have begun taking control of their own career trajectories </a:t>
            </a:r>
          </a:p>
          <a:p>
            <a:pPr algn="l" defTabSz="457200">
              <a:defRPr sz="4800">
                <a:latin typeface="Avenir Heavy"/>
                <a:ea typeface="Avenir Heavy"/>
                <a:cs typeface="Avenir Heavy"/>
                <a:sym typeface="Avenir Heavy"/>
              </a:defRPr>
            </a:pPr>
            <a:r>
              <a:rPr dirty="0"/>
              <a:t>- Ready to move when </a:t>
            </a:r>
          </a:p>
          <a:p>
            <a:pPr algn="l" defTabSz="457200">
              <a:defRPr sz="4800">
                <a:latin typeface="Avenir Heavy"/>
                <a:ea typeface="Avenir Heavy"/>
                <a:cs typeface="Avenir Heavy"/>
                <a:sym typeface="Avenir Heavy"/>
              </a:defRPr>
            </a:pPr>
            <a:r>
              <a:rPr dirty="0"/>
              <a:t>opportunities </a:t>
            </a:r>
          </a:p>
          <a:p>
            <a:pPr algn="l" defTabSz="457200">
              <a:defRPr sz="4800">
                <a:latin typeface="Avenir Heavy"/>
                <a:ea typeface="Avenir Heavy"/>
                <a:cs typeface="Avenir Heavy"/>
                <a:sym typeface="Avenir Heavy"/>
              </a:defRPr>
            </a:pPr>
            <a:r>
              <a:rPr dirty="0"/>
              <a:t>appear </a:t>
            </a:r>
          </a:p>
        </p:txBody>
      </p:sp>
      <p:sp>
        <p:nvSpPr>
          <p:cNvPr id="345" name="The Boundaryless Career"/>
          <p:cNvSpPr txBox="1"/>
          <p:nvPr/>
        </p:nvSpPr>
        <p:spPr>
          <a:xfrm>
            <a:off x="1562837" y="571499"/>
            <a:ext cx="8073382" cy="93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5500" b="0">
                <a:latin typeface="Helvetica"/>
                <a:ea typeface="Helvetica"/>
                <a:cs typeface="Helvetica"/>
                <a:sym typeface="Helvetica"/>
              </a:defRPr>
            </a:lvl1pPr>
          </a:lstStyle>
          <a:p>
            <a:r>
              <a:t>The Boundaryless Career</a:t>
            </a:r>
          </a:p>
        </p:txBody>
      </p:sp>
      <p:pic>
        <p:nvPicPr>
          <p:cNvPr id="346" name="images.jpeg" descr="images.jpeg"/>
          <p:cNvPicPr>
            <a:picLocks noChangeAspect="1"/>
          </p:cNvPicPr>
          <p:nvPr/>
        </p:nvPicPr>
        <p:blipFill>
          <a:blip r:embed="rId3"/>
          <a:stretch>
            <a:fillRect/>
          </a:stretch>
        </p:blipFill>
        <p:spPr>
          <a:xfrm>
            <a:off x="6033027" y="5604386"/>
            <a:ext cx="5632221" cy="3449821"/>
          </a:xfrm>
          <a:prstGeom prst="rect">
            <a:avLst/>
          </a:prstGeom>
          <a:ln w="12700">
            <a:miter lim="400000"/>
          </a:ln>
        </p:spPr>
      </p:pic>
      <p:sp>
        <p:nvSpPr>
          <p:cNvPr id="34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areer Development will rise focused on the individual and his or her needs recognize that workers need to be flexible and strive foe employability in their overall careers rather than stability within one organization"/>
          <p:cNvSpPr txBox="1">
            <a:spLocks noGrp="1"/>
          </p:cNvSpPr>
          <p:nvPr>
            <p:ph type="title"/>
          </p:nvPr>
        </p:nvSpPr>
        <p:spPr>
          <a:xfrm>
            <a:off x="736600" y="626119"/>
            <a:ext cx="5873850" cy="9185971"/>
          </a:xfrm>
          <a:prstGeom prst="rect">
            <a:avLst/>
          </a:prstGeom>
        </p:spPr>
        <p:txBody>
          <a:bodyPr/>
          <a:lstStyle/>
          <a:p>
            <a:pPr algn="l" defTabSz="457200">
              <a:defRPr sz="3600">
                <a:latin typeface="Helvetica"/>
                <a:ea typeface="Helvetica"/>
                <a:cs typeface="Helvetica"/>
                <a:sym typeface="Helvetica"/>
              </a:defRPr>
            </a:pPr>
            <a:endParaRPr/>
          </a:p>
          <a:p>
            <a:pPr algn="l" defTabSz="457200">
              <a:defRPr sz="3600">
                <a:latin typeface="Helvetica"/>
                <a:ea typeface="Helvetica"/>
                <a:cs typeface="Helvetica"/>
                <a:sym typeface="Helvetica"/>
              </a:defRPr>
            </a:pPr>
            <a:r>
              <a:t>Career Development will rise focused on the individual and his or her needs recognize that workers need to be flexible and strive foe employability in their overall careers rather than stability within one organization </a:t>
            </a:r>
          </a:p>
        </p:txBody>
      </p:sp>
      <p:pic>
        <p:nvPicPr>
          <p:cNvPr id="352" name="images.jpeg" descr="images.jpeg"/>
          <p:cNvPicPr>
            <a:picLocks noChangeAspect="1"/>
          </p:cNvPicPr>
          <p:nvPr/>
        </p:nvPicPr>
        <p:blipFill>
          <a:blip r:embed="rId3"/>
          <a:stretch>
            <a:fillRect/>
          </a:stretch>
        </p:blipFill>
        <p:spPr>
          <a:xfrm>
            <a:off x="7230119" y="2599456"/>
            <a:ext cx="5239297" cy="5239297"/>
          </a:xfrm>
          <a:prstGeom prst="rect">
            <a:avLst/>
          </a:prstGeom>
          <a:ln w="12700">
            <a:miter lim="400000"/>
          </a:ln>
        </p:spPr>
      </p:pic>
      <p:sp>
        <p:nvSpPr>
          <p:cNvPr id="35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killed Career Development Professionals Cultivate skills…"/>
          <p:cNvSpPr txBox="1">
            <a:spLocks noGrp="1"/>
          </p:cNvSpPr>
          <p:nvPr>
            <p:ph type="title"/>
          </p:nvPr>
        </p:nvSpPr>
        <p:spPr>
          <a:xfrm>
            <a:off x="751681" y="0"/>
            <a:ext cx="10932319" cy="9753600"/>
          </a:xfrm>
          <a:prstGeom prst="rect">
            <a:avLst/>
          </a:prstGeom>
        </p:spPr>
        <p:txBody>
          <a:bodyPr/>
          <a:lstStyle/>
          <a:p>
            <a:pPr algn="l" defTabSz="457200">
              <a:defRPr sz="3300" i="1">
                <a:latin typeface="Helvetica"/>
                <a:ea typeface="Helvetica"/>
                <a:cs typeface="Helvetica"/>
                <a:sym typeface="Helvetica"/>
              </a:defRPr>
            </a:pPr>
            <a:r>
              <a:rPr dirty="0"/>
              <a:t>Skilled Career Development Professionals Cultivate skills </a:t>
            </a:r>
          </a:p>
          <a:p>
            <a:pPr algn="l" defTabSz="457200">
              <a:defRPr sz="1200">
                <a:latin typeface="Helvetica"/>
                <a:ea typeface="Helvetica"/>
                <a:cs typeface="Helvetica"/>
                <a:sym typeface="Helvetica"/>
              </a:defRPr>
            </a:pPr>
            <a:endParaRPr dirty="0"/>
          </a:p>
          <a:p>
            <a:pPr marL="742950" indent="-742950" algn="l" defTabSz="457200">
              <a:lnSpc>
                <a:spcPct val="120000"/>
              </a:lnSpc>
              <a:buSzPct val="100000"/>
              <a:buFont typeface="+mj-lt"/>
              <a:buAutoNum type="arabicPeriod"/>
              <a:defRPr sz="3700">
                <a:latin typeface="Helvetica"/>
                <a:ea typeface="Helvetica"/>
                <a:cs typeface="Helvetica"/>
                <a:sym typeface="Helvetica"/>
              </a:defRPr>
            </a:pPr>
            <a:r>
              <a:rPr dirty="0"/>
              <a:t>Career Development Models and Theories </a:t>
            </a:r>
          </a:p>
          <a:p>
            <a:pPr marL="742950" indent="-742950" algn="l" defTabSz="457200">
              <a:lnSpc>
                <a:spcPct val="120000"/>
              </a:lnSpc>
              <a:buSzPct val="100000"/>
              <a:buFont typeface="+mj-lt"/>
              <a:buAutoNum type="arabicPeriod"/>
              <a:defRPr sz="3700">
                <a:latin typeface="Helvetica"/>
                <a:ea typeface="Helvetica"/>
                <a:cs typeface="Helvetica"/>
                <a:sym typeface="Helvetica"/>
              </a:defRPr>
            </a:pPr>
            <a:r>
              <a:rPr dirty="0"/>
              <a:t>Career Resources Including organization or other sources of information) </a:t>
            </a:r>
          </a:p>
          <a:p>
            <a:pPr marL="742950" indent="-742950" algn="l" defTabSz="457200">
              <a:lnSpc>
                <a:spcPct val="120000"/>
              </a:lnSpc>
              <a:buSzPct val="100000"/>
              <a:buFont typeface="+mj-lt"/>
              <a:buAutoNum type="arabicPeriod"/>
              <a:defRPr sz="3700">
                <a:latin typeface="Helvetica"/>
                <a:ea typeface="Helvetica"/>
                <a:cs typeface="Helvetica"/>
                <a:sym typeface="Helvetica"/>
              </a:defRPr>
            </a:pPr>
            <a:r>
              <a:rPr dirty="0"/>
              <a:t>Career Counseling for individual and group work Career assessment </a:t>
            </a:r>
          </a:p>
          <a:p>
            <a:pPr marL="742950" indent="-742950" algn="l" defTabSz="457200">
              <a:lnSpc>
                <a:spcPct val="120000"/>
              </a:lnSpc>
              <a:buSzPct val="100000"/>
              <a:buFont typeface="+mj-lt"/>
              <a:buAutoNum type="arabicPeriod"/>
              <a:defRPr sz="3700">
                <a:latin typeface="Helvetica"/>
                <a:ea typeface="Helvetica"/>
                <a:cs typeface="Helvetica"/>
                <a:sym typeface="Helvetica"/>
              </a:defRPr>
            </a:pPr>
            <a:r>
              <a:rPr dirty="0"/>
              <a:t>Career Development of diverse populations </a:t>
            </a:r>
          </a:p>
          <a:p>
            <a:pPr marL="742950" indent="-742950" algn="l" defTabSz="457200">
              <a:lnSpc>
                <a:spcPct val="120000"/>
              </a:lnSpc>
              <a:buSzPct val="100000"/>
              <a:buFont typeface="+mj-lt"/>
              <a:buAutoNum type="arabicPeriod"/>
              <a:defRPr sz="3700">
                <a:latin typeface="Helvetica"/>
                <a:ea typeface="Helvetica"/>
                <a:cs typeface="Helvetica"/>
                <a:sym typeface="Helvetica"/>
              </a:defRPr>
            </a:pPr>
            <a:r>
              <a:rPr dirty="0"/>
              <a:t>Ethical career counseling practices </a:t>
            </a:r>
          </a:p>
          <a:p>
            <a:pPr marL="742950" indent="-742950" algn="l" defTabSz="457200">
              <a:lnSpc>
                <a:spcPct val="120000"/>
              </a:lnSpc>
              <a:buSzPct val="100000"/>
              <a:buFont typeface="+mj-lt"/>
              <a:buAutoNum type="arabicPeriod"/>
              <a:defRPr sz="3700">
                <a:latin typeface="Helvetica"/>
                <a:ea typeface="Helvetica"/>
                <a:cs typeface="Helvetica"/>
                <a:sym typeface="Helvetica"/>
              </a:defRPr>
            </a:pPr>
            <a:r>
              <a:rPr dirty="0"/>
              <a:t>Technology related to career planning </a:t>
            </a:r>
          </a:p>
          <a:p>
            <a:pPr marL="742950" indent="-742950" algn="l" defTabSz="457200">
              <a:lnSpc>
                <a:spcPct val="120000"/>
              </a:lnSpc>
              <a:buSzPct val="100000"/>
              <a:buFont typeface="+mj-lt"/>
              <a:buAutoNum type="arabicPeriod"/>
              <a:defRPr sz="3700">
                <a:latin typeface="Helvetica"/>
                <a:ea typeface="Helvetica"/>
                <a:cs typeface="Helvetica"/>
                <a:sym typeface="Helvetica"/>
              </a:defRPr>
            </a:pPr>
            <a:r>
              <a:rPr dirty="0"/>
              <a:t>Developing and implementing a career development program </a:t>
            </a:r>
          </a:p>
        </p:txBody>
      </p:sp>
      <p:sp>
        <p:nvSpPr>
          <p:cNvPr id="35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his new area of career development will require individuals to be actively involved in their own career development and planning"/>
          <p:cNvSpPr txBox="1">
            <a:spLocks noGrp="1"/>
          </p:cNvSpPr>
          <p:nvPr>
            <p:ph type="title"/>
          </p:nvPr>
        </p:nvSpPr>
        <p:spPr>
          <a:xfrm>
            <a:off x="457200" y="50800"/>
            <a:ext cx="12090400" cy="3843437"/>
          </a:xfrm>
          <a:prstGeom prst="rect">
            <a:avLst/>
          </a:prstGeom>
        </p:spPr>
        <p:txBody>
          <a:bodyPr/>
          <a:lstStyle/>
          <a:p>
            <a:pPr algn="l" defTabSz="457200">
              <a:defRPr sz="3200">
                <a:latin typeface="Helvetica"/>
                <a:ea typeface="Helvetica"/>
                <a:cs typeface="Helvetica"/>
                <a:sym typeface="Helvetica"/>
              </a:defRPr>
            </a:pPr>
            <a:endParaRPr dirty="0"/>
          </a:p>
          <a:p>
            <a:pPr algn="l" defTabSz="457200">
              <a:defRPr sz="4400">
                <a:latin typeface="Helvetica"/>
                <a:ea typeface="Helvetica"/>
                <a:cs typeface="Helvetica"/>
                <a:sym typeface="Helvetica"/>
              </a:defRPr>
            </a:pPr>
            <a:r>
              <a:rPr dirty="0"/>
              <a:t>This new area of career development will require individuals to be actively involved in their own career development and planning </a:t>
            </a:r>
          </a:p>
        </p:txBody>
      </p:sp>
      <p:pic>
        <p:nvPicPr>
          <p:cNvPr id="363" name="images.jpeg" descr="images.jpeg"/>
          <p:cNvPicPr>
            <a:picLocks noChangeAspect="1"/>
          </p:cNvPicPr>
          <p:nvPr/>
        </p:nvPicPr>
        <p:blipFill>
          <a:blip r:embed="rId3"/>
          <a:stretch>
            <a:fillRect/>
          </a:stretch>
        </p:blipFill>
        <p:spPr>
          <a:xfrm>
            <a:off x="1807648" y="3387923"/>
            <a:ext cx="9389504" cy="5758024"/>
          </a:xfrm>
          <a:prstGeom prst="rect">
            <a:avLst/>
          </a:prstGeom>
          <a:ln w="12700">
            <a:miter lim="400000"/>
          </a:ln>
        </p:spPr>
      </p:pic>
      <p:sp>
        <p:nvSpPr>
          <p:cNvPr id="3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eople tend to seek out occupations  that enhance  a sense of self"/>
          <p:cNvSpPr txBox="1">
            <a:spLocks noGrp="1"/>
          </p:cNvSpPr>
          <p:nvPr>
            <p:ph type="title"/>
          </p:nvPr>
        </p:nvSpPr>
        <p:spPr>
          <a:xfrm>
            <a:off x="965200" y="1092200"/>
            <a:ext cx="11289011" cy="5022553"/>
          </a:xfrm>
          <a:prstGeom prst="rect">
            <a:avLst/>
          </a:prstGeom>
        </p:spPr>
        <p:txBody>
          <a:bodyPr/>
          <a:lstStyle>
            <a:lvl1pPr algn="r" defTabSz="457200">
              <a:defRPr sz="6000">
                <a:latin typeface="Helvetica"/>
                <a:ea typeface="Helvetica"/>
                <a:cs typeface="Helvetica"/>
                <a:sym typeface="Helvetica"/>
              </a:defRPr>
            </a:lvl1pPr>
          </a:lstStyle>
          <a:p>
            <a:r>
              <a:rPr dirty="0"/>
              <a:t>People tend to seek out occupations that enhance a sense of self </a:t>
            </a:r>
          </a:p>
        </p:txBody>
      </p:sp>
      <p:pic>
        <p:nvPicPr>
          <p:cNvPr id="146" name="Unknown.jpeg" descr="Unknown.jpeg"/>
          <p:cNvPicPr>
            <a:picLocks noChangeAspect="1"/>
          </p:cNvPicPr>
          <p:nvPr/>
        </p:nvPicPr>
        <p:blipFill>
          <a:blip r:embed="rId3"/>
          <a:stretch>
            <a:fillRect/>
          </a:stretch>
        </p:blipFill>
        <p:spPr>
          <a:xfrm>
            <a:off x="1399480" y="4928989"/>
            <a:ext cx="10590182" cy="4236073"/>
          </a:xfrm>
          <a:prstGeom prst="rect">
            <a:avLst/>
          </a:prstGeom>
          <a:ln w="12700">
            <a:miter lim="400000"/>
          </a:ln>
        </p:spPr>
      </p:pic>
      <p:sp>
        <p:nvSpPr>
          <p:cNvPr id="147" name="Slide Number"/>
          <p:cNvSpPr txBox="1">
            <a:spLocks noGrp="1"/>
          </p:cNvSpPr>
          <p:nvPr>
            <p:ph type="sldNum" sz="quarter" idx="2"/>
          </p:nvPr>
        </p:nvSpPr>
        <p:spPr>
          <a:xfrm>
            <a:off x="6385373" y="9296400"/>
            <a:ext cx="227280" cy="324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his will require organizations to acquire a new mindset one that invests in employees without experiencing or providing a long term commitment."/>
          <p:cNvSpPr txBox="1">
            <a:spLocks noGrp="1"/>
          </p:cNvSpPr>
          <p:nvPr>
            <p:ph type="title"/>
          </p:nvPr>
        </p:nvSpPr>
        <p:spPr>
          <a:xfrm>
            <a:off x="1270000" y="1041400"/>
            <a:ext cx="10464800" cy="3302000"/>
          </a:xfrm>
          <a:prstGeom prst="rect">
            <a:avLst/>
          </a:prstGeom>
        </p:spPr>
        <p:txBody>
          <a:bodyPr/>
          <a:lstStyle>
            <a:lvl1pPr algn="l" defTabSz="457200">
              <a:defRPr sz="3700">
                <a:latin typeface="Helvetica"/>
                <a:ea typeface="Helvetica"/>
                <a:cs typeface="Helvetica"/>
                <a:sym typeface="Helvetica"/>
              </a:defRPr>
            </a:lvl1pPr>
          </a:lstStyle>
          <a:p>
            <a:r>
              <a:rPr dirty="0"/>
              <a:t>This will require organizations to acquire a new mindset one that invests in employees without experiencing or providing a long</a:t>
            </a:r>
            <a:r>
              <a:rPr lang="en-US" dirty="0"/>
              <a:t>-</a:t>
            </a:r>
            <a:r>
              <a:rPr dirty="0"/>
              <a:t>term commitment. </a:t>
            </a:r>
          </a:p>
        </p:txBody>
      </p:sp>
      <p:pic>
        <p:nvPicPr>
          <p:cNvPr id="381" name="Unknown.png" descr="Unknown.png"/>
          <p:cNvPicPr>
            <a:picLocks noChangeAspect="1"/>
          </p:cNvPicPr>
          <p:nvPr/>
        </p:nvPicPr>
        <p:blipFill>
          <a:blip r:embed="rId3"/>
          <a:stretch>
            <a:fillRect/>
          </a:stretch>
        </p:blipFill>
        <p:spPr>
          <a:xfrm>
            <a:off x="2292672" y="4010620"/>
            <a:ext cx="8419456" cy="5051674"/>
          </a:xfrm>
          <a:prstGeom prst="rect">
            <a:avLst/>
          </a:prstGeom>
          <a:ln w="12700">
            <a:miter lim="400000"/>
          </a:ln>
        </p:spPr>
      </p:pic>
      <p:sp>
        <p:nvSpPr>
          <p:cNvPr id="38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lide Number"/>
          <p:cNvSpPr txBox="1">
            <a:spLocks noGrp="1"/>
          </p:cNvSpPr>
          <p:nvPr>
            <p:ph type="sldNum" sz="quarter" idx="2"/>
          </p:nvPr>
        </p:nvSpPr>
        <p:spPr>
          <a:xfrm>
            <a:off x="6390811" y="9296400"/>
            <a:ext cx="216405"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
        <p:nvSpPr>
          <p:cNvPr id="207" name="4 H"/>
          <p:cNvSpPr/>
          <p:nvPr/>
        </p:nvSpPr>
        <p:spPr>
          <a:xfrm rot="17928512">
            <a:off x="910945" y="1057861"/>
            <a:ext cx="433495" cy="361246"/>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900"/>
            </a:lvl1pPr>
          </a:lstStyle>
          <a:p>
            <a:r>
              <a:rPr sz="1280"/>
              <a:t>4 H </a:t>
            </a:r>
          </a:p>
        </p:txBody>
      </p:sp>
      <p:sp>
        <p:nvSpPr>
          <p:cNvPr id="208" name="UE"/>
          <p:cNvSpPr/>
          <p:nvPr/>
        </p:nvSpPr>
        <p:spPr>
          <a:xfrm>
            <a:off x="3359573" y="2564836"/>
            <a:ext cx="288996" cy="361244"/>
          </a:xfrm>
          <a:prstGeom prst="rect">
            <a:avLst/>
          </a:prstGeom>
          <a:solidFill>
            <a:srgbClr val="FF40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0311" tIns="90311" rIns="90311" bIns="90311"/>
          <a:lstStyle>
            <a:lvl1pPr algn="ctr" defTabSz="406400">
              <a:defRPr sz="800"/>
            </a:lvl1pPr>
          </a:lstStyle>
          <a:p>
            <a:r>
              <a:rPr sz="1138"/>
              <a:t>UE</a:t>
            </a:r>
          </a:p>
        </p:txBody>
      </p:sp>
      <p:sp>
        <p:nvSpPr>
          <p:cNvPr id="209" name="Father Dies"/>
          <p:cNvSpPr/>
          <p:nvPr/>
        </p:nvSpPr>
        <p:spPr>
          <a:xfrm rot="19273986">
            <a:off x="5635290" y="2623813"/>
            <a:ext cx="1643664" cy="25287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900"/>
            </a:pPr>
            <a:r>
              <a:rPr sz="1280"/>
              <a:t>Father Dies</a:t>
            </a:r>
          </a:p>
          <a:p>
            <a:pPr defTabSz="577982">
              <a:defRPr sz="900"/>
            </a:pPr>
            <a:r>
              <a:rPr sz="1280"/>
              <a:t> </a:t>
            </a:r>
          </a:p>
        </p:txBody>
      </p:sp>
      <p:sp>
        <p:nvSpPr>
          <p:cNvPr id="210" name="High School"/>
          <p:cNvSpPr/>
          <p:nvPr/>
        </p:nvSpPr>
        <p:spPr>
          <a:xfrm>
            <a:off x="596053" y="1390791"/>
            <a:ext cx="668302" cy="559929"/>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900"/>
            </a:lvl1pPr>
          </a:lstStyle>
          <a:p>
            <a:r>
              <a:rPr sz="1280"/>
              <a:t>High School </a:t>
            </a:r>
          </a:p>
        </p:txBody>
      </p:sp>
      <p:sp>
        <p:nvSpPr>
          <p:cNvPr id="211" name="Diary Queen"/>
          <p:cNvSpPr/>
          <p:nvPr/>
        </p:nvSpPr>
        <p:spPr>
          <a:xfrm>
            <a:off x="473474" y="2112740"/>
            <a:ext cx="632179" cy="541868"/>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800"/>
            </a:lvl1pPr>
          </a:lstStyle>
          <a:p>
            <a:r>
              <a:rPr sz="1138"/>
              <a:t>Diary Queen    </a:t>
            </a:r>
          </a:p>
        </p:txBody>
      </p:sp>
      <p:sp>
        <p:nvSpPr>
          <p:cNvPr id="212" name="Dropped Over  2 story Rail"/>
          <p:cNvSpPr/>
          <p:nvPr/>
        </p:nvSpPr>
        <p:spPr>
          <a:xfrm rot="18366857">
            <a:off x="3292647" y="1631386"/>
            <a:ext cx="1625601" cy="379308"/>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Dropped Over  2 story Rail</a:t>
            </a:r>
          </a:p>
        </p:txBody>
      </p:sp>
      <p:sp>
        <p:nvSpPr>
          <p:cNvPr id="213" name="Rehab Tech"/>
          <p:cNvSpPr/>
          <p:nvPr/>
        </p:nvSpPr>
        <p:spPr>
          <a:xfrm>
            <a:off x="3051812" y="2829727"/>
            <a:ext cx="596055" cy="523806"/>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800"/>
            </a:lvl1pPr>
          </a:lstStyle>
          <a:p>
            <a:r>
              <a:rPr sz="1138"/>
              <a:t>Rehab Tech</a:t>
            </a:r>
          </a:p>
        </p:txBody>
      </p:sp>
      <p:sp>
        <p:nvSpPr>
          <p:cNvPr id="214" name="Line"/>
          <p:cNvSpPr/>
          <p:nvPr/>
        </p:nvSpPr>
        <p:spPr>
          <a:xfrm flipH="1">
            <a:off x="1426916" y="1641642"/>
            <a:ext cx="8454686" cy="1"/>
          </a:xfrm>
          <a:prstGeom prst="line">
            <a:avLst/>
          </a:prstGeom>
          <a:ln w="38100">
            <a:solidFill>
              <a:srgbClr val="00C7FC"/>
            </a:solidFill>
            <a:custDash>
              <a:ds d="200000" sp="200000"/>
            </a:custDash>
            <a:miter lim="400000"/>
            <a:headEnd type="stealth"/>
          </a:ln>
        </p:spPr>
        <p:txBody>
          <a:bodyPr lIns="72249" tIns="72249" rIns="72249" bIns="72249" anchor="ctr"/>
          <a:lstStyle/>
          <a:p>
            <a:endParaRPr sz="3413"/>
          </a:p>
        </p:txBody>
      </p:sp>
      <p:sp>
        <p:nvSpPr>
          <p:cNvPr id="215" name="Photo Lab"/>
          <p:cNvSpPr/>
          <p:nvPr/>
        </p:nvSpPr>
        <p:spPr>
          <a:xfrm>
            <a:off x="1174576" y="2097913"/>
            <a:ext cx="523806" cy="577993"/>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800"/>
            </a:lvl1pPr>
          </a:lstStyle>
          <a:p>
            <a:r>
              <a:rPr sz="1138"/>
              <a:t>Photo Lab   </a:t>
            </a:r>
          </a:p>
        </p:txBody>
      </p:sp>
      <p:sp>
        <p:nvSpPr>
          <p:cNvPr id="216" name="Veterinarian"/>
          <p:cNvSpPr/>
          <p:nvPr/>
        </p:nvSpPr>
        <p:spPr>
          <a:xfrm>
            <a:off x="10458027" y="1300480"/>
            <a:ext cx="1715911" cy="74055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1000"/>
            </a:pPr>
            <a:endParaRPr sz="1422"/>
          </a:p>
          <a:p>
            <a:pPr defTabSz="577982">
              <a:defRPr sz="1000"/>
            </a:pPr>
            <a:r>
              <a:rPr sz="1422"/>
              <a:t>   Veterinarian </a:t>
            </a:r>
          </a:p>
        </p:txBody>
      </p:sp>
      <p:sp>
        <p:nvSpPr>
          <p:cNvPr id="217" name="College"/>
          <p:cNvSpPr/>
          <p:nvPr/>
        </p:nvSpPr>
        <p:spPr>
          <a:xfrm>
            <a:off x="1788160" y="2131342"/>
            <a:ext cx="1246293" cy="523804"/>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900"/>
            </a:lvl1pPr>
          </a:lstStyle>
          <a:p>
            <a:r>
              <a:rPr sz="1280"/>
              <a:t>College  </a:t>
            </a:r>
          </a:p>
        </p:txBody>
      </p:sp>
      <p:sp>
        <p:nvSpPr>
          <p:cNvPr id="218" name="Line"/>
          <p:cNvSpPr/>
          <p:nvPr/>
        </p:nvSpPr>
        <p:spPr>
          <a:xfrm flipH="1" flipV="1">
            <a:off x="3088640" y="2348089"/>
            <a:ext cx="6755271" cy="18062"/>
          </a:xfrm>
          <a:prstGeom prst="line">
            <a:avLst/>
          </a:prstGeom>
          <a:ln w="38100">
            <a:solidFill>
              <a:srgbClr val="00C7FC"/>
            </a:solidFill>
            <a:custDash>
              <a:ds d="200000" sp="200000"/>
            </a:custDash>
            <a:miter lim="400000"/>
            <a:headEnd type="stealth"/>
          </a:ln>
        </p:spPr>
        <p:txBody>
          <a:bodyPr lIns="72249" tIns="72249" rIns="72249" bIns="72249" anchor="ctr"/>
          <a:lstStyle/>
          <a:p>
            <a:endParaRPr sz="3413"/>
          </a:p>
        </p:txBody>
      </p:sp>
      <p:sp>
        <p:nvSpPr>
          <p:cNvPr id="219" name="English   Teacher"/>
          <p:cNvSpPr/>
          <p:nvPr/>
        </p:nvSpPr>
        <p:spPr>
          <a:xfrm>
            <a:off x="10295467" y="1968782"/>
            <a:ext cx="1715911" cy="74055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1000"/>
            </a:pPr>
            <a:endParaRPr sz="1422"/>
          </a:p>
          <a:p>
            <a:pPr defTabSz="577982">
              <a:defRPr sz="1000"/>
            </a:pPr>
            <a:r>
              <a:rPr sz="1422"/>
              <a:t>English   Teacher</a:t>
            </a:r>
          </a:p>
        </p:txBody>
      </p:sp>
      <p:sp>
        <p:nvSpPr>
          <p:cNvPr id="220" name="Interview 11…"/>
          <p:cNvSpPr/>
          <p:nvPr/>
        </p:nvSpPr>
        <p:spPr>
          <a:xfrm>
            <a:off x="722489" y="5527040"/>
            <a:ext cx="10927644" cy="3612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162557" indent="-162557" defTabSz="577982">
              <a:buSzPct val="100000"/>
              <a:buChar char="•"/>
              <a:defRPr sz="1000"/>
            </a:pPr>
            <a:r>
              <a:rPr sz="1422">
                <a:uFill>
                  <a:solidFill>
                    <a:srgbClr val="000000"/>
                  </a:solidFill>
                </a:uFill>
              </a:rPr>
              <a:t>Interview 11 </a:t>
            </a:r>
          </a:p>
          <a:p>
            <a:pPr defTabSz="1300460">
              <a:buClr>
                <a:srgbClr val="000000"/>
              </a:buClr>
              <a:buFont typeface="Helvetica"/>
              <a:defRPr sz="1000">
                <a:uFill>
                  <a:solidFill>
                    <a:srgbClr val="000000"/>
                  </a:solidFill>
                </a:uFill>
              </a:defRPr>
            </a:pPr>
            <a:endParaRPr sz="1422">
              <a:uFill>
                <a:solidFill>
                  <a:srgbClr val="000000"/>
                </a:solidFill>
              </a:uFill>
            </a:endParaRPr>
          </a:p>
          <a:p>
            <a:pPr marL="899485" defTabSz="1300460">
              <a:buSzPct val="100000"/>
              <a:buAutoNum type="arabicPeriod"/>
              <a:defRPr sz="1400" spc="-14">
                <a:uFill>
                  <a:solidFill>
                    <a:srgbClr val="000000"/>
                  </a:solidFill>
                </a:uFill>
              </a:defRPr>
            </a:pPr>
            <a:r>
              <a:rPr sz="1991"/>
              <a:t>Care and Love of Animals and People evident through out life </a:t>
            </a:r>
          </a:p>
          <a:p>
            <a:pPr marL="899485" defTabSz="1300460">
              <a:buSzPct val="100000"/>
              <a:buAutoNum type="arabicPeriod"/>
              <a:defRPr sz="1400" spc="-14">
                <a:uFill>
                  <a:solidFill>
                    <a:srgbClr val="000000"/>
                  </a:solidFill>
                </a:uFill>
              </a:defRPr>
            </a:pPr>
            <a:r>
              <a:rPr sz="1991"/>
              <a:t>Volunteer experience influences career choices when matched with values Cousin Down Syndrome</a:t>
            </a:r>
          </a:p>
          <a:p>
            <a:pPr marL="899485" defTabSz="1300460">
              <a:buSzPct val="100000"/>
              <a:buAutoNum type="arabicPeriod"/>
              <a:defRPr sz="1400" spc="-14">
                <a:uFill>
                  <a:solidFill>
                    <a:srgbClr val="000000"/>
                  </a:solidFill>
                </a:uFill>
              </a:defRPr>
            </a:pPr>
            <a:r>
              <a:rPr sz="1991"/>
              <a:t>Abusive Boy Friend, Drops, back together, hit again leaves</a:t>
            </a:r>
          </a:p>
          <a:p>
            <a:pPr marL="899485" defTabSz="1300460">
              <a:buSzPct val="100000"/>
              <a:buAutoNum type="arabicPeriod"/>
              <a:defRPr sz="1400" spc="-14">
                <a:uFill>
                  <a:solidFill>
                    <a:srgbClr val="000000"/>
                  </a:solidFill>
                </a:uFill>
              </a:defRPr>
            </a:pPr>
            <a:r>
              <a:rPr sz="1991"/>
              <a:t> My Nurses help get got through it so I decided to give it a try</a:t>
            </a:r>
          </a:p>
          <a:p>
            <a:pPr marL="899485" defTabSz="1300460">
              <a:buSzPct val="100000"/>
              <a:buAutoNum type="arabicPeriod"/>
              <a:defRPr sz="1400" spc="-14">
                <a:uFill>
                  <a:solidFill>
                    <a:srgbClr val="000000"/>
                  </a:solidFill>
                </a:uFill>
              </a:defRPr>
            </a:pPr>
            <a:r>
              <a:rPr sz="1991"/>
              <a:t> Persistence - Uncanny ability to push on </a:t>
            </a:r>
          </a:p>
          <a:p>
            <a:pPr marL="899485" defTabSz="1300460">
              <a:buSzPct val="100000"/>
              <a:buAutoNum type="arabicPeriod"/>
              <a:defRPr sz="1400" spc="-14">
                <a:uFill>
                  <a:solidFill>
                    <a:srgbClr val="000000"/>
                  </a:solidFill>
                </a:uFill>
              </a:defRPr>
            </a:pPr>
            <a:r>
              <a:rPr sz="1991"/>
              <a:t> Risk Taker </a:t>
            </a:r>
          </a:p>
          <a:p>
            <a:pPr marL="899485" defTabSz="1300460">
              <a:buSzPct val="100000"/>
              <a:buAutoNum type="arabicPeriod"/>
              <a:defRPr sz="1400" spc="-14">
                <a:uFill>
                  <a:solidFill>
                    <a:srgbClr val="000000"/>
                  </a:solidFill>
                </a:uFill>
              </a:defRPr>
            </a:pPr>
            <a:r>
              <a:rPr sz="1991"/>
              <a:t> “I prayed a lot”</a:t>
            </a:r>
          </a:p>
          <a:p>
            <a:pPr marL="899485" defTabSz="1300460">
              <a:buSzPct val="100000"/>
              <a:buAutoNum type="arabicPeriod"/>
              <a:defRPr sz="1400" spc="-14">
                <a:uFill>
                  <a:solidFill>
                    <a:srgbClr val="000000"/>
                  </a:solidFill>
                </a:uFill>
              </a:defRPr>
            </a:pPr>
            <a:r>
              <a:rPr sz="1991"/>
              <a:t>“ I want to help people” </a:t>
            </a:r>
          </a:p>
          <a:p>
            <a:pPr marL="899485" defTabSz="1300460">
              <a:buSzPct val="100000"/>
              <a:buAutoNum type="arabicPeriod"/>
              <a:defRPr sz="1400" spc="-14">
                <a:uFill>
                  <a:solidFill>
                    <a:srgbClr val="000000"/>
                  </a:solidFill>
                </a:uFill>
              </a:defRPr>
            </a:pPr>
            <a:r>
              <a:rPr sz="1991"/>
              <a:t>  Figured out alternative ways of doing things   </a:t>
            </a:r>
          </a:p>
        </p:txBody>
      </p:sp>
      <p:sp>
        <p:nvSpPr>
          <p:cNvPr id="221" name="College CNA"/>
          <p:cNvSpPr/>
          <p:nvPr/>
        </p:nvSpPr>
        <p:spPr>
          <a:xfrm>
            <a:off x="3973689" y="3829191"/>
            <a:ext cx="812800" cy="559929"/>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College CNA </a:t>
            </a:r>
          </a:p>
        </p:txBody>
      </p:sp>
      <p:sp>
        <p:nvSpPr>
          <p:cNvPr id="222" name="Line"/>
          <p:cNvSpPr/>
          <p:nvPr/>
        </p:nvSpPr>
        <p:spPr>
          <a:xfrm flipH="1">
            <a:off x="6891137" y="4096512"/>
            <a:ext cx="3106305" cy="6244"/>
          </a:xfrm>
          <a:prstGeom prst="line">
            <a:avLst/>
          </a:prstGeom>
          <a:ln w="38100">
            <a:solidFill>
              <a:srgbClr val="00C7FC"/>
            </a:solidFill>
            <a:custDash>
              <a:ds d="200000" sp="200000"/>
            </a:custDash>
            <a:miter lim="400000"/>
            <a:headEnd type="stealth"/>
          </a:ln>
        </p:spPr>
        <p:txBody>
          <a:bodyPr lIns="72249" tIns="72249" rIns="72249" bIns="72249" anchor="ctr"/>
          <a:lstStyle/>
          <a:p>
            <a:endParaRPr sz="3413"/>
          </a:p>
        </p:txBody>
      </p:sp>
      <p:sp>
        <p:nvSpPr>
          <p:cNvPr id="223" name="Nursing Home"/>
          <p:cNvSpPr/>
          <p:nvPr/>
        </p:nvSpPr>
        <p:spPr>
          <a:xfrm>
            <a:off x="4804485" y="3804646"/>
            <a:ext cx="686366" cy="596055"/>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800"/>
            </a:lvl1pPr>
          </a:lstStyle>
          <a:p>
            <a:r>
              <a:rPr sz="1138"/>
              <a:t>Nursing Home </a:t>
            </a:r>
          </a:p>
        </p:txBody>
      </p:sp>
      <p:sp>
        <p:nvSpPr>
          <p:cNvPr id="224" name="Nurse"/>
          <p:cNvSpPr/>
          <p:nvPr/>
        </p:nvSpPr>
        <p:spPr>
          <a:xfrm>
            <a:off x="10819271" y="3738880"/>
            <a:ext cx="1011484" cy="74055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p>
            <a:pPr defTabSz="577982">
              <a:defRPr sz="1000"/>
            </a:pPr>
            <a:endParaRPr sz="1422"/>
          </a:p>
          <a:p>
            <a:pPr defTabSz="577982">
              <a:defRPr sz="1000"/>
            </a:pPr>
            <a:r>
              <a:rPr sz="1422"/>
              <a:t>Nurse   </a:t>
            </a:r>
          </a:p>
        </p:txBody>
      </p:sp>
      <p:sp>
        <p:nvSpPr>
          <p:cNvPr id="225" name="College   RN"/>
          <p:cNvSpPr/>
          <p:nvPr/>
        </p:nvSpPr>
        <p:spPr>
          <a:xfrm>
            <a:off x="5472853" y="3829191"/>
            <a:ext cx="776676" cy="577991"/>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College   RN </a:t>
            </a:r>
          </a:p>
        </p:txBody>
      </p:sp>
      <p:sp>
        <p:nvSpPr>
          <p:cNvPr id="226" name="UE"/>
          <p:cNvSpPr/>
          <p:nvPr/>
        </p:nvSpPr>
        <p:spPr>
          <a:xfrm>
            <a:off x="5725724" y="3486009"/>
            <a:ext cx="288996" cy="361244"/>
          </a:xfrm>
          <a:prstGeom prst="rect">
            <a:avLst/>
          </a:prstGeom>
          <a:solidFill>
            <a:srgbClr val="FF40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0311" tIns="90311" rIns="90311" bIns="90311"/>
          <a:lstStyle>
            <a:lvl1pPr algn="ctr" defTabSz="406400">
              <a:defRPr sz="800"/>
            </a:lvl1pPr>
          </a:lstStyle>
          <a:p>
            <a:r>
              <a:rPr sz="1138"/>
              <a:t>UE</a:t>
            </a:r>
          </a:p>
        </p:txBody>
      </p:sp>
      <p:sp>
        <p:nvSpPr>
          <p:cNvPr id="227" name="Undecided"/>
          <p:cNvSpPr/>
          <p:nvPr/>
        </p:nvSpPr>
        <p:spPr>
          <a:xfrm>
            <a:off x="10656711" y="2709333"/>
            <a:ext cx="1011484" cy="74055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p>
            <a:pPr defTabSz="577982">
              <a:defRPr sz="1000"/>
            </a:pPr>
            <a:endParaRPr sz="1422"/>
          </a:p>
          <a:p>
            <a:pPr defTabSz="577982">
              <a:defRPr sz="1000"/>
            </a:pPr>
            <a:r>
              <a:rPr sz="1422"/>
              <a:t>Undecided</a:t>
            </a:r>
          </a:p>
        </p:txBody>
      </p:sp>
      <p:sp>
        <p:nvSpPr>
          <p:cNvPr id="228" name="Line"/>
          <p:cNvSpPr/>
          <p:nvPr/>
        </p:nvSpPr>
        <p:spPr>
          <a:xfrm flipH="1">
            <a:off x="3811129" y="3088640"/>
            <a:ext cx="6244864" cy="0"/>
          </a:xfrm>
          <a:prstGeom prst="line">
            <a:avLst/>
          </a:prstGeom>
          <a:ln w="38100">
            <a:solidFill>
              <a:srgbClr val="00C7FC"/>
            </a:solidFill>
            <a:custDash>
              <a:ds d="200000" sp="200000"/>
            </a:custDash>
            <a:miter lim="400000"/>
            <a:headEnd type="stealth"/>
          </a:ln>
        </p:spPr>
        <p:txBody>
          <a:bodyPr lIns="72249" tIns="72249" rIns="72249" bIns="72249" anchor="ctr"/>
          <a:lstStyle/>
          <a:p>
            <a:endParaRPr sz="3413"/>
          </a:p>
        </p:txBody>
      </p:sp>
      <p:sp>
        <p:nvSpPr>
          <p:cNvPr id="229" name="College   RN"/>
          <p:cNvSpPr/>
          <p:nvPr/>
        </p:nvSpPr>
        <p:spPr>
          <a:xfrm>
            <a:off x="6863645" y="3847253"/>
            <a:ext cx="686364" cy="487680"/>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College   RN </a:t>
            </a:r>
          </a:p>
        </p:txBody>
      </p:sp>
      <p:sp>
        <p:nvSpPr>
          <p:cNvPr id="230" name="Mother Ill"/>
          <p:cNvSpPr/>
          <p:nvPr/>
        </p:nvSpPr>
        <p:spPr>
          <a:xfrm rot="19273986">
            <a:off x="6039274" y="2744517"/>
            <a:ext cx="1643664" cy="25287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900"/>
            </a:pPr>
            <a:r>
              <a:rPr sz="1280"/>
              <a:t>Mother Ill </a:t>
            </a:r>
          </a:p>
          <a:p>
            <a:pPr defTabSz="577982">
              <a:defRPr sz="900"/>
            </a:pPr>
            <a:r>
              <a:rPr sz="1280"/>
              <a:t> </a:t>
            </a:r>
          </a:p>
        </p:txBody>
      </p:sp>
      <p:sp>
        <p:nvSpPr>
          <p:cNvPr id="231" name="UE"/>
          <p:cNvSpPr/>
          <p:nvPr/>
        </p:nvSpPr>
        <p:spPr>
          <a:xfrm>
            <a:off x="6050844" y="3486009"/>
            <a:ext cx="288996" cy="361244"/>
          </a:xfrm>
          <a:prstGeom prst="rect">
            <a:avLst/>
          </a:prstGeom>
          <a:solidFill>
            <a:srgbClr val="FF40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0311" tIns="90311" rIns="90311" bIns="90311"/>
          <a:lstStyle>
            <a:lvl1pPr algn="ctr" defTabSz="406400">
              <a:defRPr sz="800"/>
            </a:lvl1pPr>
          </a:lstStyle>
          <a:p>
            <a:r>
              <a:rPr sz="1138"/>
              <a:t>UE</a:t>
            </a:r>
          </a:p>
        </p:txBody>
      </p:sp>
      <p:sp>
        <p:nvSpPr>
          <p:cNvPr id="233" name="Line"/>
          <p:cNvSpPr/>
          <p:nvPr/>
        </p:nvSpPr>
        <p:spPr>
          <a:xfrm flipV="1">
            <a:off x="6464065" y="3809727"/>
            <a:ext cx="1" cy="589827"/>
          </a:xfrm>
          <a:prstGeom prst="line">
            <a:avLst/>
          </a:prstGeom>
          <a:ln>
            <a:headEnd type="stealth"/>
          </a:ln>
        </p:spPr>
        <p:txBody>
          <a:bodyPr lIns="72249" tIns="72249" rIns="72249" bIns="72249" anchor="ctr"/>
          <a:lstStyle/>
          <a:p>
            <a:endParaRPr sz="3413"/>
          </a:p>
        </p:txBody>
      </p:sp>
      <p:sp>
        <p:nvSpPr>
          <p:cNvPr id="234" name="Has to Retake Classes"/>
          <p:cNvSpPr/>
          <p:nvPr/>
        </p:nvSpPr>
        <p:spPr>
          <a:xfrm rot="2786393">
            <a:off x="5579977" y="4867340"/>
            <a:ext cx="1824286" cy="25287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900"/>
            </a:pPr>
            <a:r>
              <a:rPr sz="1280"/>
              <a:t>Has to Retake Classes</a:t>
            </a:r>
          </a:p>
          <a:p>
            <a:pPr defTabSz="577982">
              <a:defRPr sz="900"/>
            </a:pPr>
            <a:r>
              <a:rPr sz="1280"/>
              <a:t> </a:t>
            </a:r>
          </a:p>
        </p:txBody>
      </p:sp>
      <p:sp>
        <p:nvSpPr>
          <p:cNvPr id="235" name="Career Goal"/>
          <p:cNvSpPr/>
          <p:nvPr/>
        </p:nvSpPr>
        <p:spPr>
          <a:xfrm>
            <a:off x="10548338" y="632178"/>
            <a:ext cx="1192107" cy="37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Career Goal </a:t>
            </a:r>
          </a:p>
        </p:txBody>
      </p:sp>
      <p:sp>
        <p:nvSpPr>
          <p:cNvPr id="236" name="PN: JoAnn"/>
          <p:cNvSpPr/>
          <p:nvPr/>
        </p:nvSpPr>
        <p:spPr>
          <a:xfrm>
            <a:off x="252871" y="505742"/>
            <a:ext cx="1752036" cy="3070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PN: JoAnn </a:t>
            </a:r>
          </a:p>
        </p:txBody>
      </p:sp>
      <p:sp>
        <p:nvSpPr>
          <p:cNvPr id="238" name="Line"/>
          <p:cNvSpPr/>
          <p:nvPr/>
        </p:nvSpPr>
        <p:spPr>
          <a:xfrm flipH="1" flipV="1">
            <a:off x="3612447" y="2835770"/>
            <a:ext cx="18059" cy="1264357"/>
          </a:xfrm>
          <a:prstGeom prst="line">
            <a:avLst/>
          </a:prstGeom>
          <a:ln>
            <a:headEnd type="stealth"/>
          </a:ln>
        </p:spPr>
        <p:txBody>
          <a:bodyPr lIns="72249" tIns="72249" rIns="72249" bIns="72249" anchor="ctr"/>
          <a:lstStyle/>
          <a:p>
            <a:endParaRPr sz="3413"/>
          </a:p>
        </p:txBody>
      </p:sp>
    </p:spTree>
    <p:extLst>
      <p:ext uri="{BB962C8B-B14F-4D97-AF65-F5344CB8AC3E}">
        <p14:creationId xmlns:p14="http://schemas.microsoft.com/office/powerpoint/2010/main" val="87896603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2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type="lt">
                                    <p:tmAbs val="0"/>
                                  </p:iterate>
                                  <p:childTnLst>
                                    <p:set>
                                      <p:cBhvr>
                                        <p:cTn id="34" fill="hold"/>
                                        <p:tgtEl>
                                          <p:spTgt spid="217"/>
                                        </p:tgtEl>
                                        <p:attrNameLst>
                                          <p:attrName>style.visibility</p:attrName>
                                        </p:attrNameLst>
                                      </p:cBhvr>
                                      <p:to>
                                        <p:strVal val="visible"/>
                                      </p:to>
                                    </p:set>
                                    <p:anim calcmode="lin" valueType="num">
                                      <p:cBhvr>
                                        <p:cTn id="35" dur="750" fill="hold"/>
                                        <p:tgtEl>
                                          <p:spTgt spid="217"/>
                                        </p:tgtEl>
                                        <p:attrNameLst>
                                          <p:attrName>ppt_x</p:attrName>
                                        </p:attrNameLst>
                                      </p:cBhvr>
                                      <p:tavLst>
                                        <p:tav tm="0">
                                          <p:val>
                                            <p:strVal val="0-#ppt_w/2"/>
                                          </p:val>
                                        </p:tav>
                                        <p:tav tm="100000">
                                          <p:val>
                                            <p:strVal val="#ppt_x"/>
                                          </p:val>
                                        </p:tav>
                                      </p:tavLst>
                                    </p:anim>
                                    <p:anim calcmode="lin" valueType="num">
                                      <p:cBhvr>
                                        <p:cTn id="36" dur="750" fill="hold"/>
                                        <p:tgtEl>
                                          <p:spTgt spid="2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type="lt">
                                    <p:tmAbs val="0"/>
                                  </p:iterate>
                                  <p:childTnLst>
                                    <p:set>
                                      <p:cBhvr>
                                        <p:cTn id="40" fill="hold"/>
                                        <p:tgtEl>
                                          <p:spTgt spid="218"/>
                                        </p:tgtEl>
                                        <p:attrNameLst>
                                          <p:attrName>style.visibility</p:attrName>
                                        </p:attrNameLst>
                                      </p:cBhvr>
                                      <p:to>
                                        <p:strVal val="visible"/>
                                      </p:to>
                                    </p:set>
                                    <p:anim calcmode="lin" valueType="num">
                                      <p:cBhvr>
                                        <p:cTn id="41" dur="750" fill="hold"/>
                                        <p:tgtEl>
                                          <p:spTgt spid="218"/>
                                        </p:tgtEl>
                                        <p:attrNameLst>
                                          <p:attrName>ppt_x</p:attrName>
                                        </p:attrNameLst>
                                      </p:cBhvr>
                                      <p:tavLst>
                                        <p:tav tm="0">
                                          <p:val>
                                            <p:strVal val="0-#ppt_w/2"/>
                                          </p:val>
                                        </p:tav>
                                        <p:tav tm="100000">
                                          <p:val>
                                            <p:strVal val="#ppt_x"/>
                                          </p:val>
                                        </p:tav>
                                      </p:tavLst>
                                    </p:anim>
                                    <p:anim calcmode="lin" valueType="num">
                                      <p:cBhvr>
                                        <p:cTn id="42" dur="750" fill="hold"/>
                                        <p:tgtEl>
                                          <p:spTgt spid="2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type="lt">
                                    <p:tmAbs val="0"/>
                                  </p:iterate>
                                  <p:childTnLst>
                                    <p:set>
                                      <p:cBhvr>
                                        <p:cTn id="46" fill="hold"/>
                                        <p:tgtEl>
                                          <p:spTgt spid="219"/>
                                        </p:tgtEl>
                                        <p:attrNameLst>
                                          <p:attrName>style.visibility</p:attrName>
                                        </p:attrNameLst>
                                      </p:cBhvr>
                                      <p:to>
                                        <p:strVal val="visible"/>
                                      </p:to>
                                    </p:set>
                                    <p:anim calcmode="lin" valueType="num">
                                      <p:cBhvr>
                                        <p:cTn id="47" dur="750" fill="hold"/>
                                        <p:tgtEl>
                                          <p:spTgt spid="219"/>
                                        </p:tgtEl>
                                        <p:attrNameLst>
                                          <p:attrName>ppt_x</p:attrName>
                                        </p:attrNameLst>
                                      </p:cBhvr>
                                      <p:tavLst>
                                        <p:tav tm="0">
                                          <p:val>
                                            <p:strVal val="0-#ppt_w/2"/>
                                          </p:val>
                                        </p:tav>
                                        <p:tav tm="100000">
                                          <p:val>
                                            <p:strVal val="#ppt_x"/>
                                          </p:val>
                                        </p:tav>
                                      </p:tavLst>
                                    </p:anim>
                                    <p:anim calcmode="lin" valueType="num">
                                      <p:cBhvr>
                                        <p:cTn id="48" dur="750" fill="hold"/>
                                        <p:tgtEl>
                                          <p:spTgt spid="21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iterate>
                                    <p:tmAbs val="0"/>
                                  </p:iterate>
                                  <p:childTnLst>
                                    <p:set>
                                      <p:cBhvr>
                                        <p:cTn id="52" fill="hold"/>
                                        <p:tgtEl>
                                          <p:spTgt spid="213"/>
                                        </p:tgtEl>
                                        <p:attrNameLst>
                                          <p:attrName>style.visibility</p:attrName>
                                        </p:attrNameLst>
                                      </p:cBhvr>
                                      <p:to>
                                        <p:strVal val="visible"/>
                                      </p:to>
                                    </p:set>
                                    <p:anim calcmode="lin" valueType="num">
                                      <p:cBhvr>
                                        <p:cTn id="53" dur="100" fill="hold"/>
                                        <p:tgtEl>
                                          <p:spTgt spid="213"/>
                                        </p:tgtEl>
                                        <p:attrNameLst>
                                          <p:attrName>ppt_x</p:attrName>
                                        </p:attrNameLst>
                                      </p:cBhvr>
                                      <p:tavLst>
                                        <p:tav tm="0">
                                          <p:val>
                                            <p:strVal val="#ppt_x"/>
                                          </p:val>
                                        </p:tav>
                                        <p:tav tm="100000">
                                          <p:val>
                                            <p:strVal val="#ppt_x"/>
                                          </p:val>
                                        </p:tav>
                                      </p:tavLst>
                                    </p:anim>
                                    <p:anim calcmode="lin" valueType="num">
                                      <p:cBhvr>
                                        <p:cTn id="54" dur="100" fill="hold"/>
                                        <p:tgtEl>
                                          <p:spTgt spid="213"/>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iterate>
                                    <p:tmAbs val="0"/>
                                  </p:iterate>
                                  <p:childTnLst>
                                    <p:set>
                                      <p:cBhvr>
                                        <p:cTn id="58" fill="hold"/>
                                        <p:tgtEl>
                                          <p:spTgt spid="228"/>
                                        </p:tgtEl>
                                        <p:attrNameLst>
                                          <p:attrName>style.visibility</p:attrName>
                                        </p:attrNameLst>
                                      </p:cBhvr>
                                      <p:to>
                                        <p:strVal val="visible"/>
                                      </p:to>
                                    </p:set>
                                    <p:anim calcmode="lin" valueType="num">
                                      <p:cBhvr>
                                        <p:cTn id="59" dur="100" fill="hold"/>
                                        <p:tgtEl>
                                          <p:spTgt spid="228"/>
                                        </p:tgtEl>
                                        <p:attrNameLst>
                                          <p:attrName>ppt_x</p:attrName>
                                        </p:attrNameLst>
                                      </p:cBhvr>
                                      <p:tavLst>
                                        <p:tav tm="0">
                                          <p:val>
                                            <p:strVal val="#ppt_x"/>
                                          </p:val>
                                        </p:tav>
                                        <p:tav tm="100000">
                                          <p:val>
                                            <p:strVal val="#ppt_x"/>
                                          </p:val>
                                        </p:tav>
                                      </p:tavLst>
                                    </p:anim>
                                    <p:anim calcmode="lin" valueType="num">
                                      <p:cBhvr>
                                        <p:cTn id="60" dur="100" fill="hold"/>
                                        <p:tgtEl>
                                          <p:spTgt spid="228"/>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iterate>
                                    <p:tmAbs val="0"/>
                                  </p:iterate>
                                  <p:childTnLst>
                                    <p:set>
                                      <p:cBhvr>
                                        <p:cTn id="64" fill="hold"/>
                                        <p:tgtEl>
                                          <p:spTgt spid="227"/>
                                        </p:tgtEl>
                                        <p:attrNameLst>
                                          <p:attrName>style.visibility</p:attrName>
                                        </p:attrNameLst>
                                      </p:cBhvr>
                                      <p:to>
                                        <p:strVal val="visible"/>
                                      </p:to>
                                    </p:set>
                                    <p:anim calcmode="lin" valueType="num">
                                      <p:cBhvr>
                                        <p:cTn id="65" dur="100" fill="hold"/>
                                        <p:tgtEl>
                                          <p:spTgt spid="227"/>
                                        </p:tgtEl>
                                        <p:attrNameLst>
                                          <p:attrName>ppt_x</p:attrName>
                                        </p:attrNameLst>
                                      </p:cBhvr>
                                      <p:tavLst>
                                        <p:tav tm="0">
                                          <p:val>
                                            <p:strVal val="#ppt_x"/>
                                          </p:val>
                                        </p:tav>
                                        <p:tav tm="100000">
                                          <p:val>
                                            <p:strVal val="#ppt_x"/>
                                          </p:val>
                                        </p:tav>
                                      </p:tavLst>
                                    </p:anim>
                                    <p:anim calcmode="lin" valueType="num">
                                      <p:cBhvr>
                                        <p:cTn id="66" dur="100" fill="hold"/>
                                        <p:tgtEl>
                                          <p:spTgt spid="227"/>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fill="hold" grpId="0" nodeType="clickEffect">
                                  <p:stCondLst>
                                    <p:cond delay="0"/>
                                  </p:stCondLst>
                                  <p:iterate>
                                    <p:tmAbs val="0"/>
                                  </p:iterate>
                                  <p:childTnLst>
                                    <p:set>
                                      <p:cBhvr>
                                        <p:cTn id="70" fill="hold"/>
                                        <p:tgtEl>
                                          <p:spTgt spid="208"/>
                                        </p:tgtEl>
                                        <p:attrNameLst>
                                          <p:attrName>style.visibility</p:attrName>
                                        </p:attrNameLst>
                                      </p:cBhvr>
                                      <p:to>
                                        <p:strVal val="visible"/>
                                      </p:to>
                                    </p:set>
                                    <p:animEffect transition="in" filter="fade">
                                      <p:cBhvr>
                                        <p:cTn id="71" dur="100"/>
                                        <p:tgtEl>
                                          <p:spTgt spid="20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fill="hold" grpId="0" nodeType="clickEffect">
                                  <p:stCondLst>
                                    <p:cond delay="0"/>
                                  </p:stCondLst>
                                  <p:iterate>
                                    <p:tmAbs val="0"/>
                                  </p:iterate>
                                  <p:childTnLst>
                                    <p:set>
                                      <p:cBhvr>
                                        <p:cTn id="75" fill="hold"/>
                                        <p:tgtEl>
                                          <p:spTgt spid="212"/>
                                        </p:tgtEl>
                                        <p:attrNameLst>
                                          <p:attrName>style.visibility</p:attrName>
                                        </p:attrNameLst>
                                      </p:cBhvr>
                                      <p:to>
                                        <p:strVal val="visible"/>
                                      </p:to>
                                    </p:set>
                                    <p:animEffect transition="in" filter="fade">
                                      <p:cBhvr>
                                        <p:cTn id="76" dur="500"/>
                                        <p:tgtEl>
                                          <p:spTgt spid="21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fill="hold" grpId="0" nodeType="clickEffect">
                                  <p:stCondLst>
                                    <p:cond delay="0"/>
                                  </p:stCondLst>
                                  <p:iterate>
                                    <p:tmAbs val="0"/>
                                  </p:iterate>
                                  <p:childTnLst>
                                    <p:set>
                                      <p:cBhvr>
                                        <p:cTn id="80" fill="hold"/>
                                        <p:tgtEl>
                                          <p:spTgt spid="238"/>
                                        </p:tgtEl>
                                        <p:attrNameLst>
                                          <p:attrName>style.visibility</p:attrName>
                                        </p:attrNameLst>
                                      </p:cBhvr>
                                      <p:to>
                                        <p:strVal val="visible"/>
                                      </p:to>
                                    </p:set>
                                    <p:animEffect transition="in" filter="fade">
                                      <p:cBhvr>
                                        <p:cTn id="81" dur="500"/>
                                        <p:tgtEl>
                                          <p:spTgt spid="238"/>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iterate>
                                    <p:tmAbs val="0"/>
                                  </p:iterate>
                                  <p:childTnLst>
                                    <p:set>
                                      <p:cBhvr>
                                        <p:cTn id="85" fill="hold"/>
                                        <p:tgtEl>
                                          <p:spTgt spid="221"/>
                                        </p:tgtEl>
                                        <p:attrNameLst>
                                          <p:attrName>style.visibility</p:attrName>
                                        </p:attrNameLst>
                                      </p:cBhvr>
                                      <p:to>
                                        <p:strVal val="visible"/>
                                      </p:to>
                                    </p:set>
                                    <p:anim calcmode="lin" valueType="num">
                                      <p:cBhvr>
                                        <p:cTn id="86" dur="1000" fill="hold"/>
                                        <p:tgtEl>
                                          <p:spTgt spid="221"/>
                                        </p:tgtEl>
                                        <p:attrNameLst>
                                          <p:attrName>ppt_x</p:attrName>
                                        </p:attrNameLst>
                                      </p:cBhvr>
                                      <p:tavLst>
                                        <p:tav tm="0">
                                          <p:val>
                                            <p:strVal val="0-#ppt_w/2"/>
                                          </p:val>
                                        </p:tav>
                                        <p:tav tm="100000">
                                          <p:val>
                                            <p:strVal val="#ppt_x"/>
                                          </p:val>
                                        </p:tav>
                                      </p:tavLst>
                                    </p:anim>
                                    <p:anim calcmode="lin" valueType="num">
                                      <p:cBhvr>
                                        <p:cTn id="87" dur="10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iterate>
                                    <p:tmAbs val="0"/>
                                  </p:iterate>
                                  <p:childTnLst>
                                    <p:set>
                                      <p:cBhvr>
                                        <p:cTn id="91" fill="hold"/>
                                        <p:tgtEl>
                                          <p:spTgt spid="223"/>
                                        </p:tgtEl>
                                        <p:attrNameLst>
                                          <p:attrName>style.visibility</p:attrName>
                                        </p:attrNameLst>
                                      </p:cBhvr>
                                      <p:to>
                                        <p:strVal val="visible"/>
                                      </p:to>
                                    </p:set>
                                    <p:anim calcmode="lin" valueType="num">
                                      <p:cBhvr>
                                        <p:cTn id="92" dur="1000" fill="hold"/>
                                        <p:tgtEl>
                                          <p:spTgt spid="223"/>
                                        </p:tgtEl>
                                        <p:attrNameLst>
                                          <p:attrName>ppt_x</p:attrName>
                                        </p:attrNameLst>
                                      </p:cBhvr>
                                      <p:tavLst>
                                        <p:tav tm="0">
                                          <p:val>
                                            <p:strVal val="0-#ppt_w/2"/>
                                          </p:val>
                                        </p:tav>
                                        <p:tav tm="100000">
                                          <p:val>
                                            <p:strVal val="#ppt_x"/>
                                          </p:val>
                                        </p:tav>
                                      </p:tavLst>
                                    </p:anim>
                                    <p:anim calcmode="lin" valueType="num">
                                      <p:cBhvr>
                                        <p:cTn id="93" dur="1000" fill="hold"/>
                                        <p:tgtEl>
                                          <p:spTgt spid="223"/>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iterate>
                                    <p:tmAbs val="0"/>
                                  </p:iterate>
                                  <p:childTnLst>
                                    <p:set>
                                      <p:cBhvr>
                                        <p:cTn id="97" fill="hold"/>
                                        <p:tgtEl>
                                          <p:spTgt spid="225"/>
                                        </p:tgtEl>
                                        <p:attrNameLst>
                                          <p:attrName>style.visibility</p:attrName>
                                        </p:attrNameLst>
                                      </p:cBhvr>
                                      <p:to>
                                        <p:strVal val="visible"/>
                                      </p:to>
                                    </p:set>
                                    <p:anim calcmode="lin" valueType="num">
                                      <p:cBhvr>
                                        <p:cTn id="98" dur="1000" fill="hold"/>
                                        <p:tgtEl>
                                          <p:spTgt spid="225"/>
                                        </p:tgtEl>
                                        <p:attrNameLst>
                                          <p:attrName>ppt_x</p:attrName>
                                        </p:attrNameLst>
                                      </p:cBhvr>
                                      <p:tavLst>
                                        <p:tav tm="0">
                                          <p:val>
                                            <p:strVal val="0-#ppt_w/2"/>
                                          </p:val>
                                        </p:tav>
                                        <p:tav tm="100000">
                                          <p:val>
                                            <p:strVal val="#ppt_x"/>
                                          </p:val>
                                        </p:tav>
                                      </p:tavLst>
                                    </p:anim>
                                    <p:anim calcmode="lin" valueType="num">
                                      <p:cBhvr>
                                        <p:cTn id="99" dur="1000" fill="hold"/>
                                        <p:tgtEl>
                                          <p:spTgt spid="225"/>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fill="hold" grpId="0" nodeType="clickEffect">
                                  <p:stCondLst>
                                    <p:cond delay="0"/>
                                  </p:stCondLst>
                                  <p:iterate>
                                    <p:tmAbs val="0"/>
                                  </p:iterate>
                                  <p:childTnLst>
                                    <p:set>
                                      <p:cBhvr>
                                        <p:cTn id="103" fill="hold"/>
                                        <p:tgtEl>
                                          <p:spTgt spid="209"/>
                                        </p:tgtEl>
                                        <p:attrNameLst>
                                          <p:attrName>style.visibility</p:attrName>
                                        </p:attrNameLst>
                                      </p:cBhvr>
                                      <p:to>
                                        <p:strVal val="visible"/>
                                      </p:to>
                                    </p:set>
                                    <p:animEffect transition="in" filter="fade">
                                      <p:cBhvr>
                                        <p:cTn id="104" dur="750"/>
                                        <p:tgtEl>
                                          <p:spTgt spid="20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fill="hold" grpId="0" nodeType="clickEffect">
                                  <p:stCondLst>
                                    <p:cond delay="0"/>
                                  </p:stCondLst>
                                  <p:iterate>
                                    <p:tmAbs val="0"/>
                                  </p:iterate>
                                  <p:childTnLst>
                                    <p:set>
                                      <p:cBhvr>
                                        <p:cTn id="108" fill="hold"/>
                                        <p:tgtEl>
                                          <p:spTgt spid="226"/>
                                        </p:tgtEl>
                                        <p:attrNameLst>
                                          <p:attrName>style.visibility</p:attrName>
                                        </p:attrNameLst>
                                      </p:cBhvr>
                                      <p:to>
                                        <p:strVal val="visible"/>
                                      </p:to>
                                    </p:set>
                                    <p:animEffect transition="in" filter="fade">
                                      <p:cBhvr>
                                        <p:cTn id="109" dur="750"/>
                                        <p:tgtEl>
                                          <p:spTgt spid="22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fill="hold" grpId="0" nodeType="clickEffect">
                                  <p:stCondLst>
                                    <p:cond delay="0"/>
                                  </p:stCondLst>
                                  <p:iterate>
                                    <p:tmAbs val="0"/>
                                  </p:iterate>
                                  <p:childTnLst>
                                    <p:set>
                                      <p:cBhvr>
                                        <p:cTn id="113" fill="hold"/>
                                        <p:tgtEl>
                                          <p:spTgt spid="234"/>
                                        </p:tgtEl>
                                        <p:attrNameLst>
                                          <p:attrName>style.visibility</p:attrName>
                                        </p:attrNameLst>
                                      </p:cBhvr>
                                      <p:to>
                                        <p:strVal val="visible"/>
                                      </p:to>
                                    </p:set>
                                    <p:animEffect transition="in" filter="fade">
                                      <p:cBhvr>
                                        <p:cTn id="114" dur="750"/>
                                        <p:tgtEl>
                                          <p:spTgt spid="2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fill="hold" grpId="0" nodeType="clickEffect">
                                  <p:stCondLst>
                                    <p:cond delay="0"/>
                                  </p:stCondLst>
                                  <p:iterate>
                                    <p:tmAbs val="0"/>
                                  </p:iterate>
                                  <p:childTnLst>
                                    <p:set>
                                      <p:cBhvr>
                                        <p:cTn id="118" fill="hold"/>
                                        <p:tgtEl>
                                          <p:spTgt spid="230"/>
                                        </p:tgtEl>
                                        <p:attrNameLst>
                                          <p:attrName>style.visibility</p:attrName>
                                        </p:attrNameLst>
                                      </p:cBhvr>
                                      <p:to>
                                        <p:strVal val="visible"/>
                                      </p:to>
                                    </p:set>
                                    <p:animEffect transition="in" filter="fade">
                                      <p:cBhvr>
                                        <p:cTn id="119" dur="500"/>
                                        <p:tgtEl>
                                          <p:spTgt spid="23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fill="hold" grpId="0" nodeType="clickEffect">
                                  <p:stCondLst>
                                    <p:cond delay="0"/>
                                  </p:stCondLst>
                                  <p:iterate>
                                    <p:tmAbs val="0"/>
                                  </p:iterate>
                                  <p:childTnLst>
                                    <p:set>
                                      <p:cBhvr>
                                        <p:cTn id="123" fill="hold"/>
                                        <p:tgtEl>
                                          <p:spTgt spid="231"/>
                                        </p:tgtEl>
                                        <p:attrNameLst>
                                          <p:attrName>style.visibility</p:attrName>
                                        </p:attrNameLst>
                                      </p:cBhvr>
                                      <p:to>
                                        <p:strVal val="visible"/>
                                      </p:to>
                                    </p:set>
                                    <p:animEffect transition="in" filter="fade">
                                      <p:cBhvr>
                                        <p:cTn id="124" dur="500"/>
                                        <p:tgtEl>
                                          <p:spTgt spid="23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fill="hold" grpId="0" nodeType="clickEffect">
                                  <p:stCondLst>
                                    <p:cond delay="0"/>
                                  </p:stCondLst>
                                  <p:iterate>
                                    <p:tmAbs val="0"/>
                                  </p:iterate>
                                  <p:childTnLst>
                                    <p:set>
                                      <p:cBhvr>
                                        <p:cTn id="128" fill="hold"/>
                                        <p:tgtEl>
                                          <p:spTgt spid="233"/>
                                        </p:tgtEl>
                                        <p:attrNameLst>
                                          <p:attrName>style.visibility</p:attrName>
                                        </p:attrNameLst>
                                      </p:cBhvr>
                                      <p:to>
                                        <p:strVal val="visible"/>
                                      </p:to>
                                    </p:set>
                                    <p:animEffect transition="in" filter="fade">
                                      <p:cBhvr>
                                        <p:cTn id="129" dur="500"/>
                                        <p:tgtEl>
                                          <p:spTgt spid="233"/>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ntr" presetSubtype="8" fill="hold" grpId="0" nodeType="clickEffect">
                                  <p:stCondLst>
                                    <p:cond delay="0"/>
                                  </p:stCondLst>
                                  <p:iterate>
                                    <p:tmAbs val="0"/>
                                  </p:iterate>
                                  <p:childTnLst>
                                    <p:set>
                                      <p:cBhvr>
                                        <p:cTn id="133" fill="hold"/>
                                        <p:tgtEl>
                                          <p:spTgt spid="222"/>
                                        </p:tgtEl>
                                        <p:attrNameLst>
                                          <p:attrName>style.visibility</p:attrName>
                                        </p:attrNameLst>
                                      </p:cBhvr>
                                      <p:to>
                                        <p:strVal val="visible"/>
                                      </p:to>
                                    </p:set>
                                    <p:anim calcmode="lin" valueType="num">
                                      <p:cBhvr>
                                        <p:cTn id="134" dur="1000" fill="hold"/>
                                        <p:tgtEl>
                                          <p:spTgt spid="222"/>
                                        </p:tgtEl>
                                        <p:attrNameLst>
                                          <p:attrName>ppt_x</p:attrName>
                                        </p:attrNameLst>
                                      </p:cBhvr>
                                      <p:tavLst>
                                        <p:tav tm="0">
                                          <p:val>
                                            <p:strVal val="0-#ppt_w/2"/>
                                          </p:val>
                                        </p:tav>
                                        <p:tav tm="100000">
                                          <p:val>
                                            <p:strVal val="#ppt_x"/>
                                          </p:val>
                                        </p:tav>
                                      </p:tavLst>
                                    </p:anim>
                                    <p:anim calcmode="lin" valueType="num">
                                      <p:cBhvr>
                                        <p:cTn id="135" dur="1000" fill="hold"/>
                                        <p:tgtEl>
                                          <p:spTgt spid="222"/>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8" fill="hold" grpId="0" nodeType="clickEffect">
                                  <p:stCondLst>
                                    <p:cond delay="0"/>
                                  </p:stCondLst>
                                  <p:iterate>
                                    <p:tmAbs val="0"/>
                                  </p:iterate>
                                  <p:childTnLst>
                                    <p:set>
                                      <p:cBhvr>
                                        <p:cTn id="139" fill="hold"/>
                                        <p:tgtEl>
                                          <p:spTgt spid="224"/>
                                        </p:tgtEl>
                                        <p:attrNameLst>
                                          <p:attrName>style.visibility</p:attrName>
                                        </p:attrNameLst>
                                      </p:cBhvr>
                                      <p:to>
                                        <p:strVal val="visible"/>
                                      </p:to>
                                    </p:set>
                                    <p:anim calcmode="lin" valueType="num">
                                      <p:cBhvr>
                                        <p:cTn id="140" dur="1000" fill="hold"/>
                                        <p:tgtEl>
                                          <p:spTgt spid="224"/>
                                        </p:tgtEl>
                                        <p:attrNameLst>
                                          <p:attrName>ppt_x</p:attrName>
                                        </p:attrNameLst>
                                      </p:cBhvr>
                                      <p:tavLst>
                                        <p:tav tm="0">
                                          <p:val>
                                            <p:strVal val="0-#ppt_w/2"/>
                                          </p:val>
                                        </p:tav>
                                        <p:tav tm="100000">
                                          <p:val>
                                            <p:strVal val="#ppt_x"/>
                                          </p:val>
                                        </p:tav>
                                      </p:tavLst>
                                    </p:anim>
                                    <p:anim calcmode="lin" valueType="num">
                                      <p:cBhvr>
                                        <p:cTn id="141" dur="10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8" fill="hold" grpId="0" nodeType="clickEffect">
                                  <p:stCondLst>
                                    <p:cond delay="0"/>
                                  </p:stCondLst>
                                  <p:iterate>
                                    <p:tmAbs val="0"/>
                                  </p:iterate>
                                  <p:childTnLst>
                                    <p:set>
                                      <p:cBhvr>
                                        <p:cTn id="145" fill="hold"/>
                                        <p:tgtEl>
                                          <p:spTgt spid="229"/>
                                        </p:tgtEl>
                                        <p:attrNameLst>
                                          <p:attrName>style.visibility</p:attrName>
                                        </p:attrNameLst>
                                      </p:cBhvr>
                                      <p:to>
                                        <p:strVal val="visible"/>
                                      </p:to>
                                    </p:set>
                                    <p:anim calcmode="lin" valueType="num">
                                      <p:cBhvr>
                                        <p:cTn id="146" dur="1000" fill="hold"/>
                                        <p:tgtEl>
                                          <p:spTgt spid="229"/>
                                        </p:tgtEl>
                                        <p:attrNameLst>
                                          <p:attrName>ppt_x</p:attrName>
                                        </p:attrNameLst>
                                      </p:cBhvr>
                                      <p:tavLst>
                                        <p:tav tm="0">
                                          <p:val>
                                            <p:strVal val="0-#ppt_w/2"/>
                                          </p:val>
                                        </p:tav>
                                        <p:tav tm="100000">
                                          <p:val>
                                            <p:strVal val="#ppt_x"/>
                                          </p:val>
                                        </p:tav>
                                      </p:tavLst>
                                    </p:anim>
                                    <p:anim calcmode="lin" valueType="num">
                                      <p:cBhvr>
                                        <p:cTn id="147" dur="100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1" fill="hold" grpId="0" nodeType="clickEffect">
                                  <p:stCondLst>
                                    <p:cond delay="0"/>
                                  </p:stCondLst>
                                  <p:iterate>
                                    <p:tmAbs val="0"/>
                                  </p:iterate>
                                  <p:childTnLst>
                                    <p:set>
                                      <p:cBhvr>
                                        <p:cTn id="151" fill="hold"/>
                                        <p:tgtEl>
                                          <p:spTgt spid="220">
                                            <p:bg/>
                                          </p:spTgt>
                                        </p:tgtEl>
                                        <p:attrNameLst>
                                          <p:attrName>style.visibility</p:attrName>
                                        </p:attrNameLst>
                                      </p:cBhvr>
                                      <p:to>
                                        <p:strVal val="visible"/>
                                      </p:to>
                                    </p:set>
                                    <p:anim calcmode="lin" valueType="num">
                                      <p:cBhvr>
                                        <p:cTn id="152" dur="250" fill="hold"/>
                                        <p:tgtEl>
                                          <p:spTgt spid="220">
                                            <p:bg/>
                                          </p:spTgt>
                                        </p:tgtEl>
                                        <p:attrNameLst>
                                          <p:attrName>ppt_x</p:attrName>
                                        </p:attrNameLst>
                                      </p:cBhvr>
                                      <p:tavLst>
                                        <p:tav tm="0">
                                          <p:val>
                                            <p:strVal val="#ppt_x"/>
                                          </p:val>
                                        </p:tav>
                                        <p:tav tm="100000">
                                          <p:val>
                                            <p:strVal val="#ppt_x"/>
                                          </p:val>
                                        </p:tav>
                                      </p:tavLst>
                                    </p:anim>
                                    <p:anim calcmode="lin" valueType="num">
                                      <p:cBhvr>
                                        <p:cTn id="153" dur="250" fill="hold"/>
                                        <p:tgtEl>
                                          <p:spTgt spid="220">
                                            <p:bg/>
                                          </p:spTgt>
                                        </p:tgtEl>
                                        <p:attrNameLst>
                                          <p:attrName>ppt_y</p:attrName>
                                        </p:attrNameLst>
                                      </p:cBhvr>
                                      <p:tavLst>
                                        <p:tav tm="0">
                                          <p:val>
                                            <p:strVal val="0-#ppt_h/2"/>
                                          </p:val>
                                        </p:tav>
                                        <p:tav tm="100000">
                                          <p:val>
                                            <p:strVal val="#ppt_y"/>
                                          </p:val>
                                        </p:tav>
                                      </p:tavLst>
                                    </p:anim>
                                  </p:childTnLst>
                                </p:cTn>
                              </p:par>
                              <p:par>
                                <p:cTn id="154" presetID="2" presetClass="entr" presetSubtype="1" fill="hold" grpId="0" nodeType="withEffect">
                                  <p:stCondLst>
                                    <p:cond delay="0"/>
                                  </p:stCondLst>
                                  <p:iterate>
                                    <p:tmAbs val="0"/>
                                  </p:iterate>
                                  <p:childTnLst>
                                    <p:set>
                                      <p:cBhvr>
                                        <p:cTn id="155" fill="hold"/>
                                        <p:tgtEl>
                                          <p:spTgt spid="220">
                                            <p:txEl>
                                              <p:pRg st="0" end="0"/>
                                            </p:txEl>
                                          </p:spTgt>
                                        </p:tgtEl>
                                        <p:attrNameLst>
                                          <p:attrName>style.visibility</p:attrName>
                                        </p:attrNameLst>
                                      </p:cBhvr>
                                      <p:to>
                                        <p:strVal val="visible"/>
                                      </p:to>
                                    </p:set>
                                    <p:anim calcmode="lin" valueType="num">
                                      <p:cBhvr>
                                        <p:cTn id="156" dur="25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57" dur="250" fill="hold"/>
                                        <p:tgtEl>
                                          <p:spTgt spid="2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1" fill="hold" grpId="0" nodeType="clickEffect">
                                  <p:stCondLst>
                                    <p:cond delay="0"/>
                                  </p:stCondLst>
                                  <p:iterate>
                                    <p:tmAbs val="0"/>
                                  </p:iterate>
                                  <p:childTnLst>
                                    <p:set>
                                      <p:cBhvr>
                                        <p:cTn id="161" fill="hold"/>
                                        <p:tgtEl>
                                          <p:spTgt spid="220">
                                            <p:txEl>
                                              <p:pRg st="1" end="1"/>
                                            </p:txEl>
                                          </p:spTgt>
                                        </p:tgtEl>
                                        <p:attrNameLst>
                                          <p:attrName>style.visibility</p:attrName>
                                        </p:attrNameLst>
                                      </p:cBhvr>
                                      <p:to>
                                        <p:strVal val="visible"/>
                                      </p:to>
                                    </p:set>
                                    <p:anim calcmode="lin" valueType="num">
                                      <p:cBhvr>
                                        <p:cTn id="162" dur="25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163" dur="250" fill="hold"/>
                                        <p:tgtEl>
                                          <p:spTgt spid="22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1" fill="hold" grpId="0" nodeType="clickEffect">
                                  <p:stCondLst>
                                    <p:cond delay="0"/>
                                  </p:stCondLst>
                                  <p:iterate>
                                    <p:tmAbs val="0"/>
                                  </p:iterate>
                                  <p:childTnLst>
                                    <p:set>
                                      <p:cBhvr>
                                        <p:cTn id="167" fill="hold"/>
                                        <p:tgtEl>
                                          <p:spTgt spid="220">
                                            <p:txEl>
                                              <p:pRg st="2" end="2"/>
                                            </p:txEl>
                                          </p:spTgt>
                                        </p:tgtEl>
                                        <p:attrNameLst>
                                          <p:attrName>style.visibility</p:attrName>
                                        </p:attrNameLst>
                                      </p:cBhvr>
                                      <p:to>
                                        <p:strVal val="visible"/>
                                      </p:to>
                                    </p:set>
                                    <p:anim calcmode="lin" valueType="num">
                                      <p:cBhvr>
                                        <p:cTn id="168" dur="250" fill="hold"/>
                                        <p:tgtEl>
                                          <p:spTgt spid="220">
                                            <p:txEl>
                                              <p:pRg st="2" end="2"/>
                                            </p:txEl>
                                          </p:spTgt>
                                        </p:tgtEl>
                                        <p:attrNameLst>
                                          <p:attrName>ppt_x</p:attrName>
                                        </p:attrNameLst>
                                      </p:cBhvr>
                                      <p:tavLst>
                                        <p:tav tm="0">
                                          <p:val>
                                            <p:strVal val="#ppt_x"/>
                                          </p:val>
                                        </p:tav>
                                        <p:tav tm="100000">
                                          <p:val>
                                            <p:strVal val="#ppt_x"/>
                                          </p:val>
                                        </p:tav>
                                      </p:tavLst>
                                    </p:anim>
                                    <p:anim calcmode="lin" valueType="num">
                                      <p:cBhvr>
                                        <p:cTn id="169" dur="250" fill="hold"/>
                                        <p:tgtEl>
                                          <p:spTgt spid="22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1" fill="hold" grpId="0" nodeType="clickEffect">
                                  <p:stCondLst>
                                    <p:cond delay="0"/>
                                  </p:stCondLst>
                                  <p:iterate>
                                    <p:tmAbs val="0"/>
                                  </p:iterate>
                                  <p:childTnLst>
                                    <p:set>
                                      <p:cBhvr>
                                        <p:cTn id="173" fill="hold"/>
                                        <p:tgtEl>
                                          <p:spTgt spid="220">
                                            <p:txEl>
                                              <p:pRg st="3" end="3"/>
                                            </p:txEl>
                                          </p:spTgt>
                                        </p:tgtEl>
                                        <p:attrNameLst>
                                          <p:attrName>style.visibility</p:attrName>
                                        </p:attrNameLst>
                                      </p:cBhvr>
                                      <p:to>
                                        <p:strVal val="visible"/>
                                      </p:to>
                                    </p:set>
                                    <p:anim calcmode="lin" valueType="num">
                                      <p:cBhvr>
                                        <p:cTn id="174" dur="25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175" dur="250" fill="hold"/>
                                        <p:tgtEl>
                                          <p:spTgt spid="22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1" fill="hold" grpId="0" nodeType="clickEffect">
                                  <p:stCondLst>
                                    <p:cond delay="0"/>
                                  </p:stCondLst>
                                  <p:iterate>
                                    <p:tmAbs val="0"/>
                                  </p:iterate>
                                  <p:childTnLst>
                                    <p:set>
                                      <p:cBhvr>
                                        <p:cTn id="179" fill="hold"/>
                                        <p:tgtEl>
                                          <p:spTgt spid="220">
                                            <p:txEl>
                                              <p:pRg st="4" end="4"/>
                                            </p:txEl>
                                          </p:spTgt>
                                        </p:tgtEl>
                                        <p:attrNameLst>
                                          <p:attrName>style.visibility</p:attrName>
                                        </p:attrNameLst>
                                      </p:cBhvr>
                                      <p:to>
                                        <p:strVal val="visible"/>
                                      </p:to>
                                    </p:set>
                                    <p:anim calcmode="lin" valueType="num">
                                      <p:cBhvr>
                                        <p:cTn id="180" dur="250" fill="hold"/>
                                        <p:tgtEl>
                                          <p:spTgt spid="220">
                                            <p:txEl>
                                              <p:pRg st="4" end="4"/>
                                            </p:txEl>
                                          </p:spTgt>
                                        </p:tgtEl>
                                        <p:attrNameLst>
                                          <p:attrName>ppt_x</p:attrName>
                                        </p:attrNameLst>
                                      </p:cBhvr>
                                      <p:tavLst>
                                        <p:tav tm="0">
                                          <p:val>
                                            <p:strVal val="#ppt_x"/>
                                          </p:val>
                                        </p:tav>
                                        <p:tav tm="100000">
                                          <p:val>
                                            <p:strVal val="#ppt_x"/>
                                          </p:val>
                                        </p:tav>
                                      </p:tavLst>
                                    </p:anim>
                                    <p:anim calcmode="lin" valueType="num">
                                      <p:cBhvr>
                                        <p:cTn id="181" dur="250" fill="hold"/>
                                        <p:tgtEl>
                                          <p:spTgt spid="22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1" fill="hold" grpId="0" nodeType="clickEffect">
                                  <p:stCondLst>
                                    <p:cond delay="0"/>
                                  </p:stCondLst>
                                  <p:iterate>
                                    <p:tmAbs val="0"/>
                                  </p:iterate>
                                  <p:childTnLst>
                                    <p:set>
                                      <p:cBhvr>
                                        <p:cTn id="185" fill="hold"/>
                                        <p:tgtEl>
                                          <p:spTgt spid="220">
                                            <p:txEl>
                                              <p:pRg st="5" end="5"/>
                                            </p:txEl>
                                          </p:spTgt>
                                        </p:tgtEl>
                                        <p:attrNameLst>
                                          <p:attrName>style.visibility</p:attrName>
                                        </p:attrNameLst>
                                      </p:cBhvr>
                                      <p:to>
                                        <p:strVal val="visible"/>
                                      </p:to>
                                    </p:set>
                                    <p:anim calcmode="lin" valueType="num">
                                      <p:cBhvr>
                                        <p:cTn id="186" dur="250" fill="hold"/>
                                        <p:tgtEl>
                                          <p:spTgt spid="220">
                                            <p:txEl>
                                              <p:pRg st="5" end="5"/>
                                            </p:txEl>
                                          </p:spTgt>
                                        </p:tgtEl>
                                        <p:attrNameLst>
                                          <p:attrName>ppt_x</p:attrName>
                                        </p:attrNameLst>
                                      </p:cBhvr>
                                      <p:tavLst>
                                        <p:tav tm="0">
                                          <p:val>
                                            <p:strVal val="#ppt_x"/>
                                          </p:val>
                                        </p:tav>
                                        <p:tav tm="100000">
                                          <p:val>
                                            <p:strVal val="#ppt_x"/>
                                          </p:val>
                                        </p:tav>
                                      </p:tavLst>
                                    </p:anim>
                                    <p:anim calcmode="lin" valueType="num">
                                      <p:cBhvr>
                                        <p:cTn id="187" dur="250" fill="hold"/>
                                        <p:tgtEl>
                                          <p:spTgt spid="220">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1" fill="hold" grpId="0" nodeType="clickEffect">
                                  <p:stCondLst>
                                    <p:cond delay="0"/>
                                  </p:stCondLst>
                                  <p:iterate>
                                    <p:tmAbs val="0"/>
                                  </p:iterate>
                                  <p:childTnLst>
                                    <p:set>
                                      <p:cBhvr>
                                        <p:cTn id="191" fill="hold"/>
                                        <p:tgtEl>
                                          <p:spTgt spid="220">
                                            <p:txEl>
                                              <p:pRg st="6" end="6"/>
                                            </p:txEl>
                                          </p:spTgt>
                                        </p:tgtEl>
                                        <p:attrNameLst>
                                          <p:attrName>style.visibility</p:attrName>
                                        </p:attrNameLst>
                                      </p:cBhvr>
                                      <p:to>
                                        <p:strVal val="visible"/>
                                      </p:to>
                                    </p:set>
                                    <p:anim calcmode="lin" valueType="num">
                                      <p:cBhvr>
                                        <p:cTn id="192" dur="250" fill="hold"/>
                                        <p:tgtEl>
                                          <p:spTgt spid="220">
                                            <p:txEl>
                                              <p:pRg st="6" end="6"/>
                                            </p:txEl>
                                          </p:spTgt>
                                        </p:tgtEl>
                                        <p:attrNameLst>
                                          <p:attrName>ppt_x</p:attrName>
                                        </p:attrNameLst>
                                      </p:cBhvr>
                                      <p:tavLst>
                                        <p:tav tm="0">
                                          <p:val>
                                            <p:strVal val="#ppt_x"/>
                                          </p:val>
                                        </p:tav>
                                        <p:tav tm="100000">
                                          <p:val>
                                            <p:strVal val="#ppt_x"/>
                                          </p:val>
                                        </p:tav>
                                      </p:tavLst>
                                    </p:anim>
                                    <p:anim calcmode="lin" valueType="num">
                                      <p:cBhvr>
                                        <p:cTn id="193" dur="250" fill="hold"/>
                                        <p:tgtEl>
                                          <p:spTgt spid="220">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1" fill="hold" grpId="0" nodeType="clickEffect">
                                  <p:stCondLst>
                                    <p:cond delay="0"/>
                                  </p:stCondLst>
                                  <p:iterate>
                                    <p:tmAbs val="0"/>
                                  </p:iterate>
                                  <p:childTnLst>
                                    <p:set>
                                      <p:cBhvr>
                                        <p:cTn id="197" fill="hold"/>
                                        <p:tgtEl>
                                          <p:spTgt spid="220">
                                            <p:txEl>
                                              <p:pRg st="7" end="7"/>
                                            </p:txEl>
                                          </p:spTgt>
                                        </p:tgtEl>
                                        <p:attrNameLst>
                                          <p:attrName>style.visibility</p:attrName>
                                        </p:attrNameLst>
                                      </p:cBhvr>
                                      <p:to>
                                        <p:strVal val="visible"/>
                                      </p:to>
                                    </p:set>
                                    <p:anim calcmode="lin" valueType="num">
                                      <p:cBhvr>
                                        <p:cTn id="198" dur="250" fill="hold"/>
                                        <p:tgtEl>
                                          <p:spTgt spid="220">
                                            <p:txEl>
                                              <p:pRg st="7" end="7"/>
                                            </p:txEl>
                                          </p:spTgt>
                                        </p:tgtEl>
                                        <p:attrNameLst>
                                          <p:attrName>ppt_x</p:attrName>
                                        </p:attrNameLst>
                                      </p:cBhvr>
                                      <p:tavLst>
                                        <p:tav tm="0">
                                          <p:val>
                                            <p:strVal val="#ppt_x"/>
                                          </p:val>
                                        </p:tav>
                                        <p:tav tm="100000">
                                          <p:val>
                                            <p:strVal val="#ppt_x"/>
                                          </p:val>
                                        </p:tav>
                                      </p:tavLst>
                                    </p:anim>
                                    <p:anim calcmode="lin" valueType="num">
                                      <p:cBhvr>
                                        <p:cTn id="199" dur="250" fill="hold"/>
                                        <p:tgtEl>
                                          <p:spTgt spid="220">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1" fill="hold" grpId="0" nodeType="clickEffect">
                                  <p:stCondLst>
                                    <p:cond delay="0"/>
                                  </p:stCondLst>
                                  <p:iterate>
                                    <p:tmAbs val="0"/>
                                  </p:iterate>
                                  <p:childTnLst>
                                    <p:set>
                                      <p:cBhvr>
                                        <p:cTn id="203" fill="hold"/>
                                        <p:tgtEl>
                                          <p:spTgt spid="220">
                                            <p:txEl>
                                              <p:pRg st="8" end="8"/>
                                            </p:txEl>
                                          </p:spTgt>
                                        </p:tgtEl>
                                        <p:attrNameLst>
                                          <p:attrName>style.visibility</p:attrName>
                                        </p:attrNameLst>
                                      </p:cBhvr>
                                      <p:to>
                                        <p:strVal val="visible"/>
                                      </p:to>
                                    </p:set>
                                    <p:anim calcmode="lin" valueType="num">
                                      <p:cBhvr>
                                        <p:cTn id="204" dur="250" fill="hold"/>
                                        <p:tgtEl>
                                          <p:spTgt spid="220">
                                            <p:txEl>
                                              <p:pRg st="8" end="8"/>
                                            </p:txEl>
                                          </p:spTgt>
                                        </p:tgtEl>
                                        <p:attrNameLst>
                                          <p:attrName>ppt_x</p:attrName>
                                        </p:attrNameLst>
                                      </p:cBhvr>
                                      <p:tavLst>
                                        <p:tav tm="0">
                                          <p:val>
                                            <p:strVal val="#ppt_x"/>
                                          </p:val>
                                        </p:tav>
                                        <p:tav tm="100000">
                                          <p:val>
                                            <p:strVal val="#ppt_x"/>
                                          </p:val>
                                        </p:tav>
                                      </p:tavLst>
                                    </p:anim>
                                    <p:anim calcmode="lin" valueType="num">
                                      <p:cBhvr>
                                        <p:cTn id="205" dur="250" fill="hold"/>
                                        <p:tgtEl>
                                          <p:spTgt spid="220">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1" fill="hold" grpId="0" nodeType="clickEffect">
                                  <p:stCondLst>
                                    <p:cond delay="0"/>
                                  </p:stCondLst>
                                  <p:iterate>
                                    <p:tmAbs val="0"/>
                                  </p:iterate>
                                  <p:childTnLst>
                                    <p:set>
                                      <p:cBhvr>
                                        <p:cTn id="209" fill="hold"/>
                                        <p:tgtEl>
                                          <p:spTgt spid="220">
                                            <p:txEl>
                                              <p:pRg st="9" end="9"/>
                                            </p:txEl>
                                          </p:spTgt>
                                        </p:tgtEl>
                                        <p:attrNameLst>
                                          <p:attrName>style.visibility</p:attrName>
                                        </p:attrNameLst>
                                      </p:cBhvr>
                                      <p:to>
                                        <p:strVal val="visible"/>
                                      </p:to>
                                    </p:set>
                                    <p:anim calcmode="lin" valueType="num">
                                      <p:cBhvr>
                                        <p:cTn id="210" dur="250" fill="hold"/>
                                        <p:tgtEl>
                                          <p:spTgt spid="220">
                                            <p:txEl>
                                              <p:pRg st="9" end="9"/>
                                            </p:txEl>
                                          </p:spTgt>
                                        </p:tgtEl>
                                        <p:attrNameLst>
                                          <p:attrName>ppt_x</p:attrName>
                                        </p:attrNameLst>
                                      </p:cBhvr>
                                      <p:tavLst>
                                        <p:tav tm="0">
                                          <p:val>
                                            <p:strVal val="#ppt_x"/>
                                          </p:val>
                                        </p:tav>
                                        <p:tav tm="100000">
                                          <p:val>
                                            <p:strVal val="#ppt_x"/>
                                          </p:val>
                                        </p:tav>
                                      </p:tavLst>
                                    </p:anim>
                                    <p:anim calcmode="lin" valueType="num">
                                      <p:cBhvr>
                                        <p:cTn id="211" dur="250" fill="hold"/>
                                        <p:tgtEl>
                                          <p:spTgt spid="220">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1" fill="hold" grpId="0" nodeType="clickEffect">
                                  <p:stCondLst>
                                    <p:cond delay="0"/>
                                  </p:stCondLst>
                                  <p:iterate>
                                    <p:tmAbs val="0"/>
                                  </p:iterate>
                                  <p:childTnLst>
                                    <p:set>
                                      <p:cBhvr>
                                        <p:cTn id="215" fill="hold"/>
                                        <p:tgtEl>
                                          <p:spTgt spid="220">
                                            <p:txEl>
                                              <p:pRg st="10" end="10"/>
                                            </p:txEl>
                                          </p:spTgt>
                                        </p:tgtEl>
                                        <p:attrNameLst>
                                          <p:attrName>style.visibility</p:attrName>
                                        </p:attrNameLst>
                                      </p:cBhvr>
                                      <p:to>
                                        <p:strVal val="visible"/>
                                      </p:to>
                                    </p:set>
                                    <p:anim calcmode="lin" valueType="num">
                                      <p:cBhvr>
                                        <p:cTn id="216" dur="250" fill="hold"/>
                                        <p:tgtEl>
                                          <p:spTgt spid="220">
                                            <p:txEl>
                                              <p:pRg st="10" end="10"/>
                                            </p:txEl>
                                          </p:spTgt>
                                        </p:tgtEl>
                                        <p:attrNameLst>
                                          <p:attrName>ppt_x</p:attrName>
                                        </p:attrNameLst>
                                      </p:cBhvr>
                                      <p:tavLst>
                                        <p:tav tm="0">
                                          <p:val>
                                            <p:strVal val="#ppt_x"/>
                                          </p:val>
                                        </p:tav>
                                        <p:tav tm="100000">
                                          <p:val>
                                            <p:strVal val="#ppt_x"/>
                                          </p:val>
                                        </p:tav>
                                      </p:tavLst>
                                    </p:anim>
                                    <p:anim calcmode="lin" valueType="num">
                                      <p:cBhvr>
                                        <p:cTn id="217" dur="250" fill="hold"/>
                                        <p:tgtEl>
                                          <p:spTgt spid="220">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advAuto="0"/>
      <p:bldP spid="208" grpId="0" animBg="1" advAuto="0"/>
      <p:bldP spid="209" grpId="0" animBg="1" advAuto="0"/>
      <p:bldP spid="210" grpId="0" animBg="1" advAuto="0"/>
      <p:bldP spid="211" grpId="0" animBg="1" advAuto="0"/>
      <p:bldP spid="212" grpId="0" animBg="1" advAuto="0"/>
      <p:bldP spid="213" grpId="0" animBg="1" advAuto="0"/>
      <p:bldP spid="214" grpId="0" animBg="1" advAuto="0"/>
      <p:bldP spid="215" grpId="0" animBg="1" advAuto="0"/>
      <p:bldP spid="216" grpId="0" animBg="1" advAuto="0"/>
      <p:bldP spid="217" grpId="0" animBg="1" advAuto="0"/>
      <p:bldP spid="218" grpId="0" animBg="1" advAuto="0"/>
      <p:bldP spid="219" grpId="0" animBg="1" advAuto="0"/>
      <p:bldP spid="220" grpId="0" build="p" bldLvl="5" animBg="1" advAuto="0"/>
      <p:bldP spid="221" grpId="0" animBg="1" advAuto="0"/>
      <p:bldP spid="222" grpId="0" animBg="1" advAuto="0"/>
      <p:bldP spid="223" grpId="0" animBg="1" advAuto="0"/>
      <p:bldP spid="224" grpId="0" animBg="1" advAuto="0"/>
      <p:bldP spid="225" grpId="0" animBg="1" advAuto="0"/>
      <p:bldP spid="226" grpId="0" animBg="1" advAuto="0"/>
      <p:bldP spid="227" grpId="0" animBg="1" advAuto="0"/>
      <p:bldP spid="228" grpId="0" animBg="1" advAuto="0"/>
      <p:bldP spid="229" grpId="0" animBg="1" advAuto="0"/>
      <p:bldP spid="230" grpId="0" animBg="1" advAuto="0"/>
      <p:bldP spid="231" grpId="0" animBg="1" advAuto="0"/>
      <p:bldP spid="233" grpId="0" animBg="1" advAuto="0"/>
      <p:bldP spid="234" grpId="0" animBg="1" advAuto="0"/>
      <p:bldP spid="235" grpId="0" animBg="1" advAuto="0"/>
      <p:bldP spid="238" grpId="0"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angle"/>
          <p:cNvSpPr/>
          <p:nvPr/>
        </p:nvSpPr>
        <p:spPr>
          <a:xfrm>
            <a:off x="162560" y="126436"/>
            <a:ext cx="12788053" cy="9464604"/>
          </a:xfrm>
          <a:prstGeom prst="rect">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251" name="Rounded Rectangle"/>
          <p:cNvSpPr/>
          <p:nvPr/>
        </p:nvSpPr>
        <p:spPr>
          <a:xfrm>
            <a:off x="3341511" y="632178"/>
            <a:ext cx="6321778" cy="1264356"/>
          </a:xfrm>
          <a:prstGeom prst="roundRect">
            <a:avLst>
              <a:gd name="adj" fmla="val 21429"/>
            </a:avLst>
          </a:prstGeom>
          <a:solidFill>
            <a:srgbClr val="CAF0FE">
              <a:alpha val="80000"/>
            </a:srgbClr>
          </a:solidFill>
          <a:ln w="25400">
            <a:solidFill>
              <a:srgbClr val="000000">
                <a:alpha val="80000"/>
              </a:srgbClr>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252" name="Definitions"/>
          <p:cNvSpPr txBox="1">
            <a:spLocks noGrp="1"/>
          </p:cNvSpPr>
          <p:nvPr>
            <p:ph type="title"/>
          </p:nvPr>
        </p:nvSpPr>
        <p:spPr>
          <a:xfrm>
            <a:off x="4533618" y="751840"/>
            <a:ext cx="3937564" cy="1011486"/>
          </a:xfrm>
          <a:prstGeom prst="rect">
            <a:avLst/>
          </a:prstGeom>
        </p:spPr>
        <p:txBody>
          <a:bodyPr/>
          <a:lstStyle>
            <a:lvl1pPr>
              <a:defRPr sz="4000"/>
            </a:lvl1pPr>
          </a:lstStyle>
          <a:p>
            <a:r>
              <a:t>Definitions</a:t>
            </a:r>
          </a:p>
        </p:txBody>
      </p:sp>
      <p:sp>
        <p:nvSpPr>
          <p:cNvPr id="253" name="Career pathways…"/>
          <p:cNvSpPr txBox="1">
            <a:spLocks noGrp="1"/>
          </p:cNvSpPr>
          <p:nvPr>
            <p:ph type="body" idx="1"/>
          </p:nvPr>
        </p:nvSpPr>
        <p:spPr>
          <a:xfrm>
            <a:off x="957298" y="1950720"/>
            <a:ext cx="10584462" cy="7405513"/>
          </a:xfrm>
          <a:prstGeom prst="rect">
            <a:avLst/>
          </a:prstGeom>
        </p:spPr>
        <p:txBody>
          <a:bodyPr/>
          <a:lstStyle/>
          <a:p>
            <a:pPr>
              <a:spcBef>
                <a:spcPts val="569"/>
              </a:spcBef>
            </a:pPr>
            <a:r>
              <a:t>Career pathways </a:t>
            </a:r>
          </a:p>
          <a:p>
            <a:pPr lvl="1">
              <a:spcBef>
                <a:spcPts val="569"/>
              </a:spcBef>
              <a:defRPr sz="2400"/>
            </a:pPr>
            <a:r>
              <a:t>Lifelong, includes many career goals and jobs</a:t>
            </a:r>
          </a:p>
          <a:p>
            <a:pPr lvl="1">
              <a:spcBef>
                <a:spcPts val="569"/>
              </a:spcBef>
              <a:defRPr sz="2400"/>
            </a:pPr>
            <a:r>
              <a:t>Subject to many forces (within and without)</a:t>
            </a:r>
          </a:p>
          <a:p>
            <a:pPr lvl="1">
              <a:spcBef>
                <a:spcPts val="569"/>
              </a:spcBef>
              <a:defRPr sz="2400"/>
            </a:pPr>
            <a:r>
              <a:t>HS to Present time </a:t>
            </a:r>
          </a:p>
          <a:p>
            <a:pPr>
              <a:spcBef>
                <a:spcPts val="569"/>
              </a:spcBef>
            </a:pPr>
            <a:r>
              <a:t>Unplanned events </a:t>
            </a:r>
          </a:p>
          <a:p>
            <a:pPr lvl="1">
              <a:spcBef>
                <a:spcPts val="569"/>
              </a:spcBef>
              <a:defRPr sz="2400"/>
            </a:pPr>
            <a:r>
              <a:t>Unanticipated &amp; without intention</a:t>
            </a:r>
          </a:p>
          <a:p>
            <a:pPr>
              <a:spcBef>
                <a:spcPts val="569"/>
              </a:spcBef>
            </a:pPr>
            <a:r>
              <a:t>Pivotal unplanned events </a:t>
            </a:r>
          </a:p>
          <a:p>
            <a:pPr lvl="1">
              <a:spcBef>
                <a:spcPts val="569"/>
              </a:spcBef>
            </a:pPr>
            <a:r>
              <a:rPr sz="3413"/>
              <a:t>Change in career goal </a:t>
            </a:r>
          </a:p>
          <a:p>
            <a:pPr>
              <a:spcBef>
                <a:spcPts val="569"/>
              </a:spcBef>
            </a:pPr>
            <a:r>
              <a:t>Non-pivotal unplanned events  </a:t>
            </a:r>
          </a:p>
          <a:p>
            <a:pPr lvl="1">
              <a:spcBef>
                <a:spcPts val="569"/>
              </a:spcBef>
              <a:defRPr sz="2400"/>
            </a:pPr>
            <a:r>
              <a:t>No change in career goal </a:t>
            </a:r>
          </a:p>
        </p:txBody>
      </p:sp>
      <p:sp>
        <p:nvSpPr>
          <p:cNvPr id="254" name="Slide Number"/>
          <p:cNvSpPr txBox="1">
            <a:spLocks noGrp="1"/>
          </p:cNvSpPr>
          <p:nvPr>
            <p:ph type="sldNum" sz="quarter" idx="2"/>
          </p:nvPr>
        </p:nvSpPr>
        <p:spPr>
          <a:xfrm>
            <a:off x="12073284" y="9198189"/>
            <a:ext cx="216405"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pic>
        <p:nvPicPr>
          <p:cNvPr id="255" name="IMG_9144.jpg" descr="IMG_914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482667" y="3968842"/>
            <a:ext cx="2799644" cy="4520402"/>
          </a:xfrm>
          <a:prstGeom prst="rect">
            <a:avLst/>
          </a:prstGeom>
          <a:ln w="12700">
            <a:miter lim="400000"/>
          </a:ln>
        </p:spPr>
      </p:pic>
    </p:spTree>
    <p:extLst>
      <p:ext uri="{BB962C8B-B14F-4D97-AF65-F5344CB8AC3E}">
        <p14:creationId xmlns:p14="http://schemas.microsoft.com/office/powerpoint/2010/main" val="262599791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53">
                                            <p:bg/>
                                          </p:spTgt>
                                        </p:tgtEl>
                                        <p:attrNameLst>
                                          <p:attrName>style.visibility</p:attrName>
                                        </p:attrNameLst>
                                      </p:cBhvr>
                                      <p:to>
                                        <p:strVal val="visible"/>
                                      </p:to>
                                    </p:set>
                                    <p:anim calcmode="lin" valueType="num">
                                      <p:cBhvr>
                                        <p:cTn id="7" dur="500" fill="hold"/>
                                        <p:tgtEl>
                                          <p:spTgt spid="253">
                                            <p:bg/>
                                          </p:spTgt>
                                        </p:tgtEl>
                                        <p:attrNameLst>
                                          <p:attrName>ppt_x</p:attrName>
                                        </p:attrNameLst>
                                      </p:cBhvr>
                                      <p:tavLst>
                                        <p:tav tm="0">
                                          <p:val>
                                            <p:strVal val="0-#ppt_w/2"/>
                                          </p:val>
                                        </p:tav>
                                        <p:tav tm="100000">
                                          <p:val>
                                            <p:strVal val="#ppt_x"/>
                                          </p:val>
                                        </p:tav>
                                      </p:tavLst>
                                    </p:anim>
                                    <p:anim calcmode="lin" valueType="num">
                                      <p:cBhvr>
                                        <p:cTn id="8" dur="500" fill="hold"/>
                                        <p:tgtEl>
                                          <p:spTgt spid="25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53">
                                            <p:txEl>
                                              <p:pRg st="0" end="0"/>
                                            </p:txEl>
                                          </p:spTgt>
                                        </p:tgtEl>
                                        <p:attrNameLst>
                                          <p:attrName>style.visibility</p:attrName>
                                        </p:attrNameLst>
                                      </p:cBhvr>
                                      <p:to>
                                        <p:strVal val="visible"/>
                                      </p:to>
                                    </p:set>
                                    <p:anim calcmode="lin" valueType="num">
                                      <p:cBhvr>
                                        <p:cTn id="11" dur="500" fill="hold"/>
                                        <p:tgtEl>
                                          <p:spTgt spid="25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5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253">
                                            <p:txEl>
                                              <p:pRg st="1" end="1"/>
                                            </p:txEl>
                                          </p:spTgt>
                                        </p:tgtEl>
                                        <p:attrNameLst>
                                          <p:attrName>style.visibility</p:attrName>
                                        </p:attrNameLst>
                                      </p:cBhvr>
                                      <p:to>
                                        <p:strVal val="visible"/>
                                      </p:to>
                                    </p:set>
                                    <p:anim calcmode="lin" valueType="num">
                                      <p:cBhvr>
                                        <p:cTn id="16" dur="500" fill="hold"/>
                                        <p:tgtEl>
                                          <p:spTgt spid="253">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25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253">
                                            <p:txEl>
                                              <p:pRg st="2" end="2"/>
                                            </p:txEl>
                                          </p:spTgt>
                                        </p:tgtEl>
                                        <p:attrNameLst>
                                          <p:attrName>style.visibility</p:attrName>
                                        </p:attrNameLst>
                                      </p:cBhvr>
                                      <p:to>
                                        <p:strVal val="visible"/>
                                      </p:to>
                                    </p:set>
                                    <p:anim calcmode="lin" valueType="num">
                                      <p:cBhvr>
                                        <p:cTn id="21" dur="500" fill="hold"/>
                                        <p:tgtEl>
                                          <p:spTgt spid="253">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25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253">
                                            <p:txEl>
                                              <p:pRg st="3" end="3"/>
                                            </p:txEl>
                                          </p:spTgt>
                                        </p:tgtEl>
                                        <p:attrNameLst>
                                          <p:attrName>style.visibility</p:attrName>
                                        </p:attrNameLst>
                                      </p:cBhvr>
                                      <p:to>
                                        <p:strVal val="visible"/>
                                      </p:to>
                                    </p:set>
                                    <p:anim calcmode="lin" valueType="num">
                                      <p:cBhvr>
                                        <p:cTn id="26" dur="500" fill="hold"/>
                                        <p:tgtEl>
                                          <p:spTgt spid="253">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25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253">
                                            <p:txEl>
                                              <p:pRg st="4" end="4"/>
                                            </p:txEl>
                                          </p:spTgt>
                                        </p:tgtEl>
                                        <p:attrNameLst>
                                          <p:attrName>style.visibility</p:attrName>
                                        </p:attrNameLst>
                                      </p:cBhvr>
                                      <p:to>
                                        <p:strVal val="visible"/>
                                      </p:to>
                                    </p:set>
                                    <p:anim calcmode="lin" valueType="num">
                                      <p:cBhvr>
                                        <p:cTn id="31" dur="500" fill="hold"/>
                                        <p:tgtEl>
                                          <p:spTgt spid="253">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25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253">
                                            <p:txEl>
                                              <p:pRg st="5" end="5"/>
                                            </p:txEl>
                                          </p:spTgt>
                                        </p:tgtEl>
                                        <p:attrNameLst>
                                          <p:attrName>style.visibility</p:attrName>
                                        </p:attrNameLst>
                                      </p:cBhvr>
                                      <p:to>
                                        <p:strVal val="visible"/>
                                      </p:to>
                                    </p:set>
                                    <p:anim calcmode="lin" valueType="num">
                                      <p:cBhvr>
                                        <p:cTn id="36" dur="500" fill="hold"/>
                                        <p:tgtEl>
                                          <p:spTgt spid="253">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25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253">
                                            <p:txEl>
                                              <p:pRg st="6" end="6"/>
                                            </p:txEl>
                                          </p:spTgt>
                                        </p:tgtEl>
                                        <p:attrNameLst>
                                          <p:attrName>style.visibility</p:attrName>
                                        </p:attrNameLst>
                                      </p:cBhvr>
                                      <p:to>
                                        <p:strVal val="visible"/>
                                      </p:to>
                                    </p:set>
                                    <p:anim calcmode="lin" valueType="num">
                                      <p:cBhvr>
                                        <p:cTn id="41" dur="500" fill="hold"/>
                                        <p:tgtEl>
                                          <p:spTgt spid="253">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25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253">
                                            <p:txEl>
                                              <p:pRg st="7" end="7"/>
                                            </p:txEl>
                                          </p:spTgt>
                                        </p:tgtEl>
                                        <p:attrNameLst>
                                          <p:attrName>style.visibility</p:attrName>
                                        </p:attrNameLst>
                                      </p:cBhvr>
                                      <p:to>
                                        <p:strVal val="visible"/>
                                      </p:to>
                                    </p:set>
                                    <p:anim calcmode="lin" valueType="num">
                                      <p:cBhvr>
                                        <p:cTn id="46" dur="500" fill="hold"/>
                                        <p:tgtEl>
                                          <p:spTgt spid="253">
                                            <p:txEl>
                                              <p:pRg st="7" end="7"/>
                                            </p:txEl>
                                          </p:spTgt>
                                        </p:tgtEl>
                                        <p:attrNameLst>
                                          <p:attrName>ppt_x</p:attrName>
                                        </p:attrNameLst>
                                      </p:cBhvr>
                                      <p:tavLst>
                                        <p:tav tm="0">
                                          <p:val>
                                            <p:strVal val="0-#ppt_w/2"/>
                                          </p:val>
                                        </p:tav>
                                        <p:tav tm="100000">
                                          <p:val>
                                            <p:strVal val="#ppt_x"/>
                                          </p:val>
                                        </p:tav>
                                      </p:tavLst>
                                    </p:anim>
                                    <p:anim calcmode="lin" valueType="num">
                                      <p:cBhvr>
                                        <p:cTn id="47" dur="500" fill="hold"/>
                                        <p:tgtEl>
                                          <p:spTgt spid="253">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253">
                                            <p:txEl>
                                              <p:pRg st="8" end="8"/>
                                            </p:txEl>
                                          </p:spTgt>
                                        </p:tgtEl>
                                        <p:attrNameLst>
                                          <p:attrName>style.visibility</p:attrName>
                                        </p:attrNameLst>
                                      </p:cBhvr>
                                      <p:to>
                                        <p:strVal val="visible"/>
                                      </p:to>
                                    </p:set>
                                    <p:anim calcmode="lin" valueType="num">
                                      <p:cBhvr>
                                        <p:cTn id="51" dur="500" fill="hold"/>
                                        <p:tgtEl>
                                          <p:spTgt spid="253">
                                            <p:txEl>
                                              <p:pRg st="8" end="8"/>
                                            </p:txEl>
                                          </p:spTgt>
                                        </p:tgtEl>
                                        <p:attrNameLst>
                                          <p:attrName>ppt_x</p:attrName>
                                        </p:attrNameLst>
                                      </p:cBhvr>
                                      <p:tavLst>
                                        <p:tav tm="0">
                                          <p:val>
                                            <p:strVal val="0-#ppt_w/2"/>
                                          </p:val>
                                        </p:tav>
                                        <p:tav tm="100000">
                                          <p:val>
                                            <p:strVal val="#ppt_x"/>
                                          </p:val>
                                        </p:tav>
                                      </p:tavLst>
                                    </p:anim>
                                    <p:anim calcmode="lin" valueType="num">
                                      <p:cBhvr>
                                        <p:cTn id="52" dur="500" fill="hold"/>
                                        <p:tgtEl>
                                          <p:spTgt spid="253">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253">
                                            <p:txEl>
                                              <p:pRg st="9" end="9"/>
                                            </p:txEl>
                                          </p:spTgt>
                                        </p:tgtEl>
                                        <p:attrNameLst>
                                          <p:attrName>style.visibility</p:attrName>
                                        </p:attrNameLst>
                                      </p:cBhvr>
                                      <p:to>
                                        <p:strVal val="visible"/>
                                      </p:to>
                                    </p:set>
                                    <p:anim calcmode="lin" valueType="num">
                                      <p:cBhvr>
                                        <p:cTn id="56" dur="500" fill="hold"/>
                                        <p:tgtEl>
                                          <p:spTgt spid="253">
                                            <p:txEl>
                                              <p:pRg st="9" end="9"/>
                                            </p:txEl>
                                          </p:spTgt>
                                        </p:tgtEl>
                                        <p:attrNameLst>
                                          <p:attrName>ppt_x</p:attrName>
                                        </p:attrNameLst>
                                      </p:cBhvr>
                                      <p:tavLst>
                                        <p:tav tm="0">
                                          <p:val>
                                            <p:strVal val="0-#ppt_w/2"/>
                                          </p:val>
                                        </p:tav>
                                        <p:tav tm="100000">
                                          <p:val>
                                            <p:strVal val="#ppt_x"/>
                                          </p:val>
                                        </p:tav>
                                      </p:tavLst>
                                    </p:anim>
                                    <p:anim calcmode="lin" valueType="num">
                                      <p:cBhvr>
                                        <p:cTn id="57" dur="500" fill="hold"/>
                                        <p:tgtEl>
                                          <p:spTgt spid="25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I"/>
          <p:cNvSpPr/>
          <p:nvPr/>
        </p:nvSpPr>
        <p:spPr>
          <a:xfrm>
            <a:off x="52618" y="15917"/>
            <a:ext cx="12932553" cy="9753601"/>
          </a:xfrm>
          <a:prstGeom prst="rect">
            <a:avLst/>
          </a:prstGeom>
          <a:solidFill>
            <a:srgbClr val="94E3FE"/>
          </a:solidFill>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lvl1pPr defTabSz="914400">
              <a:buClr>
                <a:srgbClr val="000000"/>
              </a:buClr>
              <a:defRPr sz="2200">
                <a:solidFill>
                  <a:srgbClr val="53D5FD"/>
                </a:solidFill>
                <a:uFill>
                  <a:solidFill>
                    <a:srgbClr val="53D5FD"/>
                  </a:solidFill>
                </a:uFill>
                <a:latin typeface="+mn-lt"/>
                <a:ea typeface="+mn-ea"/>
                <a:cs typeface="+mn-cs"/>
                <a:sym typeface="Calibri"/>
              </a:defRPr>
            </a:lvl1pPr>
          </a:lstStyle>
          <a:p>
            <a:r>
              <a:rPr sz="3129"/>
              <a:t>I</a:t>
            </a:r>
          </a:p>
        </p:txBody>
      </p:sp>
      <p:sp>
        <p:nvSpPr>
          <p:cNvPr id="260"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53</a:t>
            </a:fld>
            <a:endParaRPr/>
          </a:p>
        </p:txBody>
      </p:sp>
      <p:sp>
        <p:nvSpPr>
          <p:cNvPr id="261" name="What is Career Development?"/>
          <p:cNvSpPr/>
          <p:nvPr/>
        </p:nvSpPr>
        <p:spPr>
          <a:xfrm>
            <a:off x="2431754" y="577992"/>
            <a:ext cx="9320287" cy="116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4187" tIns="54187" rIns="54187" bIns="54187">
            <a:spAutoFit/>
          </a:bodyPr>
          <a:lstStyle>
            <a:lvl1pPr defTabSz="914400">
              <a:buClr>
                <a:srgbClr val="000000"/>
              </a:buClr>
              <a:defRPr sz="4800">
                <a:uFill>
                  <a:solidFill>
                    <a:srgbClr val="000000"/>
                  </a:solidFill>
                </a:uFill>
                <a:latin typeface="+mn-lt"/>
                <a:ea typeface="+mn-ea"/>
                <a:cs typeface="+mn-cs"/>
                <a:sym typeface="Calibri"/>
              </a:defRPr>
            </a:lvl1pPr>
          </a:lstStyle>
          <a:p>
            <a:r>
              <a:rPr lang="en-US" sz="6827" dirty="0"/>
              <a:t>Individual Career Path</a:t>
            </a:r>
            <a:r>
              <a:rPr sz="6827" dirty="0"/>
              <a:t> </a:t>
            </a:r>
          </a:p>
        </p:txBody>
      </p:sp>
      <p:sp>
        <p:nvSpPr>
          <p:cNvPr id="262" name="Every Dynamic…"/>
          <p:cNvSpPr/>
          <p:nvPr/>
        </p:nvSpPr>
        <p:spPr>
          <a:xfrm>
            <a:off x="1264355" y="2637085"/>
            <a:ext cx="9880036" cy="7312936"/>
          </a:xfrm>
          <a:prstGeom prst="rect">
            <a:avLst/>
          </a:prstGeom>
          <a:solidFill>
            <a:srgbClr val="94E3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spAutoFit/>
          </a:bodyPr>
          <a:lstStyle/>
          <a:p>
            <a:pPr defTabSz="1300460">
              <a:lnSpc>
                <a:spcPct val="130000"/>
              </a:lnSpc>
              <a:spcBef>
                <a:spcPts val="2276"/>
              </a:spcBef>
              <a:buClr>
                <a:srgbClr val="000000"/>
              </a:buClr>
              <a:buSzPct val="125000"/>
              <a:buFont typeface="Zapf Dingbats"/>
              <a:buChar char="★"/>
              <a:defRPr sz="2400">
                <a:uFill>
                  <a:solidFill>
                    <a:srgbClr val="000000"/>
                  </a:solidFill>
                </a:uFill>
                <a:latin typeface="+mn-lt"/>
                <a:ea typeface="+mn-ea"/>
                <a:cs typeface="+mn-cs"/>
                <a:sym typeface="Calibri"/>
              </a:defRPr>
            </a:pPr>
            <a:r>
              <a:rPr sz="3413" dirty="0"/>
              <a:t>Every Dynamic</a:t>
            </a:r>
          </a:p>
          <a:p>
            <a:pPr defTabSz="1300460">
              <a:lnSpc>
                <a:spcPct val="130000"/>
              </a:lnSpc>
              <a:spcBef>
                <a:spcPts val="2276"/>
              </a:spcBef>
              <a:buClr>
                <a:srgbClr val="000000"/>
              </a:buClr>
              <a:buSzPct val="125000"/>
              <a:buFont typeface="Zapf Dingbats"/>
              <a:buChar char="★"/>
              <a:defRPr sz="2400">
                <a:uFill>
                  <a:solidFill>
                    <a:srgbClr val="000000"/>
                  </a:solidFill>
                </a:uFill>
                <a:latin typeface="+mn-lt"/>
                <a:ea typeface="+mn-ea"/>
                <a:cs typeface="+mn-cs"/>
                <a:sym typeface="Calibri"/>
              </a:defRPr>
            </a:pPr>
            <a:r>
              <a:rPr sz="3413" dirty="0"/>
              <a:t>Encompasses one’s whole life  beyond prep for a job </a:t>
            </a:r>
          </a:p>
          <a:p>
            <a:pPr defTabSz="1300460">
              <a:lnSpc>
                <a:spcPct val="130000"/>
              </a:lnSpc>
              <a:spcBef>
                <a:spcPts val="2276"/>
              </a:spcBef>
              <a:buClr>
                <a:srgbClr val="000000"/>
              </a:buClr>
              <a:buSzPct val="125000"/>
              <a:buFont typeface="Zapf Dingbats"/>
              <a:buChar char="★"/>
              <a:defRPr sz="2400">
                <a:uFill>
                  <a:solidFill>
                    <a:srgbClr val="000000"/>
                  </a:solidFill>
                </a:uFill>
                <a:latin typeface="+mn-lt"/>
                <a:ea typeface="+mn-ea"/>
                <a:cs typeface="+mn-cs"/>
                <a:sym typeface="Calibri"/>
              </a:defRPr>
            </a:pPr>
            <a:r>
              <a:rPr sz="3413" dirty="0"/>
              <a:t>Involves the ever-changing context of life</a:t>
            </a:r>
          </a:p>
          <a:p>
            <a:pPr defTabSz="1300460">
              <a:lnSpc>
                <a:spcPct val="130000"/>
              </a:lnSpc>
              <a:spcBef>
                <a:spcPts val="2276"/>
              </a:spcBef>
              <a:buClr>
                <a:srgbClr val="000000"/>
              </a:buClr>
              <a:buSzPct val="125000"/>
              <a:buFont typeface="Zapf Dingbats"/>
              <a:buChar char="★"/>
              <a:defRPr sz="2400">
                <a:uFill>
                  <a:solidFill>
                    <a:srgbClr val="000000"/>
                  </a:solidFill>
                </a:uFill>
                <a:latin typeface="+mn-lt"/>
                <a:ea typeface="+mn-ea"/>
                <a:cs typeface="+mn-cs"/>
                <a:sym typeface="Calibri"/>
              </a:defRPr>
            </a:pPr>
            <a:r>
              <a:rPr sz="3413" dirty="0"/>
              <a:t>Subject to Environmental pressures and constraints</a:t>
            </a:r>
          </a:p>
          <a:p>
            <a:pPr defTabSz="1300460">
              <a:lnSpc>
                <a:spcPct val="130000"/>
              </a:lnSpc>
              <a:spcBef>
                <a:spcPts val="2276"/>
              </a:spcBef>
              <a:buClr>
                <a:srgbClr val="000000"/>
              </a:buClr>
              <a:buSzPct val="125000"/>
              <a:buFont typeface="Zapf Dingbats"/>
              <a:buChar char="★"/>
              <a:defRPr sz="2400">
                <a:uFill>
                  <a:solidFill>
                    <a:srgbClr val="000000"/>
                  </a:solidFill>
                </a:uFill>
                <a:latin typeface="+mn-lt"/>
                <a:ea typeface="+mn-ea"/>
                <a:cs typeface="+mn-cs"/>
                <a:sym typeface="Calibri"/>
              </a:defRPr>
            </a:pPr>
            <a:r>
              <a:rPr sz="3413" dirty="0"/>
              <a:t>Can be the convergence of Personal and Work Life</a:t>
            </a:r>
          </a:p>
          <a:p>
            <a:pPr defTabSz="1300460">
              <a:buClr>
                <a:srgbClr val="000000"/>
              </a:buClr>
              <a:defRPr sz="2400">
                <a:uFill>
                  <a:solidFill>
                    <a:srgbClr val="000000"/>
                  </a:solidFill>
                </a:uFill>
                <a:latin typeface="+mn-lt"/>
                <a:ea typeface="+mn-ea"/>
                <a:cs typeface="+mn-cs"/>
                <a:sym typeface="Calibri"/>
              </a:defRPr>
            </a:pPr>
            <a:r>
              <a:rPr sz="3413" dirty="0"/>
              <a:t> </a:t>
            </a:r>
          </a:p>
        </p:txBody>
      </p:sp>
    </p:spTree>
    <p:extLst>
      <p:ext uri="{BB962C8B-B14F-4D97-AF65-F5344CB8AC3E}">
        <p14:creationId xmlns:p14="http://schemas.microsoft.com/office/powerpoint/2010/main" val="131862754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62">
                                            <p:bg/>
                                          </p:spTgt>
                                        </p:tgtEl>
                                        <p:attrNameLst>
                                          <p:attrName>style.visibility</p:attrName>
                                        </p:attrNameLst>
                                      </p:cBhvr>
                                      <p:to>
                                        <p:strVal val="visible"/>
                                      </p:to>
                                    </p:set>
                                    <p:animEffect transition="in" filter="wipe(left)">
                                      <p:cBhvr>
                                        <p:cTn id="7" dur="500"/>
                                        <p:tgtEl>
                                          <p:spTgt spid="262">
                                            <p:bg/>
                                          </p:spTgt>
                                        </p:tgtEl>
                                      </p:cBhvr>
                                    </p:animEffect>
                                  </p:childTnLst>
                                </p:cTn>
                              </p:par>
                              <p:par>
                                <p:cTn id="8" presetID="22" presetClass="entr" presetSubtype="8" fill="hold" grpId="0" nodeType="withEffect">
                                  <p:stCondLst>
                                    <p:cond delay="0"/>
                                  </p:stCondLst>
                                  <p:iterate>
                                    <p:tmAbs val="0"/>
                                  </p:iterate>
                                  <p:childTnLst>
                                    <p:set>
                                      <p:cBhvr>
                                        <p:cTn id="9" fill="hold"/>
                                        <p:tgtEl>
                                          <p:spTgt spid="262">
                                            <p:txEl>
                                              <p:pRg st="0" end="0"/>
                                            </p:txEl>
                                          </p:spTgt>
                                        </p:tgtEl>
                                        <p:attrNameLst>
                                          <p:attrName>style.visibility</p:attrName>
                                        </p:attrNameLst>
                                      </p:cBhvr>
                                      <p:to>
                                        <p:strVal val="visible"/>
                                      </p:to>
                                    </p:set>
                                    <p:animEffect transition="in" filter="wipe(left)">
                                      <p:cBhvr>
                                        <p:cTn id="10" dur="500"/>
                                        <p:tgtEl>
                                          <p:spTgt spid="2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62">
                                            <p:txEl>
                                              <p:pRg st="1" end="1"/>
                                            </p:txEl>
                                          </p:spTgt>
                                        </p:tgtEl>
                                        <p:attrNameLst>
                                          <p:attrName>style.visibility</p:attrName>
                                        </p:attrNameLst>
                                      </p:cBhvr>
                                      <p:to>
                                        <p:strVal val="visible"/>
                                      </p:to>
                                    </p:set>
                                    <p:animEffect transition="in" filter="wipe(left)">
                                      <p:cBhvr>
                                        <p:cTn id="15" dur="500"/>
                                        <p:tgtEl>
                                          <p:spTgt spid="26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262">
                                            <p:txEl>
                                              <p:pRg st="2" end="2"/>
                                            </p:txEl>
                                          </p:spTgt>
                                        </p:tgtEl>
                                        <p:attrNameLst>
                                          <p:attrName>style.visibility</p:attrName>
                                        </p:attrNameLst>
                                      </p:cBhvr>
                                      <p:to>
                                        <p:strVal val="visible"/>
                                      </p:to>
                                    </p:set>
                                    <p:animEffect transition="in" filter="wipe(left)">
                                      <p:cBhvr>
                                        <p:cTn id="20" dur="500"/>
                                        <p:tgtEl>
                                          <p:spTgt spid="26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62">
                                            <p:txEl>
                                              <p:pRg st="3" end="3"/>
                                            </p:txEl>
                                          </p:spTgt>
                                        </p:tgtEl>
                                        <p:attrNameLst>
                                          <p:attrName>style.visibility</p:attrName>
                                        </p:attrNameLst>
                                      </p:cBhvr>
                                      <p:to>
                                        <p:strVal val="visible"/>
                                      </p:to>
                                    </p:set>
                                    <p:animEffect transition="in" filter="wipe(left)">
                                      <p:cBhvr>
                                        <p:cTn id="25" dur="500"/>
                                        <p:tgtEl>
                                          <p:spTgt spid="26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p:tmAbs val="0"/>
                                  </p:iterate>
                                  <p:childTnLst>
                                    <p:set>
                                      <p:cBhvr>
                                        <p:cTn id="29" fill="hold"/>
                                        <p:tgtEl>
                                          <p:spTgt spid="262">
                                            <p:txEl>
                                              <p:pRg st="4" end="4"/>
                                            </p:txEl>
                                          </p:spTgt>
                                        </p:tgtEl>
                                        <p:attrNameLst>
                                          <p:attrName>style.visibility</p:attrName>
                                        </p:attrNameLst>
                                      </p:cBhvr>
                                      <p:to>
                                        <p:strVal val="visible"/>
                                      </p:to>
                                    </p:set>
                                    <p:animEffect transition="in" filter="wipe(left)">
                                      <p:cBhvr>
                                        <p:cTn id="30" dur="500"/>
                                        <p:tgtEl>
                                          <p:spTgt spid="26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262">
                                            <p:txEl>
                                              <p:pRg st="5" end="5"/>
                                            </p:txEl>
                                          </p:spTgt>
                                        </p:tgtEl>
                                        <p:attrNameLst>
                                          <p:attrName>style.visibility</p:attrName>
                                        </p:attrNameLst>
                                      </p:cBhvr>
                                      <p:to>
                                        <p:strVal val="visible"/>
                                      </p:to>
                                    </p:set>
                                    <p:animEffect transition="in" filter="wipe(left)">
                                      <p:cBhvr>
                                        <p:cTn id="35" dur="500"/>
                                        <p:tgtEl>
                                          <p:spTgt spid="2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build="p" bldLvl="5"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In Context of Change"/>
          <p:cNvSpPr txBox="1">
            <a:spLocks noGrp="1"/>
          </p:cNvSpPr>
          <p:nvPr>
            <p:ph type="title"/>
          </p:nvPr>
        </p:nvSpPr>
        <p:spPr>
          <a:prstGeom prst="rect">
            <a:avLst/>
          </a:prstGeom>
        </p:spPr>
        <p:txBody>
          <a:bodyPr/>
          <a:lstStyle/>
          <a:p>
            <a:r>
              <a:t>In Context of Change</a:t>
            </a:r>
          </a:p>
        </p:txBody>
      </p:sp>
      <p:sp>
        <p:nvSpPr>
          <p:cNvPr id="276" name="Many people now worry about the security of their current jobs and the future of the United States in the world economy(Lee &amp; Johnson, 2001).…"/>
          <p:cNvSpPr/>
          <p:nvPr/>
        </p:nvSpPr>
        <p:spPr>
          <a:xfrm>
            <a:off x="343182" y="2351406"/>
            <a:ext cx="11740444" cy="6712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nchor="ctr">
            <a:spAutoFit/>
          </a:bodyPr>
          <a:lstStyle/>
          <a:p>
            <a:pPr defTabSz="577982">
              <a:lnSpc>
                <a:spcPct val="90000"/>
              </a:lnSpc>
              <a:defRPr sz="3000">
                <a:solidFill>
                  <a:srgbClr val="39362D"/>
                </a:solidFill>
                <a:latin typeface="Copperplate"/>
                <a:ea typeface="Copperplate"/>
                <a:cs typeface="Copperplate"/>
                <a:sym typeface="Copperplate"/>
              </a:defRPr>
            </a:pPr>
            <a:r>
              <a:rPr sz="4267" dirty="0"/>
              <a:t>Many people now worry about the security of their current jobs and the future of the United States in the world economy</a:t>
            </a:r>
            <a:r>
              <a:rPr sz="2560" dirty="0"/>
              <a:t>(Lee &amp; Johnson)</a:t>
            </a:r>
            <a:r>
              <a:rPr sz="4267" dirty="0"/>
              <a:t>. </a:t>
            </a:r>
          </a:p>
          <a:p>
            <a:pPr defTabSz="577982">
              <a:lnSpc>
                <a:spcPct val="90000"/>
              </a:lnSpc>
              <a:defRPr sz="3000">
                <a:solidFill>
                  <a:srgbClr val="39362D"/>
                </a:solidFill>
                <a:latin typeface="Copperplate"/>
                <a:ea typeface="Copperplate"/>
                <a:cs typeface="Copperplate"/>
                <a:sym typeface="Copperplate"/>
              </a:defRPr>
            </a:pPr>
            <a:endParaRPr sz="4267" dirty="0"/>
          </a:p>
          <a:p>
            <a:pPr defTabSz="577982">
              <a:lnSpc>
                <a:spcPct val="90000"/>
              </a:lnSpc>
              <a:defRPr sz="3000">
                <a:solidFill>
                  <a:srgbClr val="39362D"/>
                </a:solidFill>
                <a:latin typeface="Copperplate"/>
                <a:ea typeface="Copperplate"/>
                <a:cs typeface="Copperplate"/>
                <a:sym typeface="Copperplate"/>
              </a:defRPr>
            </a:pPr>
            <a:r>
              <a:rPr sz="4267" dirty="0"/>
              <a:t>During the past 30 years the world has undergone accelerated change fueled by a bewildering combination of technical, economic, social, and cultural forces      </a:t>
            </a:r>
            <a:r>
              <a:rPr sz="2560" dirty="0"/>
              <a:t>(Gordon)</a:t>
            </a:r>
            <a:r>
              <a:rPr sz="4267" dirty="0"/>
              <a:t>.</a:t>
            </a:r>
          </a:p>
          <a:p>
            <a:pPr defTabSz="577982">
              <a:defRPr sz="3000">
                <a:solidFill>
                  <a:srgbClr val="39362D"/>
                </a:solidFill>
                <a:latin typeface="Copperplate"/>
                <a:ea typeface="Copperplate"/>
                <a:cs typeface="Copperplate"/>
                <a:sym typeface="Copperplate"/>
              </a:defRPr>
            </a:pPr>
            <a:endParaRPr sz="4267" dirty="0"/>
          </a:p>
        </p:txBody>
      </p:sp>
    </p:spTree>
    <p:extLst>
      <p:ext uri="{BB962C8B-B14F-4D97-AF65-F5344CB8AC3E}">
        <p14:creationId xmlns:p14="http://schemas.microsoft.com/office/powerpoint/2010/main" val="208965078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7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6">
                                            <p:txEl>
                                              <p:charRg st="310" end="3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In Context of Change"/>
          <p:cNvSpPr txBox="1">
            <a:spLocks noGrp="1"/>
          </p:cNvSpPr>
          <p:nvPr>
            <p:ph type="title"/>
          </p:nvPr>
        </p:nvSpPr>
        <p:spPr>
          <a:prstGeom prst="rect">
            <a:avLst/>
          </a:prstGeom>
        </p:spPr>
        <p:txBody>
          <a:bodyPr/>
          <a:lstStyle/>
          <a:p>
            <a:r>
              <a:t>In Context of Change</a:t>
            </a:r>
          </a:p>
        </p:txBody>
      </p:sp>
      <p:sp>
        <p:nvSpPr>
          <p:cNvPr id="279" name="With technological, social, economic, and cultural change, it is no longer common for workers to stay employed at one company for twenty or more years, continuing along the same linear career path  (Witchger, 2011)."/>
          <p:cNvSpPr/>
          <p:nvPr/>
        </p:nvSpPr>
        <p:spPr>
          <a:xfrm>
            <a:off x="746656" y="4676231"/>
            <a:ext cx="11523699" cy="4085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nchor="ctr">
            <a:spAutoFit/>
          </a:bodyPr>
          <a:lstStyle/>
          <a:p>
            <a:pPr algn="just" defTabSz="577982">
              <a:defRPr sz="3000">
                <a:solidFill>
                  <a:srgbClr val="39362D"/>
                </a:solidFill>
                <a:latin typeface="Copperplate"/>
                <a:ea typeface="Copperplate"/>
                <a:cs typeface="Copperplate"/>
                <a:sym typeface="Copperplate"/>
              </a:defRPr>
            </a:pPr>
            <a:r>
              <a:rPr sz="4267"/>
              <a:t>With technological, social, economic, and cultural change, it is no longer common for workers to stay employed at one company for twenty or more years, continuing along the same linear career path  </a:t>
            </a:r>
            <a:r>
              <a:rPr sz="3413"/>
              <a:t>(Witchger, 2011)</a:t>
            </a:r>
            <a:r>
              <a:rPr sz="4267"/>
              <a:t>.</a:t>
            </a:r>
          </a:p>
        </p:txBody>
      </p:sp>
      <p:sp>
        <p:nvSpPr>
          <p:cNvPr id="280" name="Career pathways are lifelong and subject to forces from within and outside the self."/>
          <p:cNvSpPr/>
          <p:nvPr/>
        </p:nvSpPr>
        <p:spPr>
          <a:xfrm>
            <a:off x="1241828" y="2102954"/>
            <a:ext cx="10494153" cy="2115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nchor="ctr">
            <a:spAutoFit/>
          </a:bodyPr>
          <a:lstStyle>
            <a:lvl1pPr algn="ctr" defTabSz="406400">
              <a:defRPr sz="3000">
                <a:solidFill>
                  <a:srgbClr val="39362D"/>
                </a:solidFill>
                <a:latin typeface="Copperplate"/>
                <a:ea typeface="Copperplate"/>
                <a:cs typeface="Copperplate"/>
                <a:sym typeface="Copperplate"/>
              </a:defRPr>
            </a:lvl1pPr>
          </a:lstStyle>
          <a:p>
            <a:r>
              <a:rPr sz="4267"/>
              <a:t>Career pathways are lifelong and subject to forces from within and outside the self.</a:t>
            </a:r>
          </a:p>
        </p:txBody>
      </p:sp>
    </p:spTree>
    <p:extLst>
      <p:ext uri="{BB962C8B-B14F-4D97-AF65-F5344CB8AC3E}">
        <p14:creationId xmlns:p14="http://schemas.microsoft.com/office/powerpoint/2010/main" val="105894936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8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79">
                                            <p:bg/>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2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build="p" bldLvl="5" animBg="1" advAuto="0"/>
      <p:bldP spid="280" grpId="0" build="p" bldLvl="5"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Rectangle"/>
          <p:cNvSpPr/>
          <p:nvPr/>
        </p:nvSpPr>
        <p:spPr>
          <a:xfrm>
            <a:off x="54187" y="0"/>
            <a:ext cx="12878364" cy="9735538"/>
          </a:xfrm>
          <a:prstGeom prst="rect">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283"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sp>
        <p:nvSpPr>
          <p:cNvPr id="284" name="Technology - changes the way we work…"/>
          <p:cNvSpPr txBox="1">
            <a:spLocks noGrp="1"/>
          </p:cNvSpPr>
          <p:nvPr>
            <p:ph type="body" idx="1"/>
          </p:nvPr>
        </p:nvSpPr>
        <p:spPr>
          <a:xfrm>
            <a:off x="596053" y="2384217"/>
            <a:ext cx="11758507" cy="6737210"/>
          </a:xfrm>
          <a:prstGeom prst="rect">
            <a:avLst/>
          </a:prstGeom>
        </p:spPr>
        <p:txBody>
          <a:bodyPr>
            <a:normAutofit fontScale="92500" lnSpcReduction="10000"/>
          </a:bodyPr>
          <a:lstStyle/>
          <a:p>
            <a:pPr>
              <a:lnSpc>
                <a:spcPct val="120000"/>
              </a:lnSpc>
              <a:defRPr sz="3000"/>
            </a:pPr>
            <a:r>
              <a:rPr dirty="0"/>
              <a:t>Technology - changes the way we work </a:t>
            </a:r>
          </a:p>
          <a:p>
            <a:pPr>
              <a:lnSpc>
                <a:spcPct val="120000"/>
              </a:lnSpc>
              <a:defRPr sz="3000"/>
            </a:pPr>
            <a:r>
              <a:rPr dirty="0"/>
              <a:t>Globalization – competition</a:t>
            </a:r>
            <a:r>
              <a:rPr lang="en-US" dirty="0"/>
              <a:t> in a Flat World </a:t>
            </a:r>
            <a:endParaRPr dirty="0"/>
          </a:p>
          <a:p>
            <a:pPr>
              <a:lnSpc>
                <a:spcPct val="120000"/>
              </a:lnSpc>
              <a:defRPr sz="3000"/>
            </a:pPr>
            <a:r>
              <a:rPr dirty="0"/>
              <a:t>Sector technologies </a:t>
            </a:r>
            <a:r>
              <a:rPr lang="en-US" dirty="0"/>
              <a:t>–</a:t>
            </a:r>
            <a:r>
              <a:rPr dirty="0"/>
              <a:t> retraining</a:t>
            </a:r>
            <a:r>
              <a:rPr lang="en-US" dirty="0"/>
              <a:t> – Sector Strategies</a:t>
            </a:r>
            <a:endParaRPr dirty="0"/>
          </a:p>
          <a:p>
            <a:pPr>
              <a:lnSpc>
                <a:spcPct val="120000"/>
              </a:lnSpc>
              <a:defRPr sz="3000"/>
            </a:pPr>
            <a:r>
              <a:rPr dirty="0"/>
              <a:t>Manufacturing </a:t>
            </a:r>
            <a:r>
              <a:rPr lang="en-US" dirty="0"/>
              <a:t>–</a:t>
            </a:r>
            <a:r>
              <a:rPr dirty="0"/>
              <a:t> </a:t>
            </a:r>
            <a:r>
              <a:rPr lang="en-US" dirty="0"/>
              <a:t>Workforce </a:t>
            </a:r>
            <a:r>
              <a:rPr dirty="0"/>
              <a:t>shrinks </a:t>
            </a:r>
            <a:r>
              <a:rPr lang="en-US" dirty="0"/>
              <a:t> - Enhanced with technology </a:t>
            </a:r>
            <a:endParaRPr dirty="0"/>
          </a:p>
          <a:p>
            <a:pPr>
              <a:lnSpc>
                <a:spcPct val="120000"/>
              </a:lnSpc>
              <a:defRPr sz="3000"/>
            </a:pPr>
            <a:r>
              <a:rPr dirty="0"/>
              <a:t>Service  industry -  grows</a:t>
            </a:r>
            <a:r>
              <a:rPr lang="en-US" dirty="0"/>
              <a:t>, several jobs for sustainable wage</a:t>
            </a:r>
            <a:endParaRPr dirty="0"/>
          </a:p>
          <a:p>
            <a:pPr>
              <a:lnSpc>
                <a:spcPct val="120000"/>
              </a:lnSpc>
              <a:defRPr sz="3000"/>
            </a:pPr>
            <a:r>
              <a:rPr dirty="0"/>
              <a:t>Nature of work – shifts</a:t>
            </a:r>
          </a:p>
          <a:p>
            <a:pPr>
              <a:lnSpc>
                <a:spcPct val="120000"/>
              </a:lnSpc>
              <a:defRPr sz="3000"/>
            </a:pPr>
            <a:r>
              <a:rPr dirty="0"/>
              <a:t>Lifelong jobs </a:t>
            </a:r>
            <a:r>
              <a:rPr lang="en-US" dirty="0"/>
              <a:t>may become </a:t>
            </a:r>
            <a:r>
              <a:rPr dirty="0"/>
              <a:t>short stints </a:t>
            </a:r>
          </a:p>
        </p:txBody>
      </p:sp>
      <p:sp>
        <p:nvSpPr>
          <p:cNvPr id="285" name="Rounded Rectangle"/>
          <p:cNvSpPr/>
          <p:nvPr/>
        </p:nvSpPr>
        <p:spPr>
          <a:xfrm>
            <a:off x="3666631" y="596053"/>
            <a:ext cx="5671538" cy="1300480"/>
          </a:xfrm>
          <a:prstGeom prst="roundRect">
            <a:avLst>
              <a:gd name="adj" fmla="val 20833"/>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286" name="Workforce"/>
          <p:cNvSpPr txBox="1">
            <a:spLocks noGrp="1"/>
          </p:cNvSpPr>
          <p:nvPr>
            <p:ph type="title"/>
          </p:nvPr>
        </p:nvSpPr>
        <p:spPr>
          <a:xfrm>
            <a:off x="4316871" y="517031"/>
            <a:ext cx="4352996" cy="1390793"/>
          </a:xfrm>
          <a:prstGeom prst="rect">
            <a:avLst/>
          </a:prstGeom>
        </p:spPr>
        <p:txBody>
          <a:bodyPr/>
          <a:lstStyle/>
          <a:p>
            <a:r>
              <a:rPr sz="5689"/>
              <a:t>Workforce</a:t>
            </a:r>
            <a:r>
              <a:t> </a:t>
            </a:r>
          </a:p>
        </p:txBody>
      </p:sp>
    </p:spTree>
    <p:extLst>
      <p:ext uri="{BB962C8B-B14F-4D97-AF65-F5344CB8AC3E}">
        <p14:creationId xmlns:p14="http://schemas.microsoft.com/office/powerpoint/2010/main" val="158214167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8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8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8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28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2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build="p" bldLvl="5"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o reassess their interests, skills, and abilities and determine a new occupation to pursue.…"/>
          <p:cNvSpPr txBox="1">
            <a:spLocks noGrp="1"/>
          </p:cNvSpPr>
          <p:nvPr>
            <p:ph type="body" sz="half" idx="1"/>
          </p:nvPr>
        </p:nvSpPr>
        <p:spPr>
          <a:xfrm>
            <a:off x="596054" y="3431822"/>
            <a:ext cx="11812693" cy="4118187"/>
          </a:xfrm>
          <a:prstGeom prst="rect">
            <a:avLst/>
          </a:prstGeom>
        </p:spPr>
        <p:txBody>
          <a:bodyPr/>
          <a:lstStyle/>
          <a:p>
            <a:pPr>
              <a:buBlip>
                <a:blip r:embed="rId3"/>
              </a:buBlip>
            </a:pPr>
            <a:r>
              <a:t>to reassess their interests, skills, and abilities and determine a new occupation to pursue. </a:t>
            </a:r>
          </a:p>
          <a:p>
            <a:pPr>
              <a:buBlip>
                <a:blip r:embed="rId3"/>
              </a:buBlip>
            </a:pPr>
            <a:r>
              <a:t>to solve their problem of indecision </a:t>
            </a:r>
          </a:p>
          <a:p>
            <a:pPr>
              <a:buBlip>
                <a:blip r:embed="rId3"/>
              </a:buBlip>
            </a:pPr>
            <a:r>
              <a:t>To help or solve their selection of a career</a:t>
            </a:r>
          </a:p>
        </p:txBody>
      </p:sp>
      <p:sp>
        <p:nvSpPr>
          <p:cNvPr id="303" name="career changers sought out career counseling..."/>
          <p:cNvSpPr/>
          <p:nvPr/>
        </p:nvSpPr>
        <p:spPr>
          <a:xfrm>
            <a:off x="1607538" y="1830409"/>
            <a:ext cx="9771662" cy="1721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nchor="ctr">
            <a:spAutoFit/>
          </a:bodyPr>
          <a:lstStyle/>
          <a:p>
            <a:pPr lvl="1" defTabSz="577982">
              <a:spcBef>
                <a:spcPts val="4978"/>
              </a:spcBef>
              <a:defRPr sz="2600">
                <a:solidFill>
                  <a:srgbClr val="39362D"/>
                </a:solidFill>
                <a:latin typeface="Copperplate"/>
                <a:ea typeface="Copperplate"/>
                <a:cs typeface="Copperplate"/>
                <a:sym typeface="Copperplate"/>
              </a:defRPr>
            </a:pPr>
            <a:r>
              <a:rPr sz="5120"/>
              <a:t>career changers sought out career counseling...</a:t>
            </a:r>
            <a:r>
              <a:rPr sz="3698"/>
              <a:t> </a:t>
            </a:r>
          </a:p>
        </p:txBody>
      </p:sp>
    </p:spTree>
    <p:extLst>
      <p:ext uri="{BB962C8B-B14F-4D97-AF65-F5344CB8AC3E}">
        <p14:creationId xmlns:p14="http://schemas.microsoft.com/office/powerpoint/2010/main" val="363432630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03"/>
                                        </p:tgtEl>
                                        <p:attrNameLst>
                                          <p:attrName>style.visibility</p:attrName>
                                        </p:attrNameLst>
                                      </p:cBhvr>
                                      <p:to>
                                        <p:strVal val="visible"/>
                                      </p:to>
                                    </p:set>
                                    <p:animEffect transition="in" filter="box(out)">
                                      <p:cBhvr>
                                        <p:cTn id="7" dur="10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302">
                                            <p:bg/>
                                          </p:spTgt>
                                        </p:tgtEl>
                                        <p:attrNameLst>
                                          <p:attrName>style.visibility</p:attrName>
                                        </p:attrNameLst>
                                      </p:cBhvr>
                                      <p:to>
                                        <p:strVal val="visible"/>
                                      </p:to>
                                    </p:set>
                                  </p:childTnLst>
                                </p:cTn>
                              </p:par>
                              <p:par>
                                <p:cTn id="12" presetID="1" presetClass="entr" presetSubtype="0" fill="hold" grpId="0" nodeType="withEffect">
                                  <p:stCondLst>
                                    <p:cond delay="0"/>
                                  </p:stCondLst>
                                  <p:iterate>
                                    <p:tmAbs val="0"/>
                                  </p:iterate>
                                  <p:childTnLst>
                                    <p:set>
                                      <p:cBhvr>
                                        <p:cTn id="13" fill="hold"/>
                                        <p:tgtEl>
                                          <p:spTgt spid="30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30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3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build="p" bldLvl="5" animBg="1" advAuto="0"/>
      <p:bldP spid="303" grpId="0"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More recently theories of career development have been expanded due to the recognition that occupational choice along one’s career pathway is a lifelong process of decision making and not a single terminal decision"/>
          <p:cNvSpPr txBox="1">
            <a:spLocks noGrp="1"/>
          </p:cNvSpPr>
          <p:nvPr>
            <p:ph type="body" idx="1"/>
          </p:nvPr>
        </p:nvSpPr>
        <p:spPr>
          <a:xfrm>
            <a:off x="812800" y="559929"/>
            <a:ext cx="11379200" cy="8380871"/>
          </a:xfrm>
          <a:prstGeom prst="rect">
            <a:avLst/>
          </a:prstGeom>
        </p:spPr>
        <p:txBody>
          <a:bodyPr lIns="198684" tIns="198684" rIns="198684" bIns="198684" anchor="ctr">
            <a:normAutofit/>
          </a:bodyPr>
          <a:lstStyle>
            <a:lvl1pPr marL="0" indent="0" algn="ctr">
              <a:spcBef>
                <a:spcPts val="1700"/>
              </a:spcBef>
              <a:buSzTx/>
              <a:buNone/>
              <a:defRPr sz="3600"/>
            </a:lvl1pPr>
          </a:lstStyle>
          <a:p>
            <a:r>
              <a:rPr lang="en-US" sz="4800" dirty="0"/>
              <a:t>Career Pathways a Lifelong Process </a:t>
            </a:r>
          </a:p>
          <a:p>
            <a:pPr algn="l"/>
            <a:endParaRPr lang="en-US" dirty="0"/>
          </a:p>
          <a:p>
            <a:pPr algn="l"/>
            <a:r>
              <a:rPr dirty="0"/>
              <a:t>More recently theories of career development have been expanded due to the recognition that occupational choice along one’s career pathway is a lifelong process of decision making and not a single terminal decision</a:t>
            </a:r>
            <a:r>
              <a:rPr lang="en-US" dirty="0"/>
              <a:t> </a:t>
            </a:r>
            <a:r>
              <a:rPr lang="en-US" sz="2800" dirty="0"/>
              <a:t>( Witchger, 2011) </a:t>
            </a:r>
            <a:endParaRPr sz="2800" dirty="0"/>
          </a:p>
        </p:txBody>
      </p:sp>
    </p:spTree>
    <p:extLst>
      <p:ext uri="{BB962C8B-B14F-4D97-AF65-F5344CB8AC3E}">
        <p14:creationId xmlns:p14="http://schemas.microsoft.com/office/powerpoint/2010/main" val="159162447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07"/>
                                        </p:tgtEl>
                                        <p:attrNameLst>
                                          <p:attrName>style.visibility</p:attrName>
                                        </p:attrNameLst>
                                      </p:cBhvr>
                                      <p:to>
                                        <p:strVal val="visible"/>
                                      </p:to>
                                    </p:set>
                                    <p:animEffect transition="in" filter="box(out)">
                                      <p:cBhvr>
                                        <p:cTn id="7"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Rounded Rectangle"/>
          <p:cNvSpPr/>
          <p:nvPr/>
        </p:nvSpPr>
        <p:spPr>
          <a:xfrm>
            <a:off x="596053" y="541866"/>
            <a:ext cx="11776569" cy="1914596"/>
          </a:xfrm>
          <a:prstGeom prst="roundRect">
            <a:avLst>
              <a:gd name="adj" fmla="val 14151"/>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318" name="Unplanned events:  pivotal or non-pivotal  in career decisions"/>
          <p:cNvSpPr txBox="1">
            <a:spLocks noGrp="1"/>
          </p:cNvSpPr>
          <p:nvPr>
            <p:ph type="title"/>
          </p:nvPr>
        </p:nvSpPr>
        <p:spPr>
          <a:xfrm>
            <a:off x="848925" y="571218"/>
            <a:ext cx="11306951" cy="1733975"/>
          </a:xfrm>
          <a:prstGeom prst="rect">
            <a:avLst/>
          </a:prstGeom>
        </p:spPr>
        <p:txBody>
          <a:bodyPr/>
          <a:lstStyle/>
          <a:p>
            <a:pPr>
              <a:defRPr sz="3600"/>
            </a:pPr>
            <a:r>
              <a:rPr lang="en-US" dirty="0"/>
              <a:t>Career Paths have Decision Points </a:t>
            </a:r>
            <a:endParaRPr dirty="0"/>
          </a:p>
          <a:p>
            <a:pPr>
              <a:defRPr sz="3600"/>
            </a:pPr>
            <a:r>
              <a:rPr dirty="0"/>
              <a:t>pivotal or non-pivotal in career decisions</a:t>
            </a:r>
          </a:p>
        </p:txBody>
      </p:sp>
      <p:sp>
        <p:nvSpPr>
          <p:cNvPr id="319" name="Oval"/>
          <p:cNvSpPr/>
          <p:nvPr/>
        </p:nvSpPr>
        <p:spPr>
          <a:xfrm>
            <a:off x="4768427" y="5331969"/>
            <a:ext cx="866987" cy="953687"/>
          </a:xfrm>
          <a:prstGeom prst="ellipse">
            <a:avLst/>
          </a:prstGeom>
          <a:gradFill>
            <a:gsLst>
              <a:gs pos="0">
                <a:srgbClr val="3B73A8"/>
              </a:gs>
              <a:gs pos="80000">
                <a:srgbClr val="4B90D1"/>
              </a:gs>
              <a:gs pos="100000">
                <a:srgbClr val="4890D4"/>
              </a:gs>
            </a:gsLst>
            <a:lin ang="16200000"/>
          </a:gradFill>
          <a:ln>
            <a:solidFill>
              <a:srgbClr val="5B92C8"/>
            </a:solidFill>
          </a:ln>
          <a:effectLst>
            <a:outerShdw blurRad="38100" dist="23000" dir="5400000" rotWithShape="0">
              <a:srgbClr val="000000">
                <a:alpha val="35000"/>
              </a:srgbClr>
            </a:outerShdw>
          </a:effectLst>
        </p:spPr>
        <p:txBody>
          <a:bodyPr lIns="0" tIns="0" rIns="0" bIns="0"/>
          <a:lstStyle/>
          <a:p>
            <a:endParaRPr sz="3413"/>
          </a:p>
        </p:txBody>
      </p:sp>
      <p:sp>
        <p:nvSpPr>
          <p:cNvPr id="320" name="Line"/>
          <p:cNvSpPr/>
          <p:nvPr/>
        </p:nvSpPr>
        <p:spPr>
          <a:xfrm flipV="1">
            <a:off x="1842347" y="5743786"/>
            <a:ext cx="3576320" cy="6996"/>
          </a:xfrm>
          <a:prstGeom prst="line">
            <a:avLst/>
          </a:prstGeom>
          <a:ln w="25400">
            <a:solidFill>
              <a:srgbClr val="6095C9"/>
            </a:solidFill>
            <a:tailEnd type="triangle"/>
          </a:ln>
          <a:effectLst>
            <a:outerShdw blurRad="38100" dist="20000" dir="5400000" rotWithShape="0">
              <a:srgbClr val="000000">
                <a:alpha val="38000"/>
              </a:srgbClr>
            </a:outerShdw>
          </a:effectLst>
        </p:spPr>
        <p:txBody>
          <a:bodyPr lIns="72249" tIns="72249" rIns="72249" bIns="72249" anchor="ctr"/>
          <a:lstStyle/>
          <a:p>
            <a:endParaRPr sz="3413"/>
          </a:p>
        </p:txBody>
      </p:sp>
      <p:sp>
        <p:nvSpPr>
          <p:cNvPr id="321" name="Line"/>
          <p:cNvSpPr/>
          <p:nvPr/>
        </p:nvSpPr>
        <p:spPr>
          <a:xfrm flipV="1">
            <a:off x="5418667" y="5725715"/>
            <a:ext cx="3359606" cy="11"/>
          </a:xfrm>
          <a:prstGeom prst="line">
            <a:avLst/>
          </a:prstGeom>
          <a:ln w="25400">
            <a:solidFill>
              <a:srgbClr val="6095C9"/>
            </a:solidFill>
            <a:tailEnd type="triangle"/>
          </a:ln>
          <a:effectLst>
            <a:outerShdw blurRad="38100" dist="20000" dir="5400000" rotWithShape="0">
              <a:srgbClr val="000000">
                <a:alpha val="38000"/>
              </a:srgbClr>
            </a:outerShdw>
          </a:effectLst>
        </p:spPr>
        <p:txBody>
          <a:bodyPr lIns="72249" tIns="72249" rIns="72249" bIns="72249" anchor="ctr"/>
          <a:lstStyle/>
          <a:p>
            <a:endParaRPr sz="3413"/>
          </a:p>
        </p:txBody>
      </p:sp>
      <p:sp>
        <p:nvSpPr>
          <p:cNvPr id="322" name="Line"/>
          <p:cNvSpPr/>
          <p:nvPr/>
        </p:nvSpPr>
        <p:spPr>
          <a:xfrm>
            <a:off x="5274170" y="5942471"/>
            <a:ext cx="3720819" cy="2028991"/>
          </a:xfrm>
          <a:prstGeom prst="line">
            <a:avLst/>
          </a:prstGeom>
          <a:ln w="25400">
            <a:solidFill>
              <a:srgbClr val="6095C9"/>
            </a:solidFill>
            <a:tailEnd type="triangle"/>
          </a:ln>
          <a:effectLst>
            <a:outerShdw blurRad="38100" dist="20000" dir="5400000" rotWithShape="0">
              <a:srgbClr val="000000">
                <a:alpha val="38000"/>
              </a:srgbClr>
            </a:outerShdw>
          </a:effectLst>
        </p:spPr>
        <p:txBody>
          <a:bodyPr lIns="72249" tIns="72249" rIns="72249" bIns="72249" anchor="ctr"/>
          <a:lstStyle/>
          <a:p>
            <a:endParaRPr sz="3413"/>
          </a:p>
        </p:txBody>
      </p:sp>
      <p:sp>
        <p:nvSpPr>
          <p:cNvPr id="323" name="Career Goal  A"/>
          <p:cNvSpPr/>
          <p:nvPr/>
        </p:nvSpPr>
        <p:spPr>
          <a:xfrm>
            <a:off x="9211733" y="5490915"/>
            <a:ext cx="2402277" cy="503386"/>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lvl1pPr defTabSz="914400">
              <a:buClr>
                <a:srgbClr val="000000"/>
              </a:buClr>
              <a:defRPr sz="1800">
                <a:uFill>
                  <a:solidFill>
                    <a:srgbClr val="000000"/>
                  </a:solidFill>
                </a:uFill>
                <a:latin typeface="+mn-lt"/>
                <a:ea typeface="+mn-ea"/>
                <a:cs typeface="+mn-cs"/>
                <a:sym typeface="Calibri"/>
              </a:defRPr>
            </a:lvl1pPr>
          </a:lstStyle>
          <a:p>
            <a:r>
              <a:rPr sz="2560"/>
              <a:t> Career Goal  A </a:t>
            </a:r>
          </a:p>
        </p:txBody>
      </p:sp>
      <p:sp>
        <p:nvSpPr>
          <p:cNvPr id="324" name="Career Goal  B"/>
          <p:cNvSpPr/>
          <p:nvPr/>
        </p:nvSpPr>
        <p:spPr>
          <a:xfrm>
            <a:off x="9482666" y="8380871"/>
            <a:ext cx="3052516" cy="503386"/>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lvl1pPr defTabSz="914400">
              <a:buClr>
                <a:srgbClr val="000000"/>
              </a:buClr>
              <a:defRPr sz="1800">
                <a:uFill>
                  <a:solidFill>
                    <a:srgbClr val="000000"/>
                  </a:solidFill>
                </a:uFill>
                <a:latin typeface="+mn-lt"/>
                <a:ea typeface="+mn-ea"/>
                <a:cs typeface="+mn-cs"/>
                <a:sym typeface="Calibri"/>
              </a:defRPr>
            </a:lvl1pPr>
          </a:lstStyle>
          <a:p>
            <a:r>
              <a:rPr sz="2560"/>
              <a:t> Career Goal  B </a:t>
            </a:r>
          </a:p>
        </p:txBody>
      </p:sp>
      <p:sp>
        <p:nvSpPr>
          <p:cNvPr id="325" name="Career Pathway"/>
          <p:cNvSpPr/>
          <p:nvPr/>
        </p:nvSpPr>
        <p:spPr>
          <a:xfrm>
            <a:off x="1373713" y="5093546"/>
            <a:ext cx="2618131" cy="503386"/>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4187" tIns="54187" rIns="54187" bIns="54187">
            <a:spAutoFit/>
          </a:bodyPr>
          <a:lstStyle>
            <a:lvl1pPr defTabSz="914400">
              <a:buClr>
                <a:srgbClr val="000000"/>
              </a:buClr>
              <a:defRPr sz="1800">
                <a:uFill>
                  <a:solidFill>
                    <a:srgbClr val="000000"/>
                  </a:solidFill>
                </a:uFill>
                <a:latin typeface="+mn-lt"/>
                <a:ea typeface="+mn-ea"/>
                <a:cs typeface="+mn-cs"/>
                <a:sym typeface="Calibri"/>
              </a:defRPr>
            </a:lvl1pPr>
          </a:lstStyle>
          <a:p>
            <a:r>
              <a:rPr sz="2560"/>
              <a:t>Career Pathway </a:t>
            </a:r>
          </a:p>
        </p:txBody>
      </p:sp>
      <p:sp>
        <p:nvSpPr>
          <p:cNvPr id="326" name="Unplanned Event"/>
          <p:cNvSpPr/>
          <p:nvPr/>
        </p:nvSpPr>
        <p:spPr>
          <a:xfrm rot="18478533">
            <a:off x="4834734" y="3755150"/>
            <a:ext cx="2564837" cy="897340"/>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lvl1pPr defTabSz="914400">
              <a:buClr>
                <a:srgbClr val="000000"/>
              </a:buClr>
              <a:defRPr sz="1800">
                <a:uFill>
                  <a:solidFill>
                    <a:srgbClr val="000000"/>
                  </a:solidFill>
                </a:uFill>
                <a:latin typeface="+mn-lt"/>
                <a:ea typeface="+mn-ea"/>
                <a:cs typeface="+mn-cs"/>
                <a:sym typeface="Calibri"/>
              </a:defRPr>
            </a:lvl1pPr>
          </a:lstStyle>
          <a:p>
            <a:r>
              <a:rPr sz="2560"/>
              <a:t>Unplanned Event </a:t>
            </a:r>
          </a:p>
        </p:txBody>
      </p:sp>
      <p:sp>
        <p:nvSpPr>
          <p:cNvPr id="327" name="Non-pivotal Event"/>
          <p:cNvSpPr/>
          <p:nvPr/>
        </p:nvSpPr>
        <p:spPr>
          <a:xfrm>
            <a:off x="6023776" y="5016857"/>
            <a:ext cx="2745459" cy="897340"/>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p>
            <a:pPr defTabSz="1300460">
              <a:buClr>
                <a:srgbClr val="000000"/>
              </a:buClr>
              <a:defRPr sz="1800">
                <a:uFill>
                  <a:solidFill>
                    <a:srgbClr val="000000"/>
                  </a:solidFill>
                </a:uFill>
                <a:latin typeface="+mn-lt"/>
                <a:ea typeface="+mn-ea"/>
                <a:cs typeface="+mn-cs"/>
                <a:sym typeface="Calibri"/>
              </a:defRPr>
            </a:pPr>
            <a:r>
              <a:rPr sz="2560"/>
              <a:t>Non-pivotal Event </a:t>
            </a:r>
          </a:p>
        </p:txBody>
      </p:sp>
      <p:sp>
        <p:nvSpPr>
          <p:cNvPr id="328" name="Pivotal Event"/>
          <p:cNvSpPr/>
          <p:nvPr/>
        </p:nvSpPr>
        <p:spPr>
          <a:xfrm rot="1762811">
            <a:off x="6651588" y="6641561"/>
            <a:ext cx="2004908" cy="897340"/>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lvl1pPr defTabSz="914400">
              <a:buClr>
                <a:srgbClr val="000000"/>
              </a:buClr>
              <a:defRPr sz="1800">
                <a:uFill>
                  <a:solidFill>
                    <a:srgbClr val="000000"/>
                  </a:solidFill>
                </a:uFill>
                <a:latin typeface="+mn-lt"/>
                <a:ea typeface="+mn-ea"/>
                <a:cs typeface="+mn-cs"/>
                <a:sym typeface="Calibri"/>
              </a:defRPr>
            </a:lvl1pPr>
          </a:lstStyle>
          <a:p>
            <a:r>
              <a:rPr sz="2560"/>
              <a:t>Pivotal Event </a:t>
            </a:r>
          </a:p>
        </p:txBody>
      </p:sp>
      <p:pic>
        <p:nvPicPr>
          <p:cNvPr id="329" name="Image Gallery" descr="Image Gallery"/>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75370" y="6231466"/>
            <a:ext cx="2742807" cy="2727396"/>
          </a:xfrm>
          <a:prstGeom prst="rect">
            <a:avLst/>
          </a:prstGeom>
          <a:ln w="12700">
            <a:miter lim="400000"/>
          </a:ln>
        </p:spPr>
      </p:pic>
    </p:spTree>
    <p:extLst>
      <p:ext uri="{BB962C8B-B14F-4D97-AF65-F5344CB8AC3E}">
        <p14:creationId xmlns:p14="http://schemas.microsoft.com/office/powerpoint/2010/main" val="7762951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20"/>
                                        </p:tgtEl>
                                        <p:attrNameLst>
                                          <p:attrName>style.visibility</p:attrName>
                                        </p:attrNameLst>
                                      </p:cBhvr>
                                      <p:to>
                                        <p:strVal val="visible"/>
                                      </p:to>
                                    </p:set>
                                    <p:anim calcmode="lin" valueType="num">
                                      <p:cBhvr>
                                        <p:cTn id="7" dur="1000" fill="hold"/>
                                        <p:tgtEl>
                                          <p:spTgt spid="320"/>
                                        </p:tgtEl>
                                        <p:attrNameLst>
                                          <p:attrName>ppt_x</p:attrName>
                                        </p:attrNameLst>
                                      </p:cBhvr>
                                      <p:tavLst>
                                        <p:tav tm="0">
                                          <p:val>
                                            <p:strVal val="0-#ppt_w/2"/>
                                          </p:val>
                                        </p:tav>
                                        <p:tav tm="100000">
                                          <p:val>
                                            <p:strVal val="#ppt_x"/>
                                          </p:val>
                                        </p:tav>
                                      </p:tavLst>
                                    </p:anim>
                                    <p:anim calcmode="lin" valueType="num">
                                      <p:cBhvr>
                                        <p:cTn id="8" dur="1000" fill="hold"/>
                                        <p:tgtEl>
                                          <p:spTgt spid="3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321"/>
                                        </p:tgtEl>
                                        <p:attrNameLst>
                                          <p:attrName>style.visibility</p:attrName>
                                        </p:attrNameLst>
                                      </p:cBhvr>
                                      <p:to>
                                        <p:strVal val="visible"/>
                                      </p:to>
                                    </p:set>
                                    <p:anim calcmode="lin" valueType="num">
                                      <p:cBhvr>
                                        <p:cTn id="13" dur="1000" fill="hold"/>
                                        <p:tgtEl>
                                          <p:spTgt spid="321"/>
                                        </p:tgtEl>
                                        <p:attrNameLst>
                                          <p:attrName>ppt_x</p:attrName>
                                        </p:attrNameLst>
                                      </p:cBhvr>
                                      <p:tavLst>
                                        <p:tav tm="0">
                                          <p:val>
                                            <p:strVal val="0-#ppt_w/2"/>
                                          </p:val>
                                        </p:tav>
                                        <p:tav tm="100000">
                                          <p:val>
                                            <p:strVal val="#ppt_x"/>
                                          </p:val>
                                        </p:tav>
                                      </p:tavLst>
                                    </p:anim>
                                    <p:anim calcmode="lin" valueType="num">
                                      <p:cBhvr>
                                        <p:cTn id="14" dur="1000" fill="hold"/>
                                        <p:tgtEl>
                                          <p:spTgt spid="3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323"/>
                                        </p:tgtEl>
                                        <p:attrNameLst>
                                          <p:attrName>style.visibility</p:attrName>
                                        </p:attrNameLst>
                                      </p:cBhvr>
                                      <p:to>
                                        <p:strVal val="visible"/>
                                      </p:to>
                                    </p:set>
                                    <p:anim calcmode="lin" valueType="num">
                                      <p:cBhvr>
                                        <p:cTn id="19" dur="1000" fill="hold"/>
                                        <p:tgtEl>
                                          <p:spTgt spid="323"/>
                                        </p:tgtEl>
                                        <p:attrNameLst>
                                          <p:attrName>ppt_x</p:attrName>
                                        </p:attrNameLst>
                                      </p:cBhvr>
                                      <p:tavLst>
                                        <p:tav tm="0">
                                          <p:val>
                                            <p:strVal val="0-#ppt_w/2"/>
                                          </p:val>
                                        </p:tav>
                                        <p:tav tm="100000">
                                          <p:val>
                                            <p:strVal val="#ppt_x"/>
                                          </p:val>
                                        </p:tav>
                                      </p:tavLst>
                                    </p:anim>
                                    <p:anim calcmode="lin" valueType="num">
                                      <p:cBhvr>
                                        <p:cTn id="20" dur="1000" fill="hold"/>
                                        <p:tgtEl>
                                          <p:spTgt spid="3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fill="hold" grpId="0" nodeType="clickEffect">
                                  <p:stCondLst>
                                    <p:cond delay="0"/>
                                  </p:stCondLst>
                                  <p:iterate type="lt">
                                    <p:tmAbs val="0"/>
                                  </p:iterate>
                                  <p:childTnLst>
                                    <p:set>
                                      <p:cBhvr>
                                        <p:cTn id="24" fill="hold"/>
                                        <p:tgtEl>
                                          <p:spTgt spid="325"/>
                                        </p:tgtEl>
                                        <p:attrNameLst>
                                          <p:attrName>style.visibility</p:attrName>
                                        </p:attrNameLst>
                                      </p:cBhvr>
                                      <p:to>
                                        <p:strVal val="visible"/>
                                      </p:to>
                                    </p:set>
                                    <p:animEffect transition="in" filter="fade">
                                      <p:cBhvr>
                                        <p:cTn id="25" dur="1500"/>
                                        <p:tgtEl>
                                          <p:spTgt spid="3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0" nodeType="clickEffect">
                                  <p:stCondLst>
                                    <p:cond delay="0"/>
                                  </p:stCondLst>
                                  <p:iterate>
                                    <p:tmAbs val="0"/>
                                  </p:iterate>
                                  <p:childTnLst>
                                    <p:set>
                                      <p:cBhvr>
                                        <p:cTn id="29" fill="hold"/>
                                        <p:tgtEl>
                                          <p:spTgt spid="319"/>
                                        </p:tgtEl>
                                        <p:attrNameLst>
                                          <p:attrName>style.visibility</p:attrName>
                                        </p:attrNameLst>
                                      </p:cBhvr>
                                      <p:to>
                                        <p:strVal val="visible"/>
                                      </p:to>
                                    </p:set>
                                    <p:animEffect transition="in" filter="fade">
                                      <p:cBhvr>
                                        <p:cTn id="30" dur="1500"/>
                                        <p:tgtEl>
                                          <p:spTgt spid="3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0" nodeType="clickEffect">
                                  <p:stCondLst>
                                    <p:cond delay="0"/>
                                  </p:stCondLst>
                                  <p:iterate>
                                    <p:tmAbs val="0"/>
                                  </p:iterate>
                                  <p:childTnLst>
                                    <p:set>
                                      <p:cBhvr>
                                        <p:cTn id="34" fill="hold"/>
                                        <p:tgtEl>
                                          <p:spTgt spid="326"/>
                                        </p:tgtEl>
                                        <p:attrNameLst>
                                          <p:attrName>style.visibility</p:attrName>
                                        </p:attrNameLst>
                                      </p:cBhvr>
                                      <p:to>
                                        <p:strVal val="visible"/>
                                      </p:to>
                                    </p:set>
                                    <p:animEffect transition="in" filter="dissolve">
                                      <p:cBhvr>
                                        <p:cTn id="35" dur="1000"/>
                                        <p:tgtEl>
                                          <p:spTgt spid="32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iterate type="lt">
                                    <p:tmAbs val="0"/>
                                  </p:iterate>
                                  <p:childTnLst>
                                    <p:set>
                                      <p:cBhvr>
                                        <p:cTn id="39" fill="hold"/>
                                        <p:tgtEl>
                                          <p:spTgt spid="322"/>
                                        </p:tgtEl>
                                        <p:attrNameLst>
                                          <p:attrName>style.visibility</p:attrName>
                                        </p:attrNameLst>
                                      </p:cBhvr>
                                      <p:to>
                                        <p:strVal val="visible"/>
                                      </p:to>
                                    </p:set>
                                    <p:anim calcmode="lin" valueType="num">
                                      <p:cBhvr>
                                        <p:cTn id="40" dur="1000" fill="hold"/>
                                        <p:tgtEl>
                                          <p:spTgt spid="322"/>
                                        </p:tgtEl>
                                        <p:attrNameLst>
                                          <p:attrName>ppt_x</p:attrName>
                                        </p:attrNameLst>
                                      </p:cBhvr>
                                      <p:tavLst>
                                        <p:tav tm="0">
                                          <p:val>
                                            <p:strVal val="0-#ppt_w/2"/>
                                          </p:val>
                                        </p:tav>
                                        <p:tav tm="100000">
                                          <p:val>
                                            <p:strVal val="#ppt_x"/>
                                          </p:val>
                                        </p:tav>
                                      </p:tavLst>
                                    </p:anim>
                                    <p:anim calcmode="lin" valueType="num">
                                      <p:cBhvr>
                                        <p:cTn id="41" dur="10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fill="hold" grpId="0" nodeType="clickEffect">
                                  <p:stCondLst>
                                    <p:cond delay="0"/>
                                  </p:stCondLst>
                                  <p:iterate>
                                    <p:tmAbs val="0"/>
                                  </p:iterate>
                                  <p:childTnLst>
                                    <p:set>
                                      <p:cBhvr>
                                        <p:cTn id="45" fill="hold"/>
                                        <p:tgtEl>
                                          <p:spTgt spid="324"/>
                                        </p:tgtEl>
                                        <p:attrNameLst>
                                          <p:attrName>style.visibility</p:attrName>
                                        </p:attrNameLst>
                                      </p:cBhvr>
                                      <p:to>
                                        <p:strVal val="visible"/>
                                      </p:to>
                                    </p:set>
                                    <p:animEffect transition="in" filter="dissolve">
                                      <p:cBhvr>
                                        <p:cTn id="46" dur="1000"/>
                                        <p:tgtEl>
                                          <p:spTgt spid="32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fill="hold" grpId="0" nodeType="clickEffect">
                                  <p:stCondLst>
                                    <p:cond delay="0"/>
                                  </p:stCondLst>
                                  <p:iterate>
                                    <p:tmAbs val="0"/>
                                  </p:iterate>
                                  <p:childTnLst>
                                    <p:set>
                                      <p:cBhvr>
                                        <p:cTn id="50" fill="hold"/>
                                        <p:tgtEl>
                                          <p:spTgt spid="328"/>
                                        </p:tgtEl>
                                        <p:attrNameLst>
                                          <p:attrName>style.visibility</p:attrName>
                                        </p:attrNameLst>
                                      </p:cBhvr>
                                      <p:to>
                                        <p:strVal val="visible"/>
                                      </p:to>
                                    </p:set>
                                    <p:animEffect transition="in" filter="dissolve">
                                      <p:cBhvr>
                                        <p:cTn id="51" dur="1000"/>
                                        <p:tgtEl>
                                          <p:spTgt spid="32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fill="hold" grpId="0" nodeType="clickEffect">
                                  <p:stCondLst>
                                    <p:cond delay="0"/>
                                  </p:stCondLst>
                                  <p:iterate>
                                    <p:tmAbs val="0"/>
                                  </p:iterate>
                                  <p:childTnLst>
                                    <p:set>
                                      <p:cBhvr>
                                        <p:cTn id="55" fill="hold"/>
                                        <p:tgtEl>
                                          <p:spTgt spid="327"/>
                                        </p:tgtEl>
                                        <p:attrNameLst>
                                          <p:attrName>style.visibility</p:attrName>
                                        </p:attrNameLst>
                                      </p:cBhvr>
                                      <p:to>
                                        <p:strVal val="visible"/>
                                      </p:to>
                                    </p:set>
                                    <p:animEffect transition="in" filter="dissolve">
                                      <p:cBhvr>
                                        <p:cTn id="56" dur="10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advAuto="0"/>
      <p:bldP spid="320" grpId="0" animBg="1" advAuto="0"/>
      <p:bldP spid="321" grpId="0" animBg="1" advAuto="0"/>
      <p:bldP spid="322" grpId="0" animBg="1" advAuto="0"/>
      <p:bldP spid="323" grpId="0" animBg="1" advAuto="0"/>
      <p:bldP spid="324" grpId="0" animBg="1" advAuto="0"/>
      <p:bldP spid="325" grpId="0" animBg="1" advAuto="0"/>
      <p:bldP spid="326" grpId="0" animBg="1" advAuto="0"/>
      <p:bldP spid="327" grpId="0" animBg="1" advAuto="0"/>
      <p:bldP spid="32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rrow"/>
          <p:cNvSpPr/>
          <p:nvPr/>
        </p:nvSpPr>
        <p:spPr>
          <a:xfrm>
            <a:off x="613171" y="4241800"/>
            <a:ext cx="6680499" cy="5326425"/>
          </a:xfrm>
          <a:prstGeom prst="rightArrow">
            <a:avLst>
              <a:gd name="adj1" fmla="val 32000"/>
              <a:gd name="adj2" fmla="val 60334"/>
            </a:avLst>
          </a:prstGeom>
          <a:solidFill>
            <a:schemeClr val="accent5">
              <a:hueOff val="-82419"/>
              <a:satOff val="-9513"/>
              <a:lumOff val="-1634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2" name="The idea of meaning and work is also revealed in how employees determine their career goals"/>
          <p:cNvSpPr txBox="1">
            <a:spLocks noGrp="1"/>
          </p:cNvSpPr>
          <p:nvPr>
            <p:ph type="title"/>
          </p:nvPr>
        </p:nvSpPr>
        <p:spPr>
          <a:xfrm>
            <a:off x="1270000" y="1473200"/>
            <a:ext cx="10464800" cy="3302000"/>
          </a:xfrm>
          <a:prstGeom prst="rect">
            <a:avLst/>
          </a:prstGeom>
        </p:spPr>
        <p:txBody>
          <a:bodyPr/>
          <a:lstStyle>
            <a:lvl1pPr algn="l" defTabSz="397763">
              <a:defRPr sz="5220">
                <a:latin typeface="Helvetica"/>
                <a:ea typeface="Helvetica"/>
                <a:cs typeface="Helvetica"/>
                <a:sym typeface="Helvetica"/>
              </a:defRPr>
            </a:lvl1pPr>
          </a:lstStyle>
          <a:p>
            <a:pPr>
              <a:defRPr sz="1044"/>
            </a:pPr>
            <a:r>
              <a:rPr sz="5220" dirty="0"/>
              <a:t>The idea of meaning and work is also revealed in how employees determine their career goals </a:t>
            </a:r>
          </a:p>
        </p:txBody>
      </p:sp>
      <p:pic>
        <p:nvPicPr>
          <p:cNvPr id="153" name="Unknown.png" descr="Unknown.png"/>
          <p:cNvPicPr>
            <a:picLocks noChangeAspect="1"/>
          </p:cNvPicPr>
          <p:nvPr/>
        </p:nvPicPr>
        <p:blipFill>
          <a:blip r:embed="rId3"/>
          <a:stretch>
            <a:fillRect/>
          </a:stretch>
        </p:blipFill>
        <p:spPr>
          <a:xfrm>
            <a:off x="1526251" y="5412057"/>
            <a:ext cx="3551204" cy="2985911"/>
          </a:xfrm>
          <a:prstGeom prst="rect">
            <a:avLst/>
          </a:prstGeom>
          <a:ln w="12700">
            <a:miter lim="400000"/>
          </a:ln>
        </p:spPr>
      </p:pic>
      <p:pic>
        <p:nvPicPr>
          <p:cNvPr id="154" name="Unknown.jpeg" descr="Unknown.jpeg"/>
          <p:cNvPicPr>
            <a:picLocks noChangeAspect="1"/>
          </p:cNvPicPr>
          <p:nvPr/>
        </p:nvPicPr>
        <p:blipFill>
          <a:blip r:embed="rId4"/>
          <a:stretch>
            <a:fillRect/>
          </a:stretch>
        </p:blipFill>
        <p:spPr>
          <a:xfrm rot="21600000">
            <a:off x="7567030" y="5350400"/>
            <a:ext cx="4880960" cy="3109224"/>
          </a:xfrm>
          <a:prstGeom prst="rect">
            <a:avLst/>
          </a:prstGeom>
          <a:ln w="76200">
            <a:solidFill>
              <a:schemeClr val="accent5">
                <a:hueOff val="-82419"/>
                <a:satOff val="-9513"/>
                <a:lumOff val="-16343"/>
              </a:schemeClr>
            </a:solidFill>
            <a:miter lim="400000"/>
          </a:ln>
        </p:spPr>
      </p:pic>
      <p:sp>
        <p:nvSpPr>
          <p:cNvPr id="155" name="Slide Number"/>
          <p:cNvSpPr txBox="1">
            <a:spLocks noGrp="1"/>
          </p:cNvSpPr>
          <p:nvPr>
            <p:ph type="sldNum" sz="quarter" idx="2"/>
          </p:nvPr>
        </p:nvSpPr>
        <p:spPr>
          <a:xfrm>
            <a:off x="6385373" y="9296400"/>
            <a:ext cx="227280" cy="324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60</a:t>
            </a:fld>
            <a:endParaRPr/>
          </a:p>
        </p:txBody>
      </p:sp>
      <p:sp>
        <p:nvSpPr>
          <p:cNvPr id="477" name="Line"/>
          <p:cNvSpPr/>
          <p:nvPr/>
        </p:nvSpPr>
        <p:spPr>
          <a:xfrm flipH="1" flipV="1">
            <a:off x="8760178" y="6466276"/>
            <a:ext cx="1142436" cy="18062"/>
          </a:xfrm>
          <a:prstGeom prst="line">
            <a:avLst/>
          </a:prstGeom>
          <a:ln w="25400">
            <a:solidFill>
              <a:srgbClr val="0433FF"/>
            </a:solidFill>
            <a:prstDash val="sysDot"/>
            <a:miter lim="400000"/>
            <a:headEnd type="triangle"/>
          </a:ln>
        </p:spPr>
        <p:txBody>
          <a:bodyPr lIns="72249" tIns="72249" rIns="72249" bIns="72249" anchor="ctr"/>
          <a:lstStyle/>
          <a:p>
            <a:endParaRPr sz="3413"/>
          </a:p>
        </p:txBody>
      </p:sp>
      <p:sp>
        <p:nvSpPr>
          <p:cNvPr id="478" name="Line"/>
          <p:cNvSpPr/>
          <p:nvPr/>
        </p:nvSpPr>
        <p:spPr>
          <a:xfrm flipH="1" flipV="1">
            <a:off x="3323449" y="2926080"/>
            <a:ext cx="5937956" cy="45156"/>
          </a:xfrm>
          <a:prstGeom prst="line">
            <a:avLst/>
          </a:prstGeom>
          <a:ln w="25400">
            <a:solidFill>
              <a:srgbClr val="0433FF"/>
            </a:solidFill>
            <a:prstDash val="sysDot"/>
            <a:miter lim="400000"/>
            <a:headEnd type="triangle"/>
          </a:ln>
        </p:spPr>
        <p:txBody>
          <a:bodyPr lIns="72249" tIns="72249" rIns="72249" bIns="72249" anchor="ctr"/>
          <a:lstStyle/>
          <a:p>
            <a:endParaRPr sz="3413"/>
          </a:p>
        </p:txBody>
      </p:sp>
      <p:grpSp>
        <p:nvGrpSpPr>
          <p:cNvPr id="481" name="Group"/>
          <p:cNvGrpSpPr/>
          <p:nvPr/>
        </p:nvGrpSpPr>
        <p:grpSpPr>
          <a:xfrm>
            <a:off x="361244" y="1372730"/>
            <a:ext cx="614116" cy="505742"/>
            <a:chOff x="0" y="0"/>
            <a:chExt cx="431800" cy="355600"/>
          </a:xfrm>
        </p:grpSpPr>
        <p:sp>
          <p:nvSpPr>
            <p:cNvPr id="479" name="Rectangle"/>
            <p:cNvSpPr/>
            <p:nvPr/>
          </p:nvSpPr>
          <p:spPr>
            <a:xfrm>
              <a:off x="0" y="0"/>
              <a:ext cx="431800" cy="355600"/>
            </a:xfrm>
            <a:prstGeom prst="rect">
              <a:avLst/>
            </a:prstGeom>
            <a:solidFill>
              <a:srgbClr val="00F900"/>
            </a:solidFill>
            <a:ln w="12700" cap="flat">
              <a:solidFill>
                <a:srgbClr val="00F900"/>
              </a:solidFill>
              <a:prstDash val="solid"/>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480" name="High School"/>
            <p:cNvSpPr/>
            <p:nvPr/>
          </p:nvSpPr>
          <p:spPr>
            <a:xfrm>
              <a:off x="0" y="0"/>
              <a:ext cx="431800" cy="276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defTabSz="914400">
                <a:buClr>
                  <a:srgbClr val="000000"/>
                </a:buClr>
                <a:buFont typeface="Helvetica"/>
                <a:defRPr sz="900">
                  <a:uFill>
                    <a:solidFill>
                      <a:srgbClr val="000000"/>
                    </a:solidFill>
                  </a:uFill>
                </a:defRPr>
              </a:lvl1pPr>
            </a:lstStyle>
            <a:p>
              <a:r>
                <a:rPr sz="1280"/>
                <a:t>High School </a:t>
              </a:r>
            </a:p>
          </p:txBody>
        </p:sp>
      </p:grpSp>
      <p:grpSp>
        <p:nvGrpSpPr>
          <p:cNvPr id="486" name="Group"/>
          <p:cNvGrpSpPr/>
          <p:nvPr/>
        </p:nvGrpSpPr>
        <p:grpSpPr>
          <a:xfrm>
            <a:off x="1752036" y="1499165"/>
            <a:ext cx="343182" cy="270933"/>
            <a:chOff x="0" y="0"/>
            <a:chExt cx="241300" cy="190500"/>
          </a:xfrm>
        </p:grpSpPr>
        <p:grpSp>
          <p:nvGrpSpPr>
            <p:cNvPr id="484" name="Group"/>
            <p:cNvGrpSpPr/>
            <p:nvPr/>
          </p:nvGrpSpPr>
          <p:grpSpPr>
            <a:xfrm>
              <a:off x="12700" y="25400"/>
              <a:ext cx="203200" cy="139700"/>
              <a:chOff x="0" y="0"/>
              <a:chExt cx="203200" cy="139700"/>
            </a:xfrm>
          </p:grpSpPr>
          <p:sp>
            <p:nvSpPr>
              <p:cNvPr id="482" name="Rectangle"/>
              <p:cNvSpPr/>
              <p:nvPr/>
            </p:nvSpPr>
            <p:spPr>
              <a:xfrm>
                <a:off x="0" y="0"/>
                <a:ext cx="203200" cy="1397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483" name="UE"/>
              <p:cNvSpPr/>
              <p:nvPr/>
            </p:nvSpPr>
            <p:spPr>
              <a:xfrm>
                <a:off x="0" y="0"/>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485" name="image.png" descr="image.png"/>
            <p:cNvPicPr>
              <a:picLocks/>
            </p:cNvPicPr>
            <p:nvPr/>
          </p:nvPicPr>
          <p:blipFill>
            <a:blip r:embed="rId3"/>
            <a:stretch>
              <a:fillRect/>
            </a:stretch>
          </p:blipFill>
          <p:spPr>
            <a:xfrm>
              <a:off x="0" y="0"/>
              <a:ext cx="241300" cy="190500"/>
            </a:xfrm>
            <a:prstGeom prst="rect">
              <a:avLst/>
            </a:prstGeom>
            <a:ln w="12700" cap="flat">
              <a:noFill/>
              <a:miter lim="400000"/>
            </a:ln>
            <a:effectLst/>
          </p:spPr>
        </p:pic>
      </p:grpSp>
      <p:sp>
        <p:nvSpPr>
          <p:cNvPr id="487" name="Unexpected Grades Seeks Support of Brother"/>
          <p:cNvSpPr/>
          <p:nvPr/>
        </p:nvSpPr>
        <p:spPr>
          <a:xfrm rot="19200000">
            <a:off x="1673239" y="561289"/>
            <a:ext cx="1390793" cy="52533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Unexpected Grades Seeks Support of Brother   </a:t>
            </a:r>
          </a:p>
        </p:txBody>
      </p:sp>
      <p:grpSp>
        <p:nvGrpSpPr>
          <p:cNvPr id="490" name="Group"/>
          <p:cNvGrpSpPr/>
          <p:nvPr/>
        </p:nvGrpSpPr>
        <p:grpSpPr>
          <a:xfrm>
            <a:off x="345440" y="1991360"/>
            <a:ext cx="668304" cy="547202"/>
            <a:chOff x="0" y="0"/>
            <a:chExt cx="469900" cy="384751"/>
          </a:xfrm>
        </p:grpSpPr>
        <p:sp>
          <p:nvSpPr>
            <p:cNvPr id="488" name="Rectangle"/>
            <p:cNvSpPr/>
            <p:nvPr/>
          </p:nvSpPr>
          <p:spPr>
            <a:xfrm>
              <a:off x="0" y="0"/>
              <a:ext cx="469900" cy="304800"/>
            </a:xfrm>
            <a:prstGeom prst="rect">
              <a:avLst/>
            </a:prstGeom>
            <a:solidFill>
              <a:srgbClr val="F5EC00"/>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489" name="Ice Cream Sales"/>
            <p:cNvSpPr/>
            <p:nvPr/>
          </p:nvSpPr>
          <p:spPr>
            <a:xfrm>
              <a:off x="0" y="0"/>
              <a:ext cx="469900" cy="3847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a:uFill>
                    <a:solidFill>
                      <a:srgbClr val="000000"/>
                    </a:solidFill>
                  </a:uFill>
                  <a:latin typeface="+mj-lt"/>
                  <a:ea typeface="+mj-ea"/>
                  <a:cs typeface="+mj-cs"/>
                  <a:sym typeface="Gill Sans"/>
                </a:defRPr>
              </a:pPr>
              <a:r>
                <a:rPr sz="996">
                  <a:latin typeface="Helvetica"/>
                  <a:ea typeface="Helvetica"/>
                  <a:cs typeface="Helvetica"/>
                  <a:sym typeface="Helvetica"/>
                </a:rPr>
                <a:t>Ice Cream Sales</a:t>
              </a:r>
              <a:r>
                <a:rPr sz="1138">
                  <a:latin typeface="Helvetica"/>
                  <a:ea typeface="Helvetica"/>
                  <a:cs typeface="Helvetica"/>
                  <a:sym typeface="Helvetica"/>
                </a:rPr>
                <a:t> </a:t>
              </a:r>
            </a:p>
            <a:p>
              <a:pPr defTabSz="1300460">
                <a:buClr>
                  <a:srgbClr val="000000"/>
                </a:buClr>
                <a:buFont typeface="Helvetica"/>
                <a:defRPr sz="1000">
                  <a:uFill>
                    <a:solidFill>
                      <a:srgbClr val="000000"/>
                    </a:solidFill>
                  </a:uFill>
                </a:defRPr>
              </a:pPr>
              <a:r>
                <a:rPr sz="1422"/>
                <a:t> </a:t>
              </a:r>
            </a:p>
          </p:txBody>
        </p:sp>
      </p:grpSp>
      <p:sp>
        <p:nvSpPr>
          <p:cNvPr id="491" name="Computer Science"/>
          <p:cNvSpPr/>
          <p:nvPr/>
        </p:nvSpPr>
        <p:spPr>
          <a:xfrm>
            <a:off x="10078720" y="1553351"/>
            <a:ext cx="1481102" cy="94869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spAutoFit/>
          </a:bodyPr>
          <a:lstStyle/>
          <a:p>
            <a:pPr defTabSz="1300460">
              <a:lnSpc>
                <a:spcPct val="80000"/>
              </a:lnSpc>
              <a:spcBef>
                <a:spcPts val="427"/>
              </a:spcBef>
              <a:buClr>
                <a:srgbClr val="000000"/>
              </a:buClr>
              <a:buFont typeface="Helvetica"/>
              <a:defRPr sz="1000">
                <a:uFill>
                  <a:solidFill>
                    <a:srgbClr val="000000"/>
                  </a:solidFill>
                </a:uFill>
              </a:defRPr>
            </a:pPr>
            <a:r>
              <a:rPr sz="1422"/>
              <a:t>Computer Science </a:t>
            </a:r>
          </a:p>
          <a:p>
            <a:pPr defTabSz="1300460">
              <a:lnSpc>
                <a:spcPct val="80000"/>
              </a:lnSpc>
              <a:spcBef>
                <a:spcPts val="427"/>
              </a:spcBef>
              <a:buClr>
                <a:srgbClr val="000000"/>
              </a:buClr>
              <a:buFont typeface="Helvetica"/>
              <a:defRPr sz="1000">
                <a:uFill>
                  <a:solidFill>
                    <a:srgbClr val="000000"/>
                  </a:solidFill>
                </a:uFill>
              </a:defRPr>
            </a:pPr>
            <a:endParaRPr sz="1422"/>
          </a:p>
          <a:p>
            <a:pPr defTabSz="1300460">
              <a:lnSpc>
                <a:spcPct val="80000"/>
              </a:lnSpc>
              <a:spcBef>
                <a:spcPts val="427"/>
              </a:spcBef>
              <a:buClr>
                <a:srgbClr val="000000"/>
              </a:buClr>
              <a:buFont typeface="Helvetica"/>
              <a:defRPr sz="1000">
                <a:uFill>
                  <a:solidFill>
                    <a:srgbClr val="000000"/>
                  </a:solidFill>
                </a:uFill>
              </a:defRPr>
            </a:pPr>
            <a:r>
              <a:rPr sz="1422"/>
              <a:t> </a:t>
            </a:r>
          </a:p>
        </p:txBody>
      </p:sp>
      <p:sp>
        <p:nvSpPr>
          <p:cNvPr id="492" name="Line"/>
          <p:cNvSpPr/>
          <p:nvPr/>
        </p:nvSpPr>
        <p:spPr>
          <a:xfrm flipH="1" flipV="1">
            <a:off x="3630507" y="1792676"/>
            <a:ext cx="5761849" cy="27093"/>
          </a:xfrm>
          <a:prstGeom prst="line">
            <a:avLst/>
          </a:prstGeom>
          <a:ln w="25400">
            <a:solidFill>
              <a:srgbClr val="0433FF"/>
            </a:solidFill>
            <a:prstDash val="sysDot"/>
            <a:miter lim="400000"/>
            <a:headEnd type="triangle"/>
          </a:ln>
        </p:spPr>
        <p:txBody>
          <a:bodyPr lIns="72249" tIns="72249" rIns="72249" bIns="72249" anchor="ctr"/>
          <a:lstStyle/>
          <a:p>
            <a:endParaRPr sz="3413"/>
          </a:p>
        </p:txBody>
      </p:sp>
      <p:grpSp>
        <p:nvGrpSpPr>
          <p:cNvPr id="495" name="Group"/>
          <p:cNvGrpSpPr/>
          <p:nvPr/>
        </p:nvGrpSpPr>
        <p:grpSpPr>
          <a:xfrm>
            <a:off x="1047609" y="1390791"/>
            <a:ext cx="632178" cy="451555"/>
            <a:chOff x="0" y="0"/>
            <a:chExt cx="444500" cy="317500"/>
          </a:xfrm>
        </p:grpSpPr>
        <p:sp>
          <p:nvSpPr>
            <p:cNvPr id="493" name="Rectangle"/>
            <p:cNvSpPr/>
            <p:nvPr/>
          </p:nvSpPr>
          <p:spPr>
            <a:xfrm>
              <a:off x="0" y="0"/>
              <a:ext cx="444500" cy="317500"/>
            </a:xfrm>
            <a:prstGeom prst="rect">
              <a:avLst/>
            </a:prstGeom>
            <a:solidFill>
              <a:srgbClr val="00F900"/>
            </a:solidFill>
            <a:ln w="12700" cap="flat">
              <a:solidFill>
                <a:srgbClr val="00F900"/>
              </a:solidFill>
              <a:prstDash val="solid"/>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494" name="College"/>
            <p:cNvSpPr/>
            <p:nvPr/>
          </p:nvSpPr>
          <p:spPr>
            <a:xfrm>
              <a:off x="0" y="0"/>
              <a:ext cx="444500" cy="1384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defTabSz="914400">
                <a:buClr>
                  <a:srgbClr val="000000"/>
                </a:buClr>
                <a:buFont typeface="Helvetica"/>
                <a:defRPr sz="900">
                  <a:uFill>
                    <a:solidFill>
                      <a:srgbClr val="000000"/>
                    </a:solidFill>
                  </a:uFill>
                </a:defRPr>
              </a:lvl1pPr>
            </a:lstStyle>
            <a:p>
              <a:r>
                <a:rPr sz="1280"/>
                <a:t>College  </a:t>
              </a:r>
            </a:p>
          </p:txBody>
        </p:sp>
      </p:grpSp>
      <p:grpSp>
        <p:nvGrpSpPr>
          <p:cNvPr id="498" name="Group"/>
          <p:cNvGrpSpPr/>
          <p:nvPr/>
        </p:nvGrpSpPr>
        <p:grpSpPr>
          <a:xfrm>
            <a:off x="2059093" y="1354667"/>
            <a:ext cx="722489" cy="539863"/>
            <a:chOff x="0" y="0"/>
            <a:chExt cx="508000" cy="379591"/>
          </a:xfrm>
        </p:grpSpPr>
        <p:sp>
          <p:nvSpPr>
            <p:cNvPr id="496" name="Rectangle"/>
            <p:cNvSpPr/>
            <p:nvPr/>
          </p:nvSpPr>
          <p:spPr>
            <a:xfrm>
              <a:off x="0" y="0"/>
              <a:ext cx="508000" cy="368300"/>
            </a:xfrm>
            <a:prstGeom prst="rect">
              <a:avLst/>
            </a:prstGeom>
            <a:solidFill>
              <a:srgbClr val="00F900"/>
            </a:solidFill>
            <a:ln w="12700" cap="flat">
              <a:solidFill>
                <a:srgbClr val="00F900"/>
              </a:solidFill>
              <a:prstDash val="solid"/>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497" name="College"/>
            <p:cNvSpPr/>
            <p:nvPr/>
          </p:nvSpPr>
          <p:spPr>
            <a:xfrm>
              <a:off x="0" y="0"/>
              <a:ext cx="508000" cy="3795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249" tIns="72249" rIns="72249" bIns="72249" numCol="1" anchor="t">
              <a:spAutoFit/>
            </a:bodyPr>
            <a:lstStyle>
              <a:lvl1pPr defTabSz="914400">
                <a:buClr>
                  <a:srgbClr val="000000"/>
                </a:buClr>
                <a:buFont typeface="Helvetica"/>
                <a:defRPr sz="900">
                  <a:uFill>
                    <a:solidFill>
                      <a:srgbClr val="000000"/>
                    </a:solidFill>
                  </a:uFill>
                </a:defRPr>
              </a:lvl1pPr>
            </a:lstStyle>
            <a:p>
              <a:r>
                <a:rPr sz="1280"/>
                <a:t>College</a:t>
              </a:r>
            </a:p>
          </p:txBody>
        </p:sp>
      </p:grpSp>
      <p:grpSp>
        <p:nvGrpSpPr>
          <p:cNvPr id="501" name="Group"/>
          <p:cNvGrpSpPr/>
          <p:nvPr/>
        </p:nvGrpSpPr>
        <p:grpSpPr>
          <a:xfrm>
            <a:off x="1027289" y="2097476"/>
            <a:ext cx="650241" cy="372090"/>
            <a:chOff x="0" y="0"/>
            <a:chExt cx="457200" cy="261625"/>
          </a:xfrm>
        </p:grpSpPr>
        <p:sp>
          <p:nvSpPr>
            <p:cNvPr id="499" name="Rectangle"/>
            <p:cNvSpPr/>
            <p:nvPr/>
          </p:nvSpPr>
          <p:spPr>
            <a:xfrm>
              <a:off x="0" y="0"/>
              <a:ext cx="457200" cy="203200"/>
            </a:xfrm>
            <a:prstGeom prst="rect">
              <a:avLst/>
            </a:prstGeom>
            <a:solidFill>
              <a:srgbClr val="F5EC00"/>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00" name="Secretary"/>
            <p:cNvSpPr/>
            <p:nvPr/>
          </p:nvSpPr>
          <p:spPr>
            <a:xfrm>
              <a:off x="0" y="0"/>
              <a:ext cx="457200" cy="2616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sz="700">
                  <a:uFill>
                    <a:solidFill>
                      <a:srgbClr val="000000"/>
                    </a:solidFill>
                  </a:uFill>
                </a:defRPr>
              </a:pPr>
              <a:r>
                <a:rPr sz="996"/>
                <a:t>Secretary</a:t>
              </a:r>
            </a:p>
            <a:p>
              <a:pPr defTabSz="1300460">
                <a:buClr>
                  <a:srgbClr val="000000"/>
                </a:buClr>
                <a:buFont typeface="Helvetica"/>
                <a:defRPr sz="1000">
                  <a:uFill>
                    <a:solidFill>
                      <a:srgbClr val="000000"/>
                    </a:solidFill>
                  </a:uFill>
                </a:defRPr>
              </a:pPr>
              <a:r>
                <a:rPr sz="1422"/>
                <a:t> </a:t>
              </a:r>
            </a:p>
          </p:txBody>
        </p:sp>
      </p:grpSp>
      <p:grpSp>
        <p:nvGrpSpPr>
          <p:cNvPr id="504" name="Group"/>
          <p:cNvGrpSpPr/>
          <p:nvPr/>
        </p:nvGrpSpPr>
        <p:grpSpPr>
          <a:xfrm>
            <a:off x="1783645" y="2072641"/>
            <a:ext cx="596053" cy="372090"/>
            <a:chOff x="0" y="0"/>
            <a:chExt cx="419100" cy="261626"/>
          </a:xfrm>
        </p:grpSpPr>
        <p:sp>
          <p:nvSpPr>
            <p:cNvPr id="502" name="Rectangle"/>
            <p:cNvSpPr/>
            <p:nvPr/>
          </p:nvSpPr>
          <p:spPr>
            <a:xfrm>
              <a:off x="0" y="0"/>
              <a:ext cx="419100" cy="190500"/>
            </a:xfrm>
            <a:prstGeom prst="rect">
              <a:avLst/>
            </a:prstGeom>
            <a:solidFill>
              <a:srgbClr val="F5EC00"/>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03" name="Cashier"/>
            <p:cNvSpPr/>
            <p:nvPr/>
          </p:nvSpPr>
          <p:spPr>
            <a:xfrm>
              <a:off x="0" y="0"/>
              <a:ext cx="419100" cy="2616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sz="700">
                  <a:uFill>
                    <a:solidFill>
                      <a:srgbClr val="000000"/>
                    </a:solidFill>
                  </a:uFill>
                </a:defRPr>
              </a:pPr>
              <a:r>
                <a:rPr sz="996"/>
                <a:t>Cashier</a:t>
              </a:r>
            </a:p>
            <a:p>
              <a:pPr defTabSz="1300460">
                <a:buClr>
                  <a:srgbClr val="000000"/>
                </a:buClr>
                <a:buFont typeface="Helvetica"/>
                <a:defRPr sz="1000">
                  <a:uFill>
                    <a:solidFill>
                      <a:srgbClr val="000000"/>
                    </a:solidFill>
                  </a:uFill>
                </a:defRPr>
              </a:pPr>
              <a:r>
                <a:rPr sz="1422"/>
                <a:t> </a:t>
              </a:r>
            </a:p>
          </p:txBody>
        </p:sp>
      </p:grpSp>
      <p:grpSp>
        <p:nvGrpSpPr>
          <p:cNvPr id="507" name="Group"/>
          <p:cNvGrpSpPr/>
          <p:nvPr/>
        </p:nvGrpSpPr>
        <p:grpSpPr>
          <a:xfrm>
            <a:off x="3343769" y="2673210"/>
            <a:ext cx="686366" cy="577991"/>
            <a:chOff x="0" y="0"/>
            <a:chExt cx="482600" cy="406400"/>
          </a:xfrm>
        </p:grpSpPr>
        <p:sp>
          <p:nvSpPr>
            <p:cNvPr id="505" name="Rectangle"/>
            <p:cNvSpPr/>
            <p:nvPr/>
          </p:nvSpPr>
          <p:spPr>
            <a:xfrm>
              <a:off x="0" y="0"/>
              <a:ext cx="482600" cy="406400"/>
            </a:xfrm>
            <a:prstGeom prst="rect">
              <a:avLst/>
            </a:prstGeom>
            <a:solidFill>
              <a:srgbClr val="FFFC41"/>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06" name="Textile  Mills"/>
            <p:cNvSpPr/>
            <p:nvPr/>
          </p:nvSpPr>
          <p:spPr>
            <a:xfrm>
              <a:off x="0" y="0"/>
              <a:ext cx="482600" cy="3693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sz="800">
                  <a:uFill>
                    <a:solidFill>
                      <a:srgbClr val="000000"/>
                    </a:solidFill>
                  </a:uFill>
                </a:defRPr>
              </a:pPr>
              <a:r>
                <a:rPr sz="1138"/>
                <a:t>Textile  Mills</a:t>
              </a:r>
            </a:p>
            <a:p>
              <a:pPr defTabSz="1300460">
                <a:buClr>
                  <a:srgbClr val="000000"/>
                </a:buClr>
                <a:buFont typeface="Helvetica"/>
                <a:defRPr sz="800">
                  <a:uFill>
                    <a:solidFill>
                      <a:srgbClr val="000000"/>
                    </a:solidFill>
                  </a:uFill>
                </a:defRPr>
              </a:pPr>
              <a:r>
                <a:rPr sz="1138"/>
                <a:t> </a:t>
              </a:r>
            </a:p>
          </p:txBody>
        </p:sp>
      </p:grpSp>
      <p:sp>
        <p:nvSpPr>
          <p:cNvPr id="508" name="Textiles"/>
          <p:cNvSpPr/>
          <p:nvPr/>
        </p:nvSpPr>
        <p:spPr>
          <a:xfrm>
            <a:off x="10078720" y="2691271"/>
            <a:ext cx="1481102" cy="54730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spAutoFit/>
          </a:bodyPr>
          <a:lstStyle/>
          <a:p>
            <a:pPr defTabSz="1300460">
              <a:lnSpc>
                <a:spcPct val="80000"/>
              </a:lnSpc>
              <a:spcBef>
                <a:spcPts val="427"/>
              </a:spcBef>
              <a:buClr>
                <a:srgbClr val="000000"/>
              </a:buClr>
              <a:buFont typeface="Helvetica"/>
              <a:defRPr sz="1000">
                <a:uFill>
                  <a:solidFill>
                    <a:srgbClr val="000000"/>
                  </a:solidFill>
                </a:uFill>
              </a:defRPr>
            </a:pPr>
            <a:r>
              <a:rPr sz="1422"/>
              <a:t>Textiles </a:t>
            </a:r>
          </a:p>
          <a:p>
            <a:pPr defTabSz="1300460">
              <a:lnSpc>
                <a:spcPct val="80000"/>
              </a:lnSpc>
              <a:spcBef>
                <a:spcPts val="427"/>
              </a:spcBef>
              <a:buClr>
                <a:srgbClr val="000000"/>
              </a:buClr>
              <a:buFont typeface="Helvetica"/>
              <a:defRPr sz="1000">
                <a:uFill>
                  <a:solidFill>
                    <a:srgbClr val="000000"/>
                  </a:solidFill>
                </a:uFill>
              </a:defRPr>
            </a:pPr>
            <a:r>
              <a:rPr sz="1422"/>
              <a:t> </a:t>
            </a:r>
          </a:p>
        </p:txBody>
      </p:sp>
      <p:sp>
        <p:nvSpPr>
          <p:cNvPr id="509" name="Health Care RN"/>
          <p:cNvSpPr/>
          <p:nvPr/>
        </p:nvSpPr>
        <p:spPr>
          <a:xfrm>
            <a:off x="10078720" y="6195343"/>
            <a:ext cx="1481102" cy="634889"/>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spAutoFit/>
          </a:bodyPr>
          <a:lstStyle/>
          <a:p>
            <a:pPr defTabSz="1300460">
              <a:spcBef>
                <a:spcPts val="427"/>
              </a:spcBef>
              <a:buClr>
                <a:srgbClr val="000000"/>
              </a:buClr>
              <a:buFont typeface="Helvetica"/>
              <a:defRPr sz="1000">
                <a:uFill>
                  <a:solidFill>
                    <a:srgbClr val="000000"/>
                  </a:solidFill>
                </a:uFill>
              </a:defRPr>
            </a:pPr>
            <a:r>
              <a:rPr sz="1422"/>
              <a:t>Health Care RN</a:t>
            </a:r>
          </a:p>
          <a:p>
            <a:pPr defTabSz="1300460">
              <a:spcBef>
                <a:spcPts val="427"/>
              </a:spcBef>
              <a:buClr>
                <a:srgbClr val="000000"/>
              </a:buClr>
              <a:buFont typeface="Helvetica"/>
              <a:defRPr sz="1000">
                <a:uFill>
                  <a:solidFill>
                    <a:srgbClr val="000000"/>
                  </a:solidFill>
                </a:uFill>
              </a:defRPr>
            </a:pPr>
            <a:r>
              <a:rPr sz="1422"/>
              <a:t> </a:t>
            </a:r>
          </a:p>
        </p:txBody>
      </p:sp>
      <p:sp>
        <p:nvSpPr>
          <p:cNvPr id="510" name="Part Time Accountant Customer Service"/>
          <p:cNvSpPr/>
          <p:nvPr/>
        </p:nvSpPr>
        <p:spPr>
          <a:xfrm>
            <a:off x="10078720" y="3684693"/>
            <a:ext cx="1481102" cy="1291416"/>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spAutoFit/>
          </a:bodyPr>
          <a:lstStyle/>
          <a:p>
            <a:pPr defTabSz="1300460">
              <a:spcBef>
                <a:spcPts val="427"/>
              </a:spcBef>
              <a:buClr>
                <a:srgbClr val="000000"/>
              </a:buClr>
              <a:buFont typeface="Helvetica"/>
              <a:defRPr sz="1000">
                <a:uFill>
                  <a:solidFill>
                    <a:srgbClr val="000000"/>
                  </a:solidFill>
                </a:uFill>
              </a:defRPr>
            </a:pPr>
            <a:r>
              <a:rPr sz="1422"/>
              <a:t>Part Time Accountant Customer Service </a:t>
            </a:r>
          </a:p>
          <a:p>
            <a:pPr defTabSz="1300460">
              <a:spcBef>
                <a:spcPts val="427"/>
              </a:spcBef>
              <a:buClr>
                <a:srgbClr val="000000"/>
              </a:buClr>
              <a:buFont typeface="Helvetica"/>
              <a:defRPr sz="1000">
                <a:uFill>
                  <a:solidFill>
                    <a:srgbClr val="000000"/>
                  </a:solidFill>
                </a:uFill>
              </a:defRPr>
            </a:pPr>
            <a:r>
              <a:rPr sz="1422"/>
              <a:t> </a:t>
            </a:r>
          </a:p>
        </p:txBody>
      </p:sp>
      <p:pic>
        <p:nvPicPr>
          <p:cNvPr id="511" name="image.png" descr="image.png"/>
          <p:cNvPicPr>
            <a:picLocks/>
          </p:cNvPicPr>
          <p:nvPr/>
        </p:nvPicPr>
        <p:blipFill>
          <a:blip r:embed="rId4"/>
          <a:stretch>
            <a:fillRect/>
          </a:stretch>
        </p:blipFill>
        <p:spPr>
          <a:xfrm>
            <a:off x="2709333" y="1733973"/>
            <a:ext cx="379307" cy="975360"/>
          </a:xfrm>
          <a:prstGeom prst="rect">
            <a:avLst/>
          </a:prstGeom>
          <a:ln w="12700">
            <a:miter lim="400000"/>
          </a:ln>
        </p:spPr>
      </p:pic>
      <p:sp>
        <p:nvSpPr>
          <p:cNvPr id="512" name="No Opening in IT College"/>
          <p:cNvSpPr/>
          <p:nvPr/>
        </p:nvSpPr>
        <p:spPr>
          <a:xfrm rot="19020000">
            <a:off x="2876720" y="529127"/>
            <a:ext cx="1842348" cy="35022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1300460">
              <a:buClr>
                <a:srgbClr val="000000"/>
              </a:buClr>
              <a:buFont typeface="Helvetica"/>
              <a:defRPr sz="800">
                <a:uFill>
                  <a:solidFill>
                    <a:srgbClr val="000000"/>
                  </a:solidFill>
                </a:uFill>
              </a:defRPr>
            </a:pPr>
            <a:r>
              <a:rPr sz="1138"/>
              <a:t>No Opening in IT College</a:t>
            </a:r>
          </a:p>
          <a:p>
            <a:pPr defTabSz="1300460">
              <a:buClr>
                <a:srgbClr val="000000"/>
              </a:buClr>
              <a:buFont typeface="Helvetica"/>
              <a:defRPr sz="800">
                <a:uFill>
                  <a:solidFill>
                    <a:srgbClr val="000000"/>
                  </a:solidFill>
                </a:uFill>
              </a:defRPr>
            </a:pPr>
            <a:r>
              <a:rPr sz="1138"/>
              <a:t> </a:t>
            </a:r>
          </a:p>
        </p:txBody>
      </p:sp>
      <p:sp>
        <p:nvSpPr>
          <p:cNvPr id="513" name="Stress - Paralyzed Hospital Quits Stress"/>
          <p:cNvSpPr/>
          <p:nvPr/>
        </p:nvSpPr>
        <p:spPr>
          <a:xfrm rot="18720000">
            <a:off x="7101946" y="1706222"/>
            <a:ext cx="2095219" cy="35022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Stress - Paralyzed Hospital Quits Stress</a:t>
            </a:r>
          </a:p>
        </p:txBody>
      </p:sp>
      <p:grpSp>
        <p:nvGrpSpPr>
          <p:cNvPr id="516" name="Group"/>
          <p:cNvGrpSpPr/>
          <p:nvPr/>
        </p:nvGrpSpPr>
        <p:grpSpPr>
          <a:xfrm>
            <a:off x="6594969" y="2641601"/>
            <a:ext cx="722490" cy="632178"/>
            <a:chOff x="0" y="0"/>
            <a:chExt cx="508000" cy="444500"/>
          </a:xfrm>
        </p:grpSpPr>
        <p:sp>
          <p:nvSpPr>
            <p:cNvPr id="514" name="Rectangle"/>
            <p:cNvSpPr/>
            <p:nvPr/>
          </p:nvSpPr>
          <p:spPr>
            <a:xfrm>
              <a:off x="0" y="0"/>
              <a:ext cx="508000" cy="444500"/>
            </a:xfrm>
            <a:prstGeom prst="rect">
              <a:avLst/>
            </a:prstGeom>
            <a:solidFill>
              <a:srgbClr val="FFFC41"/>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15" name="Finishing Mill"/>
            <p:cNvSpPr/>
            <p:nvPr/>
          </p:nvSpPr>
          <p:spPr>
            <a:xfrm>
              <a:off x="0" y="0"/>
              <a:ext cx="508000" cy="3693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sz="800">
                  <a:uFill>
                    <a:solidFill>
                      <a:srgbClr val="000000"/>
                    </a:solidFill>
                  </a:uFill>
                </a:defRPr>
              </a:pPr>
              <a:r>
                <a:rPr sz="1138"/>
                <a:t>Finishing Mill </a:t>
              </a:r>
            </a:p>
            <a:p>
              <a:pPr defTabSz="1300460">
                <a:buClr>
                  <a:srgbClr val="000000"/>
                </a:buClr>
                <a:buFont typeface="Helvetica"/>
                <a:defRPr sz="800">
                  <a:uFill>
                    <a:solidFill>
                      <a:srgbClr val="000000"/>
                    </a:solidFill>
                  </a:uFill>
                </a:defRPr>
              </a:pPr>
              <a:r>
                <a:rPr sz="1138"/>
                <a:t> </a:t>
              </a:r>
            </a:p>
          </p:txBody>
        </p:sp>
      </p:grpSp>
      <p:grpSp>
        <p:nvGrpSpPr>
          <p:cNvPr id="519" name="Group"/>
          <p:cNvGrpSpPr/>
          <p:nvPr/>
        </p:nvGrpSpPr>
        <p:grpSpPr>
          <a:xfrm>
            <a:off x="5213209" y="2722880"/>
            <a:ext cx="577993" cy="700447"/>
            <a:chOff x="0" y="0"/>
            <a:chExt cx="406400" cy="492502"/>
          </a:xfrm>
        </p:grpSpPr>
        <p:sp>
          <p:nvSpPr>
            <p:cNvPr id="517" name="Rectangle"/>
            <p:cNvSpPr/>
            <p:nvPr/>
          </p:nvSpPr>
          <p:spPr>
            <a:xfrm>
              <a:off x="0" y="0"/>
              <a:ext cx="406400" cy="330200"/>
            </a:xfrm>
            <a:prstGeom prst="rect">
              <a:avLst/>
            </a:prstGeom>
            <a:solidFill>
              <a:srgbClr val="FFFC41"/>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18" name="Textile   (6)"/>
            <p:cNvSpPr/>
            <p:nvPr/>
          </p:nvSpPr>
          <p:spPr>
            <a:xfrm>
              <a:off x="0" y="0"/>
              <a:ext cx="406400" cy="4925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sz="800">
                  <a:uFill>
                    <a:solidFill>
                      <a:srgbClr val="000000"/>
                    </a:solidFill>
                  </a:uFill>
                </a:defRPr>
              </a:pPr>
              <a:r>
                <a:rPr sz="1138"/>
                <a:t>Textile   (6) </a:t>
              </a:r>
            </a:p>
            <a:p>
              <a:pPr defTabSz="1300460">
                <a:buClr>
                  <a:srgbClr val="000000"/>
                </a:buClr>
                <a:buFont typeface="Helvetica"/>
                <a:defRPr sz="800">
                  <a:uFill>
                    <a:solidFill>
                      <a:srgbClr val="000000"/>
                    </a:solidFill>
                  </a:uFill>
                </a:defRPr>
              </a:pPr>
              <a:r>
                <a:rPr sz="1138"/>
                <a:t> </a:t>
              </a:r>
            </a:p>
            <a:p>
              <a:pPr defTabSz="1300460">
                <a:buClr>
                  <a:srgbClr val="000000"/>
                </a:buClr>
                <a:buFont typeface="Helvetica"/>
                <a:defRPr sz="800">
                  <a:uFill>
                    <a:solidFill>
                      <a:srgbClr val="000000"/>
                    </a:solidFill>
                  </a:uFill>
                </a:defRPr>
              </a:pPr>
              <a:r>
                <a:rPr sz="1138"/>
                <a:t> </a:t>
              </a:r>
            </a:p>
          </p:txBody>
        </p:sp>
      </p:grpSp>
      <p:grpSp>
        <p:nvGrpSpPr>
          <p:cNvPr id="522" name="Group"/>
          <p:cNvGrpSpPr/>
          <p:nvPr/>
        </p:nvGrpSpPr>
        <p:grpSpPr>
          <a:xfrm>
            <a:off x="4303325" y="2691271"/>
            <a:ext cx="740551" cy="875561"/>
            <a:chOff x="0" y="0"/>
            <a:chExt cx="520700" cy="615629"/>
          </a:xfrm>
        </p:grpSpPr>
        <p:sp>
          <p:nvSpPr>
            <p:cNvPr id="520" name="Rectangle"/>
            <p:cNvSpPr/>
            <p:nvPr/>
          </p:nvSpPr>
          <p:spPr>
            <a:xfrm>
              <a:off x="0" y="0"/>
              <a:ext cx="520700" cy="558800"/>
            </a:xfrm>
            <a:prstGeom prst="rect">
              <a:avLst/>
            </a:prstGeom>
            <a:solidFill>
              <a:srgbClr val="FFFC41"/>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21" name="Textile…"/>
            <p:cNvSpPr/>
            <p:nvPr/>
          </p:nvSpPr>
          <p:spPr>
            <a:xfrm>
              <a:off x="0" y="0"/>
              <a:ext cx="520700" cy="61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sz="800">
                  <a:uFill>
                    <a:solidFill>
                      <a:srgbClr val="000000"/>
                    </a:solidFill>
                  </a:uFill>
                </a:defRPr>
              </a:pPr>
              <a:r>
                <a:rPr sz="1138"/>
                <a:t>Textile </a:t>
              </a:r>
            </a:p>
            <a:p>
              <a:pPr defTabSz="1300460">
                <a:buClr>
                  <a:srgbClr val="000000"/>
                </a:buClr>
                <a:buFont typeface="Helvetica"/>
                <a:defRPr sz="800">
                  <a:uFill>
                    <a:solidFill>
                      <a:srgbClr val="000000"/>
                    </a:solidFill>
                  </a:uFill>
                </a:defRPr>
              </a:pPr>
              <a:r>
                <a:rPr sz="1138"/>
                <a:t>Mgr. Finishing Mill  (6)</a:t>
              </a:r>
            </a:p>
            <a:p>
              <a:pPr defTabSz="1300460">
                <a:buClr>
                  <a:srgbClr val="000000"/>
                </a:buClr>
                <a:buFont typeface="Helvetica"/>
                <a:defRPr sz="800">
                  <a:uFill>
                    <a:solidFill>
                      <a:srgbClr val="000000"/>
                    </a:solidFill>
                  </a:uFill>
                </a:defRPr>
              </a:pPr>
              <a:r>
                <a:rPr sz="1138"/>
                <a:t> </a:t>
              </a:r>
            </a:p>
          </p:txBody>
        </p:sp>
      </p:grpSp>
      <p:grpSp>
        <p:nvGrpSpPr>
          <p:cNvPr id="525" name="Group"/>
          <p:cNvGrpSpPr/>
          <p:nvPr/>
        </p:nvGrpSpPr>
        <p:grpSpPr>
          <a:xfrm>
            <a:off x="7875129" y="6195343"/>
            <a:ext cx="1318542" cy="559929"/>
            <a:chOff x="0" y="0"/>
            <a:chExt cx="927100" cy="393700"/>
          </a:xfrm>
        </p:grpSpPr>
        <p:sp>
          <p:nvSpPr>
            <p:cNvPr id="523" name="Rectangle"/>
            <p:cNvSpPr/>
            <p:nvPr/>
          </p:nvSpPr>
          <p:spPr>
            <a:xfrm>
              <a:off x="0" y="0"/>
              <a:ext cx="927100" cy="393700"/>
            </a:xfrm>
            <a:prstGeom prst="rect">
              <a:avLst/>
            </a:prstGeom>
            <a:solidFill>
              <a:srgbClr val="00F900"/>
            </a:solidFill>
            <a:ln w="12700" cap="flat">
              <a:solidFill>
                <a:srgbClr val="00F900"/>
              </a:solidFill>
              <a:prstDash val="solid"/>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24" name="Community College"/>
            <p:cNvSpPr/>
            <p:nvPr/>
          </p:nvSpPr>
          <p:spPr>
            <a:xfrm>
              <a:off x="0" y="0"/>
              <a:ext cx="927100" cy="3488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249" tIns="72249" rIns="72249" bIns="72249" numCol="1" anchor="t">
              <a:spAutoFit/>
            </a:bodyPr>
            <a:lstStyle>
              <a:lvl1pPr defTabSz="914400">
                <a:buClr>
                  <a:srgbClr val="000000"/>
                </a:buClr>
                <a:buFont typeface="Helvetica"/>
                <a:defRPr sz="800">
                  <a:uFill>
                    <a:solidFill>
                      <a:srgbClr val="000000"/>
                    </a:solidFill>
                  </a:uFill>
                </a:defRPr>
              </a:lvl1pPr>
            </a:lstStyle>
            <a:p>
              <a:r>
                <a:rPr sz="1138"/>
                <a:t> Community College </a:t>
              </a:r>
            </a:p>
          </p:txBody>
        </p:sp>
      </p:grpSp>
      <p:sp>
        <p:nvSpPr>
          <p:cNvPr id="526" name="Child Born,  Quits - Goes Home"/>
          <p:cNvSpPr/>
          <p:nvPr/>
        </p:nvSpPr>
        <p:spPr>
          <a:xfrm rot="18960000">
            <a:off x="5757025" y="2108387"/>
            <a:ext cx="1679788" cy="35022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Child Born,  Quits - Goes Home </a:t>
            </a:r>
          </a:p>
        </p:txBody>
      </p:sp>
      <p:grpSp>
        <p:nvGrpSpPr>
          <p:cNvPr id="529" name="Group"/>
          <p:cNvGrpSpPr/>
          <p:nvPr/>
        </p:nvGrpSpPr>
        <p:grpSpPr>
          <a:xfrm>
            <a:off x="5637671" y="3598898"/>
            <a:ext cx="722490" cy="758613"/>
            <a:chOff x="0" y="0"/>
            <a:chExt cx="508000" cy="533400"/>
          </a:xfrm>
        </p:grpSpPr>
        <p:sp>
          <p:nvSpPr>
            <p:cNvPr id="527" name="Rectangle"/>
            <p:cNvSpPr/>
            <p:nvPr/>
          </p:nvSpPr>
          <p:spPr>
            <a:xfrm>
              <a:off x="0" y="0"/>
              <a:ext cx="508000" cy="533400"/>
            </a:xfrm>
            <a:prstGeom prst="rect">
              <a:avLst/>
            </a:prstGeom>
            <a:solidFill>
              <a:srgbClr val="FFFC41"/>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28" name="Home and Trucking Company"/>
            <p:cNvSpPr/>
            <p:nvPr/>
          </p:nvSpPr>
          <p:spPr>
            <a:xfrm>
              <a:off x="0" y="0"/>
              <a:ext cx="508000" cy="4925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sz="800">
                  <a:uFill>
                    <a:solidFill>
                      <a:srgbClr val="000000"/>
                    </a:solidFill>
                  </a:uFill>
                </a:defRPr>
              </a:pPr>
              <a:r>
                <a:rPr sz="1138"/>
                <a:t>Home and Trucking Company  </a:t>
              </a:r>
            </a:p>
            <a:p>
              <a:pPr defTabSz="1300460">
                <a:buClr>
                  <a:srgbClr val="000000"/>
                </a:buClr>
                <a:buFont typeface="Helvetica"/>
                <a:defRPr sz="800">
                  <a:uFill>
                    <a:solidFill>
                      <a:srgbClr val="000000"/>
                    </a:solidFill>
                  </a:uFill>
                </a:defRPr>
              </a:pPr>
              <a:r>
                <a:rPr sz="1138"/>
                <a:t> </a:t>
              </a:r>
            </a:p>
          </p:txBody>
        </p:sp>
      </p:grpSp>
      <p:sp>
        <p:nvSpPr>
          <p:cNvPr id="530" name="Line"/>
          <p:cNvSpPr/>
          <p:nvPr/>
        </p:nvSpPr>
        <p:spPr>
          <a:xfrm flipH="1" flipV="1">
            <a:off x="6737210" y="4118187"/>
            <a:ext cx="3156373" cy="18062"/>
          </a:xfrm>
          <a:prstGeom prst="line">
            <a:avLst/>
          </a:prstGeom>
          <a:ln w="25400">
            <a:solidFill>
              <a:srgbClr val="0433FF"/>
            </a:solidFill>
            <a:prstDash val="sysDot"/>
            <a:miter lim="400000"/>
            <a:headEnd type="triangle"/>
          </a:ln>
        </p:spPr>
        <p:txBody>
          <a:bodyPr lIns="72249" tIns="72249" rIns="72249" bIns="72249" anchor="ctr"/>
          <a:lstStyle/>
          <a:p>
            <a:endParaRPr sz="3413"/>
          </a:p>
        </p:txBody>
      </p:sp>
      <p:sp>
        <p:nvSpPr>
          <p:cNvPr id="531" name="Line"/>
          <p:cNvSpPr/>
          <p:nvPr/>
        </p:nvSpPr>
        <p:spPr>
          <a:xfrm flipV="1">
            <a:off x="9320107" y="5743788"/>
            <a:ext cx="18062" cy="512516"/>
          </a:xfrm>
          <a:prstGeom prst="line">
            <a:avLst/>
          </a:prstGeom>
          <a:ln w="25400">
            <a:solidFill>
              <a:srgbClr val="000000"/>
            </a:solidFill>
            <a:headEnd type="triangle"/>
          </a:ln>
        </p:spPr>
        <p:txBody>
          <a:bodyPr lIns="72249" tIns="72249" rIns="72249" bIns="72249" anchor="ctr"/>
          <a:lstStyle/>
          <a:p>
            <a:endParaRPr sz="3413"/>
          </a:p>
        </p:txBody>
      </p:sp>
      <p:sp>
        <p:nvSpPr>
          <p:cNvPr id="532" name="Career Goal"/>
          <p:cNvSpPr/>
          <p:nvPr/>
        </p:nvSpPr>
        <p:spPr>
          <a:xfrm>
            <a:off x="10024533" y="758613"/>
            <a:ext cx="1210169" cy="218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1000" b="1">
                <a:uFill>
                  <a:solidFill>
                    <a:srgbClr val="000000"/>
                  </a:solidFill>
                </a:uFill>
              </a:defRPr>
            </a:lvl1pPr>
          </a:lstStyle>
          <a:p>
            <a:r>
              <a:rPr sz="1422"/>
              <a:t>Career Goal </a:t>
            </a:r>
          </a:p>
        </p:txBody>
      </p:sp>
      <p:sp>
        <p:nvSpPr>
          <p:cNvPr id="533" name="Workers argue in her office Threaten to hurt her."/>
          <p:cNvSpPr/>
          <p:nvPr/>
        </p:nvSpPr>
        <p:spPr>
          <a:xfrm rot="18720000">
            <a:off x="3553813" y="1241192"/>
            <a:ext cx="2709335" cy="35022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Workers argue in her office Threaten to hurt her. </a:t>
            </a:r>
          </a:p>
        </p:txBody>
      </p:sp>
      <p:sp>
        <p:nvSpPr>
          <p:cNvPr id="534" name="Nursing Holds Promise -  Enrolls in college"/>
          <p:cNvSpPr/>
          <p:nvPr/>
        </p:nvSpPr>
        <p:spPr>
          <a:xfrm rot="18900000">
            <a:off x="8275397" y="4368675"/>
            <a:ext cx="1318544" cy="52533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Nursing Holds Promise -  Enrolls in college </a:t>
            </a:r>
          </a:p>
        </p:txBody>
      </p:sp>
      <p:sp>
        <p:nvSpPr>
          <p:cNvPr id="535" name="Walmart  Wakes Up"/>
          <p:cNvSpPr/>
          <p:nvPr/>
        </p:nvSpPr>
        <p:spPr>
          <a:xfrm rot="18720000">
            <a:off x="8064378" y="1695706"/>
            <a:ext cx="1499166" cy="17511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Walmart  Wakes Up  </a:t>
            </a:r>
          </a:p>
        </p:txBody>
      </p:sp>
      <p:sp>
        <p:nvSpPr>
          <p:cNvPr id="536" name="Mother Dies,"/>
          <p:cNvSpPr/>
          <p:nvPr/>
        </p:nvSpPr>
        <p:spPr>
          <a:xfrm rot="18720000">
            <a:off x="3125624" y="1898312"/>
            <a:ext cx="957299" cy="17511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Mother Dies, </a:t>
            </a:r>
          </a:p>
        </p:txBody>
      </p:sp>
      <p:sp>
        <p:nvSpPr>
          <p:cNvPr id="537" name="Layoff Shutting Down Plant Off Shore"/>
          <p:cNvSpPr/>
          <p:nvPr/>
        </p:nvSpPr>
        <p:spPr>
          <a:xfrm rot="18720000">
            <a:off x="4713628" y="1868461"/>
            <a:ext cx="1896535" cy="35022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  Layoff Shutting Down Plant Off Shore </a:t>
            </a:r>
          </a:p>
        </p:txBody>
      </p:sp>
      <p:sp>
        <p:nvSpPr>
          <p:cNvPr id="538" name="In Hospital with Cancer ??"/>
          <p:cNvSpPr/>
          <p:nvPr/>
        </p:nvSpPr>
        <p:spPr>
          <a:xfrm rot="18720000">
            <a:off x="8274572" y="5112598"/>
            <a:ext cx="1444979" cy="35022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In Hospital with Cancer ??</a:t>
            </a:r>
          </a:p>
        </p:txBody>
      </p:sp>
      <p:grpSp>
        <p:nvGrpSpPr>
          <p:cNvPr id="543" name="Group"/>
          <p:cNvGrpSpPr/>
          <p:nvPr/>
        </p:nvGrpSpPr>
        <p:grpSpPr>
          <a:xfrm>
            <a:off x="2745458" y="1499165"/>
            <a:ext cx="343182" cy="270933"/>
            <a:chOff x="0" y="0"/>
            <a:chExt cx="241300" cy="190500"/>
          </a:xfrm>
        </p:grpSpPr>
        <p:grpSp>
          <p:nvGrpSpPr>
            <p:cNvPr id="541" name="Group"/>
            <p:cNvGrpSpPr/>
            <p:nvPr/>
          </p:nvGrpSpPr>
          <p:grpSpPr>
            <a:xfrm>
              <a:off x="12700" y="25400"/>
              <a:ext cx="203200" cy="139700"/>
              <a:chOff x="0" y="0"/>
              <a:chExt cx="203200" cy="139700"/>
            </a:xfrm>
          </p:grpSpPr>
          <p:sp>
            <p:nvSpPr>
              <p:cNvPr id="539" name="Rectangle"/>
              <p:cNvSpPr/>
              <p:nvPr/>
            </p:nvSpPr>
            <p:spPr>
              <a:xfrm>
                <a:off x="0" y="0"/>
                <a:ext cx="203200" cy="1397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40" name="UE"/>
              <p:cNvSpPr/>
              <p:nvPr/>
            </p:nvSpPr>
            <p:spPr>
              <a:xfrm>
                <a:off x="0" y="0"/>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542" name="image.png" descr="image.png"/>
            <p:cNvPicPr>
              <a:picLocks/>
            </p:cNvPicPr>
            <p:nvPr/>
          </p:nvPicPr>
          <p:blipFill>
            <a:blip r:embed="rId3"/>
            <a:stretch>
              <a:fillRect/>
            </a:stretch>
          </p:blipFill>
          <p:spPr>
            <a:xfrm>
              <a:off x="0" y="0"/>
              <a:ext cx="241300" cy="190500"/>
            </a:xfrm>
            <a:prstGeom prst="rect">
              <a:avLst/>
            </a:prstGeom>
            <a:ln w="12700" cap="flat">
              <a:noFill/>
              <a:miter lim="400000"/>
            </a:ln>
            <a:effectLst/>
          </p:spPr>
        </p:pic>
      </p:grpSp>
      <p:grpSp>
        <p:nvGrpSpPr>
          <p:cNvPr id="546" name="Group"/>
          <p:cNvGrpSpPr/>
          <p:nvPr/>
        </p:nvGrpSpPr>
        <p:grpSpPr>
          <a:xfrm>
            <a:off x="2546773" y="2691271"/>
            <a:ext cx="722489" cy="539863"/>
            <a:chOff x="0" y="0"/>
            <a:chExt cx="508000" cy="379591"/>
          </a:xfrm>
        </p:grpSpPr>
        <p:sp>
          <p:nvSpPr>
            <p:cNvPr id="544" name="Rectangle"/>
            <p:cNvSpPr/>
            <p:nvPr/>
          </p:nvSpPr>
          <p:spPr>
            <a:xfrm>
              <a:off x="0" y="0"/>
              <a:ext cx="508000" cy="368300"/>
            </a:xfrm>
            <a:prstGeom prst="rect">
              <a:avLst/>
            </a:prstGeom>
            <a:solidFill>
              <a:srgbClr val="00F900"/>
            </a:solidFill>
            <a:ln w="12700" cap="flat">
              <a:solidFill>
                <a:srgbClr val="00F900"/>
              </a:solidFill>
              <a:prstDash val="solid"/>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45" name="College"/>
            <p:cNvSpPr/>
            <p:nvPr/>
          </p:nvSpPr>
          <p:spPr>
            <a:xfrm>
              <a:off x="0" y="0"/>
              <a:ext cx="508000" cy="3795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249" tIns="72249" rIns="72249" bIns="72249" numCol="1" anchor="t">
              <a:spAutoFit/>
            </a:bodyPr>
            <a:lstStyle>
              <a:lvl1pPr defTabSz="914400">
                <a:buClr>
                  <a:srgbClr val="000000"/>
                </a:buClr>
                <a:buFont typeface="Helvetica"/>
                <a:defRPr sz="900">
                  <a:uFill>
                    <a:solidFill>
                      <a:srgbClr val="000000"/>
                    </a:solidFill>
                  </a:uFill>
                </a:defRPr>
              </a:lvl1pPr>
            </a:lstStyle>
            <a:p>
              <a:r>
                <a:rPr sz="1280"/>
                <a:t>College</a:t>
              </a:r>
            </a:p>
          </p:txBody>
        </p:sp>
      </p:grpSp>
      <p:pic>
        <p:nvPicPr>
          <p:cNvPr id="547" name="image.png" descr="image.png"/>
          <p:cNvPicPr>
            <a:picLocks/>
          </p:cNvPicPr>
          <p:nvPr/>
        </p:nvPicPr>
        <p:blipFill>
          <a:blip r:embed="rId5"/>
          <a:stretch>
            <a:fillRect/>
          </a:stretch>
        </p:blipFill>
        <p:spPr>
          <a:xfrm>
            <a:off x="5335129" y="2772551"/>
            <a:ext cx="397370" cy="379307"/>
          </a:xfrm>
          <a:prstGeom prst="rect">
            <a:avLst/>
          </a:prstGeom>
          <a:ln w="12700">
            <a:miter lim="400000"/>
          </a:ln>
        </p:spPr>
      </p:pic>
      <p:pic>
        <p:nvPicPr>
          <p:cNvPr id="548" name="image.png" descr="image.png"/>
          <p:cNvPicPr>
            <a:picLocks/>
          </p:cNvPicPr>
          <p:nvPr/>
        </p:nvPicPr>
        <p:blipFill>
          <a:blip r:embed="rId6"/>
          <a:stretch>
            <a:fillRect/>
          </a:stretch>
        </p:blipFill>
        <p:spPr>
          <a:xfrm>
            <a:off x="6249529" y="2998329"/>
            <a:ext cx="397369" cy="632178"/>
          </a:xfrm>
          <a:prstGeom prst="rect">
            <a:avLst/>
          </a:prstGeom>
          <a:ln w="12700">
            <a:miter lim="400000"/>
          </a:ln>
        </p:spPr>
      </p:pic>
      <p:pic>
        <p:nvPicPr>
          <p:cNvPr id="549" name="image.png" descr="image.png"/>
          <p:cNvPicPr>
            <a:picLocks/>
          </p:cNvPicPr>
          <p:nvPr/>
        </p:nvPicPr>
        <p:blipFill>
          <a:blip r:embed="rId7"/>
          <a:stretch>
            <a:fillRect/>
          </a:stretch>
        </p:blipFill>
        <p:spPr>
          <a:xfrm>
            <a:off x="8109938" y="2998329"/>
            <a:ext cx="379307" cy="3106702"/>
          </a:xfrm>
          <a:prstGeom prst="rect">
            <a:avLst/>
          </a:prstGeom>
          <a:ln w="12700">
            <a:miter lim="400000"/>
          </a:ln>
        </p:spPr>
      </p:pic>
      <p:grpSp>
        <p:nvGrpSpPr>
          <p:cNvPr id="554" name="Group"/>
          <p:cNvGrpSpPr/>
          <p:nvPr/>
        </p:nvGrpSpPr>
        <p:grpSpPr>
          <a:xfrm>
            <a:off x="2962205" y="2420338"/>
            <a:ext cx="343182" cy="288996"/>
            <a:chOff x="0" y="0"/>
            <a:chExt cx="241300" cy="203200"/>
          </a:xfrm>
        </p:grpSpPr>
        <p:grpSp>
          <p:nvGrpSpPr>
            <p:cNvPr id="552" name="Group"/>
            <p:cNvGrpSpPr/>
            <p:nvPr/>
          </p:nvGrpSpPr>
          <p:grpSpPr>
            <a:xfrm rot="10800000" flipH="1">
              <a:off x="12699" y="25399"/>
              <a:ext cx="203201" cy="152401"/>
              <a:chOff x="0" y="0"/>
              <a:chExt cx="203200" cy="152400"/>
            </a:xfrm>
          </p:grpSpPr>
          <p:sp>
            <p:nvSpPr>
              <p:cNvPr id="550" name="Rectangle"/>
              <p:cNvSpPr/>
              <p:nvPr/>
            </p:nvSpPr>
            <p:spPr>
              <a:xfrm>
                <a:off x="0" y="0"/>
                <a:ext cx="203200" cy="1524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51" name="UE"/>
              <p:cNvSpPr/>
              <p:nvPr/>
            </p:nvSpPr>
            <p:spPr>
              <a:xfrm flipH="1">
                <a:off x="0" y="1938"/>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553" name="image.png" descr="image.png"/>
            <p:cNvPicPr>
              <a:picLocks/>
            </p:cNvPicPr>
            <p:nvPr/>
          </p:nvPicPr>
          <p:blipFill>
            <a:blip r:embed="rId8"/>
            <a:stretch>
              <a:fillRect/>
            </a:stretch>
          </p:blipFill>
          <p:spPr>
            <a:xfrm>
              <a:off x="0" y="0"/>
              <a:ext cx="241300" cy="203200"/>
            </a:xfrm>
            <a:prstGeom prst="rect">
              <a:avLst/>
            </a:prstGeom>
            <a:ln w="12700" cap="flat">
              <a:noFill/>
              <a:miter lim="400000"/>
            </a:ln>
            <a:effectLst/>
          </p:spPr>
        </p:pic>
      </p:grpSp>
      <p:grpSp>
        <p:nvGrpSpPr>
          <p:cNvPr id="559" name="Group"/>
          <p:cNvGrpSpPr/>
          <p:nvPr/>
        </p:nvGrpSpPr>
        <p:grpSpPr>
          <a:xfrm>
            <a:off x="3973689" y="2835770"/>
            <a:ext cx="343182" cy="270933"/>
            <a:chOff x="0" y="0"/>
            <a:chExt cx="241300" cy="190500"/>
          </a:xfrm>
        </p:grpSpPr>
        <p:grpSp>
          <p:nvGrpSpPr>
            <p:cNvPr id="557" name="Group"/>
            <p:cNvGrpSpPr/>
            <p:nvPr/>
          </p:nvGrpSpPr>
          <p:grpSpPr>
            <a:xfrm>
              <a:off x="12700" y="25400"/>
              <a:ext cx="203200" cy="139700"/>
              <a:chOff x="0" y="0"/>
              <a:chExt cx="203200" cy="139700"/>
            </a:xfrm>
          </p:grpSpPr>
          <p:sp>
            <p:nvSpPr>
              <p:cNvPr id="555" name="Rectangle"/>
              <p:cNvSpPr/>
              <p:nvPr/>
            </p:nvSpPr>
            <p:spPr>
              <a:xfrm>
                <a:off x="0" y="0"/>
                <a:ext cx="203200" cy="1397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56" name="UE"/>
              <p:cNvSpPr/>
              <p:nvPr/>
            </p:nvSpPr>
            <p:spPr>
              <a:xfrm>
                <a:off x="0" y="0"/>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558" name="image.png" descr="image.png"/>
            <p:cNvPicPr>
              <a:picLocks/>
            </p:cNvPicPr>
            <p:nvPr/>
          </p:nvPicPr>
          <p:blipFill>
            <a:blip r:embed="rId3"/>
            <a:stretch>
              <a:fillRect/>
            </a:stretch>
          </p:blipFill>
          <p:spPr>
            <a:xfrm>
              <a:off x="0" y="0"/>
              <a:ext cx="241300" cy="190500"/>
            </a:xfrm>
            <a:prstGeom prst="rect">
              <a:avLst/>
            </a:prstGeom>
            <a:ln w="12700" cap="flat">
              <a:noFill/>
              <a:miter lim="400000"/>
            </a:ln>
            <a:effectLst/>
          </p:spPr>
        </p:pic>
      </p:grpSp>
      <p:grpSp>
        <p:nvGrpSpPr>
          <p:cNvPr id="564" name="Group"/>
          <p:cNvGrpSpPr/>
          <p:nvPr/>
        </p:nvGrpSpPr>
        <p:grpSpPr>
          <a:xfrm>
            <a:off x="5816036" y="2835770"/>
            <a:ext cx="343182" cy="270933"/>
            <a:chOff x="0" y="0"/>
            <a:chExt cx="241300" cy="190500"/>
          </a:xfrm>
        </p:grpSpPr>
        <p:grpSp>
          <p:nvGrpSpPr>
            <p:cNvPr id="562" name="Group"/>
            <p:cNvGrpSpPr/>
            <p:nvPr/>
          </p:nvGrpSpPr>
          <p:grpSpPr>
            <a:xfrm>
              <a:off x="12700" y="25400"/>
              <a:ext cx="203200" cy="139700"/>
              <a:chOff x="0" y="0"/>
              <a:chExt cx="203200" cy="139700"/>
            </a:xfrm>
          </p:grpSpPr>
          <p:sp>
            <p:nvSpPr>
              <p:cNvPr id="560" name="Rectangle"/>
              <p:cNvSpPr/>
              <p:nvPr/>
            </p:nvSpPr>
            <p:spPr>
              <a:xfrm>
                <a:off x="0" y="0"/>
                <a:ext cx="203200" cy="1397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61" name="UE"/>
              <p:cNvSpPr/>
              <p:nvPr/>
            </p:nvSpPr>
            <p:spPr>
              <a:xfrm>
                <a:off x="0" y="0"/>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563" name="image.png" descr="image.png"/>
            <p:cNvPicPr>
              <a:picLocks/>
            </p:cNvPicPr>
            <p:nvPr/>
          </p:nvPicPr>
          <p:blipFill>
            <a:blip r:embed="rId3"/>
            <a:stretch>
              <a:fillRect/>
            </a:stretch>
          </p:blipFill>
          <p:spPr>
            <a:xfrm>
              <a:off x="0" y="0"/>
              <a:ext cx="241300" cy="190500"/>
            </a:xfrm>
            <a:prstGeom prst="rect">
              <a:avLst/>
            </a:prstGeom>
            <a:ln w="12700" cap="flat">
              <a:noFill/>
              <a:miter lim="400000"/>
            </a:ln>
            <a:effectLst/>
          </p:spPr>
        </p:pic>
      </p:grpSp>
      <p:grpSp>
        <p:nvGrpSpPr>
          <p:cNvPr id="569" name="Group"/>
          <p:cNvGrpSpPr/>
          <p:nvPr/>
        </p:nvGrpSpPr>
        <p:grpSpPr>
          <a:xfrm>
            <a:off x="4912925" y="2835770"/>
            <a:ext cx="343182" cy="270933"/>
            <a:chOff x="0" y="0"/>
            <a:chExt cx="241300" cy="190500"/>
          </a:xfrm>
        </p:grpSpPr>
        <p:grpSp>
          <p:nvGrpSpPr>
            <p:cNvPr id="567" name="Group"/>
            <p:cNvGrpSpPr/>
            <p:nvPr/>
          </p:nvGrpSpPr>
          <p:grpSpPr>
            <a:xfrm>
              <a:off x="12700" y="25400"/>
              <a:ext cx="203200" cy="139700"/>
              <a:chOff x="0" y="0"/>
              <a:chExt cx="203200" cy="139700"/>
            </a:xfrm>
          </p:grpSpPr>
          <p:sp>
            <p:nvSpPr>
              <p:cNvPr id="565" name="Rectangle"/>
              <p:cNvSpPr/>
              <p:nvPr/>
            </p:nvSpPr>
            <p:spPr>
              <a:xfrm>
                <a:off x="0" y="0"/>
                <a:ext cx="203200" cy="1397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66" name="UE"/>
              <p:cNvSpPr/>
              <p:nvPr/>
            </p:nvSpPr>
            <p:spPr>
              <a:xfrm>
                <a:off x="0" y="0"/>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568" name="image.png" descr="image.png"/>
            <p:cNvPicPr>
              <a:picLocks/>
            </p:cNvPicPr>
            <p:nvPr/>
          </p:nvPicPr>
          <p:blipFill>
            <a:blip r:embed="rId3"/>
            <a:stretch>
              <a:fillRect/>
            </a:stretch>
          </p:blipFill>
          <p:spPr>
            <a:xfrm>
              <a:off x="0" y="0"/>
              <a:ext cx="241300" cy="190500"/>
            </a:xfrm>
            <a:prstGeom prst="rect">
              <a:avLst/>
            </a:prstGeom>
            <a:ln w="12700" cap="flat">
              <a:noFill/>
              <a:miter lim="400000"/>
            </a:ln>
            <a:effectLst/>
          </p:spPr>
        </p:pic>
      </p:grpSp>
      <p:grpSp>
        <p:nvGrpSpPr>
          <p:cNvPr id="574" name="Group"/>
          <p:cNvGrpSpPr/>
          <p:nvPr/>
        </p:nvGrpSpPr>
        <p:grpSpPr>
          <a:xfrm>
            <a:off x="7152640" y="2817707"/>
            <a:ext cx="343182" cy="270933"/>
            <a:chOff x="0" y="0"/>
            <a:chExt cx="241300" cy="190500"/>
          </a:xfrm>
        </p:grpSpPr>
        <p:grpSp>
          <p:nvGrpSpPr>
            <p:cNvPr id="572" name="Group"/>
            <p:cNvGrpSpPr/>
            <p:nvPr/>
          </p:nvGrpSpPr>
          <p:grpSpPr>
            <a:xfrm>
              <a:off x="12700" y="25400"/>
              <a:ext cx="203200" cy="139700"/>
              <a:chOff x="0" y="0"/>
              <a:chExt cx="203200" cy="139700"/>
            </a:xfrm>
          </p:grpSpPr>
          <p:sp>
            <p:nvSpPr>
              <p:cNvPr id="570" name="Rectangle"/>
              <p:cNvSpPr/>
              <p:nvPr/>
            </p:nvSpPr>
            <p:spPr>
              <a:xfrm>
                <a:off x="0" y="0"/>
                <a:ext cx="203200" cy="1397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71" name="UE"/>
              <p:cNvSpPr/>
              <p:nvPr/>
            </p:nvSpPr>
            <p:spPr>
              <a:xfrm>
                <a:off x="0" y="0"/>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573" name="image.png" descr="image.png"/>
            <p:cNvPicPr>
              <a:picLocks/>
            </p:cNvPicPr>
            <p:nvPr/>
          </p:nvPicPr>
          <p:blipFill>
            <a:blip r:embed="rId3"/>
            <a:stretch>
              <a:fillRect/>
            </a:stretch>
          </p:blipFill>
          <p:spPr>
            <a:xfrm>
              <a:off x="0" y="0"/>
              <a:ext cx="241300" cy="190500"/>
            </a:xfrm>
            <a:prstGeom prst="rect">
              <a:avLst/>
            </a:prstGeom>
            <a:ln w="12700" cap="flat">
              <a:noFill/>
              <a:miter lim="400000"/>
            </a:ln>
            <a:effectLst/>
          </p:spPr>
        </p:pic>
      </p:grpSp>
      <p:grpSp>
        <p:nvGrpSpPr>
          <p:cNvPr id="579" name="Group"/>
          <p:cNvGrpSpPr/>
          <p:nvPr/>
        </p:nvGrpSpPr>
        <p:grpSpPr>
          <a:xfrm>
            <a:off x="8128000" y="2546774"/>
            <a:ext cx="343182" cy="270933"/>
            <a:chOff x="0" y="0"/>
            <a:chExt cx="241300" cy="190500"/>
          </a:xfrm>
        </p:grpSpPr>
        <p:grpSp>
          <p:nvGrpSpPr>
            <p:cNvPr id="577" name="Group"/>
            <p:cNvGrpSpPr/>
            <p:nvPr/>
          </p:nvGrpSpPr>
          <p:grpSpPr>
            <a:xfrm>
              <a:off x="12700" y="25400"/>
              <a:ext cx="203200" cy="139700"/>
              <a:chOff x="0" y="0"/>
              <a:chExt cx="203200" cy="139700"/>
            </a:xfrm>
          </p:grpSpPr>
          <p:sp>
            <p:nvSpPr>
              <p:cNvPr id="575" name="Rectangle"/>
              <p:cNvSpPr/>
              <p:nvPr/>
            </p:nvSpPr>
            <p:spPr>
              <a:xfrm>
                <a:off x="0" y="0"/>
                <a:ext cx="203200" cy="1397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76" name="UE"/>
              <p:cNvSpPr/>
              <p:nvPr/>
            </p:nvSpPr>
            <p:spPr>
              <a:xfrm>
                <a:off x="0" y="0"/>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578" name="image.png" descr="image.png"/>
            <p:cNvPicPr>
              <a:picLocks/>
            </p:cNvPicPr>
            <p:nvPr/>
          </p:nvPicPr>
          <p:blipFill>
            <a:blip r:embed="rId3"/>
            <a:stretch>
              <a:fillRect/>
            </a:stretch>
          </p:blipFill>
          <p:spPr>
            <a:xfrm>
              <a:off x="0" y="0"/>
              <a:ext cx="241300" cy="190500"/>
            </a:xfrm>
            <a:prstGeom prst="rect">
              <a:avLst/>
            </a:prstGeom>
            <a:ln w="12700" cap="flat">
              <a:noFill/>
              <a:miter lim="400000"/>
            </a:ln>
            <a:effectLst/>
          </p:spPr>
        </p:pic>
      </p:grpSp>
      <p:sp>
        <p:nvSpPr>
          <p:cNvPr id="580" name="Interview 5.2"/>
          <p:cNvSpPr/>
          <p:nvPr/>
        </p:nvSpPr>
        <p:spPr>
          <a:xfrm>
            <a:off x="668302" y="8651805"/>
            <a:ext cx="7387449" cy="393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1300460">
              <a:buClr>
                <a:srgbClr val="000000"/>
              </a:buClr>
              <a:buFont typeface="Helvetica"/>
              <a:defRPr sz="900" b="1">
                <a:uFill>
                  <a:solidFill>
                    <a:srgbClr val="000000"/>
                  </a:solidFill>
                </a:uFill>
              </a:defRPr>
            </a:pPr>
            <a:r>
              <a:rPr sz="1280"/>
              <a:t>Interview 5.2   </a:t>
            </a:r>
          </a:p>
          <a:p>
            <a:pPr defTabSz="1300460">
              <a:buClr>
                <a:srgbClr val="000000"/>
              </a:buClr>
              <a:buFont typeface="Arial Narrow"/>
              <a:defRPr>
                <a:uFill>
                  <a:solidFill>
                    <a:srgbClr val="000000"/>
                  </a:solidFill>
                </a:uFill>
                <a:latin typeface="+mj-lt"/>
                <a:ea typeface="+mj-ea"/>
                <a:cs typeface="+mj-cs"/>
                <a:sym typeface="Gill Sans"/>
              </a:defRPr>
            </a:pPr>
            <a:r>
              <a:rPr sz="1280">
                <a:latin typeface="Arial Narrow"/>
                <a:ea typeface="Arial Narrow"/>
                <a:cs typeface="Arial Narrow"/>
                <a:sym typeface="Arial Narrow"/>
              </a:rPr>
              <a:t> </a:t>
            </a:r>
          </a:p>
        </p:txBody>
      </p:sp>
      <p:grpSp>
        <p:nvGrpSpPr>
          <p:cNvPr id="585" name="Group"/>
          <p:cNvGrpSpPr/>
          <p:nvPr/>
        </p:nvGrpSpPr>
        <p:grpSpPr>
          <a:xfrm>
            <a:off x="6502400" y="3522134"/>
            <a:ext cx="343182" cy="270933"/>
            <a:chOff x="0" y="0"/>
            <a:chExt cx="241300" cy="190500"/>
          </a:xfrm>
        </p:grpSpPr>
        <p:grpSp>
          <p:nvGrpSpPr>
            <p:cNvPr id="583" name="Group"/>
            <p:cNvGrpSpPr/>
            <p:nvPr/>
          </p:nvGrpSpPr>
          <p:grpSpPr>
            <a:xfrm>
              <a:off x="12700" y="25400"/>
              <a:ext cx="203200" cy="139700"/>
              <a:chOff x="0" y="0"/>
              <a:chExt cx="203200" cy="139700"/>
            </a:xfrm>
          </p:grpSpPr>
          <p:sp>
            <p:nvSpPr>
              <p:cNvPr id="581" name="Rectangle"/>
              <p:cNvSpPr/>
              <p:nvPr/>
            </p:nvSpPr>
            <p:spPr>
              <a:xfrm>
                <a:off x="0" y="0"/>
                <a:ext cx="203200" cy="139700"/>
              </a:xfrm>
              <a:prstGeom prst="rect">
                <a:avLst/>
              </a:prstGeom>
              <a:solidFill>
                <a:srgbClr val="BE38F3"/>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82" name="UE"/>
              <p:cNvSpPr/>
              <p:nvPr/>
            </p:nvSpPr>
            <p:spPr>
              <a:xfrm>
                <a:off x="0" y="0"/>
                <a:ext cx="203200" cy="1231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914400">
                  <a:buClr>
                    <a:srgbClr val="000000"/>
                  </a:buClr>
                  <a:buFont typeface="Helvetica"/>
                  <a:defRPr sz="800">
                    <a:uFill>
                      <a:solidFill>
                        <a:srgbClr val="000000"/>
                      </a:solidFill>
                    </a:uFill>
                  </a:defRPr>
                </a:lvl1pPr>
              </a:lstStyle>
              <a:p>
                <a:r>
                  <a:rPr sz="1138"/>
                  <a:t>UE</a:t>
                </a:r>
              </a:p>
            </p:txBody>
          </p:sp>
        </p:grpSp>
        <p:pic>
          <p:nvPicPr>
            <p:cNvPr id="584" name="image.png" descr="image.png"/>
            <p:cNvPicPr>
              <a:picLocks/>
            </p:cNvPicPr>
            <p:nvPr/>
          </p:nvPicPr>
          <p:blipFill>
            <a:blip r:embed="rId3"/>
            <a:stretch>
              <a:fillRect/>
            </a:stretch>
          </p:blipFill>
          <p:spPr>
            <a:xfrm>
              <a:off x="0" y="0"/>
              <a:ext cx="241300" cy="190500"/>
            </a:xfrm>
            <a:prstGeom prst="rect">
              <a:avLst/>
            </a:prstGeom>
            <a:ln w="12700" cap="flat">
              <a:noFill/>
              <a:miter lim="400000"/>
            </a:ln>
            <a:effectLst/>
          </p:spPr>
        </p:pic>
      </p:grpSp>
      <p:grpSp>
        <p:nvGrpSpPr>
          <p:cNvPr id="588" name="Group"/>
          <p:cNvGrpSpPr/>
          <p:nvPr/>
        </p:nvGrpSpPr>
        <p:grpSpPr>
          <a:xfrm>
            <a:off x="7098453" y="3594383"/>
            <a:ext cx="722489" cy="758613"/>
            <a:chOff x="0" y="0"/>
            <a:chExt cx="508000" cy="533400"/>
          </a:xfrm>
        </p:grpSpPr>
        <p:sp>
          <p:nvSpPr>
            <p:cNvPr id="586" name="Rectangle"/>
            <p:cNvSpPr/>
            <p:nvPr/>
          </p:nvSpPr>
          <p:spPr>
            <a:xfrm>
              <a:off x="0" y="0"/>
              <a:ext cx="508000" cy="533400"/>
            </a:xfrm>
            <a:prstGeom prst="rect">
              <a:avLst/>
            </a:prstGeom>
            <a:solidFill>
              <a:srgbClr val="FFFC41"/>
            </a:solidFill>
            <a:ln w="12700" cap="flat">
              <a:noFill/>
              <a:miter lim="400000"/>
            </a:ln>
            <a:effectLst/>
          </p:spPr>
          <p:txBody>
            <a:bodyPr wrap="square" lIns="72249" tIns="72249" rIns="72249" bIns="72249" numCol="1" anchor="ctr">
              <a:noAutofit/>
            </a:bodyPr>
            <a:lstStyle/>
            <a:p>
              <a:pPr marL="57797" marR="57797" defTabSz="1300460">
                <a:defRPr>
                  <a:uFill>
                    <a:solidFill>
                      <a:srgbClr val="000000"/>
                    </a:solidFill>
                  </a:uFill>
                  <a:latin typeface="+mj-lt"/>
                  <a:ea typeface="+mj-ea"/>
                  <a:cs typeface="+mj-cs"/>
                  <a:sym typeface="Gill Sans"/>
                </a:defRPr>
              </a:pPr>
              <a:endParaRPr sz="3413"/>
            </a:p>
          </p:txBody>
        </p:sp>
        <p:sp>
          <p:nvSpPr>
            <p:cNvPr id="587" name="Home and Trucking Company"/>
            <p:cNvSpPr/>
            <p:nvPr/>
          </p:nvSpPr>
          <p:spPr>
            <a:xfrm>
              <a:off x="0" y="0"/>
              <a:ext cx="508000" cy="4925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defTabSz="1300460">
                <a:buClr>
                  <a:srgbClr val="000000"/>
                </a:buClr>
                <a:buFont typeface="Helvetica"/>
                <a:defRPr sz="800">
                  <a:uFill>
                    <a:solidFill>
                      <a:srgbClr val="000000"/>
                    </a:solidFill>
                  </a:uFill>
                </a:defRPr>
              </a:pPr>
              <a:r>
                <a:rPr sz="1138"/>
                <a:t>Home and Trucking Company  </a:t>
              </a:r>
            </a:p>
            <a:p>
              <a:pPr defTabSz="1300460">
                <a:buClr>
                  <a:srgbClr val="000000"/>
                </a:buClr>
                <a:buFont typeface="Helvetica"/>
                <a:defRPr sz="800">
                  <a:uFill>
                    <a:solidFill>
                      <a:srgbClr val="000000"/>
                    </a:solidFill>
                  </a:uFill>
                </a:defRPr>
              </a:pPr>
              <a:r>
                <a:rPr sz="1138"/>
                <a:t> </a:t>
              </a:r>
            </a:p>
          </p:txBody>
        </p:sp>
      </p:grpSp>
      <p:pic>
        <p:nvPicPr>
          <p:cNvPr id="589" name="image.png" descr="image.png"/>
          <p:cNvPicPr>
            <a:picLocks/>
          </p:cNvPicPr>
          <p:nvPr/>
        </p:nvPicPr>
        <p:blipFill>
          <a:blip r:embed="rId9"/>
          <a:stretch>
            <a:fillRect/>
          </a:stretch>
        </p:blipFill>
        <p:spPr>
          <a:xfrm>
            <a:off x="7242951" y="2980267"/>
            <a:ext cx="397369" cy="686364"/>
          </a:xfrm>
          <a:prstGeom prst="rect">
            <a:avLst/>
          </a:prstGeom>
          <a:ln w="12700">
            <a:miter lim="400000"/>
          </a:ln>
        </p:spPr>
      </p:pic>
      <p:pic>
        <p:nvPicPr>
          <p:cNvPr id="590" name="image.png" descr="image.png"/>
          <p:cNvPicPr>
            <a:picLocks/>
          </p:cNvPicPr>
          <p:nvPr/>
        </p:nvPicPr>
        <p:blipFill>
          <a:blip r:embed="rId10"/>
          <a:stretch>
            <a:fillRect/>
          </a:stretch>
        </p:blipFill>
        <p:spPr>
          <a:xfrm>
            <a:off x="7676444" y="2980267"/>
            <a:ext cx="451556" cy="704427"/>
          </a:xfrm>
          <a:prstGeom prst="rect">
            <a:avLst/>
          </a:prstGeom>
          <a:ln w="12700">
            <a:miter lim="400000"/>
          </a:ln>
        </p:spPr>
      </p:pic>
      <p:sp>
        <p:nvSpPr>
          <p:cNvPr id="591" name="Starts Cutting Husbands Steak"/>
          <p:cNvSpPr/>
          <p:nvPr/>
        </p:nvSpPr>
        <p:spPr>
          <a:xfrm rot="17760000">
            <a:off x="6013670" y="3933423"/>
            <a:ext cx="1264357" cy="35022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800">
                <a:uFill>
                  <a:solidFill>
                    <a:srgbClr val="000000"/>
                  </a:solidFill>
                </a:uFill>
              </a:defRPr>
            </a:lvl1pPr>
          </a:lstStyle>
          <a:p>
            <a:r>
              <a:rPr sz="1138"/>
              <a:t>Starts Cutting Husbands Steak </a:t>
            </a:r>
          </a:p>
        </p:txBody>
      </p:sp>
      <p:sp>
        <p:nvSpPr>
          <p:cNvPr id="592" name="Perception of security in nursing field."/>
          <p:cNvSpPr/>
          <p:nvPr/>
        </p:nvSpPr>
        <p:spPr>
          <a:xfrm>
            <a:off x="8687929" y="7242951"/>
            <a:ext cx="2998329" cy="437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1000">
                <a:uFill>
                  <a:solidFill>
                    <a:srgbClr val="000000"/>
                  </a:solidFill>
                </a:uFill>
              </a:defRPr>
            </a:lvl1pPr>
          </a:lstStyle>
          <a:p>
            <a:r>
              <a:rPr sz="1422"/>
              <a:t>Perception of security in nursing field. </a:t>
            </a:r>
          </a:p>
        </p:txBody>
      </p:sp>
      <p:sp>
        <p:nvSpPr>
          <p:cNvPr id="593" name="PN: Annette"/>
          <p:cNvSpPr/>
          <p:nvPr/>
        </p:nvSpPr>
        <p:spPr>
          <a:xfrm>
            <a:off x="288996" y="234809"/>
            <a:ext cx="2293902" cy="218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400">
              <a:buClr>
                <a:srgbClr val="000000"/>
              </a:buClr>
              <a:buFont typeface="Helvetica"/>
              <a:defRPr sz="1000" b="1">
                <a:uFill>
                  <a:solidFill>
                    <a:srgbClr val="000000"/>
                  </a:solidFill>
                </a:uFill>
              </a:defRPr>
            </a:lvl1pPr>
          </a:lstStyle>
          <a:p>
            <a:r>
              <a:rPr sz="1422"/>
              <a:t>PN: Annette</a:t>
            </a:r>
          </a:p>
        </p:txBody>
      </p:sp>
    </p:spTree>
    <p:extLst>
      <p:ext uri="{BB962C8B-B14F-4D97-AF65-F5344CB8AC3E}">
        <p14:creationId xmlns:p14="http://schemas.microsoft.com/office/powerpoint/2010/main" val="273979372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Rectangle"/>
          <p:cNvSpPr/>
          <p:nvPr/>
        </p:nvSpPr>
        <p:spPr>
          <a:xfrm>
            <a:off x="162560" y="162560"/>
            <a:ext cx="12661618" cy="9428480"/>
          </a:xfrm>
          <a:prstGeom prst="rect">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dirty="0"/>
          </a:p>
        </p:txBody>
      </p:sp>
      <p:sp>
        <p:nvSpPr>
          <p:cNvPr id="605" name="All participants talked about unplanned events in their career pathways…"/>
          <p:cNvSpPr txBox="1">
            <a:spLocks noGrp="1"/>
          </p:cNvSpPr>
          <p:nvPr>
            <p:ph type="body" idx="1"/>
          </p:nvPr>
        </p:nvSpPr>
        <p:spPr>
          <a:xfrm>
            <a:off x="618680" y="2844721"/>
            <a:ext cx="11776570" cy="6394028"/>
          </a:xfrm>
          <a:prstGeom prst="rect">
            <a:avLst/>
          </a:prstGeom>
        </p:spPr>
        <p:txBody>
          <a:bodyPr>
            <a:normAutofit/>
          </a:bodyPr>
          <a:lstStyle/>
          <a:p>
            <a:pPr marL="174346" indent="0">
              <a:buSzPct val="94000"/>
              <a:buNone/>
              <a:defRPr sz="3000"/>
            </a:pPr>
            <a:r>
              <a:rPr sz="4800" dirty="0"/>
              <a:t>Five categories of unplanned : </a:t>
            </a:r>
          </a:p>
          <a:p>
            <a:pPr marL="1855058" indent="0">
              <a:spcBef>
                <a:spcPts val="711"/>
              </a:spcBef>
            </a:pPr>
            <a:r>
              <a:rPr sz="4800" dirty="0"/>
              <a:t>Family </a:t>
            </a:r>
          </a:p>
          <a:p>
            <a:pPr marL="1855058" indent="0">
              <a:spcBef>
                <a:spcPts val="711"/>
              </a:spcBef>
            </a:pPr>
            <a:r>
              <a:rPr sz="4800" dirty="0"/>
              <a:t>Health </a:t>
            </a:r>
          </a:p>
          <a:p>
            <a:pPr marL="1855058" indent="0">
              <a:spcBef>
                <a:spcPts val="711"/>
              </a:spcBef>
            </a:pPr>
            <a:r>
              <a:rPr sz="4800" dirty="0"/>
              <a:t>Interpersonal </a:t>
            </a:r>
          </a:p>
          <a:p>
            <a:pPr marL="1855058" indent="0">
              <a:spcBef>
                <a:spcPts val="711"/>
              </a:spcBef>
            </a:pPr>
            <a:r>
              <a:rPr sz="4800" dirty="0"/>
              <a:t>Work </a:t>
            </a:r>
          </a:p>
          <a:p>
            <a:pPr marL="1855058" indent="0">
              <a:spcBef>
                <a:spcPts val="711"/>
              </a:spcBef>
            </a:pPr>
            <a:r>
              <a:rPr sz="4800" dirty="0"/>
              <a:t>Education</a:t>
            </a:r>
          </a:p>
        </p:txBody>
      </p:sp>
      <p:sp>
        <p:nvSpPr>
          <p:cNvPr id="606"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61</a:t>
            </a:fld>
            <a:endParaRPr/>
          </a:p>
        </p:txBody>
      </p:sp>
      <p:sp>
        <p:nvSpPr>
          <p:cNvPr id="607" name="Rounded Rectangle"/>
          <p:cNvSpPr/>
          <p:nvPr/>
        </p:nvSpPr>
        <p:spPr>
          <a:xfrm>
            <a:off x="866987" y="596054"/>
            <a:ext cx="11469511" cy="1896533"/>
          </a:xfrm>
          <a:prstGeom prst="roundRect">
            <a:avLst>
              <a:gd name="adj" fmla="val 14286"/>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608" name="Findings around the perception of the influence of unplanned events"/>
          <p:cNvSpPr/>
          <p:nvPr/>
        </p:nvSpPr>
        <p:spPr>
          <a:xfrm>
            <a:off x="1228231" y="426720"/>
            <a:ext cx="10530276" cy="222165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nchor="ctr"/>
          <a:lstStyle>
            <a:lvl1pPr algn="ctr" defTabSz="914400">
              <a:defRPr sz="3500">
                <a:uFill>
                  <a:solidFill>
                    <a:srgbClr val="000000"/>
                  </a:solidFill>
                </a:uFill>
                <a:latin typeface="+mn-lt"/>
                <a:ea typeface="+mn-ea"/>
                <a:cs typeface="+mn-cs"/>
                <a:sym typeface="Calibri"/>
              </a:defRPr>
            </a:lvl1pPr>
          </a:lstStyle>
          <a:p>
            <a:r>
              <a:rPr lang="en-US" sz="4978" dirty="0"/>
              <a:t>T</a:t>
            </a:r>
            <a:r>
              <a:rPr sz="4978" dirty="0"/>
              <a:t>he influence of unplanned events</a:t>
            </a:r>
          </a:p>
        </p:txBody>
      </p:sp>
    </p:spTree>
    <p:extLst>
      <p:ext uri="{BB962C8B-B14F-4D97-AF65-F5344CB8AC3E}">
        <p14:creationId xmlns:p14="http://schemas.microsoft.com/office/powerpoint/2010/main" val="59120979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Abs val="0"/>
                                  </p:iterate>
                                  <p:childTnLst>
                                    <p:set>
                                      <p:cBhvr>
                                        <p:cTn id="6" fill="hold"/>
                                        <p:tgtEl>
                                          <p:spTgt spid="605"/>
                                        </p:tgtEl>
                                        <p:attrNameLst>
                                          <p:attrName>style.visibility</p:attrName>
                                        </p:attrNameLst>
                                      </p:cBhvr>
                                      <p:to>
                                        <p:strVal val="visible"/>
                                      </p:to>
                                    </p:set>
                                    <p:anim calcmode="lin" valueType="num">
                                      <p:cBhvr>
                                        <p:cTn id="7" dur="2500" fill="hold"/>
                                        <p:tgtEl>
                                          <p:spTgt spid="605"/>
                                        </p:tgtEl>
                                        <p:attrNameLst>
                                          <p:attrName>ppt_x</p:attrName>
                                        </p:attrNameLst>
                                      </p:cBhvr>
                                      <p:tavLst>
                                        <p:tav tm="0">
                                          <p:val>
                                            <p:strVal val="#ppt_x"/>
                                          </p:val>
                                        </p:tav>
                                        <p:tav tm="100000">
                                          <p:val>
                                            <p:strVal val="#ppt_x"/>
                                          </p:val>
                                        </p:tav>
                                      </p:tavLst>
                                    </p:anim>
                                    <p:anim calcmode="lin" valueType="num">
                                      <p:cBhvr>
                                        <p:cTn id="8" dur="2500" fill="hold"/>
                                        <p:tgtEl>
                                          <p:spTgt spid="6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 grpId="0"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Rectangle"/>
          <p:cNvSpPr/>
          <p:nvPr/>
        </p:nvSpPr>
        <p:spPr>
          <a:xfrm>
            <a:off x="18062" y="-72249"/>
            <a:ext cx="12968676" cy="9825849"/>
          </a:xfrm>
          <a:prstGeom prst="rect">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613" name="Rounded Rectangle"/>
          <p:cNvSpPr/>
          <p:nvPr/>
        </p:nvSpPr>
        <p:spPr>
          <a:xfrm>
            <a:off x="1426916" y="866987"/>
            <a:ext cx="10277404" cy="1390791"/>
          </a:xfrm>
          <a:prstGeom prst="roundRect">
            <a:avLst>
              <a:gd name="adj" fmla="val 19481"/>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614" name="1. Family related unplanned events"/>
          <p:cNvSpPr txBox="1">
            <a:spLocks noGrp="1"/>
          </p:cNvSpPr>
          <p:nvPr>
            <p:ph type="title"/>
          </p:nvPr>
        </p:nvSpPr>
        <p:spPr>
          <a:xfrm>
            <a:off x="1589475" y="686364"/>
            <a:ext cx="9807787" cy="1625600"/>
          </a:xfrm>
          <a:prstGeom prst="rect">
            <a:avLst/>
          </a:prstGeom>
        </p:spPr>
        <p:txBody>
          <a:bodyPr>
            <a:normAutofit fontScale="90000"/>
          </a:bodyPr>
          <a:lstStyle>
            <a:lvl1pPr>
              <a:defRPr sz="3600"/>
            </a:lvl1pPr>
          </a:lstStyle>
          <a:p>
            <a:pPr>
              <a:defRPr sz="4400"/>
            </a:pPr>
            <a:r>
              <a:rPr sz="5120"/>
              <a:t>1. Family related unplanned events</a:t>
            </a:r>
          </a:p>
        </p:txBody>
      </p:sp>
      <p:sp>
        <p:nvSpPr>
          <p:cNvPr id="615" name="Incidents:…"/>
          <p:cNvSpPr txBox="1">
            <a:spLocks noGrp="1"/>
          </p:cNvSpPr>
          <p:nvPr>
            <p:ph type="body" sz="half" idx="1"/>
          </p:nvPr>
        </p:nvSpPr>
        <p:spPr>
          <a:xfrm>
            <a:off x="975360" y="2908017"/>
            <a:ext cx="6177280" cy="5960533"/>
          </a:xfrm>
          <a:prstGeom prst="rect">
            <a:avLst/>
          </a:prstGeom>
        </p:spPr>
        <p:txBody>
          <a:bodyPr/>
          <a:lstStyle/>
          <a:p>
            <a:pPr>
              <a:spcBef>
                <a:spcPts val="853"/>
              </a:spcBef>
              <a:buSzTx/>
              <a:buNone/>
            </a:pPr>
            <a:r>
              <a:rPr sz="3982" b="1">
                <a:latin typeface="Helvetica"/>
                <a:ea typeface="Helvetica"/>
                <a:cs typeface="Helvetica"/>
                <a:sym typeface="Helvetica"/>
              </a:rPr>
              <a:t>Incidents:</a:t>
            </a:r>
          </a:p>
          <a:p>
            <a:pPr>
              <a:spcBef>
                <a:spcPts val="711"/>
              </a:spcBef>
            </a:pPr>
            <a:r>
              <a:rPr sz="3413"/>
              <a:t>Divorce </a:t>
            </a:r>
          </a:p>
          <a:p>
            <a:pPr>
              <a:spcBef>
                <a:spcPts val="711"/>
              </a:spcBef>
            </a:pPr>
            <a:r>
              <a:rPr sz="3413"/>
              <a:t>Spousal abuse  </a:t>
            </a:r>
          </a:p>
          <a:p>
            <a:pPr>
              <a:spcBef>
                <a:spcPts val="711"/>
              </a:spcBef>
            </a:pPr>
            <a:r>
              <a:rPr sz="3413"/>
              <a:t>Oppressive relationships</a:t>
            </a:r>
          </a:p>
          <a:p>
            <a:pPr>
              <a:spcBef>
                <a:spcPts val="711"/>
              </a:spcBef>
            </a:pPr>
            <a:r>
              <a:rPr sz="3413"/>
              <a:t>Fall in love, marriage</a:t>
            </a:r>
          </a:p>
          <a:p>
            <a:pPr>
              <a:spcBef>
                <a:spcPts val="711"/>
              </a:spcBef>
            </a:pPr>
            <a:r>
              <a:rPr sz="3413"/>
              <a:t>Unplanned pregnancy</a:t>
            </a:r>
          </a:p>
          <a:p>
            <a:pPr>
              <a:spcBef>
                <a:spcPts val="711"/>
              </a:spcBef>
            </a:pPr>
            <a:r>
              <a:rPr sz="3413"/>
              <a:t>Child care challenges</a:t>
            </a:r>
          </a:p>
          <a:p>
            <a:pPr>
              <a:spcBef>
                <a:spcPts val="711"/>
              </a:spcBef>
            </a:pPr>
            <a:r>
              <a:rPr sz="3413"/>
              <a:t>Sudden transfer of spouse </a:t>
            </a:r>
          </a:p>
        </p:txBody>
      </p:sp>
      <p:sp>
        <p:nvSpPr>
          <p:cNvPr id="616" name="Effects:…"/>
          <p:cNvSpPr/>
          <p:nvPr/>
        </p:nvSpPr>
        <p:spPr>
          <a:xfrm>
            <a:off x="7098453" y="2944143"/>
            <a:ext cx="5219982" cy="5294185"/>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p>
            <a:pPr defTabSz="1300460">
              <a:buClr>
                <a:srgbClr val="000000"/>
              </a:buClr>
              <a:defRPr sz="1800">
                <a:uFill>
                  <a:solidFill>
                    <a:srgbClr val="000000"/>
                  </a:solidFill>
                </a:uFill>
                <a:latin typeface="+mn-lt"/>
                <a:ea typeface="+mn-ea"/>
                <a:cs typeface="+mn-cs"/>
                <a:sym typeface="Calibri"/>
              </a:defRPr>
            </a:pPr>
            <a:r>
              <a:rPr sz="3982">
                <a:latin typeface="Helvetica"/>
                <a:ea typeface="Helvetica"/>
                <a:cs typeface="Helvetica"/>
                <a:sym typeface="Helvetica"/>
              </a:rPr>
              <a:t>Effects: </a:t>
            </a:r>
          </a:p>
          <a:p>
            <a:pPr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982"/>
              <a:t> </a:t>
            </a:r>
            <a:r>
              <a:rPr sz="3413"/>
              <a:t>Moved to new town</a:t>
            </a:r>
          </a:p>
          <a:p>
            <a:pPr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413"/>
              <a:t> Changed jobs</a:t>
            </a:r>
          </a:p>
          <a:p>
            <a:pPr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413"/>
              <a:t> Joined military </a:t>
            </a:r>
          </a:p>
          <a:p>
            <a:pPr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413"/>
              <a:t> Sought support</a:t>
            </a:r>
          </a:p>
          <a:p>
            <a:pPr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413"/>
              <a:t> Changed pathway</a:t>
            </a:r>
          </a:p>
          <a:p>
            <a:pPr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413"/>
              <a:t> Hit pot hole</a:t>
            </a:r>
          </a:p>
          <a:p>
            <a:pPr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413"/>
              <a:t> Unable to change </a:t>
            </a:r>
            <a:r>
              <a:rPr sz="3413">
                <a:latin typeface="Helvetica"/>
                <a:ea typeface="Helvetica"/>
                <a:cs typeface="Helvetica"/>
                <a:sym typeface="Helvetica"/>
              </a:rPr>
              <a:t> </a:t>
            </a:r>
          </a:p>
        </p:txBody>
      </p:sp>
      <p:sp>
        <p:nvSpPr>
          <p:cNvPr id="617"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62</a:t>
            </a:fld>
            <a:endParaRPr/>
          </a:p>
        </p:txBody>
      </p:sp>
    </p:spTree>
    <p:extLst>
      <p:ext uri="{BB962C8B-B14F-4D97-AF65-F5344CB8AC3E}">
        <p14:creationId xmlns:p14="http://schemas.microsoft.com/office/powerpoint/2010/main" val="85543446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1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6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6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6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6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61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61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61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61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616">
                                            <p:bg/>
                                          </p:spTgt>
                                        </p:tgtEl>
                                        <p:attrNameLst>
                                          <p:attrName>style.visibility</p:attrName>
                                        </p:attrNameLst>
                                      </p:cBhvr>
                                      <p:to>
                                        <p:strVal val="visible"/>
                                      </p:to>
                                    </p:set>
                                  </p:childTnLst>
                                </p:cTn>
                              </p:par>
                              <p:par>
                                <p:cTn id="41" presetID="1" presetClass="entr" presetSubtype="0" fill="hold" grpId="0" nodeType="withEffect">
                                  <p:stCondLst>
                                    <p:cond delay="0"/>
                                  </p:stCondLst>
                                  <p:iterate>
                                    <p:tmAbs val="0"/>
                                  </p:iterate>
                                  <p:childTnLst>
                                    <p:set>
                                      <p:cBhvr>
                                        <p:cTn id="42" fill="hold"/>
                                        <p:tgtEl>
                                          <p:spTgt spid="61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61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p:tmAbs val="0"/>
                                  </p:iterate>
                                  <p:childTnLst>
                                    <p:set>
                                      <p:cBhvr>
                                        <p:cTn id="50" fill="hold"/>
                                        <p:tgtEl>
                                          <p:spTgt spid="61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p:tmAbs val="0"/>
                                  </p:iterate>
                                  <p:childTnLst>
                                    <p:set>
                                      <p:cBhvr>
                                        <p:cTn id="54" fill="hold"/>
                                        <p:tgtEl>
                                          <p:spTgt spid="61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iterate>
                                    <p:tmAbs val="0"/>
                                  </p:iterate>
                                  <p:childTnLst>
                                    <p:set>
                                      <p:cBhvr>
                                        <p:cTn id="58" fill="hold"/>
                                        <p:tgtEl>
                                          <p:spTgt spid="61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p:tmAbs val="0"/>
                                  </p:iterate>
                                  <p:childTnLst>
                                    <p:set>
                                      <p:cBhvr>
                                        <p:cTn id="62" fill="hold"/>
                                        <p:tgtEl>
                                          <p:spTgt spid="61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iterate>
                                    <p:tmAbs val="0"/>
                                  </p:iterate>
                                  <p:childTnLst>
                                    <p:set>
                                      <p:cBhvr>
                                        <p:cTn id="66" fill="hold"/>
                                        <p:tgtEl>
                                          <p:spTgt spid="616">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iterate>
                                    <p:tmAbs val="0"/>
                                  </p:iterate>
                                  <p:childTnLst>
                                    <p:set>
                                      <p:cBhvr>
                                        <p:cTn id="70" fill="hold"/>
                                        <p:tgtEl>
                                          <p:spTgt spid="6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0" build="p" bldLvl="5" animBg="1" advAuto="0"/>
      <p:bldP spid="616" grpId="0" build="p" bldLvl="5"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63</a:t>
            </a:fld>
            <a:endParaRPr/>
          </a:p>
        </p:txBody>
      </p:sp>
      <p:sp>
        <p:nvSpPr>
          <p:cNvPr id="622" name="Line"/>
          <p:cNvSpPr/>
          <p:nvPr/>
        </p:nvSpPr>
        <p:spPr>
          <a:xfrm flipH="1">
            <a:off x="2041031" y="2366151"/>
            <a:ext cx="9247858" cy="126436"/>
          </a:xfrm>
          <a:prstGeom prst="line">
            <a:avLst/>
          </a:prstGeom>
          <a:ln w="38100">
            <a:solidFill>
              <a:srgbClr val="53D5FD"/>
            </a:solidFill>
            <a:custDash>
              <a:ds d="200000" sp="200000"/>
            </a:custDash>
            <a:miter lim="400000"/>
            <a:headEnd type="stealth"/>
          </a:ln>
        </p:spPr>
        <p:txBody>
          <a:bodyPr lIns="72249" tIns="72249" rIns="72249" bIns="72249" anchor="ctr"/>
          <a:lstStyle/>
          <a:p>
            <a:endParaRPr sz="3413"/>
          </a:p>
        </p:txBody>
      </p:sp>
      <p:sp>
        <p:nvSpPr>
          <p:cNvPr id="623" name="High School…"/>
          <p:cNvSpPr/>
          <p:nvPr/>
        </p:nvSpPr>
        <p:spPr>
          <a:xfrm>
            <a:off x="144498" y="4461369"/>
            <a:ext cx="686364" cy="866987"/>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defRPr sz="800"/>
            </a:pPr>
            <a:r>
              <a:rPr sz="1138"/>
              <a:t>High School</a:t>
            </a:r>
          </a:p>
          <a:p>
            <a:pPr defTabSz="577982">
              <a:defRPr sz="800"/>
            </a:pPr>
            <a:r>
              <a:rPr sz="1138"/>
              <a:t>(Health)</a:t>
            </a:r>
          </a:p>
        </p:txBody>
      </p:sp>
      <p:pic>
        <p:nvPicPr>
          <p:cNvPr id="624" name="Line" descr="Line"/>
          <p:cNvPicPr>
            <a:picLocks/>
          </p:cNvPicPr>
          <p:nvPr/>
        </p:nvPicPr>
        <p:blipFill>
          <a:blip r:embed="rId3"/>
          <a:stretch>
            <a:fillRect/>
          </a:stretch>
        </p:blipFill>
        <p:spPr>
          <a:xfrm>
            <a:off x="2115211" y="2257776"/>
            <a:ext cx="364850" cy="814609"/>
          </a:xfrm>
          <a:prstGeom prst="rect">
            <a:avLst/>
          </a:prstGeom>
        </p:spPr>
      </p:pic>
      <p:sp>
        <p:nvSpPr>
          <p:cNvPr id="626" name="UE…"/>
          <p:cNvSpPr/>
          <p:nvPr/>
        </p:nvSpPr>
        <p:spPr>
          <a:xfrm rot="18900000">
            <a:off x="2204098" y="787602"/>
            <a:ext cx="1607539" cy="577993"/>
          </a:xfrm>
          <a:prstGeom prst="rect">
            <a:avLst/>
          </a:prstGeom>
          <a:ln w="12700">
            <a:miter lim="400000"/>
          </a:ln>
          <a:effectLst>
            <a:outerShdw blurRad="127000" dist="76200" dir="126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1138"/>
              <a:t>UE</a:t>
            </a:r>
          </a:p>
          <a:p>
            <a:pPr defTabSz="577982">
              <a:defRPr sz="700"/>
            </a:pPr>
            <a:r>
              <a:rPr sz="996"/>
              <a:t>Divorced </a:t>
            </a:r>
          </a:p>
          <a:p>
            <a:pPr defTabSz="577982">
              <a:defRPr sz="700"/>
            </a:pPr>
            <a:r>
              <a:rPr sz="996"/>
              <a:t>Moves In with Brother</a:t>
            </a:r>
          </a:p>
        </p:txBody>
      </p:sp>
      <p:sp>
        <p:nvSpPr>
          <p:cNvPr id="627" name="Secretary…"/>
          <p:cNvSpPr/>
          <p:nvPr/>
        </p:nvSpPr>
        <p:spPr>
          <a:xfrm rot="16200000">
            <a:off x="1651361" y="2015402"/>
            <a:ext cx="704428" cy="397370"/>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p>
            <a:pPr defTabSz="577982">
              <a:lnSpc>
                <a:spcPct val="40000"/>
              </a:lnSpc>
              <a:spcBef>
                <a:spcPts val="569"/>
              </a:spcBef>
              <a:defRPr sz="700"/>
            </a:pPr>
            <a:r>
              <a:rPr sz="996"/>
              <a:t>Secretary </a:t>
            </a:r>
          </a:p>
          <a:p>
            <a:pPr defTabSz="577982">
              <a:lnSpc>
                <a:spcPct val="40000"/>
              </a:lnSpc>
              <a:spcBef>
                <a:spcPts val="569"/>
              </a:spcBef>
              <a:defRPr sz="700"/>
            </a:pPr>
            <a:r>
              <a:rPr sz="996"/>
              <a:t>Mill xx7</a:t>
            </a:r>
          </a:p>
        </p:txBody>
      </p:sp>
      <p:sp>
        <p:nvSpPr>
          <p:cNvPr id="628" name="Scared Low Esteem"/>
          <p:cNvSpPr/>
          <p:nvPr/>
        </p:nvSpPr>
        <p:spPr>
          <a:xfrm>
            <a:off x="4425244" y="4027876"/>
            <a:ext cx="1625600" cy="57799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p>
            <a:pPr defTabSz="577982">
              <a:defRPr sz="900"/>
            </a:pPr>
            <a:r>
              <a:rPr sz="1280"/>
              <a:t> </a:t>
            </a:r>
          </a:p>
          <a:p>
            <a:pPr defTabSz="577982">
              <a:defRPr sz="900"/>
            </a:pPr>
            <a:r>
              <a:rPr sz="1280"/>
              <a:t>Scared Low Esteem</a:t>
            </a:r>
          </a:p>
        </p:txBody>
      </p:sp>
      <p:sp>
        <p:nvSpPr>
          <p:cNvPr id="629" name="Tech School"/>
          <p:cNvSpPr/>
          <p:nvPr/>
        </p:nvSpPr>
        <p:spPr>
          <a:xfrm>
            <a:off x="1728275" y="2095298"/>
            <a:ext cx="22235" cy="19708"/>
          </a:xfrm>
          <a:prstGeom prst="rect">
            <a:avLst/>
          </a:prstGeom>
          <a:solidFill>
            <a:srgbClr val="00F900"/>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Tech School  </a:t>
            </a:r>
          </a:p>
        </p:txBody>
      </p:sp>
      <p:sp>
        <p:nvSpPr>
          <p:cNvPr id="630" name="Secretary…"/>
          <p:cNvSpPr/>
          <p:nvPr/>
        </p:nvSpPr>
        <p:spPr>
          <a:xfrm>
            <a:off x="11306951" y="2257778"/>
            <a:ext cx="1300480" cy="794738"/>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1000"/>
            </a:pPr>
            <a:r>
              <a:rPr sz="1422"/>
              <a:t>   Secretary</a:t>
            </a:r>
          </a:p>
          <a:p>
            <a:pPr defTabSz="577982">
              <a:defRPr sz="1000"/>
            </a:pPr>
            <a:r>
              <a:rPr sz="1422"/>
              <a:t>Office Manager</a:t>
            </a:r>
          </a:p>
        </p:txBody>
      </p:sp>
      <p:sp>
        <p:nvSpPr>
          <p:cNvPr id="631" name="Interview 12…"/>
          <p:cNvSpPr/>
          <p:nvPr/>
        </p:nvSpPr>
        <p:spPr>
          <a:xfrm>
            <a:off x="469618" y="5960533"/>
            <a:ext cx="8073813" cy="3215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endParaRPr sz="3413" dirty="0"/>
          </a:p>
        </p:txBody>
      </p:sp>
      <p:sp>
        <p:nvSpPr>
          <p:cNvPr id="632" name="BoyFriend - Dictates Sec job"/>
          <p:cNvSpPr/>
          <p:nvPr/>
        </p:nvSpPr>
        <p:spPr>
          <a:xfrm rot="19320033">
            <a:off x="786678" y="923455"/>
            <a:ext cx="1300481" cy="433495"/>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BoyFriend - Dictates Sec job </a:t>
            </a:r>
          </a:p>
        </p:txBody>
      </p:sp>
      <p:sp>
        <p:nvSpPr>
          <p:cNvPr id="633" name="Line"/>
          <p:cNvSpPr/>
          <p:nvPr/>
        </p:nvSpPr>
        <p:spPr>
          <a:xfrm flipH="1" flipV="1">
            <a:off x="885049" y="4912910"/>
            <a:ext cx="10656713" cy="54202"/>
          </a:xfrm>
          <a:prstGeom prst="line">
            <a:avLst/>
          </a:prstGeom>
          <a:ln w="38100">
            <a:solidFill>
              <a:srgbClr val="00C7FC"/>
            </a:solidFill>
            <a:custDash>
              <a:ds d="200000" sp="200000"/>
            </a:custDash>
            <a:miter lim="400000"/>
            <a:headEnd type="stealth"/>
          </a:ln>
        </p:spPr>
        <p:txBody>
          <a:bodyPr lIns="72249" tIns="72249" rIns="72249" bIns="72249" anchor="ctr"/>
          <a:lstStyle/>
          <a:p>
            <a:endParaRPr sz="3413"/>
          </a:p>
        </p:txBody>
      </p:sp>
      <p:sp>
        <p:nvSpPr>
          <p:cNvPr id="634" name="CC Pre Requisites…"/>
          <p:cNvSpPr/>
          <p:nvPr/>
        </p:nvSpPr>
        <p:spPr>
          <a:xfrm>
            <a:off x="9085298" y="4587804"/>
            <a:ext cx="903111" cy="776676"/>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defRPr sz="800"/>
            </a:pPr>
            <a:r>
              <a:rPr sz="1138"/>
              <a:t>CC Pre Requisites </a:t>
            </a:r>
          </a:p>
          <a:p>
            <a:pPr defTabSz="577982">
              <a:defRPr sz="800"/>
            </a:pPr>
            <a:r>
              <a:rPr sz="1138"/>
              <a:t>Nursing </a:t>
            </a:r>
          </a:p>
        </p:txBody>
      </p:sp>
      <p:sp>
        <p:nvSpPr>
          <p:cNvPr id="635" name="Grandmother &amp; Aunt Nurses  Try to influence  RN"/>
          <p:cNvSpPr/>
          <p:nvPr/>
        </p:nvSpPr>
        <p:spPr>
          <a:xfrm rot="16200000">
            <a:off x="-315418" y="3129660"/>
            <a:ext cx="1607539" cy="668304"/>
          </a:xfrm>
          <a:prstGeom prst="rect">
            <a:avLst/>
          </a:prstGeom>
          <a:ln w="12700">
            <a:miter lim="400000"/>
          </a:ln>
          <a:effectLst>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800">
                <a:effectLst>
                  <a:outerShdw blurRad="127000" dist="76200" dir="2700000" rotWithShape="0">
                    <a:srgbClr val="000000">
                      <a:alpha val="75000"/>
                    </a:srgbClr>
                  </a:outerShdw>
                </a:effectLst>
              </a:defRPr>
            </a:lvl1pPr>
          </a:lstStyle>
          <a:p>
            <a:r>
              <a:rPr sz="1138"/>
              <a:t>Grandmother &amp; Aunt Nurses  Try to influence  RN</a:t>
            </a:r>
          </a:p>
        </p:txBody>
      </p:sp>
      <p:sp>
        <p:nvSpPr>
          <p:cNvPr id="636" name="Nursing School -"/>
          <p:cNvSpPr/>
          <p:nvPr/>
        </p:nvSpPr>
        <p:spPr>
          <a:xfrm>
            <a:off x="10042596" y="4605867"/>
            <a:ext cx="758613" cy="740551"/>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Nursing School - </a:t>
            </a:r>
          </a:p>
        </p:txBody>
      </p:sp>
      <p:sp>
        <p:nvSpPr>
          <p:cNvPr id="637" name="Nursing"/>
          <p:cNvSpPr/>
          <p:nvPr/>
        </p:nvSpPr>
        <p:spPr>
          <a:xfrm>
            <a:off x="11577885" y="4714240"/>
            <a:ext cx="1228231" cy="52380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373" tIns="108373" rIns="108373" bIns="108373"/>
          <a:lstStyle>
            <a:lvl1pPr defTabSz="406400">
              <a:defRPr sz="1000"/>
            </a:lvl1pPr>
          </a:lstStyle>
          <a:p>
            <a:r>
              <a:rPr sz="1422"/>
              <a:t>Nursing</a:t>
            </a:r>
          </a:p>
        </p:txBody>
      </p:sp>
      <p:sp>
        <p:nvSpPr>
          <p:cNvPr id="638" name="Husband Diabetes Decides to get married and takes care of husband manages his meds"/>
          <p:cNvSpPr/>
          <p:nvPr/>
        </p:nvSpPr>
        <p:spPr>
          <a:xfrm>
            <a:off x="5474295" y="3575935"/>
            <a:ext cx="2366153" cy="686366"/>
          </a:xfrm>
          <a:prstGeom prst="rect">
            <a:avLst/>
          </a:prstGeom>
          <a:solidFill>
            <a:srgbClr val="FFEC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spcBef>
                <a:spcPts val="569"/>
              </a:spcBef>
              <a:defRPr sz="700"/>
            </a:pPr>
            <a:r>
              <a:rPr sz="996"/>
              <a:t>Husband Diabetes Decides to get married and takes care of husband manages his meds </a:t>
            </a:r>
          </a:p>
        </p:txBody>
      </p:sp>
      <p:sp>
        <p:nvSpPr>
          <p:cNvPr id="639" name="Married"/>
          <p:cNvSpPr/>
          <p:nvPr/>
        </p:nvSpPr>
        <p:spPr>
          <a:xfrm rot="16200000">
            <a:off x="1507292" y="2004003"/>
            <a:ext cx="451557" cy="198686"/>
          </a:xfrm>
          <a:prstGeom prst="rect">
            <a:avLst/>
          </a:prstGeom>
          <a:solidFill>
            <a:srgbClr val="B18C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853"/>
              <a:t>Married</a:t>
            </a:r>
            <a:r>
              <a:rPr sz="1138"/>
              <a:t> </a:t>
            </a:r>
          </a:p>
        </p:txBody>
      </p:sp>
      <p:sp>
        <p:nvSpPr>
          <p:cNvPr id="640" name="Tech School Clerical"/>
          <p:cNvSpPr/>
          <p:nvPr/>
        </p:nvSpPr>
        <p:spPr>
          <a:xfrm>
            <a:off x="866986" y="1860409"/>
            <a:ext cx="776676" cy="903111"/>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Tech School Clerical</a:t>
            </a:r>
          </a:p>
        </p:txBody>
      </p:sp>
      <p:sp>
        <p:nvSpPr>
          <p:cNvPr id="641" name="Sales Barker Lounger xx8"/>
          <p:cNvSpPr/>
          <p:nvPr/>
        </p:nvSpPr>
        <p:spPr>
          <a:xfrm>
            <a:off x="2203591" y="3016391"/>
            <a:ext cx="903111" cy="686364"/>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Sales Barker Lounger xx8</a:t>
            </a:r>
          </a:p>
        </p:txBody>
      </p:sp>
      <p:sp>
        <p:nvSpPr>
          <p:cNvPr id="642" name="Phillips Mills…"/>
          <p:cNvSpPr/>
          <p:nvPr/>
        </p:nvSpPr>
        <p:spPr>
          <a:xfrm>
            <a:off x="3341511" y="2004907"/>
            <a:ext cx="740551" cy="758613"/>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spcBef>
                <a:spcPts val="569"/>
              </a:spcBef>
              <a:defRPr sz="700"/>
            </a:pPr>
            <a:r>
              <a:rPr sz="996"/>
              <a:t>Phillips Mills</a:t>
            </a:r>
          </a:p>
          <a:p>
            <a:pPr defTabSz="577982">
              <a:spcBef>
                <a:spcPts val="569"/>
              </a:spcBef>
              <a:defRPr sz="700"/>
            </a:pPr>
            <a:r>
              <a:rPr sz="996"/>
              <a:t>Secretary </a:t>
            </a:r>
          </a:p>
        </p:txBody>
      </p:sp>
      <p:sp>
        <p:nvSpPr>
          <p:cNvPr id="643" name="Unplanned Met Person Moves, Borfriend Finds Job"/>
          <p:cNvSpPr/>
          <p:nvPr/>
        </p:nvSpPr>
        <p:spPr>
          <a:xfrm rot="18900000">
            <a:off x="2483775" y="1670976"/>
            <a:ext cx="1607539" cy="487681"/>
          </a:xfrm>
          <a:prstGeom prst="rect">
            <a:avLst/>
          </a:prstGeom>
          <a:ln w="12700">
            <a:miter lim="400000"/>
          </a:ln>
          <a:effectLst>
            <a:outerShdw blurRad="127000" dist="76200" dir="126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Unplanned Met Person Moves, Borfriend Finds Job </a:t>
            </a:r>
          </a:p>
        </p:txBody>
      </p:sp>
      <p:sp>
        <p:nvSpPr>
          <p:cNvPr id="644" name="Unplanned Met Person at work, Engaged Married"/>
          <p:cNvSpPr/>
          <p:nvPr/>
        </p:nvSpPr>
        <p:spPr>
          <a:xfrm rot="18900000">
            <a:off x="4565314" y="1594564"/>
            <a:ext cx="1824286" cy="487681"/>
          </a:xfrm>
          <a:prstGeom prst="rect">
            <a:avLst/>
          </a:prstGeom>
          <a:ln w="12700">
            <a:miter lim="400000"/>
          </a:ln>
          <a:effectLst>
            <a:outerShdw blurRad="127000" dist="76200" dir="126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Unplanned Met Person at work, Engaged Married </a:t>
            </a:r>
          </a:p>
        </p:txBody>
      </p:sp>
      <p:sp>
        <p:nvSpPr>
          <p:cNvPr id="645" name="EPA Type…"/>
          <p:cNvSpPr/>
          <p:nvPr/>
        </p:nvSpPr>
        <p:spPr>
          <a:xfrm>
            <a:off x="5508978" y="2799644"/>
            <a:ext cx="740551" cy="704427"/>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spcBef>
                <a:spcPts val="569"/>
              </a:spcBef>
              <a:defRPr sz="700"/>
            </a:pPr>
            <a:r>
              <a:rPr sz="996"/>
              <a:t>EPA Type</a:t>
            </a:r>
          </a:p>
          <a:p>
            <a:pPr defTabSz="577982">
              <a:spcBef>
                <a:spcPts val="569"/>
              </a:spcBef>
              <a:defRPr sz="700"/>
            </a:pPr>
            <a:r>
              <a:rPr sz="996"/>
              <a:t>Secretary xx4</a:t>
            </a:r>
          </a:p>
        </p:txBody>
      </p:sp>
      <p:sp>
        <p:nvSpPr>
          <p:cNvPr id="646" name="Fired BCause Married Worker"/>
          <p:cNvSpPr/>
          <p:nvPr/>
        </p:nvSpPr>
        <p:spPr>
          <a:xfrm rot="18900000">
            <a:off x="5321094" y="1996981"/>
            <a:ext cx="1806224" cy="216748"/>
          </a:xfrm>
          <a:prstGeom prst="rect">
            <a:avLst/>
          </a:prstGeom>
          <a:ln w="12700">
            <a:miter lim="400000"/>
          </a:ln>
          <a:effectLst>
            <a:outerShdw blurRad="127000" dist="76200" dir="126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Fired BCause Married Worker </a:t>
            </a:r>
          </a:p>
        </p:txBody>
      </p:sp>
      <p:sp>
        <p:nvSpPr>
          <p:cNvPr id="647" name="Husband wants to Move…"/>
          <p:cNvSpPr/>
          <p:nvPr/>
        </p:nvSpPr>
        <p:spPr>
          <a:xfrm rot="18900000">
            <a:off x="6493590" y="1670976"/>
            <a:ext cx="1607539" cy="487681"/>
          </a:xfrm>
          <a:prstGeom prst="rect">
            <a:avLst/>
          </a:prstGeom>
          <a:ln w="12700">
            <a:miter lim="400000"/>
          </a:ln>
          <a:effectLst>
            <a:outerShdw blurRad="127000" dist="76200" dir="126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700"/>
            </a:pPr>
            <a:r>
              <a:rPr sz="996"/>
              <a:t>Husband wants to Move</a:t>
            </a:r>
          </a:p>
          <a:p>
            <a:pPr defTabSz="577982">
              <a:defRPr sz="800"/>
            </a:pPr>
            <a:r>
              <a:rPr sz="1138"/>
              <a:t>UE</a:t>
            </a:r>
          </a:p>
        </p:txBody>
      </p:sp>
      <p:sp>
        <p:nvSpPr>
          <p:cNvPr id="648" name="Pregnant"/>
          <p:cNvSpPr/>
          <p:nvPr/>
        </p:nvSpPr>
        <p:spPr>
          <a:xfrm rot="16200000">
            <a:off x="6023751" y="2808675"/>
            <a:ext cx="776676" cy="288996"/>
          </a:xfrm>
          <a:prstGeom prst="rect">
            <a:avLst/>
          </a:prstGeom>
          <a:solidFill>
            <a:srgbClr val="B18C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lvl1pPr defTabSz="406400">
              <a:defRPr sz="800"/>
            </a:lvl1pPr>
          </a:lstStyle>
          <a:p>
            <a:r>
              <a:rPr sz="1138"/>
              <a:t>Pregnant </a:t>
            </a:r>
          </a:p>
        </p:txBody>
      </p:sp>
      <p:sp>
        <p:nvSpPr>
          <p:cNvPr id="649" name="TTT Trucking…"/>
          <p:cNvSpPr/>
          <p:nvPr/>
        </p:nvSpPr>
        <p:spPr>
          <a:xfrm>
            <a:off x="7965440" y="3034453"/>
            <a:ext cx="1553351" cy="650240"/>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spcBef>
                <a:spcPts val="569"/>
              </a:spcBef>
              <a:defRPr sz="700"/>
            </a:pPr>
            <a:r>
              <a:rPr sz="996"/>
              <a:t>TTT Trucking </a:t>
            </a:r>
          </a:p>
          <a:p>
            <a:pPr defTabSz="577982">
              <a:spcBef>
                <a:spcPts val="569"/>
              </a:spcBef>
              <a:defRPr sz="700"/>
            </a:pPr>
            <a:r>
              <a:rPr sz="996"/>
              <a:t>Service Writer</a:t>
            </a:r>
          </a:p>
        </p:txBody>
      </p:sp>
      <p:sp>
        <p:nvSpPr>
          <p:cNvPr id="650" name="Moves to Raleigh"/>
          <p:cNvSpPr/>
          <p:nvPr/>
        </p:nvSpPr>
        <p:spPr>
          <a:xfrm>
            <a:off x="7014876" y="3136586"/>
            <a:ext cx="559930" cy="415433"/>
          </a:xfrm>
          <a:prstGeom prst="rect">
            <a:avLst/>
          </a:prstGeom>
          <a:solidFill>
            <a:srgbClr val="FFEC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Moves to Raleigh </a:t>
            </a:r>
          </a:p>
        </p:txBody>
      </p:sp>
      <p:sp>
        <p:nvSpPr>
          <p:cNvPr id="651" name="Rectangle"/>
          <p:cNvSpPr/>
          <p:nvPr/>
        </p:nvSpPr>
        <p:spPr>
          <a:xfrm>
            <a:off x="6755271" y="2366151"/>
            <a:ext cx="252871" cy="307058"/>
          </a:xfrm>
          <a:prstGeom prst="rect">
            <a:avLst/>
          </a:prstGeom>
          <a:solidFill>
            <a:srgbClr val="FF85FF"/>
          </a:solidFill>
          <a:ln w="12700">
            <a:miter lim="400000"/>
          </a:ln>
        </p:spPr>
        <p:txBody>
          <a:bodyPr lIns="90311" tIns="90311" rIns="90311" bIns="90311"/>
          <a:lstStyle/>
          <a:p>
            <a:pPr defTabSz="577982">
              <a:defRPr sz="800"/>
            </a:pPr>
            <a:endParaRPr sz="1138"/>
          </a:p>
        </p:txBody>
      </p:sp>
      <p:sp>
        <p:nvSpPr>
          <p:cNvPr id="652" name="Husband Drunk, Feared Moved out"/>
          <p:cNvSpPr/>
          <p:nvPr/>
        </p:nvSpPr>
        <p:spPr>
          <a:xfrm rot="18900000">
            <a:off x="6787155" y="1455985"/>
            <a:ext cx="2257779" cy="361246"/>
          </a:xfrm>
          <a:prstGeom prst="rect">
            <a:avLst/>
          </a:prstGeom>
          <a:ln w="12700">
            <a:miter lim="400000"/>
          </a:ln>
          <a:effectLst>
            <a:outerShdw blurRad="127000" dist="76200" dir="126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Husband Drunk, Feared Moved out</a:t>
            </a:r>
          </a:p>
        </p:txBody>
      </p:sp>
      <p:pic>
        <p:nvPicPr>
          <p:cNvPr id="653" name="Line" descr="Line"/>
          <p:cNvPicPr>
            <a:picLocks/>
          </p:cNvPicPr>
          <p:nvPr/>
        </p:nvPicPr>
        <p:blipFill>
          <a:blip r:embed="rId4"/>
          <a:stretch>
            <a:fillRect/>
          </a:stretch>
        </p:blipFill>
        <p:spPr>
          <a:xfrm>
            <a:off x="3113326" y="2510639"/>
            <a:ext cx="356824" cy="704447"/>
          </a:xfrm>
          <a:prstGeom prst="rect">
            <a:avLst/>
          </a:prstGeom>
        </p:spPr>
      </p:pic>
      <p:pic>
        <p:nvPicPr>
          <p:cNvPr id="655" name="Line" descr="Line"/>
          <p:cNvPicPr>
            <a:picLocks/>
          </p:cNvPicPr>
          <p:nvPr/>
        </p:nvPicPr>
        <p:blipFill>
          <a:blip r:embed="rId5"/>
          <a:stretch>
            <a:fillRect/>
          </a:stretch>
        </p:blipFill>
        <p:spPr>
          <a:xfrm rot="1558819">
            <a:off x="3962490" y="2234809"/>
            <a:ext cx="360563" cy="541881"/>
          </a:xfrm>
          <a:prstGeom prst="rect">
            <a:avLst/>
          </a:prstGeom>
        </p:spPr>
      </p:pic>
      <p:sp>
        <p:nvSpPr>
          <p:cNvPr id="657" name="Leaves Fiance"/>
          <p:cNvSpPr/>
          <p:nvPr/>
        </p:nvSpPr>
        <p:spPr>
          <a:xfrm rot="18900000">
            <a:off x="4145500" y="1219420"/>
            <a:ext cx="1607539" cy="487681"/>
          </a:xfrm>
          <a:prstGeom prst="rect">
            <a:avLst/>
          </a:prstGeom>
          <a:ln w="12700">
            <a:miter lim="400000"/>
          </a:ln>
          <a:effectLst>
            <a:outerShdw blurRad="127000" dist="76200" dir="126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Leaves Fiance </a:t>
            </a:r>
          </a:p>
        </p:txBody>
      </p:sp>
      <p:pic>
        <p:nvPicPr>
          <p:cNvPr id="658" name="Line" descr="Line"/>
          <p:cNvPicPr>
            <a:picLocks/>
          </p:cNvPicPr>
          <p:nvPr/>
        </p:nvPicPr>
        <p:blipFill>
          <a:blip r:embed="rId6"/>
          <a:stretch>
            <a:fillRect/>
          </a:stretch>
        </p:blipFill>
        <p:spPr>
          <a:xfrm>
            <a:off x="6811199" y="2619014"/>
            <a:ext cx="358771" cy="505759"/>
          </a:xfrm>
          <a:prstGeom prst="rect">
            <a:avLst/>
          </a:prstGeom>
        </p:spPr>
      </p:pic>
      <p:pic>
        <p:nvPicPr>
          <p:cNvPr id="660" name="Line" descr="Line"/>
          <p:cNvPicPr>
            <a:picLocks/>
          </p:cNvPicPr>
          <p:nvPr/>
        </p:nvPicPr>
        <p:blipFill>
          <a:blip r:embed="rId7"/>
          <a:stretch>
            <a:fillRect/>
          </a:stretch>
        </p:blipFill>
        <p:spPr>
          <a:xfrm>
            <a:off x="7261011" y="2564833"/>
            <a:ext cx="469623" cy="596059"/>
          </a:xfrm>
          <a:prstGeom prst="rect">
            <a:avLst/>
          </a:prstGeom>
        </p:spPr>
      </p:pic>
      <p:sp>
        <p:nvSpPr>
          <p:cNvPr id="662" name="Reconciles Stay at Home"/>
          <p:cNvSpPr/>
          <p:nvPr/>
        </p:nvSpPr>
        <p:spPr>
          <a:xfrm>
            <a:off x="7586133" y="1932658"/>
            <a:ext cx="632178" cy="577991"/>
          </a:xfrm>
          <a:prstGeom prst="rect">
            <a:avLst/>
          </a:prstGeom>
          <a:solidFill>
            <a:srgbClr val="FFEC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Reconciles Stay at Home </a:t>
            </a:r>
          </a:p>
        </p:txBody>
      </p:sp>
      <p:pic>
        <p:nvPicPr>
          <p:cNvPr id="663" name="Line" descr="Line"/>
          <p:cNvPicPr>
            <a:picLocks/>
          </p:cNvPicPr>
          <p:nvPr/>
        </p:nvPicPr>
        <p:blipFill>
          <a:blip r:embed="rId8"/>
          <a:stretch>
            <a:fillRect/>
          </a:stretch>
        </p:blipFill>
        <p:spPr>
          <a:xfrm rot="19434100">
            <a:off x="9446783" y="3463170"/>
            <a:ext cx="725622" cy="1023482"/>
          </a:xfrm>
          <a:prstGeom prst="rect">
            <a:avLst/>
          </a:prstGeom>
        </p:spPr>
      </p:pic>
      <p:sp>
        <p:nvSpPr>
          <p:cNvPr id="665" name="Medical Sales…"/>
          <p:cNvSpPr/>
          <p:nvPr/>
        </p:nvSpPr>
        <p:spPr>
          <a:xfrm>
            <a:off x="4137152" y="2799644"/>
            <a:ext cx="975361" cy="722489"/>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spcBef>
                <a:spcPts val="569"/>
              </a:spcBef>
              <a:defRPr sz="700"/>
            </a:pPr>
            <a:r>
              <a:rPr sz="996"/>
              <a:t>Medical Sales</a:t>
            </a:r>
          </a:p>
          <a:p>
            <a:pPr defTabSz="577982">
              <a:spcBef>
                <a:spcPts val="569"/>
              </a:spcBef>
              <a:defRPr sz="700"/>
            </a:pPr>
            <a:r>
              <a:rPr sz="996"/>
              <a:t>Secretary  xx1</a:t>
            </a:r>
          </a:p>
        </p:txBody>
      </p:sp>
      <p:pic>
        <p:nvPicPr>
          <p:cNvPr id="666" name="Line" descr="Line"/>
          <p:cNvPicPr>
            <a:picLocks/>
          </p:cNvPicPr>
          <p:nvPr/>
        </p:nvPicPr>
        <p:blipFill>
          <a:blip r:embed="rId9"/>
          <a:stretch>
            <a:fillRect/>
          </a:stretch>
        </p:blipFill>
        <p:spPr>
          <a:xfrm rot="20996869">
            <a:off x="7937501" y="2549521"/>
            <a:ext cx="361326" cy="520129"/>
          </a:xfrm>
          <a:prstGeom prst="rect">
            <a:avLst/>
          </a:prstGeom>
        </p:spPr>
      </p:pic>
      <p:sp>
        <p:nvSpPr>
          <p:cNvPr id="668" name="Burns out on the job…"/>
          <p:cNvSpPr/>
          <p:nvPr/>
        </p:nvSpPr>
        <p:spPr>
          <a:xfrm rot="18900000">
            <a:off x="9663869" y="1747806"/>
            <a:ext cx="2022970" cy="415433"/>
          </a:xfrm>
          <a:prstGeom prst="rect">
            <a:avLst/>
          </a:prstGeom>
          <a:ln w="12700">
            <a:miter lim="400000"/>
          </a:ln>
          <a:effectLst>
            <a:outerShdw blurRad="127000" dist="76200" dir="126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700"/>
            </a:pPr>
            <a:r>
              <a:rPr sz="996"/>
              <a:t>Burns out on the job </a:t>
            </a:r>
          </a:p>
          <a:p>
            <a:pPr defTabSz="577982">
              <a:defRPr sz="700"/>
            </a:pPr>
            <a:r>
              <a:rPr sz="996"/>
              <a:t>Son Old Enough and In School </a:t>
            </a:r>
          </a:p>
        </p:txBody>
      </p:sp>
      <p:sp>
        <p:nvSpPr>
          <p:cNvPr id="669" name="Career Goal"/>
          <p:cNvSpPr/>
          <p:nvPr/>
        </p:nvSpPr>
        <p:spPr>
          <a:xfrm>
            <a:off x="11090204" y="325120"/>
            <a:ext cx="1192107" cy="37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Career Goal </a:t>
            </a:r>
          </a:p>
        </p:txBody>
      </p:sp>
      <p:grpSp>
        <p:nvGrpSpPr>
          <p:cNvPr id="672" name="UE"/>
          <p:cNvGrpSpPr/>
          <p:nvPr/>
        </p:nvGrpSpPr>
        <p:grpSpPr>
          <a:xfrm>
            <a:off x="736152" y="4256893"/>
            <a:ext cx="297225" cy="385687"/>
            <a:chOff x="0" y="0"/>
            <a:chExt cx="208984" cy="271184"/>
          </a:xfrm>
        </p:grpSpPr>
        <p:sp>
          <p:nvSpPr>
            <p:cNvPr id="671" name="UE"/>
            <p:cNvSpPr/>
            <p:nvPr/>
          </p:nvSpPr>
          <p:spPr>
            <a:xfrm>
              <a:off x="15792" y="16771"/>
              <a:ext cx="177801" cy="2413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311" tIns="90311" rIns="90311" bIns="90311" numCol="1" anchor="t">
              <a:noAutofit/>
            </a:bodyPr>
            <a:lstStyle>
              <a:lvl1pPr defTabSz="406400">
                <a:defRPr sz="800"/>
              </a:lvl1pPr>
            </a:lstStyle>
            <a:p>
              <a:r>
                <a:rPr sz="1138"/>
                <a:t>UE</a:t>
              </a:r>
            </a:p>
          </p:txBody>
        </p:sp>
        <p:pic>
          <p:nvPicPr>
            <p:cNvPr id="670" name="UE" descr="UE"/>
            <p:cNvPicPr>
              <a:picLocks/>
            </p:cNvPicPr>
            <p:nvPr/>
          </p:nvPicPr>
          <p:blipFill>
            <a:blip r:embed="rId10"/>
            <a:stretch>
              <a:fillRect/>
            </a:stretch>
          </p:blipFill>
          <p:spPr>
            <a:xfrm>
              <a:off x="0" y="0"/>
              <a:ext cx="208985" cy="271185"/>
            </a:xfrm>
            <a:prstGeom prst="rect">
              <a:avLst/>
            </a:prstGeom>
            <a:effectLst/>
          </p:spPr>
        </p:pic>
      </p:grpSp>
      <p:grpSp>
        <p:nvGrpSpPr>
          <p:cNvPr id="675" name="UE"/>
          <p:cNvGrpSpPr/>
          <p:nvPr/>
        </p:nvGrpSpPr>
        <p:grpSpPr>
          <a:xfrm>
            <a:off x="2036632" y="1710120"/>
            <a:ext cx="297225" cy="385687"/>
            <a:chOff x="0" y="0"/>
            <a:chExt cx="208984" cy="271184"/>
          </a:xfrm>
        </p:grpSpPr>
        <p:sp>
          <p:nvSpPr>
            <p:cNvPr id="674" name="UE"/>
            <p:cNvSpPr/>
            <p:nvPr/>
          </p:nvSpPr>
          <p:spPr>
            <a:xfrm>
              <a:off x="15792" y="16771"/>
              <a:ext cx="177801" cy="2413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311" tIns="90311" rIns="90311" bIns="90311" numCol="1" anchor="t">
              <a:noAutofit/>
            </a:bodyPr>
            <a:lstStyle>
              <a:lvl1pPr defTabSz="406400">
                <a:defRPr sz="800"/>
              </a:lvl1pPr>
            </a:lstStyle>
            <a:p>
              <a:r>
                <a:rPr sz="1138"/>
                <a:t>UE</a:t>
              </a:r>
            </a:p>
          </p:txBody>
        </p:sp>
        <p:pic>
          <p:nvPicPr>
            <p:cNvPr id="673" name="UE" descr="UE"/>
            <p:cNvPicPr>
              <a:picLocks/>
            </p:cNvPicPr>
            <p:nvPr/>
          </p:nvPicPr>
          <p:blipFill>
            <a:blip r:embed="rId10"/>
            <a:stretch>
              <a:fillRect/>
            </a:stretch>
          </p:blipFill>
          <p:spPr>
            <a:xfrm>
              <a:off x="0" y="0"/>
              <a:ext cx="208985" cy="271185"/>
            </a:xfrm>
            <a:prstGeom prst="rect">
              <a:avLst/>
            </a:prstGeom>
            <a:effectLst/>
          </p:spPr>
        </p:pic>
      </p:grpSp>
      <p:grpSp>
        <p:nvGrpSpPr>
          <p:cNvPr id="678" name="UE"/>
          <p:cNvGrpSpPr/>
          <p:nvPr/>
        </p:nvGrpSpPr>
        <p:grpSpPr>
          <a:xfrm>
            <a:off x="2867494" y="2667417"/>
            <a:ext cx="297225" cy="385687"/>
            <a:chOff x="0" y="0"/>
            <a:chExt cx="208984" cy="271184"/>
          </a:xfrm>
        </p:grpSpPr>
        <p:sp>
          <p:nvSpPr>
            <p:cNvPr id="677" name="UE"/>
            <p:cNvSpPr/>
            <p:nvPr/>
          </p:nvSpPr>
          <p:spPr>
            <a:xfrm>
              <a:off x="15792" y="16771"/>
              <a:ext cx="177801" cy="2413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311" tIns="90311" rIns="90311" bIns="90311" numCol="1" anchor="t">
              <a:noAutofit/>
            </a:bodyPr>
            <a:lstStyle>
              <a:lvl1pPr defTabSz="406400">
                <a:defRPr sz="800"/>
              </a:lvl1pPr>
            </a:lstStyle>
            <a:p>
              <a:r>
                <a:rPr sz="1138"/>
                <a:t>UE</a:t>
              </a:r>
            </a:p>
          </p:txBody>
        </p:sp>
        <p:pic>
          <p:nvPicPr>
            <p:cNvPr id="676" name="UE" descr="UE"/>
            <p:cNvPicPr>
              <a:picLocks/>
            </p:cNvPicPr>
            <p:nvPr/>
          </p:nvPicPr>
          <p:blipFill>
            <a:blip r:embed="rId10"/>
            <a:stretch>
              <a:fillRect/>
            </a:stretch>
          </p:blipFill>
          <p:spPr>
            <a:xfrm>
              <a:off x="0" y="0"/>
              <a:ext cx="208985" cy="271185"/>
            </a:xfrm>
            <a:prstGeom prst="rect">
              <a:avLst/>
            </a:prstGeom>
            <a:effectLst/>
          </p:spPr>
        </p:pic>
      </p:grpSp>
      <p:grpSp>
        <p:nvGrpSpPr>
          <p:cNvPr id="681" name="UE"/>
          <p:cNvGrpSpPr/>
          <p:nvPr/>
        </p:nvGrpSpPr>
        <p:grpSpPr>
          <a:xfrm>
            <a:off x="3891373" y="1854618"/>
            <a:ext cx="357086" cy="439915"/>
            <a:chOff x="0" y="0"/>
            <a:chExt cx="251075" cy="309313"/>
          </a:xfrm>
        </p:grpSpPr>
        <p:sp>
          <p:nvSpPr>
            <p:cNvPr id="680" name="UE"/>
            <p:cNvSpPr/>
            <p:nvPr/>
          </p:nvSpPr>
          <p:spPr>
            <a:xfrm>
              <a:off x="19777" y="16771"/>
              <a:ext cx="215901" cy="2794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311" tIns="90311" rIns="90311" bIns="90311" numCol="1" anchor="t">
              <a:noAutofit/>
            </a:bodyPr>
            <a:lstStyle>
              <a:lvl1pPr defTabSz="406400">
                <a:defRPr sz="800"/>
              </a:lvl1pPr>
            </a:lstStyle>
            <a:p>
              <a:r>
                <a:rPr sz="1138"/>
                <a:t>UE</a:t>
              </a:r>
            </a:p>
          </p:txBody>
        </p:sp>
        <p:pic>
          <p:nvPicPr>
            <p:cNvPr id="679" name="UE" descr="UE"/>
            <p:cNvPicPr>
              <a:picLocks/>
            </p:cNvPicPr>
            <p:nvPr/>
          </p:nvPicPr>
          <p:blipFill>
            <a:blip r:embed="rId11"/>
            <a:stretch>
              <a:fillRect/>
            </a:stretch>
          </p:blipFill>
          <p:spPr>
            <a:xfrm>
              <a:off x="-1" y="0"/>
              <a:ext cx="251077" cy="309314"/>
            </a:xfrm>
            <a:prstGeom prst="rect">
              <a:avLst/>
            </a:prstGeom>
            <a:effectLst/>
          </p:spPr>
        </p:pic>
      </p:grpSp>
      <p:grpSp>
        <p:nvGrpSpPr>
          <p:cNvPr id="684" name="UE"/>
          <p:cNvGrpSpPr/>
          <p:nvPr/>
        </p:nvGrpSpPr>
        <p:grpSpPr>
          <a:xfrm>
            <a:off x="4962712" y="2468733"/>
            <a:ext cx="297225" cy="385687"/>
            <a:chOff x="0" y="0"/>
            <a:chExt cx="208984" cy="271184"/>
          </a:xfrm>
        </p:grpSpPr>
        <p:sp>
          <p:nvSpPr>
            <p:cNvPr id="683" name="UE"/>
            <p:cNvSpPr/>
            <p:nvPr/>
          </p:nvSpPr>
          <p:spPr>
            <a:xfrm>
              <a:off x="15792" y="16771"/>
              <a:ext cx="177801" cy="2413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311" tIns="90311" rIns="90311" bIns="90311" numCol="1" anchor="t">
              <a:noAutofit/>
            </a:bodyPr>
            <a:lstStyle>
              <a:lvl1pPr defTabSz="406400">
                <a:defRPr sz="800"/>
              </a:lvl1pPr>
            </a:lstStyle>
            <a:p>
              <a:r>
                <a:rPr sz="1138"/>
                <a:t>UE</a:t>
              </a:r>
            </a:p>
          </p:txBody>
        </p:sp>
        <p:pic>
          <p:nvPicPr>
            <p:cNvPr id="682" name="UE" descr="UE"/>
            <p:cNvPicPr>
              <a:picLocks/>
            </p:cNvPicPr>
            <p:nvPr/>
          </p:nvPicPr>
          <p:blipFill>
            <a:blip r:embed="rId10"/>
            <a:stretch>
              <a:fillRect/>
            </a:stretch>
          </p:blipFill>
          <p:spPr>
            <a:xfrm>
              <a:off x="0" y="0"/>
              <a:ext cx="208985" cy="271185"/>
            </a:xfrm>
            <a:prstGeom prst="rect">
              <a:avLst/>
            </a:prstGeom>
            <a:effectLst/>
          </p:spPr>
        </p:pic>
      </p:grpSp>
      <p:grpSp>
        <p:nvGrpSpPr>
          <p:cNvPr id="687" name="UE"/>
          <p:cNvGrpSpPr/>
          <p:nvPr/>
        </p:nvGrpSpPr>
        <p:grpSpPr>
          <a:xfrm>
            <a:off x="5342019" y="2757729"/>
            <a:ext cx="297225" cy="385687"/>
            <a:chOff x="0" y="0"/>
            <a:chExt cx="208984" cy="271184"/>
          </a:xfrm>
        </p:grpSpPr>
        <p:sp>
          <p:nvSpPr>
            <p:cNvPr id="686" name="UE"/>
            <p:cNvSpPr/>
            <p:nvPr/>
          </p:nvSpPr>
          <p:spPr>
            <a:xfrm>
              <a:off x="15792" y="16771"/>
              <a:ext cx="177801" cy="2413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311" tIns="90311" rIns="90311" bIns="90311" numCol="1" anchor="t">
              <a:noAutofit/>
            </a:bodyPr>
            <a:lstStyle>
              <a:lvl1pPr defTabSz="406400">
                <a:defRPr sz="800"/>
              </a:lvl1pPr>
            </a:lstStyle>
            <a:p>
              <a:r>
                <a:rPr sz="1138"/>
                <a:t>UE</a:t>
              </a:r>
            </a:p>
          </p:txBody>
        </p:sp>
        <p:pic>
          <p:nvPicPr>
            <p:cNvPr id="685" name="UE" descr="UE"/>
            <p:cNvPicPr>
              <a:picLocks/>
            </p:cNvPicPr>
            <p:nvPr/>
          </p:nvPicPr>
          <p:blipFill>
            <a:blip r:embed="rId10"/>
            <a:stretch>
              <a:fillRect/>
            </a:stretch>
          </p:blipFill>
          <p:spPr>
            <a:xfrm>
              <a:off x="0" y="0"/>
              <a:ext cx="208985" cy="271185"/>
            </a:xfrm>
            <a:prstGeom prst="rect">
              <a:avLst/>
            </a:prstGeom>
            <a:effectLst/>
          </p:spPr>
        </p:pic>
      </p:grpSp>
      <p:grpSp>
        <p:nvGrpSpPr>
          <p:cNvPr id="690" name="UE"/>
          <p:cNvGrpSpPr/>
          <p:nvPr/>
        </p:nvGrpSpPr>
        <p:grpSpPr>
          <a:xfrm>
            <a:off x="9568579" y="2956413"/>
            <a:ext cx="297225" cy="385687"/>
            <a:chOff x="0" y="0"/>
            <a:chExt cx="208984" cy="271184"/>
          </a:xfrm>
        </p:grpSpPr>
        <p:sp>
          <p:nvSpPr>
            <p:cNvPr id="689" name="UE"/>
            <p:cNvSpPr/>
            <p:nvPr/>
          </p:nvSpPr>
          <p:spPr>
            <a:xfrm>
              <a:off x="15792" y="16771"/>
              <a:ext cx="177801" cy="2413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311" tIns="90311" rIns="90311" bIns="90311" numCol="1" anchor="t">
              <a:noAutofit/>
            </a:bodyPr>
            <a:lstStyle>
              <a:lvl1pPr defTabSz="406400">
                <a:defRPr sz="800"/>
              </a:lvl1pPr>
            </a:lstStyle>
            <a:p>
              <a:r>
                <a:rPr sz="1138"/>
                <a:t>UE</a:t>
              </a:r>
            </a:p>
          </p:txBody>
        </p:sp>
        <p:pic>
          <p:nvPicPr>
            <p:cNvPr id="688" name="UE" descr="UE"/>
            <p:cNvPicPr>
              <a:picLocks/>
            </p:cNvPicPr>
            <p:nvPr/>
          </p:nvPicPr>
          <p:blipFill>
            <a:blip r:embed="rId10"/>
            <a:stretch>
              <a:fillRect/>
            </a:stretch>
          </p:blipFill>
          <p:spPr>
            <a:xfrm>
              <a:off x="0" y="0"/>
              <a:ext cx="208985" cy="271185"/>
            </a:xfrm>
            <a:prstGeom prst="rect">
              <a:avLst/>
            </a:prstGeom>
            <a:effectLst/>
          </p:spPr>
        </p:pic>
      </p:grpSp>
      <p:grpSp>
        <p:nvGrpSpPr>
          <p:cNvPr id="693" name="UE"/>
          <p:cNvGrpSpPr/>
          <p:nvPr/>
        </p:nvGrpSpPr>
        <p:grpSpPr>
          <a:xfrm>
            <a:off x="6299316" y="2324235"/>
            <a:ext cx="297225" cy="385687"/>
            <a:chOff x="0" y="0"/>
            <a:chExt cx="208984" cy="271184"/>
          </a:xfrm>
        </p:grpSpPr>
        <p:sp>
          <p:nvSpPr>
            <p:cNvPr id="692" name="UE"/>
            <p:cNvSpPr/>
            <p:nvPr/>
          </p:nvSpPr>
          <p:spPr>
            <a:xfrm>
              <a:off x="15792" y="16771"/>
              <a:ext cx="177801" cy="2413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0311" tIns="90311" rIns="90311" bIns="90311" numCol="1" anchor="t">
              <a:noAutofit/>
            </a:bodyPr>
            <a:lstStyle>
              <a:lvl1pPr defTabSz="406400">
                <a:defRPr sz="800"/>
              </a:lvl1pPr>
            </a:lstStyle>
            <a:p>
              <a:r>
                <a:rPr sz="1138"/>
                <a:t>UE</a:t>
              </a:r>
            </a:p>
          </p:txBody>
        </p:sp>
        <p:pic>
          <p:nvPicPr>
            <p:cNvPr id="691" name="UE" descr="UE"/>
            <p:cNvPicPr>
              <a:picLocks/>
            </p:cNvPicPr>
            <p:nvPr/>
          </p:nvPicPr>
          <p:blipFill>
            <a:blip r:embed="rId10"/>
            <a:stretch>
              <a:fillRect/>
            </a:stretch>
          </p:blipFill>
          <p:spPr>
            <a:xfrm>
              <a:off x="0" y="0"/>
              <a:ext cx="208985" cy="271185"/>
            </a:xfrm>
            <a:prstGeom prst="rect">
              <a:avLst/>
            </a:prstGeom>
            <a:effectLst/>
          </p:spPr>
        </p:pic>
      </p:grpSp>
      <p:sp>
        <p:nvSpPr>
          <p:cNvPr id="694" name="PN: Phyllis"/>
          <p:cNvSpPr/>
          <p:nvPr/>
        </p:nvSpPr>
        <p:spPr>
          <a:xfrm>
            <a:off x="252871" y="361244"/>
            <a:ext cx="1715911" cy="325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PN: Phyllis</a:t>
            </a:r>
          </a:p>
        </p:txBody>
      </p:sp>
      <p:pic>
        <p:nvPicPr>
          <p:cNvPr id="695" name="Line" descr="Line"/>
          <p:cNvPicPr>
            <a:picLocks/>
          </p:cNvPicPr>
          <p:nvPr/>
        </p:nvPicPr>
        <p:blipFill>
          <a:blip r:embed="rId12"/>
          <a:stretch>
            <a:fillRect/>
          </a:stretch>
        </p:blipFill>
        <p:spPr>
          <a:xfrm>
            <a:off x="696541" y="2510647"/>
            <a:ext cx="365124" cy="1860412"/>
          </a:xfrm>
          <a:prstGeom prst="rect">
            <a:avLst/>
          </a:prstGeom>
        </p:spPr>
      </p:pic>
    </p:spTree>
    <p:extLst>
      <p:ext uri="{BB962C8B-B14F-4D97-AF65-F5344CB8AC3E}">
        <p14:creationId xmlns:p14="http://schemas.microsoft.com/office/powerpoint/2010/main" val="1306114526"/>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Rectangle"/>
          <p:cNvSpPr/>
          <p:nvPr/>
        </p:nvSpPr>
        <p:spPr>
          <a:xfrm>
            <a:off x="162560" y="198684"/>
            <a:ext cx="12661618" cy="9428480"/>
          </a:xfrm>
          <a:prstGeom prst="rect">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699" name="Rounded Rectangle"/>
          <p:cNvSpPr/>
          <p:nvPr/>
        </p:nvSpPr>
        <p:spPr>
          <a:xfrm>
            <a:off x="1354667" y="921173"/>
            <a:ext cx="10277404" cy="1390791"/>
          </a:xfrm>
          <a:prstGeom prst="roundRect">
            <a:avLst>
              <a:gd name="adj" fmla="val 19481"/>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700" name="2. Health related unplanned events"/>
          <p:cNvSpPr txBox="1">
            <a:spLocks noGrp="1"/>
          </p:cNvSpPr>
          <p:nvPr>
            <p:ph type="title"/>
          </p:nvPr>
        </p:nvSpPr>
        <p:spPr>
          <a:xfrm>
            <a:off x="650240" y="806027"/>
            <a:ext cx="11704320" cy="1625601"/>
          </a:xfrm>
          <a:prstGeom prst="rect">
            <a:avLst/>
          </a:prstGeom>
        </p:spPr>
        <p:txBody>
          <a:bodyPr>
            <a:normAutofit/>
          </a:bodyPr>
          <a:lstStyle>
            <a:lvl1pPr>
              <a:defRPr sz="3600"/>
            </a:lvl1pPr>
          </a:lstStyle>
          <a:p>
            <a:pPr>
              <a:defRPr sz="4400"/>
            </a:pPr>
            <a:r>
              <a:rPr sz="4800" dirty="0"/>
              <a:t>2. Health related unplanned events </a:t>
            </a:r>
          </a:p>
        </p:txBody>
      </p:sp>
      <p:sp>
        <p:nvSpPr>
          <p:cNvPr id="701" name="Incidents:…"/>
          <p:cNvSpPr txBox="1">
            <a:spLocks noGrp="1"/>
          </p:cNvSpPr>
          <p:nvPr>
            <p:ph type="body" sz="half" idx="1"/>
          </p:nvPr>
        </p:nvSpPr>
        <p:spPr>
          <a:xfrm>
            <a:off x="939235" y="2926084"/>
            <a:ext cx="5490916" cy="5834099"/>
          </a:xfrm>
          <a:prstGeom prst="rect">
            <a:avLst/>
          </a:prstGeom>
        </p:spPr>
        <p:txBody>
          <a:bodyPr/>
          <a:lstStyle/>
          <a:p>
            <a:pPr>
              <a:spcBef>
                <a:spcPts val="853"/>
              </a:spcBef>
              <a:buSzTx/>
              <a:buNone/>
            </a:pPr>
            <a:r>
              <a:rPr sz="3982" b="1" dirty="0">
                <a:latin typeface="Helvetica"/>
                <a:ea typeface="Helvetica"/>
                <a:cs typeface="Helvetica"/>
                <a:sym typeface="Helvetica"/>
              </a:rPr>
              <a:t>Incidents</a:t>
            </a:r>
            <a:r>
              <a:rPr sz="3982" dirty="0"/>
              <a:t>: </a:t>
            </a:r>
          </a:p>
          <a:p>
            <a:pPr>
              <a:spcBef>
                <a:spcPts val="711"/>
              </a:spcBef>
            </a:pPr>
            <a:r>
              <a:rPr sz="3413" dirty="0"/>
              <a:t>Serious automobile crashes</a:t>
            </a:r>
          </a:p>
          <a:p>
            <a:pPr>
              <a:spcBef>
                <a:spcPts val="711"/>
              </a:spcBef>
            </a:pPr>
            <a:r>
              <a:rPr sz="3413" dirty="0"/>
              <a:t>Broken bones</a:t>
            </a:r>
          </a:p>
          <a:p>
            <a:pPr>
              <a:spcBef>
                <a:spcPts val="711"/>
              </a:spcBef>
            </a:pPr>
            <a:r>
              <a:rPr sz="3413" dirty="0"/>
              <a:t>Unanticipated surgery</a:t>
            </a:r>
          </a:p>
          <a:p>
            <a:pPr>
              <a:spcBef>
                <a:spcPts val="711"/>
              </a:spcBef>
            </a:pPr>
            <a:r>
              <a:rPr sz="3413" dirty="0"/>
              <a:t>Serious illness</a:t>
            </a:r>
          </a:p>
          <a:p>
            <a:pPr>
              <a:spcBef>
                <a:spcPts val="711"/>
              </a:spcBef>
            </a:pPr>
            <a:r>
              <a:rPr sz="3413" dirty="0"/>
              <a:t>Sports accidents</a:t>
            </a:r>
          </a:p>
          <a:p>
            <a:pPr>
              <a:spcBef>
                <a:spcPts val="711"/>
              </a:spcBef>
            </a:pPr>
            <a:r>
              <a:rPr sz="3413" dirty="0"/>
              <a:t>Miscarriages</a:t>
            </a:r>
          </a:p>
          <a:p>
            <a:pPr>
              <a:spcBef>
                <a:spcPts val="711"/>
              </a:spcBef>
            </a:pPr>
            <a:r>
              <a:rPr sz="3413" dirty="0"/>
              <a:t>Death of loved one </a:t>
            </a:r>
          </a:p>
        </p:txBody>
      </p:sp>
      <p:sp>
        <p:nvSpPr>
          <p:cNvPr id="702" name="Effects:…"/>
          <p:cNvSpPr/>
          <p:nvPr/>
        </p:nvSpPr>
        <p:spPr>
          <a:xfrm>
            <a:off x="6701084" y="2943850"/>
            <a:ext cx="5328356" cy="6067282"/>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p>
            <a:pPr marL="487672" indent="-487672" defTabSz="1300460">
              <a:spcBef>
                <a:spcPts val="853"/>
              </a:spcBef>
              <a:buClr>
                <a:srgbClr val="000000"/>
              </a:buClr>
              <a:defRPr sz="1800">
                <a:uFill>
                  <a:solidFill>
                    <a:srgbClr val="000000"/>
                  </a:solidFill>
                </a:uFill>
                <a:latin typeface="+mn-lt"/>
                <a:ea typeface="+mn-ea"/>
                <a:cs typeface="+mn-cs"/>
                <a:sym typeface="Calibri"/>
              </a:defRPr>
            </a:pPr>
            <a:r>
              <a:rPr sz="3982" dirty="0">
                <a:latin typeface="Helvetica"/>
                <a:ea typeface="Helvetica"/>
                <a:cs typeface="Helvetica"/>
                <a:sym typeface="Helvetica"/>
              </a:rPr>
              <a:t>Effects: </a:t>
            </a:r>
          </a:p>
          <a:p>
            <a:pPr marL="487672" indent="-487672" algn="l" defTabSz="1300460">
              <a:spcBef>
                <a:spcPts val="711"/>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Hospitalization with significant Interactions with health care system</a:t>
            </a:r>
          </a:p>
          <a:p>
            <a:pPr marL="487672" indent="-487672" algn="l" defTabSz="1300460">
              <a:spcBef>
                <a:spcPts val="711"/>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Physical incapacity to continue in the same job</a:t>
            </a:r>
          </a:p>
          <a:p>
            <a:pPr marL="487672" indent="-487672" algn="l" defTabSz="1300460">
              <a:spcBef>
                <a:spcPts val="711"/>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Rethink career </a:t>
            </a:r>
          </a:p>
          <a:p>
            <a:pPr marL="487672" indent="-487672" algn="l" defTabSz="1300460">
              <a:spcBef>
                <a:spcPts val="711"/>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Empowered in career </a:t>
            </a:r>
          </a:p>
        </p:txBody>
      </p:sp>
      <p:sp>
        <p:nvSpPr>
          <p:cNvPr id="703"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64</a:t>
            </a:fld>
            <a:endParaRPr/>
          </a:p>
        </p:txBody>
      </p:sp>
    </p:spTree>
    <p:extLst>
      <p:ext uri="{BB962C8B-B14F-4D97-AF65-F5344CB8AC3E}">
        <p14:creationId xmlns:p14="http://schemas.microsoft.com/office/powerpoint/2010/main" val="117845013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0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70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7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70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70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70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70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70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70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702">
                                            <p:bg/>
                                          </p:spTgt>
                                        </p:tgtEl>
                                        <p:attrNameLst>
                                          <p:attrName>style.visibility</p:attrName>
                                        </p:attrNameLst>
                                      </p:cBhvr>
                                      <p:to>
                                        <p:strVal val="visible"/>
                                      </p:to>
                                    </p:set>
                                  </p:childTnLst>
                                </p:cTn>
                              </p:par>
                              <p:par>
                                <p:cTn id="41" presetID="1" presetClass="entr" presetSubtype="0" fill="hold" grpId="0" nodeType="withEffect">
                                  <p:stCondLst>
                                    <p:cond delay="0"/>
                                  </p:stCondLst>
                                  <p:iterate>
                                    <p:tmAbs val="0"/>
                                  </p:iterate>
                                  <p:childTnLst>
                                    <p:set>
                                      <p:cBhvr>
                                        <p:cTn id="42" fill="hold"/>
                                        <p:tgtEl>
                                          <p:spTgt spid="70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702">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p:tmAbs val="0"/>
                                  </p:iterate>
                                  <p:childTnLst>
                                    <p:set>
                                      <p:cBhvr>
                                        <p:cTn id="50" fill="hold"/>
                                        <p:tgtEl>
                                          <p:spTgt spid="70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p:tmAbs val="0"/>
                                  </p:iterate>
                                  <p:childTnLst>
                                    <p:set>
                                      <p:cBhvr>
                                        <p:cTn id="54" fill="hold"/>
                                        <p:tgtEl>
                                          <p:spTgt spid="70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iterate>
                                    <p:tmAbs val="0"/>
                                  </p:iterate>
                                  <p:childTnLst>
                                    <p:set>
                                      <p:cBhvr>
                                        <p:cTn id="58" fill="hold"/>
                                        <p:tgtEl>
                                          <p:spTgt spid="7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build="p" bldLvl="5" animBg="1" advAuto="0"/>
      <p:bldP spid="702" grpId="0" build="p" bldLvl="5"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65</a:t>
            </a:fld>
            <a:endParaRPr/>
          </a:p>
        </p:txBody>
      </p:sp>
      <p:sp>
        <p:nvSpPr>
          <p:cNvPr id="711" name="High School"/>
          <p:cNvSpPr/>
          <p:nvPr/>
        </p:nvSpPr>
        <p:spPr>
          <a:xfrm>
            <a:off x="577991" y="2239716"/>
            <a:ext cx="614116" cy="505742"/>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900"/>
            </a:lvl1pPr>
          </a:lstStyle>
          <a:p>
            <a:r>
              <a:rPr sz="1280"/>
              <a:t>High School </a:t>
            </a:r>
          </a:p>
        </p:txBody>
      </p:sp>
      <p:sp>
        <p:nvSpPr>
          <p:cNvPr id="712" name="?"/>
          <p:cNvSpPr/>
          <p:nvPr/>
        </p:nvSpPr>
        <p:spPr>
          <a:xfrm>
            <a:off x="4894862" y="2113280"/>
            <a:ext cx="162560" cy="252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a:lvl1pPr>
          </a:lstStyle>
          <a:p>
            <a:r>
              <a:rPr sz="1422"/>
              <a:t>?</a:t>
            </a:r>
          </a:p>
        </p:txBody>
      </p:sp>
      <p:grpSp>
        <p:nvGrpSpPr>
          <p:cNvPr id="715" name="UE"/>
          <p:cNvGrpSpPr/>
          <p:nvPr/>
        </p:nvGrpSpPr>
        <p:grpSpPr>
          <a:xfrm>
            <a:off x="1155779" y="2236950"/>
            <a:ext cx="317420" cy="261586"/>
            <a:chOff x="0" y="0"/>
            <a:chExt cx="223184" cy="183927"/>
          </a:xfrm>
        </p:grpSpPr>
        <p:sp>
          <p:nvSpPr>
            <p:cNvPr id="714" name="UE"/>
            <p:cNvSpPr/>
            <p:nvPr/>
          </p:nvSpPr>
          <p:spPr>
            <a:xfrm>
              <a:off x="25542" y="14645"/>
              <a:ext cx="177801" cy="152401"/>
            </a:xfrm>
            <a:prstGeom prst="rect">
              <a:avLst/>
            </a:prstGeom>
            <a:solidFill>
              <a:srgbClr val="FF4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800"/>
              </a:lvl1pPr>
            </a:lstStyle>
            <a:p>
              <a:pPr>
                <a:defRPr sz="1000"/>
              </a:pPr>
              <a:r>
                <a:rPr sz="1138"/>
                <a:t>UE</a:t>
              </a:r>
            </a:p>
          </p:txBody>
        </p:sp>
        <p:pic>
          <p:nvPicPr>
            <p:cNvPr id="713" name="UE" descr="UE"/>
            <p:cNvPicPr>
              <a:picLocks/>
            </p:cNvPicPr>
            <p:nvPr/>
          </p:nvPicPr>
          <p:blipFill>
            <a:blip r:embed="rId3"/>
            <a:stretch>
              <a:fillRect/>
            </a:stretch>
          </p:blipFill>
          <p:spPr>
            <a:xfrm>
              <a:off x="0" y="0"/>
              <a:ext cx="223185" cy="183928"/>
            </a:xfrm>
            <a:prstGeom prst="rect">
              <a:avLst/>
            </a:prstGeom>
            <a:effectLst/>
          </p:spPr>
        </p:pic>
      </p:grpSp>
      <p:sp>
        <p:nvSpPr>
          <p:cNvPr id="716" name="Car Accident"/>
          <p:cNvSpPr/>
          <p:nvPr/>
        </p:nvSpPr>
        <p:spPr>
          <a:xfrm rot="19044791">
            <a:off x="1542113" y="1604681"/>
            <a:ext cx="1101797" cy="686366"/>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pPr>
              <a:defRPr sz="900"/>
            </a:pPr>
            <a:r>
              <a:rPr sz="1138"/>
              <a:t>Car Accident </a:t>
            </a:r>
          </a:p>
        </p:txBody>
      </p:sp>
      <p:sp>
        <p:nvSpPr>
          <p:cNvPr id="718" name="Line"/>
          <p:cNvSpPr/>
          <p:nvPr/>
        </p:nvSpPr>
        <p:spPr>
          <a:xfrm flipV="1">
            <a:off x="1318542" y="2655147"/>
            <a:ext cx="0" cy="1137920"/>
          </a:xfrm>
          <a:prstGeom prst="line">
            <a:avLst/>
          </a:prstGeom>
          <a:ln>
            <a:headEnd type="stealth"/>
          </a:ln>
        </p:spPr>
        <p:txBody>
          <a:bodyPr lIns="72249" tIns="72249" rIns="72249" bIns="72249" anchor="ctr"/>
          <a:lstStyle/>
          <a:p>
            <a:endParaRPr sz="3413"/>
          </a:p>
        </p:txBody>
      </p:sp>
      <p:sp>
        <p:nvSpPr>
          <p:cNvPr id="719" name="College Biology…"/>
          <p:cNvSpPr/>
          <p:nvPr/>
        </p:nvSpPr>
        <p:spPr>
          <a:xfrm>
            <a:off x="1372729" y="3720818"/>
            <a:ext cx="740551" cy="505742"/>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p>
            <a:pPr defTabSz="577982">
              <a:defRPr sz="800"/>
            </a:pPr>
            <a:r>
              <a:rPr sz="1138"/>
              <a:t>College Biology  </a:t>
            </a:r>
          </a:p>
          <a:p>
            <a:pPr defTabSz="577982">
              <a:defRPr sz="900"/>
            </a:pPr>
            <a:r>
              <a:rPr sz="1280"/>
              <a:t>l </a:t>
            </a:r>
          </a:p>
        </p:txBody>
      </p:sp>
      <p:sp>
        <p:nvSpPr>
          <p:cNvPr id="720" name="College Surge Tech…"/>
          <p:cNvSpPr/>
          <p:nvPr/>
        </p:nvSpPr>
        <p:spPr>
          <a:xfrm>
            <a:off x="3991751" y="4154311"/>
            <a:ext cx="1300480" cy="614116"/>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900"/>
            </a:pPr>
            <a:r>
              <a:rPr sz="1280"/>
              <a:t>College Surge Tech </a:t>
            </a:r>
          </a:p>
          <a:p>
            <a:pPr defTabSz="577982">
              <a:defRPr sz="900"/>
            </a:pPr>
            <a:endParaRPr sz="1280"/>
          </a:p>
          <a:p>
            <a:pPr defTabSz="577982">
              <a:defRPr sz="900"/>
            </a:pPr>
            <a:r>
              <a:rPr sz="1280"/>
              <a:t>l </a:t>
            </a:r>
          </a:p>
        </p:txBody>
      </p:sp>
      <p:sp>
        <p:nvSpPr>
          <p:cNvPr id="721" name="CC Nursing…"/>
          <p:cNvSpPr/>
          <p:nvPr/>
        </p:nvSpPr>
        <p:spPr>
          <a:xfrm>
            <a:off x="2438400" y="5238044"/>
            <a:ext cx="885049" cy="614116"/>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p>
            <a:pPr defTabSz="577982">
              <a:defRPr sz="900"/>
            </a:pPr>
            <a:r>
              <a:rPr sz="1280"/>
              <a:t>CC Nursing </a:t>
            </a:r>
          </a:p>
          <a:p>
            <a:pPr defTabSz="577982">
              <a:defRPr sz="900"/>
            </a:pPr>
            <a:endParaRPr sz="1280"/>
          </a:p>
          <a:p>
            <a:pPr defTabSz="577982">
              <a:defRPr sz="900"/>
            </a:pPr>
            <a:r>
              <a:rPr sz="1280"/>
              <a:t>l </a:t>
            </a:r>
          </a:p>
        </p:txBody>
      </p:sp>
      <p:sp>
        <p:nvSpPr>
          <p:cNvPr id="722" name="Line"/>
          <p:cNvSpPr/>
          <p:nvPr/>
        </p:nvSpPr>
        <p:spPr>
          <a:xfrm flipH="1" flipV="1">
            <a:off x="1228231" y="2532525"/>
            <a:ext cx="9295181" cy="29059"/>
          </a:xfrm>
          <a:prstGeom prst="line">
            <a:avLst/>
          </a:prstGeom>
          <a:ln w="25400">
            <a:solidFill>
              <a:srgbClr val="00FDFF"/>
            </a:solidFill>
            <a:custDash>
              <a:ds d="200000" sp="200000"/>
            </a:custDash>
            <a:miter lim="400000"/>
            <a:headEnd type="stealth"/>
          </a:ln>
        </p:spPr>
        <p:txBody>
          <a:bodyPr lIns="72249" tIns="72249" rIns="72249" bIns="72249" anchor="ctr"/>
          <a:lstStyle/>
          <a:p>
            <a:endParaRPr sz="3413"/>
          </a:p>
        </p:txBody>
      </p:sp>
      <p:sp>
        <p:nvSpPr>
          <p:cNvPr id="723" name="Health Care"/>
          <p:cNvSpPr/>
          <p:nvPr/>
        </p:nvSpPr>
        <p:spPr>
          <a:xfrm>
            <a:off x="11180516" y="4208498"/>
            <a:ext cx="1499164" cy="505742"/>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6" tIns="126436" rIns="126436" bIns="126436"/>
          <a:lstStyle>
            <a:lvl1pPr defTabSz="406400">
              <a:defRPr sz="1000"/>
            </a:lvl1pPr>
          </a:lstStyle>
          <a:p>
            <a:r>
              <a:rPr sz="1422"/>
              <a:t>Health Care</a:t>
            </a:r>
          </a:p>
        </p:txBody>
      </p:sp>
      <p:sp>
        <p:nvSpPr>
          <p:cNvPr id="724" name="Nurse Practitioner"/>
          <p:cNvSpPr/>
          <p:nvPr/>
        </p:nvSpPr>
        <p:spPr>
          <a:xfrm>
            <a:off x="11180516" y="5617351"/>
            <a:ext cx="1499164" cy="86698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6" tIns="126436" rIns="126436" bIns="126436"/>
          <a:lstStyle>
            <a:lvl1pPr defTabSz="406400">
              <a:defRPr sz="1000"/>
            </a:lvl1pPr>
          </a:lstStyle>
          <a:p>
            <a:r>
              <a:rPr sz="1422"/>
              <a:t>Nurse Practitioner </a:t>
            </a:r>
          </a:p>
        </p:txBody>
      </p:sp>
      <p:sp>
        <p:nvSpPr>
          <p:cNvPr id="725" name="Line"/>
          <p:cNvSpPr/>
          <p:nvPr/>
        </p:nvSpPr>
        <p:spPr>
          <a:xfrm flipH="1" flipV="1">
            <a:off x="2637085" y="4389280"/>
            <a:ext cx="7730631" cy="17904"/>
          </a:xfrm>
          <a:prstGeom prst="line">
            <a:avLst/>
          </a:prstGeom>
          <a:ln w="25400">
            <a:solidFill>
              <a:srgbClr val="00FDFF"/>
            </a:solidFill>
            <a:custDash>
              <a:ds d="200000" sp="200000"/>
            </a:custDash>
            <a:miter lim="400000"/>
            <a:headEnd type="stealth"/>
          </a:ln>
        </p:spPr>
        <p:txBody>
          <a:bodyPr lIns="72249" tIns="72249" rIns="72249" bIns="72249" anchor="ctr"/>
          <a:lstStyle/>
          <a:p>
            <a:endParaRPr sz="3413"/>
          </a:p>
        </p:txBody>
      </p:sp>
      <p:sp>
        <p:nvSpPr>
          <p:cNvPr id="726" name="Line"/>
          <p:cNvSpPr/>
          <p:nvPr/>
        </p:nvSpPr>
        <p:spPr>
          <a:xfrm flipH="1" flipV="1">
            <a:off x="3341511" y="5490916"/>
            <a:ext cx="7289190" cy="61770"/>
          </a:xfrm>
          <a:prstGeom prst="line">
            <a:avLst/>
          </a:prstGeom>
          <a:ln w="25400">
            <a:solidFill>
              <a:srgbClr val="00FDFF"/>
            </a:solidFill>
            <a:custDash>
              <a:ds d="200000" sp="200000"/>
            </a:custDash>
            <a:miter lim="400000"/>
            <a:headEnd type="stealth"/>
          </a:ln>
        </p:spPr>
        <p:txBody>
          <a:bodyPr lIns="72249" tIns="72249" rIns="72249" bIns="72249" anchor="ctr"/>
          <a:lstStyle/>
          <a:p>
            <a:endParaRPr sz="3413"/>
          </a:p>
        </p:txBody>
      </p:sp>
      <p:sp>
        <p:nvSpPr>
          <p:cNvPr id="727" name="Office Work"/>
          <p:cNvSpPr/>
          <p:nvPr/>
        </p:nvSpPr>
        <p:spPr>
          <a:xfrm>
            <a:off x="1733973" y="2257778"/>
            <a:ext cx="704427" cy="577991"/>
          </a:xfrm>
          <a:prstGeom prst="rect">
            <a:avLst/>
          </a:prstGeom>
          <a:solidFill>
            <a:srgbClr val="FFFB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lvl1pPr defTabSz="406400">
              <a:defRPr sz="900"/>
            </a:lvl1pPr>
          </a:lstStyle>
          <a:p>
            <a:r>
              <a:rPr sz="1280"/>
              <a:t>Office Work</a:t>
            </a:r>
          </a:p>
        </p:txBody>
      </p:sp>
      <p:sp>
        <p:nvSpPr>
          <p:cNvPr id="728" name="Interview 10…"/>
          <p:cNvSpPr/>
          <p:nvPr/>
        </p:nvSpPr>
        <p:spPr>
          <a:xfrm>
            <a:off x="10367715" y="7116515"/>
            <a:ext cx="2167467" cy="2420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1000" b="1"/>
            </a:pPr>
            <a:r>
              <a:rPr sz="1422"/>
              <a:t>Interview 10</a:t>
            </a:r>
          </a:p>
          <a:p>
            <a:pPr defTabSz="577982">
              <a:defRPr sz="1000" b="1"/>
            </a:pPr>
            <a:endParaRPr sz="1422"/>
          </a:p>
          <a:p>
            <a:pPr marL="162557" indent="-162557" defTabSz="577982">
              <a:buSzPct val="100000"/>
              <a:buChar char="•"/>
              <a:defRPr sz="900"/>
            </a:pPr>
            <a:r>
              <a:rPr sz="1280"/>
              <a:t>Driven</a:t>
            </a:r>
          </a:p>
          <a:p>
            <a:pPr marL="162557" indent="-162557" defTabSz="577982">
              <a:buSzPct val="100000"/>
              <a:buChar char="•"/>
              <a:defRPr sz="900"/>
            </a:pPr>
            <a:r>
              <a:rPr sz="1280"/>
              <a:t>Seeking Change</a:t>
            </a:r>
          </a:p>
          <a:p>
            <a:pPr marL="162557" indent="-162557" defTabSz="577982">
              <a:buSzPct val="100000"/>
              <a:buChar char="•"/>
              <a:defRPr sz="900"/>
            </a:pPr>
            <a:r>
              <a:rPr sz="1280"/>
              <a:t>Very self Motivated </a:t>
            </a:r>
          </a:p>
          <a:p>
            <a:pPr marL="162557" indent="-162557" defTabSz="577982">
              <a:buSzPct val="100000"/>
              <a:buChar char="•"/>
              <a:defRPr sz="900"/>
            </a:pPr>
            <a:r>
              <a:rPr sz="1280"/>
              <a:t>Shows not signs of calling in career</a:t>
            </a:r>
          </a:p>
          <a:p>
            <a:pPr marL="162557" indent="-162557" defTabSz="577982">
              <a:buSzPct val="100000"/>
              <a:buChar char="•"/>
              <a:defRPr sz="900"/>
            </a:pPr>
            <a:r>
              <a:rPr sz="1280"/>
              <a:t>Very practical in her decisions</a:t>
            </a:r>
          </a:p>
          <a:p>
            <a:pPr marL="162557" indent="-162557" defTabSz="577982">
              <a:buSzPct val="100000"/>
              <a:buChar char="•"/>
              <a:defRPr sz="900"/>
            </a:pPr>
            <a:r>
              <a:rPr sz="1280"/>
              <a:t>Not about the jump into marriage because of a child</a:t>
            </a:r>
          </a:p>
          <a:p>
            <a:pPr marL="162557" indent="-162557" defTabSz="577982">
              <a:buSzPct val="100000"/>
              <a:buChar char="•"/>
              <a:defRPr sz="1000"/>
            </a:pPr>
            <a:endParaRPr sz="1422"/>
          </a:p>
        </p:txBody>
      </p:sp>
      <p:sp>
        <p:nvSpPr>
          <p:cNvPr id="729" name="Lost Scholarship"/>
          <p:cNvSpPr/>
          <p:nvPr/>
        </p:nvSpPr>
        <p:spPr>
          <a:xfrm rot="18649325">
            <a:off x="312663" y="3049395"/>
            <a:ext cx="1174046" cy="325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pPr>
              <a:defRPr sz="900"/>
            </a:pPr>
            <a:r>
              <a:rPr sz="1138"/>
              <a:t>Lost Scholarship </a:t>
            </a:r>
          </a:p>
        </p:txBody>
      </p:sp>
      <p:sp>
        <p:nvSpPr>
          <p:cNvPr id="730" name="Fails RN School"/>
          <p:cNvSpPr/>
          <p:nvPr/>
        </p:nvSpPr>
        <p:spPr>
          <a:xfrm rot="18649325">
            <a:off x="3394091" y="4748731"/>
            <a:ext cx="523806" cy="541868"/>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pPr>
              <a:defRPr sz="900"/>
            </a:pPr>
            <a:r>
              <a:rPr sz="1138"/>
              <a:t> Fails RN School  </a:t>
            </a:r>
          </a:p>
        </p:txBody>
      </p:sp>
      <p:sp>
        <p:nvSpPr>
          <p:cNvPr id="731" name="Unplanned Pregnancy"/>
          <p:cNvSpPr/>
          <p:nvPr/>
        </p:nvSpPr>
        <p:spPr>
          <a:xfrm rot="18649325">
            <a:off x="4229531" y="3195191"/>
            <a:ext cx="1463041" cy="34318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900"/>
            </a:pPr>
            <a:r>
              <a:rPr sz="1138"/>
              <a:t>Unplanned Pregnancy  </a:t>
            </a:r>
          </a:p>
          <a:p>
            <a:pPr defTabSz="577982">
              <a:defRPr sz="900"/>
            </a:pPr>
            <a:endParaRPr sz="1138"/>
          </a:p>
        </p:txBody>
      </p:sp>
      <p:sp>
        <p:nvSpPr>
          <p:cNvPr id="732" name="Unsatisfied, Driven, Better Self"/>
          <p:cNvSpPr/>
          <p:nvPr/>
        </p:nvSpPr>
        <p:spPr>
          <a:xfrm rot="18649325">
            <a:off x="7472359" y="3183854"/>
            <a:ext cx="1300481" cy="559930"/>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pPr>
              <a:defRPr sz="900"/>
            </a:pPr>
            <a:r>
              <a:rPr sz="1138"/>
              <a:t>Unsatisfied, Driven, Better Self</a:t>
            </a:r>
          </a:p>
        </p:txBody>
      </p:sp>
      <p:grpSp>
        <p:nvGrpSpPr>
          <p:cNvPr id="735" name="UE"/>
          <p:cNvGrpSpPr/>
          <p:nvPr/>
        </p:nvGrpSpPr>
        <p:grpSpPr>
          <a:xfrm>
            <a:off x="2962001" y="4964345"/>
            <a:ext cx="317420" cy="261586"/>
            <a:chOff x="0" y="0"/>
            <a:chExt cx="223184" cy="183927"/>
          </a:xfrm>
        </p:grpSpPr>
        <p:sp>
          <p:nvSpPr>
            <p:cNvPr id="734" name="UE"/>
            <p:cNvSpPr/>
            <p:nvPr/>
          </p:nvSpPr>
          <p:spPr>
            <a:xfrm>
              <a:off x="25542" y="14645"/>
              <a:ext cx="177801" cy="152401"/>
            </a:xfrm>
            <a:prstGeom prst="rect">
              <a:avLst/>
            </a:prstGeom>
            <a:solidFill>
              <a:srgbClr val="FF4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800"/>
              </a:lvl1pPr>
            </a:lstStyle>
            <a:p>
              <a:pPr>
                <a:defRPr sz="1000"/>
              </a:pPr>
              <a:r>
                <a:rPr sz="1138"/>
                <a:t>UE</a:t>
              </a:r>
            </a:p>
          </p:txBody>
        </p:sp>
        <p:pic>
          <p:nvPicPr>
            <p:cNvPr id="733" name="UE" descr="UE"/>
            <p:cNvPicPr>
              <a:picLocks/>
            </p:cNvPicPr>
            <p:nvPr/>
          </p:nvPicPr>
          <p:blipFill>
            <a:blip r:embed="rId3"/>
            <a:stretch>
              <a:fillRect/>
            </a:stretch>
          </p:blipFill>
          <p:spPr>
            <a:xfrm>
              <a:off x="0" y="0"/>
              <a:ext cx="223185" cy="183928"/>
            </a:xfrm>
            <a:prstGeom prst="rect">
              <a:avLst/>
            </a:prstGeom>
            <a:effectLst/>
          </p:spPr>
        </p:pic>
      </p:grpSp>
      <p:sp>
        <p:nvSpPr>
          <p:cNvPr id="736" name="Video Store"/>
          <p:cNvSpPr/>
          <p:nvPr/>
        </p:nvSpPr>
        <p:spPr>
          <a:xfrm>
            <a:off x="2781582" y="2239715"/>
            <a:ext cx="1011484" cy="614116"/>
          </a:xfrm>
          <a:prstGeom prst="rect">
            <a:avLst/>
          </a:prstGeom>
          <a:solidFill>
            <a:srgbClr val="FFFB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lvl1pPr defTabSz="406400">
              <a:defRPr sz="900"/>
            </a:lvl1pPr>
          </a:lstStyle>
          <a:p>
            <a:r>
              <a:rPr sz="1280"/>
              <a:t>Video Store </a:t>
            </a:r>
          </a:p>
        </p:txBody>
      </p:sp>
      <p:pic>
        <p:nvPicPr>
          <p:cNvPr id="737" name="Line" descr="Line"/>
          <p:cNvPicPr>
            <a:picLocks/>
          </p:cNvPicPr>
          <p:nvPr/>
        </p:nvPicPr>
        <p:blipFill>
          <a:blip r:embed="rId4"/>
          <a:stretch>
            <a:fillRect/>
          </a:stretch>
        </p:blipFill>
        <p:spPr>
          <a:xfrm>
            <a:off x="2279647" y="3901436"/>
            <a:ext cx="361839" cy="1408862"/>
          </a:xfrm>
          <a:prstGeom prst="rect">
            <a:avLst/>
          </a:prstGeom>
        </p:spPr>
      </p:pic>
      <p:grpSp>
        <p:nvGrpSpPr>
          <p:cNvPr id="741" name="UE"/>
          <p:cNvGrpSpPr/>
          <p:nvPr/>
        </p:nvGrpSpPr>
        <p:grpSpPr>
          <a:xfrm>
            <a:off x="4081859" y="1984078"/>
            <a:ext cx="317420" cy="261586"/>
            <a:chOff x="0" y="0"/>
            <a:chExt cx="223184" cy="183927"/>
          </a:xfrm>
        </p:grpSpPr>
        <p:sp>
          <p:nvSpPr>
            <p:cNvPr id="740" name="UE"/>
            <p:cNvSpPr/>
            <p:nvPr/>
          </p:nvSpPr>
          <p:spPr>
            <a:xfrm>
              <a:off x="25542" y="14645"/>
              <a:ext cx="177801" cy="152401"/>
            </a:xfrm>
            <a:prstGeom prst="rect">
              <a:avLst/>
            </a:prstGeom>
            <a:solidFill>
              <a:srgbClr val="FF4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800"/>
              </a:lvl1pPr>
            </a:lstStyle>
            <a:p>
              <a:pPr>
                <a:defRPr sz="1000"/>
              </a:pPr>
              <a:r>
                <a:rPr sz="1138"/>
                <a:t>UE</a:t>
              </a:r>
            </a:p>
          </p:txBody>
        </p:sp>
        <p:pic>
          <p:nvPicPr>
            <p:cNvPr id="739" name="UE" descr="UE"/>
            <p:cNvPicPr>
              <a:picLocks/>
            </p:cNvPicPr>
            <p:nvPr/>
          </p:nvPicPr>
          <p:blipFill>
            <a:blip r:embed="rId3"/>
            <a:stretch>
              <a:fillRect/>
            </a:stretch>
          </p:blipFill>
          <p:spPr>
            <a:xfrm>
              <a:off x="0" y="0"/>
              <a:ext cx="223185" cy="183928"/>
            </a:xfrm>
            <a:prstGeom prst="rect">
              <a:avLst/>
            </a:prstGeom>
            <a:effectLst/>
          </p:spPr>
        </p:pic>
      </p:grpSp>
      <p:sp>
        <p:nvSpPr>
          <p:cNvPr id="742" name="Ran into Girlfriend"/>
          <p:cNvSpPr/>
          <p:nvPr/>
        </p:nvSpPr>
        <p:spPr>
          <a:xfrm rot="19702659">
            <a:off x="4335007" y="1511012"/>
            <a:ext cx="1264357" cy="307059"/>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pPr>
              <a:defRPr sz="900"/>
            </a:pPr>
            <a:r>
              <a:rPr sz="1138"/>
              <a:t>Ran into Girlfriend </a:t>
            </a:r>
          </a:p>
        </p:txBody>
      </p:sp>
      <p:pic>
        <p:nvPicPr>
          <p:cNvPr id="743" name="Line" descr="Line"/>
          <p:cNvPicPr>
            <a:picLocks/>
          </p:cNvPicPr>
          <p:nvPr/>
        </p:nvPicPr>
        <p:blipFill>
          <a:blip r:embed="rId5"/>
          <a:stretch>
            <a:fillRect/>
          </a:stretch>
        </p:blipFill>
        <p:spPr>
          <a:xfrm>
            <a:off x="3182915" y="2908016"/>
            <a:ext cx="365272" cy="1878474"/>
          </a:xfrm>
          <a:prstGeom prst="rect">
            <a:avLst/>
          </a:prstGeom>
        </p:spPr>
      </p:pic>
      <p:pic>
        <p:nvPicPr>
          <p:cNvPr id="745" name="Line" descr="Line"/>
          <p:cNvPicPr>
            <a:picLocks/>
          </p:cNvPicPr>
          <p:nvPr/>
        </p:nvPicPr>
        <p:blipFill>
          <a:blip r:embed="rId6"/>
          <a:stretch>
            <a:fillRect/>
          </a:stretch>
        </p:blipFill>
        <p:spPr>
          <a:xfrm>
            <a:off x="3948543" y="2619021"/>
            <a:ext cx="365282" cy="1463043"/>
          </a:xfrm>
          <a:prstGeom prst="rect">
            <a:avLst/>
          </a:prstGeom>
        </p:spPr>
      </p:pic>
      <p:sp>
        <p:nvSpPr>
          <p:cNvPr id="747" name="Phone Sales…"/>
          <p:cNvSpPr/>
          <p:nvPr/>
        </p:nvSpPr>
        <p:spPr>
          <a:xfrm>
            <a:off x="3847253" y="2257778"/>
            <a:ext cx="1390791" cy="614116"/>
          </a:xfrm>
          <a:prstGeom prst="rect">
            <a:avLst/>
          </a:prstGeom>
          <a:solidFill>
            <a:srgbClr val="FFFB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p>
            <a:pPr defTabSz="577982">
              <a:defRPr sz="700"/>
            </a:pPr>
            <a:r>
              <a:rPr sz="996"/>
              <a:t>Phone Sales</a:t>
            </a:r>
          </a:p>
          <a:p>
            <a:pPr defTabSz="577982">
              <a:defRPr sz="700"/>
            </a:pPr>
            <a:r>
              <a:rPr sz="996"/>
              <a:t>Call Center </a:t>
            </a:r>
          </a:p>
        </p:txBody>
      </p:sp>
      <p:sp>
        <p:nvSpPr>
          <p:cNvPr id="748" name="Mgr Computer…"/>
          <p:cNvSpPr/>
          <p:nvPr/>
        </p:nvSpPr>
        <p:spPr>
          <a:xfrm>
            <a:off x="5617351" y="2239715"/>
            <a:ext cx="1354667" cy="614116"/>
          </a:xfrm>
          <a:prstGeom prst="rect">
            <a:avLst/>
          </a:prstGeom>
          <a:solidFill>
            <a:srgbClr val="FFFB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p>
            <a:pPr defTabSz="577982">
              <a:defRPr sz="700"/>
            </a:pPr>
            <a:r>
              <a:rPr sz="996"/>
              <a:t>Mgr Computer</a:t>
            </a:r>
          </a:p>
          <a:p>
            <a:pPr defTabSz="577982">
              <a:defRPr sz="700"/>
            </a:pPr>
            <a:r>
              <a:rPr sz="996"/>
              <a:t>Service Center </a:t>
            </a:r>
          </a:p>
        </p:txBody>
      </p:sp>
      <p:grpSp>
        <p:nvGrpSpPr>
          <p:cNvPr id="751" name="UE"/>
          <p:cNvGrpSpPr/>
          <p:nvPr/>
        </p:nvGrpSpPr>
        <p:grpSpPr>
          <a:xfrm>
            <a:off x="4714037" y="3898674"/>
            <a:ext cx="317420" cy="261586"/>
            <a:chOff x="0" y="0"/>
            <a:chExt cx="223184" cy="183927"/>
          </a:xfrm>
        </p:grpSpPr>
        <p:sp>
          <p:nvSpPr>
            <p:cNvPr id="750" name="UE"/>
            <p:cNvSpPr/>
            <p:nvPr/>
          </p:nvSpPr>
          <p:spPr>
            <a:xfrm>
              <a:off x="25542" y="14645"/>
              <a:ext cx="177801" cy="152401"/>
            </a:xfrm>
            <a:prstGeom prst="rect">
              <a:avLst/>
            </a:prstGeom>
            <a:solidFill>
              <a:srgbClr val="FF4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800"/>
              </a:lvl1pPr>
            </a:lstStyle>
            <a:p>
              <a:pPr>
                <a:defRPr sz="1000"/>
              </a:pPr>
              <a:r>
                <a:rPr sz="1138"/>
                <a:t>UE</a:t>
              </a:r>
            </a:p>
          </p:txBody>
        </p:sp>
        <p:pic>
          <p:nvPicPr>
            <p:cNvPr id="749" name="UE" descr="UE"/>
            <p:cNvPicPr>
              <a:picLocks/>
            </p:cNvPicPr>
            <p:nvPr/>
          </p:nvPicPr>
          <p:blipFill>
            <a:blip r:embed="rId3"/>
            <a:stretch>
              <a:fillRect/>
            </a:stretch>
          </p:blipFill>
          <p:spPr>
            <a:xfrm>
              <a:off x="0" y="0"/>
              <a:ext cx="223185" cy="183928"/>
            </a:xfrm>
            <a:prstGeom prst="rect">
              <a:avLst/>
            </a:prstGeom>
            <a:effectLst/>
          </p:spPr>
        </p:pic>
      </p:grpSp>
      <p:sp>
        <p:nvSpPr>
          <p:cNvPr id="752" name="Surge Tech"/>
          <p:cNvSpPr/>
          <p:nvPr/>
        </p:nvSpPr>
        <p:spPr>
          <a:xfrm>
            <a:off x="6484338" y="4208498"/>
            <a:ext cx="1643662" cy="541867"/>
          </a:xfrm>
          <a:prstGeom prst="rect">
            <a:avLst/>
          </a:prstGeom>
          <a:solidFill>
            <a:srgbClr val="FFFB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lvl1pPr defTabSz="406400">
              <a:defRPr sz="700"/>
            </a:lvl1pPr>
          </a:lstStyle>
          <a:p>
            <a:r>
              <a:rPr sz="996"/>
              <a:t>Surge Tech </a:t>
            </a:r>
          </a:p>
        </p:txBody>
      </p:sp>
      <p:grpSp>
        <p:nvGrpSpPr>
          <p:cNvPr id="755" name="UE"/>
          <p:cNvGrpSpPr/>
          <p:nvPr/>
        </p:nvGrpSpPr>
        <p:grpSpPr>
          <a:xfrm>
            <a:off x="7369183" y="4079296"/>
            <a:ext cx="317420" cy="279649"/>
            <a:chOff x="0" y="0"/>
            <a:chExt cx="223184" cy="196627"/>
          </a:xfrm>
        </p:grpSpPr>
        <p:sp>
          <p:nvSpPr>
            <p:cNvPr id="754" name="UE"/>
            <p:cNvSpPr/>
            <p:nvPr/>
          </p:nvSpPr>
          <p:spPr>
            <a:xfrm>
              <a:off x="25542" y="14645"/>
              <a:ext cx="177801" cy="165101"/>
            </a:xfrm>
            <a:prstGeom prst="rect">
              <a:avLst/>
            </a:prstGeom>
            <a:solidFill>
              <a:srgbClr val="FF4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800"/>
              </a:lvl1pPr>
            </a:lstStyle>
            <a:p>
              <a:pPr>
                <a:defRPr sz="1000"/>
              </a:pPr>
              <a:r>
                <a:rPr sz="1138"/>
                <a:t>UE</a:t>
              </a:r>
            </a:p>
          </p:txBody>
        </p:sp>
        <p:pic>
          <p:nvPicPr>
            <p:cNvPr id="753" name="UE" descr="UE"/>
            <p:cNvPicPr>
              <a:picLocks/>
            </p:cNvPicPr>
            <p:nvPr/>
          </p:nvPicPr>
          <p:blipFill>
            <a:blip r:embed="rId7"/>
            <a:stretch>
              <a:fillRect/>
            </a:stretch>
          </p:blipFill>
          <p:spPr>
            <a:xfrm>
              <a:off x="0" y="0"/>
              <a:ext cx="223185" cy="196628"/>
            </a:xfrm>
            <a:prstGeom prst="rect">
              <a:avLst/>
            </a:prstGeom>
            <a:effectLst/>
          </p:spPr>
        </p:pic>
      </p:grpSp>
      <p:pic>
        <p:nvPicPr>
          <p:cNvPr id="756" name="Line" descr="Line"/>
          <p:cNvPicPr>
            <a:picLocks/>
          </p:cNvPicPr>
          <p:nvPr/>
        </p:nvPicPr>
        <p:blipFill>
          <a:blip r:embed="rId8"/>
          <a:stretch>
            <a:fillRect/>
          </a:stretch>
        </p:blipFill>
        <p:spPr>
          <a:xfrm rot="69007">
            <a:off x="7489490" y="4514950"/>
            <a:ext cx="438606" cy="845941"/>
          </a:xfrm>
          <a:prstGeom prst="rect">
            <a:avLst/>
          </a:prstGeom>
        </p:spPr>
      </p:pic>
      <p:sp>
        <p:nvSpPr>
          <p:cNvPr id="758" name="Business, Undecided"/>
          <p:cNvSpPr/>
          <p:nvPr/>
        </p:nvSpPr>
        <p:spPr>
          <a:xfrm>
            <a:off x="11415324" y="2420338"/>
            <a:ext cx="1047609" cy="885049"/>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6" tIns="126436" rIns="126436" bIns="126436"/>
          <a:lstStyle>
            <a:lvl1pPr defTabSz="406400">
              <a:defRPr sz="800"/>
            </a:lvl1pPr>
          </a:lstStyle>
          <a:p>
            <a:r>
              <a:rPr sz="1138"/>
              <a:t>Business, Undecided </a:t>
            </a:r>
          </a:p>
        </p:txBody>
      </p:sp>
      <p:sp>
        <p:nvSpPr>
          <p:cNvPr id="759" name="CC Nursing…"/>
          <p:cNvSpPr/>
          <p:nvPr/>
        </p:nvSpPr>
        <p:spPr>
          <a:xfrm>
            <a:off x="7947378" y="5238044"/>
            <a:ext cx="885049" cy="614116"/>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p>
            <a:pPr defTabSz="577982">
              <a:defRPr sz="900"/>
            </a:pPr>
            <a:r>
              <a:rPr sz="1280"/>
              <a:t>CC Nursing </a:t>
            </a:r>
          </a:p>
          <a:p>
            <a:pPr defTabSz="577982">
              <a:defRPr sz="900"/>
            </a:pPr>
            <a:endParaRPr sz="1280"/>
          </a:p>
          <a:p>
            <a:pPr defTabSz="577982">
              <a:defRPr sz="900"/>
            </a:pPr>
            <a:r>
              <a:rPr sz="1280"/>
              <a:t>l </a:t>
            </a:r>
          </a:p>
        </p:txBody>
      </p:sp>
      <p:sp>
        <p:nvSpPr>
          <p:cNvPr id="760" name="Nursing"/>
          <p:cNvSpPr/>
          <p:nvPr/>
        </p:nvSpPr>
        <p:spPr>
          <a:xfrm>
            <a:off x="11180516" y="5057422"/>
            <a:ext cx="1499164" cy="505742"/>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6" tIns="126436" rIns="126436" bIns="126436"/>
          <a:lstStyle>
            <a:lvl1pPr defTabSz="406400">
              <a:defRPr sz="1000"/>
            </a:lvl1pPr>
          </a:lstStyle>
          <a:p>
            <a:r>
              <a:rPr sz="1422"/>
              <a:t>Nursing </a:t>
            </a:r>
          </a:p>
        </p:txBody>
      </p:sp>
      <p:grpSp>
        <p:nvGrpSpPr>
          <p:cNvPr id="763" name="UE"/>
          <p:cNvGrpSpPr/>
          <p:nvPr/>
        </p:nvGrpSpPr>
        <p:grpSpPr>
          <a:xfrm>
            <a:off x="7965237" y="4964345"/>
            <a:ext cx="317420" cy="279649"/>
            <a:chOff x="0" y="0"/>
            <a:chExt cx="223184" cy="196627"/>
          </a:xfrm>
        </p:grpSpPr>
        <p:sp>
          <p:nvSpPr>
            <p:cNvPr id="762" name="UE"/>
            <p:cNvSpPr/>
            <p:nvPr/>
          </p:nvSpPr>
          <p:spPr>
            <a:xfrm>
              <a:off x="25542" y="14645"/>
              <a:ext cx="177801" cy="165101"/>
            </a:xfrm>
            <a:prstGeom prst="rect">
              <a:avLst/>
            </a:prstGeom>
            <a:solidFill>
              <a:srgbClr val="FF4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800"/>
              </a:lvl1pPr>
            </a:lstStyle>
            <a:p>
              <a:pPr>
                <a:defRPr sz="1000"/>
              </a:pPr>
              <a:r>
                <a:rPr sz="1138"/>
                <a:t>UE</a:t>
              </a:r>
            </a:p>
          </p:txBody>
        </p:sp>
        <p:pic>
          <p:nvPicPr>
            <p:cNvPr id="761" name="UE" descr="UE"/>
            <p:cNvPicPr>
              <a:picLocks/>
            </p:cNvPicPr>
            <p:nvPr/>
          </p:nvPicPr>
          <p:blipFill>
            <a:blip r:embed="rId7"/>
            <a:stretch>
              <a:fillRect/>
            </a:stretch>
          </p:blipFill>
          <p:spPr>
            <a:xfrm>
              <a:off x="0" y="0"/>
              <a:ext cx="223185" cy="196628"/>
            </a:xfrm>
            <a:prstGeom prst="rect">
              <a:avLst/>
            </a:prstGeom>
            <a:effectLst/>
          </p:spPr>
        </p:pic>
      </p:grpSp>
      <p:sp>
        <p:nvSpPr>
          <p:cNvPr id="764" name="Challenged Girlfriend  Says Jump through Hoops"/>
          <p:cNvSpPr/>
          <p:nvPr/>
        </p:nvSpPr>
        <p:spPr>
          <a:xfrm rot="18649325">
            <a:off x="8176548" y="3722474"/>
            <a:ext cx="2691273" cy="596055"/>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pPr>
              <a:defRPr sz="900"/>
            </a:pPr>
            <a:r>
              <a:rPr sz="1138"/>
              <a:t>Challenged Girlfriend  Says Jump through Hoops </a:t>
            </a:r>
          </a:p>
        </p:txBody>
      </p:sp>
      <p:sp>
        <p:nvSpPr>
          <p:cNvPr id="765" name="Career Goal"/>
          <p:cNvSpPr/>
          <p:nvPr/>
        </p:nvSpPr>
        <p:spPr>
          <a:xfrm>
            <a:off x="11325013" y="1770098"/>
            <a:ext cx="1192107" cy="37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Career Goal </a:t>
            </a:r>
          </a:p>
        </p:txBody>
      </p:sp>
      <p:grpSp>
        <p:nvGrpSpPr>
          <p:cNvPr id="768" name="UE"/>
          <p:cNvGrpSpPr/>
          <p:nvPr/>
        </p:nvGrpSpPr>
        <p:grpSpPr>
          <a:xfrm>
            <a:off x="6538321" y="2724629"/>
            <a:ext cx="317420" cy="279649"/>
            <a:chOff x="0" y="0"/>
            <a:chExt cx="223184" cy="196627"/>
          </a:xfrm>
        </p:grpSpPr>
        <p:sp>
          <p:nvSpPr>
            <p:cNvPr id="767" name="UE"/>
            <p:cNvSpPr/>
            <p:nvPr/>
          </p:nvSpPr>
          <p:spPr>
            <a:xfrm>
              <a:off x="25542" y="14645"/>
              <a:ext cx="177801" cy="165101"/>
            </a:xfrm>
            <a:prstGeom prst="rect">
              <a:avLst/>
            </a:prstGeom>
            <a:solidFill>
              <a:srgbClr val="FF40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800"/>
              </a:lvl1pPr>
            </a:lstStyle>
            <a:p>
              <a:pPr>
                <a:defRPr sz="1000"/>
              </a:pPr>
              <a:r>
                <a:rPr sz="1138"/>
                <a:t>UE</a:t>
              </a:r>
            </a:p>
          </p:txBody>
        </p:sp>
        <p:pic>
          <p:nvPicPr>
            <p:cNvPr id="766" name="UE" descr="UE"/>
            <p:cNvPicPr>
              <a:picLocks/>
            </p:cNvPicPr>
            <p:nvPr/>
          </p:nvPicPr>
          <p:blipFill>
            <a:blip r:embed="rId7"/>
            <a:stretch>
              <a:fillRect/>
            </a:stretch>
          </p:blipFill>
          <p:spPr>
            <a:xfrm>
              <a:off x="0" y="0"/>
              <a:ext cx="223185" cy="196628"/>
            </a:xfrm>
            <a:prstGeom prst="rect">
              <a:avLst/>
            </a:prstGeom>
            <a:effectLst/>
          </p:spPr>
        </p:pic>
      </p:grpSp>
      <p:pic>
        <p:nvPicPr>
          <p:cNvPr id="769" name="Line" descr="Line"/>
          <p:cNvPicPr>
            <a:picLocks/>
          </p:cNvPicPr>
          <p:nvPr/>
        </p:nvPicPr>
        <p:blipFill>
          <a:blip r:embed="rId9"/>
          <a:stretch>
            <a:fillRect/>
          </a:stretch>
        </p:blipFill>
        <p:spPr>
          <a:xfrm>
            <a:off x="5256100" y="2600953"/>
            <a:ext cx="492133" cy="1752050"/>
          </a:xfrm>
          <a:prstGeom prst="rect">
            <a:avLst/>
          </a:prstGeom>
        </p:spPr>
      </p:pic>
      <p:pic>
        <p:nvPicPr>
          <p:cNvPr id="771" name="Line" descr="Line"/>
          <p:cNvPicPr>
            <a:picLocks/>
          </p:cNvPicPr>
          <p:nvPr/>
        </p:nvPicPr>
        <p:blipFill>
          <a:blip r:embed="rId6"/>
          <a:stretch>
            <a:fillRect/>
          </a:stretch>
        </p:blipFill>
        <p:spPr>
          <a:xfrm>
            <a:off x="6766250" y="2980265"/>
            <a:ext cx="365282" cy="1463043"/>
          </a:xfrm>
          <a:prstGeom prst="rect">
            <a:avLst/>
          </a:prstGeom>
        </p:spPr>
      </p:pic>
      <p:sp>
        <p:nvSpPr>
          <p:cNvPr id="773" name="Promoted to Manager"/>
          <p:cNvSpPr/>
          <p:nvPr/>
        </p:nvSpPr>
        <p:spPr>
          <a:xfrm rot="19954605">
            <a:off x="6940949" y="1947886"/>
            <a:ext cx="1535290" cy="32512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pPr>
              <a:defRPr sz="900"/>
            </a:pPr>
            <a:r>
              <a:rPr sz="1138"/>
              <a:t>Promoted to Manager</a:t>
            </a:r>
          </a:p>
        </p:txBody>
      </p:sp>
      <p:sp>
        <p:nvSpPr>
          <p:cNvPr id="774" name="PN: Megan"/>
          <p:cNvSpPr/>
          <p:nvPr/>
        </p:nvSpPr>
        <p:spPr>
          <a:xfrm>
            <a:off x="433494" y="1101796"/>
            <a:ext cx="1986844" cy="415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PN: Megan</a:t>
            </a:r>
          </a:p>
        </p:txBody>
      </p:sp>
    </p:spTree>
    <p:extLst>
      <p:ext uri="{BB962C8B-B14F-4D97-AF65-F5344CB8AC3E}">
        <p14:creationId xmlns:p14="http://schemas.microsoft.com/office/powerpoint/2010/main" val="12141933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Rectangle"/>
          <p:cNvSpPr/>
          <p:nvPr/>
        </p:nvSpPr>
        <p:spPr>
          <a:xfrm>
            <a:off x="162560" y="198684"/>
            <a:ext cx="12661618" cy="9428480"/>
          </a:xfrm>
          <a:prstGeom prst="rect">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777" name="Rounded Rectangle"/>
          <p:cNvSpPr/>
          <p:nvPr/>
        </p:nvSpPr>
        <p:spPr>
          <a:xfrm>
            <a:off x="668302" y="1029547"/>
            <a:ext cx="11668196" cy="1192107"/>
          </a:xfrm>
          <a:prstGeom prst="roundRect">
            <a:avLst>
              <a:gd name="adj" fmla="val 22727"/>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778" name="3. Unplanned events of an interpersonal nature"/>
          <p:cNvSpPr txBox="1">
            <a:spLocks noGrp="1"/>
          </p:cNvSpPr>
          <p:nvPr>
            <p:ph type="title"/>
          </p:nvPr>
        </p:nvSpPr>
        <p:spPr>
          <a:xfrm>
            <a:off x="885049" y="787965"/>
            <a:ext cx="11234702" cy="1625601"/>
          </a:xfrm>
          <a:prstGeom prst="rect">
            <a:avLst/>
          </a:prstGeom>
        </p:spPr>
        <p:txBody>
          <a:bodyPr>
            <a:normAutofit/>
          </a:bodyPr>
          <a:lstStyle>
            <a:lvl1pPr>
              <a:defRPr sz="2900"/>
            </a:lvl1pPr>
          </a:lstStyle>
          <a:p>
            <a:r>
              <a:rPr sz="3600" dirty="0"/>
              <a:t>3. Unplanned events of an interpersonal nature  </a:t>
            </a:r>
          </a:p>
        </p:txBody>
      </p:sp>
      <p:sp>
        <p:nvSpPr>
          <p:cNvPr id="779" name="Effects:…"/>
          <p:cNvSpPr/>
          <p:nvPr/>
        </p:nvSpPr>
        <p:spPr>
          <a:xfrm>
            <a:off x="6773333" y="2908019"/>
            <a:ext cx="5761849" cy="4841818"/>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p>
            <a:pPr marL="487672" lvl="1" indent="-487672" defTabSz="1300460">
              <a:lnSpc>
                <a:spcPct val="90000"/>
              </a:lnSpc>
              <a:spcBef>
                <a:spcPts val="853"/>
              </a:spcBef>
              <a:buClr>
                <a:srgbClr val="000000"/>
              </a:buClr>
              <a:defRPr sz="1800">
                <a:uFill>
                  <a:solidFill>
                    <a:srgbClr val="000000"/>
                  </a:solidFill>
                </a:uFill>
                <a:latin typeface="+mn-lt"/>
                <a:ea typeface="+mn-ea"/>
                <a:cs typeface="+mn-cs"/>
                <a:sym typeface="Calibri"/>
              </a:defRPr>
            </a:pPr>
            <a:r>
              <a:rPr sz="3982" dirty="0">
                <a:latin typeface="Helvetica"/>
                <a:ea typeface="Helvetica"/>
                <a:cs typeface="Helvetica"/>
                <a:sym typeface="Helvetica"/>
              </a:rPr>
              <a:t>Effects</a:t>
            </a:r>
            <a:r>
              <a:rPr sz="3982" dirty="0"/>
              <a:t>: </a:t>
            </a:r>
          </a:p>
          <a:p>
            <a:pPr marL="487672" lvl="1" indent="-487672" algn="l" defTabSz="1300460">
              <a:lnSpc>
                <a:spcPct val="90000"/>
              </a:lnSpc>
              <a:spcBef>
                <a:spcPts val="1707"/>
              </a:spcBef>
              <a:buClr>
                <a:srgbClr val="000000"/>
              </a:buClr>
              <a:buSzPct val="100000"/>
              <a:buFont typeface="Arial"/>
              <a:buChar char="•"/>
              <a:defRPr sz="1800">
                <a:uFill>
                  <a:solidFill>
                    <a:srgbClr val="000000"/>
                  </a:solidFill>
                </a:uFill>
                <a:latin typeface="+mn-lt"/>
                <a:ea typeface="+mn-ea"/>
                <a:cs typeface="+mn-cs"/>
                <a:sym typeface="Calibri"/>
              </a:defRPr>
            </a:pPr>
            <a:r>
              <a:rPr sz="3413" b="0" dirty="0"/>
              <a:t>Support and enhanced career direction</a:t>
            </a:r>
          </a:p>
          <a:p>
            <a:pPr marL="487672" lvl="1" indent="-487672" algn="l" defTabSz="1300460">
              <a:lnSpc>
                <a:spcPct val="90000"/>
              </a:lnSpc>
              <a:spcBef>
                <a:spcPts val="1707"/>
              </a:spcBef>
              <a:buClr>
                <a:srgbClr val="000000"/>
              </a:buClr>
              <a:buSzPct val="100000"/>
              <a:buFont typeface="Arial"/>
              <a:buChar char="•"/>
              <a:defRPr sz="1800">
                <a:uFill>
                  <a:solidFill>
                    <a:srgbClr val="000000"/>
                  </a:solidFill>
                </a:uFill>
                <a:latin typeface="+mn-lt"/>
                <a:ea typeface="+mn-ea"/>
                <a:cs typeface="+mn-cs"/>
                <a:sym typeface="Calibri"/>
              </a:defRPr>
            </a:pPr>
            <a:r>
              <a:rPr sz="3413" b="0" dirty="0"/>
              <a:t>Critically examined career goal </a:t>
            </a:r>
          </a:p>
          <a:p>
            <a:pPr marL="487672" lvl="1" indent="-487672" algn="l" defTabSz="1300460">
              <a:lnSpc>
                <a:spcPct val="90000"/>
              </a:lnSpc>
              <a:spcBef>
                <a:spcPts val="1707"/>
              </a:spcBef>
              <a:buClr>
                <a:srgbClr val="000000"/>
              </a:buClr>
              <a:buSzPct val="100000"/>
              <a:buFont typeface="Arial"/>
              <a:buChar char="•"/>
              <a:defRPr sz="1800">
                <a:uFill>
                  <a:solidFill>
                    <a:srgbClr val="000000"/>
                  </a:solidFill>
                </a:uFill>
                <a:latin typeface="+mn-lt"/>
                <a:ea typeface="+mn-ea"/>
                <a:cs typeface="+mn-cs"/>
                <a:sym typeface="Calibri"/>
              </a:defRPr>
            </a:pPr>
            <a:r>
              <a:rPr sz="3413" b="0" dirty="0"/>
              <a:t>Change in career direction</a:t>
            </a:r>
          </a:p>
          <a:p>
            <a:pPr marL="487672" lvl="1" indent="-487672" algn="l" defTabSz="1300460">
              <a:lnSpc>
                <a:spcPct val="90000"/>
              </a:lnSpc>
              <a:spcBef>
                <a:spcPts val="1707"/>
              </a:spcBef>
              <a:buClr>
                <a:srgbClr val="000000"/>
              </a:buClr>
              <a:buSzPct val="100000"/>
              <a:buFont typeface="Arial"/>
              <a:buChar char="•"/>
              <a:defRPr sz="1800">
                <a:uFill>
                  <a:solidFill>
                    <a:srgbClr val="000000"/>
                  </a:solidFill>
                </a:uFill>
                <a:latin typeface="+mn-lt"/>
                <a:ea typeface="+mn-ea"/>
                <a:cs typeface="+mn-cs"/>
                <a:sym typeface="Calibri"/>
              </a:defRPr>
            </a:pPr>
            <a:r>
              <a:rPr sz="3413" b="0" dirty="0"/>
              <a:t>Changed later </a:t>
            </a:r>
          </a:p>
        </p:txBody>
      </p:sp>
      <p:sp>
        <p:nvSpPr>
          <p:cNvPr id="780" name="Incidents:…"/>
          <p:cNvSpPr txBox="1">
            <a:spLocks noGrp="1"/>
          </p:cNvSpPr>
          <p:nvPr>
            <p:ph type="body" sz="half" idx="1"/>
          </p:nvPr>
        </p:nvSpPr>
        <p:spPr>
          <a:xfrm>
            <a:off x="885049" y="2962204"/>
            <a:ext cx="5418667" cy="5508979"/>
          </a:xfrm>
          <a:prstGeom prst="rect">
            <a:avLst/>
          </a:prstGeom>
        </p:spPr>
        <p:txBody>
          <a:bodyPr/>
          <a:lstStyle/>
          <a:p>
            <a:pPr>
              <a:spcBef>
                <a:spcPts val="853"/>
              </a:spcBef>
              <a:buSzTx/>
              <a:buNone/>
            </a:pPr>
            <a:r>
              <a:rPr sz="3982" b="1">
                <a:latin typeface="Helvetica"/>
                <a:ea typeface="Helvetica"/>
                <a:cs typeface="Helvetica"/>
                <a:sym typeface="Helvetica"/>
              </a:rPr>
              <a:t>Incidents</a:t>
            </a:r>
            <a:r>
              <a:rPr sz="3982"/>
              <a:t>: </a:t>
            </a:r>
          </a:p>
          <a:p>
            <a:pPr>
              <a:spcBef>
                <a:spcPts val="853"/>
              </a:spcBef>
            </a:pPr>
            <a:r>
              <a:rPr sz="3413"/>
              <a:t>Unexpected meeting</a:t>
            </a:r>
          </a:p>
          <a:p>
            <a:pPr>
              <a:spcBef>
                <a:spcPts val="853"/>
              </a:spcBef>
            </a:pPr>
            <a:r>
              <a:rPr sz="3413"/>
              <a:t>Unexpected phone call  or  e-mail</a:t>
            </a:r>
          </a:p>
          <a:p>
            <a:pPr>
              <a:spcBef>
                <a:spcPts val="853"/>
              </a:spcBef>
            </a:pPr>
            <a:r>
              <a:rPr sz="3413"/>
              <a:t>Social conversations </a:t>
            </a:r>
          </a:p>
          <a:p>
            <a:pPr>
              <a:spcBef>
                <a:spcPts val="853"/>
              </a:spcBef>
            </a:pPr>
            <a:r>
              <a:rPr sz="3413"/>
              <a:t>Job lead when not looking for work </a:t>
            </a:r>
          </a:p>
        </p:txBody>
      </p:sp>
      <p:sp>
        <p:nvSpPr>
          <p:cNvPr id="781"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66</a:t>
            </a:fld>
            <a:endParaRPr/>
          </a:p>
        </p:txBody>
      </p:sp>
    </p:spTree>
    <p:extLst>
      <p:ext uri="{BB962C8B-B14F-4D97-AF65-F5344CB8AC3E}">
        <p14:creationId xmlns:p14="http://schemas.microsoft.com/office/powerpoint/2010/main" val="387442236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8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7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7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78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78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78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779">
                                            <p:bg/>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779">
                                            <p:txEl>
                                              <p:pRg st="0" end="0"/>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779">
                                            <p:txEl>
                                              <p:pRg st="1" end="1"/>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iterate>
                                    <p:tmAbs val="0"/>
                                  </p:iterate>
                                  <p:childTnLst>
                                    <p:set>
                                      <p:cBhvr>
                                        <p:cTn id="37" fill="hold"/>
                                        <p:tgtEl>
                                          <p:spTgt spid="779">
                                            <p:txEl>
                                              <p:pRg st="2" end="2"/>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iterate>
                                    <p:tmAbs val="0"/>
                                  </p:iterate>
                                  <p:childTnLst>
                                    <p:set>
                                      <p:cBhvr>
                                        <p:cTn id="40" fill="hold"/>
                                        <p:tgtEl>
                                          <p:spTgt spid="779">
                                            <p:txEl>
                                              <p:pRg st="3" end="3"/>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 grpId="0" build="p" bldLvl="5" animBg="1" advAuto="0"/>
      <p:bldP spid="780" grpId="0" build="p" bldLvl="5"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67</a:t>
            </a:fld>
            <a:endParaRPr/>
          </a:p>
        </p:txBody>
      </p:sp>
      <p:sp>
        <p:nvSpPr>
          <p:cNvPr id="786" name="Adm Citric Acid (_6)"/>
          <p:cNvSpPr/>
          <p:nvPr/>
        </p:nvSpPr>
        <p:spPr>
          <a:xfrm>
            <a:off x="4717373" y="3501548"/>
            <a:ext cx="487681" cy="794739"/>
          </a:xfrm>
          <a:prstGeom prst="rect">
            <a:avLst/>
          </a:prstGeom>
          <a:solidFill>
            <a:srgbClr val="FFF76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Adm Citric Acid (_6)   </a:t>
            </a:r>
          </a:p>
        </p:txBody>
      </p:sp>
      <p:sp>
        <p:nvSpPr>
          <p:cNvPr id="787" name="High School"/>
          <p:cNvSpPr/>
          <p:nvPr/>
        </p:nvSpPr>
        <p:spPr>
          <a:xfrm>
            <a:off x="288996" y="3557980"/>
            <a:ext cx="903111" cy="650240"/>
          </a:xfrm>
          <a:prstGeom prst="rect">
            <a:avLst/>
          </a:prstGeom>
          <a:solidFill>
            <a:srgbClr val="00F900"/>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High School </a:t>
            </a:r>
          </a:p>
        </p:txBody>
      </p:sp>
      <p:pic>
        <p:nvPicPr>
          <p:cNvPr id="788" name="Line" descr="Line"/>
          <p:cNvPicPr>
            <a:picLocks/>
          </p:cNvPicPr>
          <p:nvPr/>
        </p:nvPicPr>
        <p:blipFill>
          <a:blip r:embed="rId3"/>
          <a:stretch>
            <a:fillRect/>
          </a:stretch>
        </p:blipFill>
        <p:spPr>
          <a:xfrm>
            <a:off x="6207842" y="3662742"/>
            <a:ext cx="365028" cy="1280613"/>
          </a:xfrm>
          <a:prstGeom prst="rect">
            <a:avLst/>
          </a:prstGeom>
        </p:spPr>
      </p:pic>
      <p:sp>
        <p:nvSpPr>
          <p:cNvPr id="790" name="NC State"/>
          <p:cNvSpPr/>
          <p:nvPr/>
        </p:nvSpPr>
        <p:spPr>
          <a:xfrm>
            <a:off x="1425339" y="3567480"/>
            <a:ext cx="577993" cy="650241"/>
          </a:xfrm>
          <a:prstGeom prst="rect">
            <a:avLst/>
          </a:prstGeom>
          <a:solidFill>
            <a:srgbClr val="00F900"/>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NC State </a:t>
            </a:r>
          </a:p>
        </p:txBody>
      </p:sp>
      <p:sp>
        <p:nvSpPr>
          <p:cNvPr id="791" name="Corning (2)…"/>
          <p:cNvSpPr/>
          <p:nvPr/>
        </p:nvSpPr>
        <p:spPr>
          <a:xfrm>
            <a:off x="2887772" y="3584013"/>
            <a:ext cx="614117" cy="614117"/>
          </a:xfrm>
          <a:prstGeom prst="rect">
            <a:avLst/>
          </a:prstGeom>
          <a:solidFill>
            <a:srgbClr val="FFF99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spcBef>
                <a:spcPts val="569"/>
              </a:spcBef>
              <a:defRPr sz="700"/>
            </a:pPr>
            <a:r>
              <a:rPr sz="996"/>
              <a:t>Corning (2)</a:t>
            </a:r>
          </a:p>
          <a:p>
            <a:pPr defTabSz="577982">
              <a:spcBef>
                <a:spcPts val="569"/>
              </a:spcBef>
              <a:defRPr sz="700"/>
            </a:pPr>
            <a:r>
              <a:rPr sz="996"/>
              <a:t>(2)</a:t>
            </a:r>
          </a:p>
        </p:txBody>
      </p:sp>
      <p:sp>
        <p:nvSpPr>
          <p:cNvPr id="792" name="Line"/>
          <p:cNvSpPr/>
          <p:nvPr/>
        </p:nvSpPr>
        <p:spPr>
          <a:xfrm flipH="1">
            <a:off x="2384213" y="3431544"/>
            <a:ext cx="7224889" cy="124581"/>
          </a:xfrm>
          <a:prstGeom prst="line">
            <a:avLst/>
          </a:prstGeom>
          <a:ln w="38100">
            <a:solidFill>
              <a:srgbClr val="00C7FC"/>
            </a:solidFill>
            <a:custDash>
              <a:ds d="200000" sp="200000"/>
            </a:custDash>
            <a:miter lim="400000"/>
            <a:headEnd type="stealth"/>
          </a:ln>
        </p:spPr>
        <p:txBody>
          <a:bodyPr lIns="72249" tIns="72249" rIns="72249" bIns="72249" anchor="ctr"/>
          <a:lstStyle/>
          <a:p>
            <a:endParaRPr sz="3413"/>
          </a:p>
        </p:txBody>
      </p:sp>
      <p:sp>
        <p:nvSpPr>
          <p:cNvPr id="794" name="Engineering"/>
          <p:cNvSpPr/>
          <p:nvPr/>
        </p:nvSpPr>
        <p:spPr>
          <a:xfrm>
            <a:off x="10421901" y="3015389"/>
            <a:ext cx="1806222" cy="70442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4498" tIns="144498" rIns="144498" bIns="144498"/>
          <a:lstStyle>
            <a:lvl1pPr defTabSz="406400">
              <a:defRPr sz="1000"/>
            </a:lvl1pPr>
          </a:lstStyle>
          <a:p>
            <a:r>
              <a:rPr sz="1422" dirty="0"/>
              <a:t>Engineering  </a:t>
            </a:r>
          </a:p>
        </p:txBody>
      </p:sp>
      <p:sp>
        <p:nvSpPr>
          <p:cNvPr id="795" name="Coatings and Adhesives  (3)"/>
          <p:cNvSpPr/>
          <p:nvPr/>
        </p:nvSpPr>
        <p:spPr>
          <a:xfrm>
            <a:off x="3718820" y="3501838"/>
            <a:ext cx="848926" cy="776677"/>
          </a:xfrm>
          <a:prstGeom prst="rect">
            <a:avLst/>
          </a:prstGeom>
          <a:solidFill>
            <a:srgbClr val="FFF76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Coatings and Adhesives  (3)</a:t>
            </a:r>
          </a:p>
        </p:txBody>
      </p:sp>
      <p:sp>
        <p:nvSpPr>
          <p:cNvPr id="796" name="Nursing"/>
          <p:cNvSpPr/>
          <p:nvPr/>
        </p:nvSpPr>
        <p:spPr>
          <a:xfrm>
            <a:off x="10566400" y="5075207"/>
            <a:ext cx="1607538" cy="54186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1000"/>
            </a:lvl1pPr>
          </a:lstStyle>
          <a:p>
            <a:r>
              <a:rPr sz="1422"/>
              <a:t>Nursing </a:t>
            </a:r>
          </a:p>
        </p:txBody>
      </p:sp>
      <p:sp>
        <p:nvSpPr>
          <p:cNvPr id="797" name="Federal Paper (6)"/>
          <p:cNvSpPr/>
          <p:nvPr/>
        </p:nvSpPr>
        <p:spPr>
          <a:xfrm>
            <a:off x="2126526" y="3550652"/>
            <a:ext cx="650241" cy="686366"/>
          </a:xfrm>
          <a:prstGeom prst="rect">
            <a:avLst/>
          </a:prstGeom>
          <a:solidFill>
            <a:srgbClr val="FFF99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Federal Paper (6) </a:t>
            </a:r>
          </a:p>
        </p:txBody>
      </p:sp>
      <p:sp>
        <p:nvSpPr>
          <p:cNvPr id="798" name="Lay Off"/>
          <p:cNvSpPr/>
          <p:nvPr/>
        </p:nvSpPr>
        <p:spPr>
          <a:xfrm rot="18739876">
            <a:off x="3537052" y="2738202"/>
            <a:ext cx="885050" cy="361246"/>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Lay Off </a:t>
            </a:r>
          </a:p>
        </p:txBody>
      </p:sp>
      <p:sp>
        <p:nvSpPr>
          <p:cNvPr id="799" name="Corning  -  (2)"/>
          <p:cNvSpPr/>
          <p:nvPr/>
        </p:nvSpPr>
        <p:spPr>
          <a:xfrm>
            <a:off x="5455928" y="3598480"/>
            <a:ext cx="614117" cy="758615"/>
          </a:xfrm>
          <a:prstGeom prst="rect">
            <a:avLst/>
          </a:prstGeom>
          <a:solidFill>
            <a:srgbClr val="FFF99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Corning  -  (2)</a:t>
            </a:r>
          </a:p>
        </p:txBody>
      </p:sp>
      <p:sp>
        <p:nvSpPr>
          <p:cNvPr id="800" name="c"/>
          <p:cNvSpPr/>
          <p:nvPr/>
        </p:nvSpPr>
        <p:spPr>
          <a:xfrm>
            <a:off x="6105031" y="1643384"/>
            <a:ext cx="108373" cy="252871"/>
          </a:xfrm>
          <a:prstGeom prst="rect">
            <a:avLst/>
          </a:prstGeom>
          <a:solidFill>
            <a:srgbClr val="CCE8B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900">
                <a:latin typeface="Geneva"/>
                <a:ea typeface="Geneva"/>
                <a:cs typeface="Geneva"/>
                <a:sym typeface="Geneva"/>
              </a:defRPr>
            </a:lvl1pPr>
          </a:lstStyle>
          <a:p>
            <a:r>
              <a:rPr sz="1280"/>
              <a:t>c</a:t>
            </a:r>
          </a:p>
        </p:txBody>
      </p:sp>
      <p:sp>
        <p:nvSpPr>
          <p:cNvPr id="801" name="CC Nursing"/>
          <p:cNvSpPr/>
          <p:nvPr/>
        </p:nvSpPr>
        <p:spPr>
          <a:xfrm>
            <a:off x="5960533" y="5039082"/>
            <a:ext cx="1065671" cy="650240"/>
          </a:xfrm>
          <a:prstGeom prst="rect">
            <a:avLst/>
          </a:prstGeom>
          <a:solidFill>
            <a:srgbClr val="00F900"/>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CC Nursing</a:t>
            </a:r>
          </a:p>
        </p:txBody>
      </p:sp>
      <p:sp>
        <p:nvSpPr>
          <p:cNvPr id="802" name="Line"/>
          <p:cNvSpPr/>
          <p:nvPr/>
        </p:nvSpPr>
        <p:spPr>
          <a:xfrm flipH="1" flipV="1">
            <a:off x="7026205" y="5310032"/>
            <a:ext cx="3197015" cy="36109"/>
          </a:xfrm>
          <a:prstGeom prst="line">
            <a:avLst/>
          </a:prstGeom>
          <a:ln w="38100">
            <a:solidFill>
              <a:srgbClr val="00C7FC"/>
            </a:solidFill>
            <a:custDash>
              <a:ds d="200000" sp="200000"/>
            </a:custDash>
            <a:miter lim="400000"/>
            <a:headEnd type="stealth"/>
          </a:ln>
        </p:spPr>
        <p:txBody>
          <a:bodyPr lIns="72249" tIns="72249" rIns="72249" bIns="72249" anchor="ctr"/>
          <a:lstStyle/>
          <a:p>
            <a:endParaRPr sz="3413"/>
          </a:p>
        </p:txBody>
      </p:sp>
      <p:sp>
        <p:nvSpPr>
          <p:cNvPr id="803" name="Meets WIfe While in nursing School"/>
          <p:cNvSpPr/>
          <p:nvPr/>
        </p:nvSpPr>
        <p:spPr>
          <a:xfrm rot="18739876">
            <a:off x="2311396" y="2629130"/>
            <a:ext cx="1607539" cy="41543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Meets WIfe While in nursing School  </a:t>
            </a:r>
          </a:p>
        </p:txBody>
      </p:sp>
      <p:sp>
        <p:nvSpPr>
          <p:cNvPr id="804" name="UE"/>
          <p:cNvSpPr/>
          <p:nvPr/>
        </p:nvSpPr>
        <p:spPr>
          <a:xfrm>
            <a:off x="3522134" y="3323171"/>
            <a:ext cx="270933" cy="270933"/>
          </a:xfrm>
          <a:prstGeom prst="rect">
            <a:avLst/>
          </a:prstGeom>
          <a:solidFill>
            <a:srgbClr val="BE38F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lvl1pPr defTabSz="406400">
              <a:defRPr sz="800"/>
            </a:lvl1pPr>
          </a:lstStyle>
          <a:p>
            <a:r>
              <a:rPr sz="1138"/>
              <a:t>UE</a:t>
            </a:r>
          </a:p>
        </p:txBody>
      </p:sp>
      <p:sp>
        <p:nvSpPr>
          <p:cNvPr id="805" name="Line"/>
          <p:cNvSpPr/>
          <p:nvPr/>
        </p:nvSpPr>
        <p:spPr>
          <a:xfrm flipH="1">
            <a:off x="2528711" y="3637952"/>
            <a:ext cx="352927" cy="1094073"/>
          </a:xfrm>
          <a:prstGeom prst="line">
            <a:avLst/>
          </a:prstGeom>
          <a:ln w="12700">
            <a:solidFill>
              <a:srgbClr val="000000"/>
            </a:solidFill>
            <a:miter lim="400000"/>
            <a:headEnd type="oval"/>
          </a:ln>
        </p:spPr>
        <p:txBody>
          <a:bodyPr lIns="72249" tIns="72249" rIns="72249" bIns="72249" anchor="ctr"/>
          <a:lstStyle/>
          <a:p>
            <a:endParaRPr sz="3413"/>
          </a:p>
        </p:txBody>
      </p:sp>
      <p:sp>
        <p:nvSpPr>
          <p:cNvPr id="806" name="Unhappy"/>
          <p:cNvSpPr/>
          <p:nvPr/>
        </p:nvSpPr>
        <p:spPr>
          <a:xfrm rot="18739876">
            <a:off x="1880661" y="4424993"/>
            <a:ext cx="1137921" cy="433495"/>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Unhappy</a:t>
            </a:r>
          </a:p>
        </p:txBody>
      </p:sp>
      <p:sp>
        <p:nvSpPr>
          <p:cNvPr id="807" name="Unhappy…"/>
          <p:cNvSpPr/>
          <p:nvPr/>
        </p:nvSpPr>
        <p:spPr>
          <a:xfrm rot="18739876">
            <a:off x="2721480" y="5078753"/>
            <a:ext cx="2203593" cy="541868"/>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1138"/>
              <a:t>Unhappy</a:t>
            </a:r>
          </a:p>
          <a:p>
            <a:pPr defTabSz="577982">
              <a:defRPr sz="800"/>
            </a:pPr>
            <a:r>
              <a:rPr sz="1138"/>
              <a:t>Starts  Looking New Career </a:t>
            </a:r>
          </a:p>
        </p:txBody>
      </p:sp>
      <p:sp>
        <p:nvSpPr>
          <p:cNvPr id="808" name="Line"/>
          <p:cNvSpPr/>
          <p:nvPr/>
        </p:nvSpPr>
        <p:spPr>
          <a:xfrm flipH="1">
            <a:off x="4330481" y="3601602"/>
            <a:ext cx="369145" cy="1157769"/>
          </a:xfrm>
          <a:prstGeom prst="line">
            <a:avLst/>
          </a:prstGeom>
          <a:ln w="12700">
            <a:solidFill>
              <a:srgbClr val="000000"/>
            </a:solidFill>
            <a:miter lim="400000"/>
            <a:headEnd type="oval"/>
          </a:ln>
        </p:spPr>
        <p:txBody>
          <a:bodyPr lIns="72249" tIns="72249" rIns="72249" bIns="72249" anchor="ctr"/>
          <a:lstStyle/>
          <a:p>
            <a:endParaRPr sz="3413"/>
          </a:p>
        </p:txBody>
      </p:sp>
      <p:sp>
        <p:nvSpPr>
          <p:cNvPr id="809" name="Lay Off"/>
          <p:cNvSpPr/>
          <p:nvPr/>
        </p:nvSpPr>
        <p:spPr>
          <a:xfrm rot="18739876">
            <a:off x="5269644" y="2815062"/>
            <a:ext cx="903113" cy="28899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Lay Off </a:t>
            </a:r>
          </a:p>
        </p:txBody>
      </p:sp>
      <p:sp>
        <p:nvSpPr>
          <p:cNvPr id="810" name="UE"/>
          <p:cNvSpPr/>
          <p:nvPr/>
        </p:nvSpPr>
        <p:spPr>
          <a:xfrm>
            <a:off x="5292231" y="3395420"/>
            <a:ext cx="270933" cy="270933"/>
          </a:xfrm>
          <a:prstGeom prst="rect">
            <a:avLst/>
          </a:prstGeom>
          <a:solidFill>
            <a:srgbClr val="BE38F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lvl1pPr defTabSz="406400">
              <a:defRPr sz="800"/>
            </a:lvl1pPr>
          </a:lstStyle>
          <a:p>
            <a:r>
              <a:rPr sz="1138"/>
              <a:t>UE</a:t>
            </a:r>
          </a:p>
        </p:txBody>
      </p:sp>
      <p:sp>
        <p:nvSpPr>
          <p:cNvPr id="811" name="Lost Child 98"/>
          <p:cNvSpPr/>
          <p:nvPr/>
        </p:nvSpPr>
        <p:spPr>
          <a:xfrm rot="18739876">
            <a:off x="4282121" y="2599289"/>
            <a:ext cx="866988" cy="28899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Lost Child 98 </a:t>
            </a:r>
          </a:p>
        </p:txBody>
      </p:sp>
      <p:sp>
        <p:nvSpPr>
          <p:cNvPr id="812" name="UE"/>
          <p:cNvSpPr/>
          <p:nvPr/>
        </p:nvSpPr>
        <p:spPr>
          <a:xfrm>
            <a:off x="4244622" y="3124487"/>
            <a:ext cx="252871" cy="252871"/>
          </a:xfrm>
          <a:prstGeom prst="rect">
            <a:avLst/>
          </a:prstGeom>
          <a:solidFill>
            <a:srgbClr val="BE38F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lvl1pPr defTabSz="406400">
              <a:defRPr sz="800"/>
            </a:lvl1pPr>
          </a:lstStyle>
          <a:p>
            <a:r>
              <a:rPr sz="1138"/>
              <a:t>UE</a:t>
            </a:r>
          </a:p>
        </p:txBody>
      </p:sp>
      <p:sp>
        <p:nvSpPr>
          <p:cNvPr id="813" name="Wife Returns to Work"/>
          <p:cNvSpPr/>
          <p:nvPr/>
        </p:nvSpPr>
        <p:spPr>
          <a:xfrm rot="18739876">
            <a:off x="6607573" y="3039026"/>
            <a:ext cx="1499166" cy="41543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Wife Returns to Work </a:t>
            </a:r>
          </a:p>
        </p:txBody>
      </p:sp>
      <p:sp>
        <p:nvSpPr>
          <p:cNvPr id="814" name="Professional Counseling…"/>
          <p:cNvSpPr/>
          <p:nvPr/>
        </p:nvSpPr>
        <p:spPr>
          <a:xfrm>
            <a:off x="4634547" y="4380530"/>
            <a:ext cx="1607539" cy="50574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1138"/>
              <a:t>Professional Counseling</a:t>
            </a:r>
          </a:p>
          <a:p>
            <a:pPr defTabSz="577982">
              <a:defRPr sz="800"/>
            </a:pPr>
            <a:r>
              <a:rPr sz="1138"/>
              <a:t>Switch job Anxiety </a:t>
            </a:r>
          </a:p>
        </p:txBody>
      </p:sp>
      <p:sp>
        <p:nvSpPr>
          <p:cNvPr id="815" name="Interview 14 - 10"/>
          <p:cNvSpPr/>
          <p:nvPr/>
        </p:nvSpPr>
        <p:spPr>
          <a:xfrm>
            <a:off x="451556" y="6231189"/>
            <a:ext cx="1806222" cy="433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a:lvl1pPr>
          </a:lstStyle>
          <a:p>
            <a:r>
              <a:rPr sz="1422"/>
              <a:t>Interview 14 - 10 </a:t>
            </a:r>
          </a:p>
        </p:txBody>
      </p:sp>
      <p:sp>
        <p:nvSpPr>
          <p:cNvPr id="816" name="Takes Job and Unhappy"/>
          <p:cNvSpPr/>
          <p:nvPr/>
        </p:nvSpPr>
        <p:spPr>
          <a:xfrm rot="18739876">
            <a:off x="5446150" y="2605486"/>
            <a:ext cx="1661726" cy="270935"/>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Takes Job and Unhappy</a:t>
            </a:r>
          </a:p>
        </p:txBody>
      </p:sp>
      <p:sp>
        <p:nvSpPr>
          <p:cNvPr id="817" name="Career Goal"/>
          <p:cNvSpPr/>
          <p:nvPr/>
        </p:nvSpPr>
        <p:spPr>
          <a:xfrm>
            <a:off x="10494151" y="2347811"/>
            <a:ext cx="1192107" cy="37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Career Goal </a:t>
            </a:r>
          </a:p>
        </p:txBody>
      </p:sp>
      <p:sp>
        <p:nvSpPr>
          <p:cNvPr id="818" name="WIlliam began his Career AS Chemical Engineer, Laid Off Corning – Expected” Written on the wall” p. 14-15.  Laid off Citric Acid-  “ Bottom Fell Out” saw it coming  p.18.  Reacted to both layoffs by networking and finding other jobs in the field , Loss of a child p. 26 in hospital environment , The loss of child he experiences with wife , With his curiosity which  lead him to seek out experience in surgery through an old friend in his support system 13a  P. 27 allows him to think about a major career change, during a dissatisfied p.23 (11)  stage in his current career path. Participant is very self reflexive and planful he is a problem solver who take his unstable and dissatisfied experience in his field and is able to make a major career change.  He is flexible and able to wait until his wife goes back t work in order to  achieve the desired security (14) for his family before making a major career change…"/>
          <p:cNvSpPr/>
          <p:nvPr/>
        </p:nvSpPr>
        <p:spPr>
          <a:xfrm>
            <a:off x="325120" y="5075485"/>
            <a:ext cx="6701084" cy="4154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288991" indent="54186" defTabSz="577982">
              <a:lnSpc>
                <a:spcPct val="140000"/>
              </a:lnSpc>
              <a:spcBef>
                <a:spcPts val="1280"/>
              </a:spcBef>
              <a:defRPr sz="900">
                <a:latin typeface="Arial Narrow"/>
                <a:ea typeface="Arial Narrow"/>
                <a:cs typeface="Arial Narrow"/>
                <a:sym typeface="Arial Narrow"/>
              </a:defRPr>
            </a:pPr>
            <a:endParaRPr sz="1280" dirty="0"/>
          </a:p>
        </p:txBody>
      </p:sp>
      <p:sp>
        <p:nvSpPr>
          <p:cNvPr id="819" name="Visits Physician Friend on Vacation"/>
          <p:cNvSpPr/>
          <p:nvPr/>
        </p:nvSpPr>
        <p:spPr>
          <a:xfrm rot="18739876">
            <a:off x="6073939" y="2353672"/>
            <a:ext cx="2041033" cy="48768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Visits Physician Friend on Vacation </a:t>
            </a:r>
          </a:p>
        </p:txBody>
      </p:sp>
      <p:sp>
        <p:nvSpPr>
          <p:cNvPr id="820" name="PN: William"/>
          <p:cNvSpPr/>
          <p:nvPr/>
        </p:nvSpPr>
        <p:spPr>
          <a:xfrm>
            <a:off x="577991" y="2347811"/>
            <a:ext cx="1715911" cy="37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PN: William</a:t>
            </a:r>
          </a:p>
        </p:txBody>
      </p:sp>
      <p:sp>
        <p:nvSpPr>
          <p:cNvPr id="821" name="UE"/>
          <p:cNvSpPr/>
          <p:nvPr/>
        </p:nvSpPr>
        <p:spPr>
          <a:xfrm>
            <a:off x="6123094" y="3413482"/>
            <a:ext cx="270933" cy="270933"/>
          </a:xfrm>
          <a:prstGeom prst="rect">
            <a:avLst/>
          </a:prstGeom>
          <a:solidFill>
            <a:srgbClr val="BE38F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lvl1pPr defTabSz="406400">
              <a:defRPr sz="800"/>
            </a:lvl1pPr>
          </a:lstStyle>
          <a:p>
            <a:r>
              <a:rPr sz="1138"/>
              <a:t>UE</a:t>
            </a:r>
          </a:p>
        </p:txBody>
      </p:sp>
    </p:spTree>
    <p:extLst>
      <p:ext uri="{BB962C8B-B14F-4D97-AF65-F5344CB8AC3E}">
        <p14:creationId xmlns:p14="http://schemas.microsoft.com/office/powerpoint/2010/main" val="2695999636"/>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Rectangle"/>
          <p:cNvSpPr/>
          <p:nvPr/>
        </p:nvSpPr>
        <p:spPr>
          <a:xfrm>
            <a:off x="144498" y="198684"/>
            <a:ext cx="12661618" cy="9428480"/>
          </a:xfrm>
          <a:prstGeom prst="rect">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824" name="Rounded Rectangle"/>
          <p:cNvSpPr/>
          <p:nvPr/>
        </p:nvSpPr>
        <p:spPr>
          <a:xfrm>
            <a:off x="1426916" y="866986"/>
            <a:ext cx="10277404" cy="1264356"/>
          </a:xfrm>
          <a:prstGeom prst="roundRect">
            <a:avLst>
              <a:gd name="adj" fmla="val 21429"/>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825" name="4. Work related unplanned events"/>
          <p:cNvSpPr txBox="1">
            <a:spLocks noGrp="1"/>
          </p:cNvSpPr>
          <p:nvPr>
            <p:ph type="title"/>
          </p:nvPr>
        </p:nvSpPr>
        <p:spPr>
          <a:xfrm>
            <a:off x="1842347" y="661529"/>
            <a:ext cx="9302044" cy="1625601"/>
          </a:xfrm>
          <a:prstGeom prst="rect">
            <a:avLst/>
          </a:prstGeom>
        </p:spPr>
        <p:txBody>
          <a:bodyPr/>
          <a:lstStyle>
            <a:lvl1pPr>
              <a:defRPr sz="3300"/>
            </a:lvl1pPr>
          </a:lstStyle>
          <a:p>
            <a:r>
              <a:t>4. Work related unplanned events </a:t>
            </a:r>
          </a:p>
        </p:txBody>
      </p:sp>
      <p:sp>
        <p:nvSpPr>
          <p:cNvPr id="826" name="Incidents:…"/>
          <p:cNvSpPr txBox="1">
            <a:spLocks noGrp="1"/>
          </p:cNvSpPr>
          <p:nvPr>
            <p:ph type="body" sz="quarter" idx="1"/>
          </p:nvPr>
        </p:nvSpPr>
        <p:spPr>
          <a:xfrm>
            <a:off x="1264355" y="3070581"/>
            <a:ext cx="4840676" cy="4443308"/>
          </a:xfrm>
          <a:prstGeom prst="rect">
            <a:avLst/>
          </a:prstGeom>
        </p:spPr>
        <p:txBody>
          <a:bodyPr>
            <a:normAutofit lnSpcReduction="10000"/>
          </a:bodyPr>
          <a:lstStyle/>
          <a:p>
            <a:pPr>
              <a:spcBef>
                <a:spcPts val="853"/>
              </a:spcBef>
              <a:buSzTx/>
              <a:buNone/>
            </a:pPr>
            <a:r>
              <a:rPr sz="3982" b="1">
                <a:latin typeface="Helvetica"/>
                <a:ea typeface="Helvetica"/>
                <a:cs typeface="Helvetica"/>
                <a:sym typeface="Helvetica"/>
              </a:rPr>
              <a:t>Incidents:</a:t>
            </a:r>
            <a:r>
              <a:rPr sz="3982"/>
              <a:t> </a:t>
            </a:r>
          </a:p>
          <a:p>
            <a:pPr>
              <a:spcBef>
                <a:spcPts val="853"/>
              </a:spcBef>
            </a:pPr>
            <a:r>
              <a:rPr sz="3982"/>
              <a:t>Forced resignations </a:t>
            </a:r>
          </a:p>
          <a:p>
            <a:pPr>
              <a:spcBef>
                <a:spcPts val="853"/>
              </a:spcBef>
            </a:pPr>
            <a:r>
              <a:rPr sz="3982"/>
              <a:t>Conflicts on the job </a:t>
            </a:r>
          </a:p>
          <a:p>
            <a:pPr>
              <a:spcBef>
                <a:spcPts val="853"/>
              </a:spcBef>
            </a:pPr>
            <a:r>
              <a:rPr sz="3982"/>
              <a:t>Layoffs</a:t>
            </a:r>
          </a:p>
          <a:p>
            <a:pPr>
              <a:spcBef>
                <a:spcPts val="853"/>
              </a:spcBef>
            </a:pPr>
            <a:r>
              <a:rPr sz="3982"/>
              <a:t>Business failures </a:t>
            </a:r>
          </a:p>
        </p:txBody>
      </p:sp>
      <p:sp>
        <p:nvSpPr>
          <p:cNvPr id="827" name="Effects:…"/>
          <p:cNvSpPr/>
          <p:nvPr/>
        </p:nvSpPr>
        <p:spPr>
          <a:xfrm>
            <a:off x="6646898" y="3052516"/>
            <a:ext cx="5436729" cy="3284469"/>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p>
            <a:pPr marL="487672" indent="-487672" defTabSz="1300460">
              <a:spcBef>
                <a:spcPts val="853"/>
              </a:spcBef>
              <a:buClr>
                <a:srgbClr val="000000"/>
              </a:buClr>
              <a:defRPr sz="1800">
                <a:uFill>
                  <a:solidFill>
                    <a:srgbClr val="000000"/>
                  </a:solidFill>
                </a:uFill>
                <a:latin typeface="+mn-lt"/>
                <a:ea typeface="+mn-ea"/>
                <a:cs typeface="+mn-cs"/>
                <a:sym typeface="Calibri"/>
              </a:defRPr>
            </a:pPr>
            <a:r>
              <a:rPr sz="3982" dirty="0">
                <a:latin typeface="Helvetica"/>
                <a:ea typeface="Helvetica"/>
                <a:cs typeface="Helvetica"/>
                <a:sym typeface="Helvetica"/>
              </a:rPr>
              <a:t>Effects:</a:t>
            </a:r>
          </a:p>
          <a:p>
            <a:pPr marL="487672" indent="-487672" algn="l"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Lost job and started new work </a:t>
            </a:r>
          </a:p>
          <a:p>
            <a:pPr marL="487672" indent="-487672" algn="l"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Changed jobs </a:t>
            </a:r>
          </a:p>
          <a:p>
            <a:pPr marL="487672" indent="-487672" algn="l"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Changed career </a:t>
            </a:r>
          </a:p>
        </p:txBody>
      </p:sp>
      <p:sp>
        <p:nvSpPr>
          <p:cNvPr id="828"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68</a:t>
            </a:fld>
            <a:endParaRPr/>
          </a:p>
        </p:txBody>
      </p:sp>
    </p:spTree>
    <p:extLst>
      <p:ext uri="{BB962C8B-B14F-4D97-AF65-F5344CB8AC3E}">
        <p14:creationId xmlns:p14="http://schemas.microsoft.com/office/powerpoint/2010/main" val="13282847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2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8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8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8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82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82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827">
                                            <p:bg/>
                                          </p:spTgt>
                                        </p:tgtEl>
                                        <p:attrNameLst>
                                          <p:attrName>style.visibility</p:attrName>
                                        </p:attrNameLst>
                                      </p:cBhvr>
                                      <p:to>
                                        <p:strVal val="visible"/>
                                      </p:to>
                                    </p:set>
                                  </p:childTnLst>
                                </p:cTn>
                              </p:par>
                              <p:par>
                                <p:cTn id="29" presetID="1" presetClass="entr" presetSubtype="0" fill="hold" grpId="0" nodeType="withEffect">
                                  <p:stCondLst>
                                    <p:cond delay="0"/>
                                  </p:stCondLst>
                                  <p:iterate>
                                    <p:tmAbs val="0"/>
                                  </p:iterate>
                                  <p:childTnLst>
                                    <p:set>
                                      <p:cBhvr>
                                        <p:cTn id="30" fill="hold"/>
                                        <p:tgtEl>
                                          <p:spTgt spid="82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82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82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build="p" bldLvl="5" animBg="1" advAuto="0"/>
      <p:bldP spid="827" grpId="0" build="p" bldLvl="5"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69</a:t>
            </a:fld>
            <a:endParaRPr/>
          </a:p>
        </p:txBody>
      </p:sp>
      <p:sp>
        <p:nvSpPr>
          <p:cNvPr id="836" name="College"/>
          <p:cNvSpPr/>
          <p:nvPr/>
        </p:nvSpPr>
        <p:spPr>
          <a:xfrm>
            <a:off x="1083733" y="1968782"/>
            <a:ext cx="614116" cy="433493"/>
          </a:xfrm>
          <a:prstGeom prst="rect">
            <a:avLst/>
          </a:prstGeom>
          <a:solidFill>
            <a:srgbClr val="00F900"/>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700"/>
            </a:lvl1pPr>
          </a:lstStyle>
          <a:p>
            <a:r>
              <a:rPr sz="996"/>
              <a:t>College </a:t>
            </a:r>
          </a:p>
        </p:txBody>
      </p:sp>
      <p:sp>
        <p:nvSpPr>
          <p:cNvPr id="837" name="Burger King"/>
          <p:cNvSpPr/>
          <p:nvPr/>
        </p:nvSpPr>
        <p:spPr>
          <a:xfrm>
            <a:off x="1103967" y="2536211"/>
            <a:ext cx="541868" cy="451557"/>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700"/>
            </a:pPr>
            <a:r>
              <a:rPr sz="996"/>
              <a:t>Burger King</a:t>
            </a:r>
            <a:r>
              <a:rPr sz="996">
                <a:solidFill>
                  <a:srgbClr val="00FDFF"/>
                </a:solidFill>
              </a:rPr>
              <a:t> </a:t>
            </a:r>
          </a:p>
        </p:txBody>
      </p:sp>
      <p:sp>
        <p:nvSpPr>
          <p:cNvPr id="838" name="Machine Operator  FT"/>
          <p:cNvSpPr/>
          <p:nvPr/>
        </p:nvSpPr>
        <p:spPr>
          <a:xfrm rot="16139">
            <a:off x="2192055" y="3254547"/>
            <a:ext cx="1842348" cy="1011486"/>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700"/>
            </a:pPr>
            <a:endParaRPr sz="996"/>
          </a:p>
          <a:p>
            <a:pPr defTabSz="577982">
              <a:defRPr sz="700"/>
            </a:pPr>
            <a:r>
              <a:rPr sz="996"/>
              <a:t>Machine Operator  FT</a:t>
            </a:r>
          </a:p>
        </p:txBody>
      </p:sp>
      <p:sp>
        <p:nvSpPr>
          <p:cNvPr id="839" name="Cashier Gas Station"/>
          <p:cNvSpPr/>
          <p:nvPr/>
        </p:nvSpPr>
        <p:spPr>
          <a:xfrm>
            <a:off x="486668" y="2544810"/>
            <a:ext cx="523806" cy="469619"/>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Cashier Gas Station</a:t>
            </a:r>
          </a:p>
        </p:txBody>
      </p:sp>
      <p:sp>
        <p:nvSpPr>
          <p:cNvPr id="840" name="Sudden Loss of Childcare"/>
          <p:cNvSpPr/>
          <p:nvPr/>
        </p:nvSpPr>
        <p:spPr>
          <a:xfrm rot="19108568">
            <a:off x="1526705" y="1115909"/>
            <a:ext cx="1697850" cy="41543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Sudden Loss of Childcare</a:t>
            </a:r>
          </a:p>
        </p:txBody>
      </p:sp>
      <p:sp>
        <p:nvSpPr>
          <p:cNvPr id="841" name="Company Closes Lay Off"/>
          <p:cNvSpPr/>
          <p:nvPr/>
        </p:nvSpPr>
        <p:spPr>
          <a:xfrm rot="18366857">
            <a:off x="3739368" y="2257642"/>
            <a:ext cx="1499166" cy="596055"/>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Company Closes Lay Off  </a:t>
            </a:r>
          </a:p>
        </p:txBody>
      </p:sp>
      <p:sp>
        <p:nvSpPr>
          <p:cNvPr id="842" name="Pregnancy HS (5)"/>
          <p:cNvSpPr/>
          <p:nvPr/>
        </p:nvSpPr>
        <p:spPr>
          <a:xfrm rot="19303552">
            <a:off x="847226" y="1135029"/>
            <a:ext cx="1697850" cy="34318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Pregnancy HS (5)</a:t>
            </a:r>
          </a:p>
        </p:txBody>
      </p:sp>
      <p:sp>
        <p:nvSpPr>
          <p:cNvPr id="843" name="HS"/>
          <p:cNvSpPr/>
          <p:nvPr/>
        </p:nvSpPr>
        <p:spPr>
          <a:xfrm>
            <a:off x="433493" y="1968782"/>
            <a:ext cx="614116" cy="433493"/>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1000"/>
            </a:lvl1pPr>
          </a:lstStyle>
          <a:p>
            <a:r>
              <a:rPr sz="1422"/>
              <a:t>HS </a:t>
            </a:r>
          </a:p>
        </p:txBody>
      </p:sp>
      <p:sp>
        <p:nvSpPr>
          <p:cNvPr id="844" name="Line"/>
          <p:cNvSpPr/>
          <p:nvPr/>
        </p:nvSpPr>
        <p:spPr>
          <a:xfrm flipH="1">
            <a:off x="2189142" y="2183721"/>
            <a:ext cx="8164126" cy="43281"/>
          </a:xfrm>
          <a:prstGeom prst="line">
            <a:avLst/>
          </a:prstGeom>
          <a:ln w="50800">
            <a:solidFill>
              <a:srgbClr val="00C7FC"/>
            </a:solidFill>
            <a:custDash>
              <a:ds d="200000" sp="200000"/>
            </a:custDash>
            <a:miter lim="400000"/>
            <a:headEnd type="stealth"/>
          </a:ln>
        </p:spPr>
        <p:txBody>
          <a:bodyPr lIns="72249" tIns="72249" rIns="72249" bIns="72249" anchor="ctr"/>
          <a:lstStyle/>
          <a:p>
            <a:endParaRPr sz="3413"/>
          </a:p>
        </p:txBody>
      </p:sp>
      <p:sp>
        <p:nvSpPr>
          <p:cNvPr id="845" name="Health Occupations RN"/>
          <p:cNvSpPr/>
          <p:nvPr/>
        </p:nvSpPr>
        <p:spPr>
          <a:xfrm>
            <a:off x="10656711" y="1733973"/>
            <a:ext cx="1806222" cy="90311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4498" tIns="144498" rIns="144498" bIns="144498"/>
          <a:lstStyle>
            <a:lvl1pPr algn="ctr" defTabSz="406400">
              <a:defRPr sz="1000"/>
            </a:lvl1pPr>
          </a:lstStyle>
          <a:p>
            <a:r>
              <a:rPr sz="1422"/>
              <a:t>Health Occupations RN </a:t>
            </a:r>
          </a:p>
        </p:txBody>
      </p:sp>
      <p:sp>
        <p:nvSpPr>
          <p:cNvPr id="846" name="Manufacturing"/>
          <p:cNvSpPr/>
          <p:nvPr/>
        </p:nvSpPr>
        <p:spPr>
          <a:xfrm>
            <a:off x="10765084" y="4009814"/>
            <a:ext cx="1589476" cy="75861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4498" tIns="144498" rIns="144498" bIns="144498"/>
          <a:lstStyle>
            <a:lvl1pPr algn="ctr" defTabSz="406400">
              <a:defRPr sz="1000"/>
            </a:lvl1pPr>
          </a:lstStyle>
          <a:p>
            <a:r>
              <a:rPr sz="1422"/>
              <a:t>Manufacturing </a:t>
            </a:r>
          </a:p>
        </p:txBody>
      </p:sp>
      <p:sp>
        <p:nvSpPr>
          <p:cNvPr id="847" name="Line"/>
          <p:cNvSpPr/>
          <p:nvPr/>
        </p:nvSpPr>
        <p:spPr>
          <a:xfrm flipH="1" flipV="1">
            <a:off x="3890601" y="4139901"/>
            <a:ext cx="6459054" cy="72250"/>
          </a:xfrm>
          <a:prstGeom prst="line">
            <a:avLst/>
          </a:prstGeom>
          <a:ln w="50800">
            <a:solidFill>
              <a:srgbClr val="00C7FC"/>
            </a:solidFill>
            <a:custDash>
              <a:ds d="200000" sp="200000"/>
            </a:custDash>
            <a:miter lim="400000"/>
            <a:headEnd type="stealth"/>
          </a:ln>
        </p:spPr>
        <p:txBody>
          <a:bodyPr lIns="72249" tIns="72249" rIns="72249" bIns="72249" anchor="ctr"/>
          <a:lstStyle/>
          <a:p>
            <a:endParaRPr sz="3413"/>
          </a:p>
        </p:txBody>
      </p:sp>
      <p:sp>
        <p:nvSpPr>
          <p:cNvPr id="848" name="Interview 8 - 5…"/>
          <p:cNvSpPr/>
          <p:nvPr/>
        </p:nvSpPr>
        <p:spPr>
          <a:xfrm>
            <a:off x="668302" y="6412089"/>
            <a:ext cx="2059093" cy="260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1100" b="1"/>
            </a:pPr>
            <a:r>
              <a:rPr sz="1564"/>
              <a:t>Interview 8 - 5 </a:t>
            </a:r>
          </a:p>
          <a:p>
            <a:pPr defTabSz="577982">
              <a:defRPr sz="900"/>
            </a:pPr>
            <a:endParaRPr sz="1280"/>
          </a:p>
          <a:p>
            <a:pPr marL="162557" indent="-162557" defTabSz="577982">
              <a:buSzPct val="100000"/>
              <a:buChar char="•"/>
              <a:defRPr sz="900"/>
            </a:pPr>
            <a:r>
              <a:rPr sz="1138"/>
              <a:t>Persistence</a:t>
            </a:r>
          </a:p>
          <a:p>
            <a:pPr marL="162557" indent="-162557" defTabSz="577982">
              <a:buSzPct val="100000"/>
              <a:buChar char="•"/>
              <a:defRPr sz="900"/>
            </a:pPr>
            <a:r>
              <a:rPr sz="1138"/>
              <a:t>Plans Ahead</a:t>
            </a:r>
          </a:p>
          <a:p>
            <a:pPr marL="162557" indent="-162557" defTabSz="577982">
              <a:buSzPct val="100000"/>
              <a:buChar char="•"/>
              <a:defRPr sz="900"/>
            </a:pPr>
            <a:r>
              <a:rPr sz="1138"/>
              <a:t>Completes Training. </a:t>
            </a:r>
          </a:p>
          <a:p>
            <a:pPr marL="162557" indent="-162557" defTabSz="577982">
              <a:buSzPct val="100000"/>
              <a:buChar char="•"/>
              <a:defRPr sz="900"/>
            </a:pPr>
            <a:r>
              <a:rPr sz="1138"/>
              <a:t>Searches on Own </a:t>
            </a:r>
          </a:p>
          <a:p>
            <a:pPr marL="162557" indent="-162557" defTabSz="577982">
              <a:buSzPct val="100000"/>
              <a:buChar char="•"/>
              <a:defRPr sz="900"/>
            </a:pPr>
            <a:r>
              <a:rPr sz="1138"/>
              <a:t>Determination </a:t>
            </a:r>
          </a:p>
          <a:p>
            <a:pPr marL="162557" indent="-162557" defTabSz="577982">
              <a:buSzPct val="100000"/>
              <a:buChar char="•"/>
              <a:defRPr sz="900"/>
            </a:pPr>
            <a:r>
              <a:rPr sz="1138"/>
              <a:t>Quick  Learner </a:t>
            </a:r>
          </a:p>
          <a:p>
            <a:pPr marL="162557" indent="-162557" defTabSz="577982">
              <a:buSzPct val="100000"/>
              <a:buChar char="•"/>
              <a:defRPr sz="900"/>
            </a:pPr>
            <a:r>
              <a:rPr sz="1138"/>
              <a:t>Flexible</a:t>
            </a:r>
          </a:p>
          <a:p>
            <a:pPr marL="162557" indent="-162557" defTabSz="577982">
              <a:buSzPct val="100000"/>
              <a:buChar char="•"/>
              <a:defRPr sz="900"/>
            </a:pPr>
            <a:r>
              <a:rPr sz="1138"/>
              <a:t>Nursing is my calling</a:t>
            </a:r>
          </a:p>
          <a:p>
            <a:pPr marL="162557" indent="-162557" defTabSz="577982">
              <a:buSzPct val="100000"/>
              <a:buChar char="•"/>
              <a:defRPr sz="900"/>
            </a:pPr>
            <a:r>
              <a:rPr sz="1138"/>
              <a:t>Optimistic </a:t>
            </a:r>
          </a:p>
          <a:p>
            <a:pPr marL="162557" indent="-162557" defTabSz="577982">
              <a:buSzPct val="100000"/>
              <a:buChar char="•"/>
              <a:defRPr sz="900"/>
            </a:pPr>
            <a:r>
              <a:rPr sz="1138"/>
              <a:t>Great Support Syste</a:t>
            </a:r>
            <a:r>
              <a:rPr sz="1280"/>
              <a:t>m </a:t>
            </a:r>
          </a:p>
        </p:txBody>
      </p:sp>
      <p:sp>
        <p:nvSpPr>
          <p:cNvPr id="849" name="College PT"/>
          <p:cNvSpPr/>
          <p:nvPr/>
        </p:nvSpPr>
        <p:spPr>
          <a:xfrm>
            <a:off x="3504071" y="4858738"/>
            <a:ext cx="957298" cy="559929"/>
          </a:xfrm>
          <a:prstGeom prst="rect">
            <a:avLst/>
          </a:prstGeom>
          <a:solidFill>
            <a:srgbClr val="00F900"/>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900"/>
            </a:lvl1pPr>
          </a:lstStyle>
          <a:p>
            <a:r>
              <a:rPr sz="1280"/>
              <a:t>College PT  </a:t>
            </a:r>
          </a:p>
        </p:txBody>
      </p:sp>
      <p:sp>
        <p:nvSpPr>
          <p:cNvPr id="850" name="ESC offers College Training"/>
          <p:cNvSpPr/>
          <p:nvPr/>
        </p:nvSpPr>
        <p:spPr>
          <a:xfrm rot="16200000">
            <a:off x="4227981" y="4690817"/>
            <a:ext cx="1065673" cy="433495"/>
          </a:xfrm>
          <a:prstGeom prst="rect">
            <a:avLst/>
          </a:prstGeom>
          <a:solidFill>
            <a:srgbClr val="94E3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ESC offers College Training  </a:t>
            </a:r>
          </a:p>
        </p:txBody>
      </p:sp>
      <p:sp>
        <p:nvSpPr>
          <p:cNvPr id="851" name="Hired  as PCA"/>
          <p:cNvSpPr/>
          <p:nvPr/>
        </p:nvSpPr>
        <p:spPr>
          <a:xfrm>
            <a:off x="6403697" y="1797225"/>
            <a:ext cx="632179" cy="614117"/>
          </a:xfrm>
          <a:prstGeom prst="rect">
            <a:avLst/>
          </a:prstGeom>
          <a:solidFill>
            <a:srgbClr val="FFFC41"/>
          </a:solidFill>
          <a:ln w="12700">
            <a:solidFill>
              <a:srgbClr val="000000">
                <a:alpha val="0"/>
              </a:srgb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2" tIns="18062" rIns="18062" bIns="18062"/>
          <a:lstStyle/>
          <a:p>
            <a:pPr defTabSz="577982">
              <a:defRPr sz="800"/>
            </a:pPr>
            <a:r>
              <a:rPr sz="1138"/>
              <a:t>Hired  as PCA</a:t>
            </a:r>
            <a:r>
              <a:rPr sz="1138">
                <a:solidFill>
                  <a:srgbClr val="00FDFF"/>
                </a:solidFill>
              </a:rPr>
              <a:t> </a:t>
            </a:r>
          </a:p>
        </p:txBody>
      </p:sp>
      <p:sp>
        <p:nvSpPr>
          <p:cNvPr id="852" name="College  Surge Tech"/>
          <p:cNvSpPr/>
          <p:nvPr/>
        </p:nvSpPr>
        <p:spPr>
          <a:xfrm>
            <a:off x="5292231" y="1806222"/>
            <a:ext cx="993422" cy="632178"/>
          </a:xfrm>
          <a:prstGeom prst="rect">
            <a:avLst/>
          </a:prstGeom>
          <a:solidFill>
            <a:srgbClr val="00F900"/>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College  Surge Tech </a:t>
            </a:r>
          </a:p>
        </p:txBody>
      </p:sp>
      <p:pic>
        <p:nvPicPr>
          <p:cNvPr id="853" name="Line" descr="Line"/>
          <p:cNvPicPr>
            <a:picLocks/>
          </p:cNvPicPr>
          <p:nvPr/>
        </p:nvPicPr>
        <p:blipFill>
          <a:blip r:embed="rId3"/>
          <a:stretch>
            <a:fillRect/>
          </a:stretch>
        </p:blipFill>
        <p:spPr>
          <a:xfrm>
            <a:off x="1850240" y="2201786"/>
            <a:ext cx="364979" cy="1345637"/>
          </a:xfrm>
          <a:prstGeom prst="rect">
            <a:avLst/>
          </a:prstGeom>
        </p:spPr>
      </p:pic>
      <p:sp>
        <p:nvSpPr>
          <p:cNvPr id="855" name="Surge Tech"/>
          <p:cNvSpPr/>
          <p:nvPr/>
        </p:nvSpPr>
        <p:spPr>
          <a:xfrm rot="1346">
            <a:off x="7197485" y="1746372"/>
            <a:ext cx="1444979" cy="776677"/>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900"/>
            </a:pPr>
            <a:endParaRPr sz="1280"/>
          </a:p>
          <a:p>
            <a:pPr defTabSz="577982">
              <a:defRPr sz="900"/>
            </a:pPr>
            <a:r>
              <a:rPr sz="1280"/>
              <a:t>Surge Tech </a:t>
            </a:r>
          </a:p>
        </p:txBody>
      </p:sp>
      <p:sp>
        <p:nvSpPr>
          <p:cNvPr id="856" name="Birth of Baby (2)"/>
          <p:cNvSpPr/>
          <p:nvPr/>
        </p:nvSpPr>
        <p:spPr>
          <a:xfrm rot="18366857">
            <a:off x="2600106" y="2609245"/>
            <a:ext cx="1029548" cy="25287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Birth of Baby (2)</a:t>
            </a:r>
          </a:p>
        </p:txBody>
      </p:sp>
      <p:sp>
        <p:nvSpPr>
          <p:cNvPr id="857" name="“This is my calling”"/>
          <p:cNvSpPr/>
          <p:nvPr/>
        </p:nvSpPr>
        <p:spPr>
          <a:xfrm rot="18327418">
            <a:off x="6941458" y="3404563"/>
            <a:ext cx="1986846" cy="343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406400">
              <a:defRPr sz="1000" b="1"/>
            </a:lvl1pPr>
          </a:lstStyle>
          <a:p>
            <a:r>
              <a:rPr sz="1422"/>
              <a:t>“This is my calling”</a:t>
            </a:r>
          </a:p>
        </p:txBody>
      </p:sp>
      <p:sp>
        <p:nvSpPr>
          <p:cNvPr id="858" name="Ministry Health Focus"/>
          <p:cNvSpPr/>
          <p:nvPr/>
        </p:nvSpPr>
        <p:spPr>
          <a:xfrm>
            <a:off x="5852160" y="2528711"/>
            <a:ext cx="1715911" cy="487680"/>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4498" tIns="144498" rIns="144498" bIns="144498"/>
          <a:lstStyle>
            <a:lvl1pPr defTabSz="406400">
              <a:defRPr sz="800"/>
            </a:lvl1pPr>
          </a:lstStyle>
          <a:p>
            <a:r>
              <a:rPr sz="1138"/>
              <a:t>Ministry Health Focus</a:t>
            </a:r>
          </a:p>
        </p:txBody>
      </p:sp>
      <p:sp>
        <p:nvSpPr>
          <p:cNvPr id="859" name="Applies Nursing Program - Yet Enrolls Surge Tech"/>
          <p:cNvSpPr/>
          <p:nvPr/>
        </p:nvSpPr>
        <p:spPr>
          <a:xfrm rot="16200000">
            <a:off x="4534896" y="3965971"/>
            <a:ext cx="2257779" cy="41543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i="1"/>
            </a:lvl1pPr>
          </a:lstStyle>
          <a:p>
            <a:r>
              <a:rPr sz="996"/>
              <a:t>Applies Nursing Program - Yet Enrolls Surge Tech </a:t>
            </a:r>
          </a:p>
        </p:txBody>
      </p:sp>
      <p:sp>
        <p:nvSpPr>
          <p:cNvPr id="860" name="College Enrolls as RN"/>
          <p:cNvSpPr/>
          <p:nvPr/>
        </p:nvSpPr>
        <p:spPr>
          <a:xfrm>
            <a:off x="8726813" y="1749260"/>
            <a:ext cx="957299" cy="740553"/>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900"/>
            </a:lvl1pPr>
          </a:lstStyle>
          <a:p>
            <a:r>
              <a:rPr sz="1280"/>
              <a:t>College Enrolls as RN</a:t>
            </a:r>
          </a:p>
        </p:txBody>
      </p:sp>
      <p:sp>
        <p:nvSpPr>
          <p:cNvPr id="861" name="RN - Nursing"/>
          <p:cNvSpPr/>
          <p:nvPr/>
        </p:nvSpPr>
        <p:spPr>
          <a:xfrm>
            <a:off x="10548338" y="2402275"/>
            <a:ext cx="2022969" cy="939236"/>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4498" tIns="144498" rIns="144498" bIns="144498"/>
          <a:lstStyle>
            <a:lvl1pPr algn="ctr" defTabSz="406400">
              <a:defRPr sz="1000"/>
            </a:lvl1pPr>
          </a:lstStyle>
          <a:p>
            <a:r>
              <a:rPr sz="1422"/>
              <a:t>RN - Nursing</a:t>
            </a:r>
          </a:p>
        </p:txBody>
      </p:sp>
      <p:sp>
        <p:nvSpPr>
          <p:cNvPr id="862" name="Girl Friend offers Job Lead"/>
          <p:cNvSpPr/>
          <p:nvPr/>
        </p:nvSpPr>
        <p:spPr>
          <a:xfrm rot="18366857">
            <a:off x="6607348" y="3355637"/>
            <a:ext cx="2077157" cy="234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900"/>
            </a:lvl1pPr>
          </a:lstStyle>
          <a:p>
            <a:r>
              <a:rPr sz="1280"/>
              <a:t>Girl Friend offers Job Lead </a:t>
            </a:r>
          </a:p>
        </p:txBody>
      </p:sp>
      <p:pic>
        <p:nvPicPr>
          <p:cNvPr id="863" name="Seeks out Support state sponsored Programs" descr="Seeks out Support state sponsored Programs"/>
          <p:cNvPicPr>
            <a:picLocks/>
          </p:cNvPicPr>
          <p:nvPr/>
        </p:nvPicPr>
        <p:blipFill>
          <a:blip r:embed="rId4"/>
          <a:stretch>
            <a:fillRect/>
          </a:stretch>
        </p:blipFill>
        <p:spPr>
          <a:xfrm rot="18366857">
            <a:off x="366370" y="3755262"/>
            <a:ext cx="1793627" cy="669771"/>
          </a:xfrm>
          <a:prstGeom prst="rect">
            <a:avLst/>
          </a:prstGeom>
          <a:effectLst>
            <a:outerShdw blurRad="127000" dist="76200" dir="2700000" rotWithShape="0">
              <a:srgbClr val="000000">
                <a:alpha val="75000"/>
              </a:srgbClr>
            </a:outerShdw>
          </a:effectLst>
        </p:spPr>
      </p:pic>
      <p:grpSp>
        <p:nvGrpSpPr>
          <p:cNvPr id="866" name="UE"/>
          <p:cNvGrpSpPr/>
          <p:nvPr/>
        </p:nvGrpSpPr>
        <p:grpSpPr>
          <a:xfrm>
            <a:off x="2018314" y="1960941"/>
            <a:ext cx="405410" cy="323152"/>
            <a:chOff x="0" y="0"/>
            <a:chExt cx="285053" cy="227215"/>
          </a:xfrm>
        </p:grpSpPr>
        <p:sp>
          <p:nvSpPr>
            <p:cNvPr id="865" name="UE"/>
            <p:cNvSpPr/>
            <p:nvPr/>
          </p:nvSpPr>
          <p:spPr>
            <a:xfrm>
              <a:off x="15972" y="18212"/>
              <a:ext cx="254001" cy="1905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124" tIns="36124" rIns="36124" bIns="36124" numCol="1" anchor="t">
              <a:noAutofit/>
            </a:bodyPr>
            <a:lstStyle>
              <a:lvl1pPr algn="ctr" defTabSz="406400">
                <a:defRPr sz="800"/>
              </a:lvl1pPr>
            </a:lstStyle>
            <a:p>
              <a:r>
                <a:rPr sz="1138"/>
                <a:t>UE</a:t>
              </a:r>
            </a:p>
          </p:txBody>
        </p:sp>
        <p:pic>
          <p:nvPicPr>
            <p:cNvPr id="864" name="UE" descr="UE"/>
            <p:cNvPicPr>
              <a:picLocks/>
            </p:cNvPicPr>
            <p:nvPr/>
          </p:nvPicPr>
          <p:blipFill>
            <a:blip r:embed="rId5"/>
            <a:stretch>
              <a:fillRect/>
            </a:stretch>
          </p:blipFill>
          <p:spPr>
            <a:xfrm>
              <a:off x="-1" y="0"/>
              <a:ext cx="285055" cy="227216"/>
            </a:xfrm>
            <a:prstGeom prst="rect">
              <a:avLst/>
            </a:prstGeom>
            <a:effectLst/>
          </p:spPr>
        </p:pic>
      </p:grpSp>
      <p:grpSp>
        <p:nvGrpSpPr>
          <p:cNvPr id="869" name="UE"/>
          <p:cNvGrpSpPr/>
          <p:nvPr/>
        </p:nvGrpSpPr>
        <p:grpSpPr>
          <a:xfrm>
            <a:off x="555274" y="1437137"/>
            <a:ext cx="405410" cy="323152"/>
            <a:chOff x="0" y="0"/>
            <a:chExt cx="285053" cy="227215"/>
          </a:xfrm>
        </p:grpSpPr>
        <p:sp>
          <p:nvSpPr>
            <p:cNvPr id="868" name="UE"/>
            <p:cNvSpPr/>
            <p:nvPr/>
          </p:nvSpPr>
          <p:spPr>
            <a:xfrm>
              <a:off x="15972" y="18212"/>
              <a:ext cx="254001" cy="1905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124" tIns="36124" rIns="36124" bIns="36124" numCol="1" anchor="t">
              <a:noAutofit/>
            </a:bodyPr>
            <a:lstStyle>
              <a:lvl1pPr algn="ctr" defTabSz="406400">
                <a:defRPr sz="800"/>
              </a:lvl1pPr>
            </a:lstStyle>
            <a:p>
              <a:r>
                <a:rPr sz="1138"/>
                <a:t>UE</a:t>
              </a:r>
            </a:p>
          </p:txBody>
        </p:sp>
        <p:pic>
          <p:nvPicPr>
            <p:cNvPr id="867" name="UE" descr="UE"/>
            <p:cNvPicPr>
              <a:picLocks/>
            </p:cNvPicPr>
            <p:nvPr/>
          </p:nvPicPr>
          <p:blipFill>
            <a:blip r:embed="rId5"/>
            <a:stretch>
              <a:fillRect/>
            </a:stretch>
          </p:blipFill>
          <p:spPr>
            <a:xfrm>
              <a:off x="-1" y="0"/>
              <a:ext cx="285055" cy="227216"/>
            </a:xfrm>
            <a:prstGeom prst="rect">
              <a:avLst/>
            </a:prstGeom>
            <a:effectLst/>
          </p:spPr>
        </p:pic>
      </p:grpSp>
      <p:sp>
        <p:nvSpPr>
          <p:cNvPr id="870" name="Birth of Baby (3)"/>
          <p:cNvSpPr/>
          <p:nvPr/>
        </p:nvSpPr>
        <p:spPr>
          <a:xfrm rot="18366857">
            <a:off x="5490062" y="996119"/>
            <a:ext cx="1029548" cy="25287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Birth of Baby (3)</a:t>
            </a:r>
          </a:p>
        </p:txBody>
      </p:sp>
      <p:grpSp>
        <p:nvGrpSpPr>
          <p:cNvPr id="873" name="UE"/>
          <p:cNvGrpSpPr/>
          <p:nvPr/>
        </p:nvGrpSpPr>
        <p:grpSpPr>
          <a:xfrm>
            <a:off x="4077407" y="3315608"/>
            <a:ext cx="405410" cy="323152"/>
            <a:chOff x="0" y="0"/>
            <a:chExt cx="285053" cy="227215"/>
          </a:xfrm>
        </p:grpSpPr>
        <p:sp>
          <p:nvSpPr>
            <p:cNvPr id="872" name="UE"/>
            <p:cNvSpPr/>
            <p:nvPr/>
          </p:nvSpPr>
          <p:spPr>
            <a:xfrm>
              <a:off x="15972" y="18212"/>
              <a:ext cx="254001" cy="190501"/>
            </a:xfrm>
            <a:prstGeom prst="rect">
              <a:avLst/>
            </a:prstGeom>
            <a:solidFill>
              <a:srgbClr val="874EFE"/>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124" tIns="36124" rIns="36124" bIns="36124" numCol="1" anchor="t">
              <a:noAutofit/>
            </a:bodyPr>
            <a:lstStyle>
              <a:lvl1pPr algn="ctr" defTabSz="406400">
                <a:defRPr sz="800"/>
              </a:lvl1pPr>
            </a:lstStyle>
            <a:p>
              <a:r>
                <a:rPr sz="1138"/>
                <a:t>UE</a:t>
              </a:r>
            </a:p>
          </p:txBody>
        </p:sp>
        <p:pic>
          <p:nvPicPr>
            <p:cNvPr id="871" name="UE" descr="UE"/>
            <p:cNvPicPr>
              <a:picLocks/>
            </p:cNvPicPr>
            <p:nvPr/>
          </p:nvPicPr>
          <p:blipFill>
            <a:blip r:embed="rId5"/>
            <a:stretch>
              <a:fillRect/>
            </a:stretch>
          </p:blipFill>
          <p:spPr>
            <a:xfrm>
              <a:off x="-1" y="0"/>
              <a:ext cx="285055" cy="227216"/>
            </a:xfrm>
            <a:prstGeom prst="rect">
              <a:avLst/>
            </a:prstGeom>
            <a:effectLst/>
          </p:spPr>
        </p:pic>
      </p:grpSp>
      <p:pic>
        <p:nvPicPr>
          <p:cNvPr id="874" name="Line" descr="Line"/>
          <p:cNvPicPr>
            <a:picLocks/>
          </p:cNvPicPr>
          <p:nvPr/>
        </p:nvPicPr>
        <p:blipFill>
          <a:blip r:embed="rId6"/>
          <a:stretch>
            <a:fillRect/>
          </a:stretch>
        </p:blipFill>
        <p:spPr>
          <a:xfrm>
            <a:off x="3775604" y="3427578"/>
            <a:ext cx="396770" cy="383551"/>
          </a:xfrm>
          <a:prstGeom prst="rect">
            <a:avLst/>
          </a:prstGeom>
        </p:spPr>
      </p:pic>
      <p:pic>
        <p:nvPicPr>
          <p:cNvPr id="876" name="Line" descr="Line"/>
          <p:cNvPicPr>
            <a:picLocks/>
          </p:cNvPicPr>
          <p:nvPr/>
        </p:nvPicPr>
        <p:blipFill>
          <a:blip r:embed="rId7"/>
          <a:stretch>
            <a:fillRect/>
          </a:stretch>
        </p:blipFill>
        <p:spPr>
          <a:xfrm>
            <a:off x="5275724" y="2528710"/>
            <a:ext cx="365291" cy="2095221"/>
          </a:xfrm>
          <a:prstGeom prst="rect">
            <a:avLst/>
          </a:prstGeom>
        </p:spPr>
      </p:pic>
      <p:sp>
        <p:nvSpPr>
          <p:cNvPr id="878" name="Career Goal"/>
          <p:cNvSpPr/>
          <p:nvPr/>
        </p:nvSpPr>
        <p:spPr>
          <a:xfrm>
            <a:off x="11090204" y="397369"/>
            <a:ext cx="1192107" cy="37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Career Goal </a:t>
            </a:r>
          </a:p>
        </p:txBody>
      </p:sp>
      <p:pic>
        <p:nvPicPr>
          <p:cNvPr id="879" name="Line" descr="Line"/>
          <p:cNvPicPr>
            <a:picLocks/>
          </p:cNvPicPr>
          <p:nvPr/>
        </p:nvPicPr>
        <p:blipFill>
          <a:blip r:embed="rId8"/>
          <a:stretch>
            <a:fillRect/>
          </a:stretch>
        </p:blipFill>
        <p:spPr>
          <a:xfrm>
            <a:off x="7983498" y="2528707"/>
            <a:ext cx="848933" cy="1228240"/>
          </a:xfrm>
          <a:prstGeom prst="rect">
            <a:avLst/>
          </a:prstGeom>
        </p:spPr>
      </p:pic>
      <p:sp>
        <p:nvSpPr>
          <p:cNvPr id="881" name="PN: Temeka"/>
          <p:cNvSpPr/>
          <p:nvPr/>
        </p:nvSpPr>
        <p:spPr>
          <a:xfrm>
            <a:off x="451556" y="433493"/>
            <a:ext cx="1860409" cy="288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PN: Temeka</a:t>
            </a:r>
          </a:p>
        </p:txBody>
      </p:sp>
    </p:spTree>
    <p:extLst>
      <p:ext uri="{BB962C8B-B14F-4D97-AF65-F5344CB8AC3E}">
        <p14:creationId xmlns:p14="http://schemas.microsoft.com/office/powerpoint/2010/main" val="234948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Unknown.jpeg" descr="Unknown.jpeg"/>
          <p:cNvPicPr>
            <a:picLocks noChangeAspect="1"/>
          </p:cNvPicPr>
          <p:nvPr/>
        </p:nvPicPr>
        <p:blipFill>
          <a:blip r:embed="rId3"/>
          <a:stretch>
            <a:fillRect/>
          </a:stretch>
        </p:blipFill>
        <p:spPr>
          <a:xfrm>
            <a:off x="263581" y="705123"/>
            <a:ext cx="12766332" cy="9562428"/>
          </a:xfrm>
          <a:prstGeom prst="rect">
            <a:avLst/>
          </a:prstGeom>
          <a:ln w="12700">
            <a:miter lim="400000"/>
          </a:ln>
        </p:spPr>
      </p:pic>
      <p:sp>
        <p:nvSpPr>
          <p:cNvPr id="160" name="“The evolving sequence of a person’s work experiences…"/>
          <p:cNvSpPr txBox="1">
            <a:spLocks noGrp="1"/>
          </p:cNvSpPr>
          <p:nvPr>
            <p:ph type="title"/>
          </p:nvPr>
        </p:nvSpPr>
        <p:spPr>
          <a:xfrm>
            <a:off x="582711" y="-98624"/>
            <a:ext cx="10466289" cy="4213424"/>
          </a:xfrm>
          <a:prstGeom prst="rect">
            <a:avLst/>
          </a:prstGeom>
        </p:spPr>
        <p:txBody>
          <a:bodyPr/>
          <a:lstStyle/>
          <a:p>
            <a:pPr algn="l" defTabSz="457200">
              <a:defRPr sz="6000">
                <a:latin typeface="Helvetica"/>
                <a:ea typeface="Helvetica"/>
                <a:cs typeface="Helvetica"/>
                <a:sym typeface="Helvetica"/>
              </a:defRPr>
            </a:pPr>
            <a:endParaRPr/>
          </a:p>
          <a:p>
            <a:pPr algn="l" defTabSz="457200">
              <a:defRPr sz="5100">
                <a:latin typeface="Helvetica"/>
                <a:ea typeface="Helvetica"/>
                <a:cs typeface="Helvetica"/>
                <a:sym typeface="Helvetica"/>
              </a:defRPr>
            </a:pPr>
            <a:r>
              <a:t> “The evolving sequence of a person’s work experiences </a:t>
            </a:r>
          </a:p>
          <a:p>
            <a:pPr algn="l" defTabSz="457200">
              <a:defRPr sz="5100">
                <a:latin typeface="Helvetica"/>
                <a:ea typeface="Helvetica"/>
                <a:cs typeface="Helvetica"/>
                <a:sym typeface="Helvetica"/>
              </a:defRPr>
            </a:pPr>
            <a:r>
              <a:t>over time” </a:t>
            </a:r>
          </a:p>
        </p:txBody>
      </p:sp>
      <p:sp>
        <p:nvSpPr>
          <p:cNvPr id="161" name="Slide Number"/>
          <p:cNvSpPr txBox="1">
            <a:spLocks noGrp="1"/>
          </p:cNvSpPr>
          <p:nvPr>
            <p:ph type="sldNum" sz="quarter" idx="2"/>
          </p:nvPr>
        </p:nvSpPr>
        <p:spPr>
          <a:xfrm>
            <a:off x="6385373" y="9296400"/>
            <a:ext cx="227280" cy="324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Rectangle"/>
          <p:cNvSpPr/>
          <p:nvPr/>
        </p:nvSpPr>
        <p:spPr>
          <a:xfrm>
            <a:off x="-36124" y="54187"/>
            <a:ext cx="13004800" cy="9572978"/>
          </a:xfrm>
          <a:prstGeom prst="rect">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884" name="Rounded Rectangle"/>
          <p:cNvSpPr/>
          <p:nvPr/>
        </p:nvSpPr>
        <p:spPr>
          <a:xfrm>
            <a:off x="885049" y="577991"/>
            <a:ext cx="11234702" cy="1733973"/>
          </a:xfrm>
          <a:prstGeom prst="roundRect">
            <a:avLst>
              <a:gd name="adj" fmla="val 15625"/>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885" name="5. Education related unplanned events"/>
          <p:cNvSpPr txBox="1">
            <a:spLocks noGrp="1"/>
          </p:cNvSpPr>
          <p:nvPr>
            <p:ph type="title"/>
          </p:nvPr>
        </p:nvSpPr>
        <p:spPr>
          <a:xfrm>
            <a:off x="1318542" y="654753"/>
            <a:ext cx="10349653" cy="1589477"/>
          </a:xfrm>
          <a:prstGeom prst="rect">
            <a:avLst/>
          </a:prstGeom>
        </p:spPr>
        <p:txBody>
          <a:bodyPr>
            <a:normAutofit fontScale="90000"/>
          </a:bodyPr>
          <a:lstStyle>
            <a:lvl1pPr>
              <a:defRPr sz="3600"/>
            </a:lvl1pPr>
          </a:lstStyle>
          <a:p>
            <a:pPr>
              <a:defRPr sz="4400"/>
            </a:pPr>
            <a:r>
              <a:rPr sz="5120"/>
              <a:t>5. Education related unplanned events</a:t>
            </a:r>
          </a:p>
        </p:txBody>
      </p:sp>
      <p:sp>
        <p:nvSpPr>
          <p:cNvPr id="886" name="Incidents:…"/>
          <p:cNvSpPr txBox="1">
            <a:spLocks noGrp="1"/>
          </p:cNvSpPr>
          <p:nvPr>
            <p:ph type="body" sz="quarter" idx="1"/>
          </p:nvPr>
        </p:nvSpPr>
        <p:spPr>
          <a:xfrm>
            <a:off x="885049" y="2926083"/>
            <a:ext cx="5219982" cy="4732304"/>
          </a:xfrm>
          <a:prstGeom prst="rect">
            <a:avLst/>
          </a:prstGeom>
        </p:spPr>
        <p:txBody>
          <a:bodyPr/>
          <a:lstStyle/>
          <a:p>
            <a:pPr>
              <a:spcBef>
                <a:spcPts val="853"/>
              </a:spcBef>
              <a:buSzTx/>
              <a:buNone/>
            </a:pPr>
            <a:r>
              <a:rPr sz="3982" b="1">
                <a:latin typeface="Helvetica"/>
                <a:ea typeface="Helvetica"/>
                <a:cs typeface="Helvetica"/>
                <a:sym typeface="Helvetica"/>
              </a:rPr>
              <a:t>Incidents:</a:t>
            </a:r>
          </a:p>
          <a:p>
            <a:pPr>
              <a:spcBef>
                <a:spcPts val="853"/>
              </a:spcBef>
            </a:pPr>
            <a:r>
              <a:rPr sz="3413"/>
              <a:t>Scheduling errors</a:t>
            </a:r>
          </a:p>
          <a:p>
            <a:pPr>
              <a:spcBef>
                <a:spcPts val="853"/>
              </a:spcBef>
            </a:pPr>
            <a:r>
              <a:rPr sz="3413"/>
              <a:t>Enrolled in wrong class</a:t>
            </a:r>
          </a:p>
          <a:p>
            <a:pPr>
              <a:spcBef>
                <a:spcPts val="853"/>
              </a:spcBef>
            </a:pPr>
            <a:r>
              <a:rPr sz="3413"/>
              <a:t>Unexpectedly met influential professor</a:t>
            </a:r>
          </a:p>
          <a:p>
            <a:pPr>
              <a:spcBef>
                <a:spcPts val="853"/>
              </a:spcBef>
              <a:buSzTx/>
              <a:buNone/>
            </a:pPr>
            <a:r>
              <a:rPr sz="3982"/>
              <a:t>  </a:t>
            </a:r>
          </a:p>
        </p:txBody>
      </p:sp>
      <p:sp>
        <p:nvSpPr>
          <p:cNvPr id="887" name="Effects:…"/>
          <p:cNvSpPr/>
          <p:nvPr/>
        </p:nvSpPr>
        <p:spPr>
          <a:xfrm>
            <a:off x="6845582" y="2962205"/>
            <a:ext cx="5219982" cy="5061878"/>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spAutoFit/>
          </a:bodyPr>
          <a:lstStyle/>
          <a:p>
            <a:pPr marL="487672" indent="-487672" defTabSz="1300460">
              <a:spcBef>
                <a:spcPts val="853"/>
              </a:spcBef>
              <a:buClr>
                <a:srgbClr val="000000"/>
              </a:buClr>
              <a:defRPr sz="1800">
                <a:uFill>
                  <a:solidFill>
                    <a:srgbClr val="000000"/>
                  </a:solidFill>
                </a:uFill>
                <a:latin typeface="+mn-lt"/>
                <a:ea typeface="+mn-ea"/>
                <a:cs typeface="+mn-cs"/>
                <a:sym typeface="Calibri"/>
              </a:defRPr>
            </a:pPr>
            <a:r>
              <a:rPr sz="3982" dirty="0">
                <a:latin typeface="Helvetica"/>
                <a:ea typeface="Helvetica"/>
                <a:cs typeface="Helvetica"/>
                <a:sym typeface="Helvetica"/>
              </a:rPr>
              <a:t>Effects:</a:t>
            </a:r>
          </a:p>
          <a:p>
            <a:pPr marL="487672" indent="-487672" algn="l"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Change major</a:t>
            </a:r>
          </a:p>
          <a:p>
            <a:pPr marL="487672" indent="-487672" algn="l"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New program of study  </a:t>
            </a:r>
          </a:p>
          <a:p>
            <a:pPr marL="487672" indent="-487672" algn="l"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Dropped out of college </a:t>
            </a:r>
          </a:p>
          <a:p>
            <a:pPr marL="487672" indent="-487672" algn="l" defTabSz="1300460">
              <a:spcBef>
                <a:spcPts val="853"/>
              </a:spcBef>
              <a:buClr>
                <a:srgbClr val="000000"/>
              </a:buClr>
              <a:buSzPct val="100000"/>
              <a:buFont typeface="Arial"/>
              <a:buChar char="•"/>
              <a:defRPr sz="1800">
                <a:uFill>
                  <a:solidFill>
                    <a:srgbClr val="000000"/>
                  </a:solidFill>
                </a:uFill>
                <a:latin typeface="+mn-lt"/>
                <a:ea typeface="+mn-ea"/>
                <a:cs typeface="+mn-cs"/>
                <a:sym typeface="Calibri"/>
              </a:defRPr>
            </a:pPr>
            <a:r>
              <a:rPr sz="3600" b="0" dirty="0"/>
              <a:t>Explore new career direction</a:t>
            </a:r>
          </a:p>
        </p:txBody>
      </p:sp>
      <p:sp>
        <p:nvSpPr>
          <p:cNvPr id="888"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70</a:t>
            </a:fld>
            <a:endParaRPr/>
          </a:p>
        </p:txBody>
      </p:sp>
    </p:spTree>
    <p:extLst>
      <p:ext uri="{BB962C8B-B14F-4D97-AF65-F5344CB8AC3E}">
        <p14:creationId xmlns:p14="http://schemas.microsoft.com/office/powerpoint/2010/main" val="40415204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8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8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8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8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8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88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887">
                                            <p:bg/>
                                          </p:spTgt>
                                        </p:tgtEl>
                                        <p:attrNameLst>
                                          <p:attrName>style.visibility</p:attrName>
                                        </p:attrNameLst>
                                      </p:cBhvr>
                                      <p:to>
                                        <p:strVal val="visible"/>
                                      </p:to>
                                    </p:set>
                                  </p:childTnLst>
                                </p:cTn>
                              </p:par>
                              <p:par>
                                <p:cTn id="29" presetID="1" presetClass="entr" presetSubtype="0" fill="hold" grpId="0" nodeType="withEffect">
                                  <p:stCondLst>
                                    <p:cond delay="0"/>
                                  </p:stCondLst>
                                  <p:iterate>
                                    <p:tmAbs val="0"/>
                                  </p:iterate>
                                  <p:childTnLst>
                                    <p:set>
                                      <p:cBhvr>
                                        <p:cTn id="30" fill="hold"/>
                                        <p:tgtEl>
                                          <p:spTgt spid="88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88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88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88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8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0" build="p" bldLvl="5" animBg="1" advAuto="0"/>
      <p:bldP spid="887" grpId="0" build="p" bldLvl="5"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71</a:t>
            </a:fld>
            <a:endParaRPr/>
          </a:p>
        </p:txBody>
      </p:sp>
      <p:sp>
        <p:nvSpPr>
          <p:cNvPr id="896" name="High School"/>
          <p:cNvSpPr/>
          <p:nvPr/>
        </p:nvSpPr>
        <p:spPr>
          <a:xfrm>
            <a:off x="325120" y="939235"/>
            <a:ext cx="632178" cy="632178"/>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High School </a:t>
            </a:r>
          </a:p>
        </p:txBody>
      </p:sp>
      <p:sp>
        <p:nvSpPr>
          <p:cNvPr id="897" name="Line"/>
          <p:cNvSpPr/>
          <p:nvPr/>
        </p:nvSpPr>
        <p:spPr>
          <a:xfrm flipH="1" flipV="1">
            <a:off x="1679787" y="1300223"/>
            <a:ext cx="18062" cy="18064"/>
          </a:xfrm>
          <a:prstGeom prst="line">
            <a:avLst/>
          </a:prstGeom>
          <a:ln w="38100">
            <a:solidFill>
              <a:srgbClr val="53D5FD"/>
            </a:solidFill>
            <a:custDash>
              <a:ds d="200000" sp="200000"/>
            </a:custDash>
            <a:miter lim="400000"/>
            <a:headEnd type="stealth"/>
          </a:ln>
        </p:spPr>
        <p:txBody>
          <a:bodyPr lIns="72249" tIns="72249" rIns="72249" bIns="72249" anchor="ctr"/>
          <a:lstStyle/>
          <a:p>
            <a:endParaRPr sz="3413"/>
          </a:p>
        </p:txBody>
      </p:sp>
      <p:sp>
        <p:nvSpPr>
          <p:cNvPr id="898" name="UNC"/>
          <p:cNvSpPr/>
          <p:nvPr/>
        </p:nvSpPr>
        <p:spPr>
          <a:xfrm>
            <a:off x="1029547" y="939235"/>
            <a:ext cx="577991" cy="632178"/>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UNC</a:t>
            </a:r>
          </a:p>
        </p:txBody>
      </p:sp>
      <p:sp>
        <p:nvSpPr>
          <p:cNvPr id="899" name="Pre Med Nursing"/>
          <p:cNvSpPr/>
          <p:nvPr/>
        </p:nvSpPr>
        <p:spPr>
          <a:xfrm>
            <a:off x="11180516" y="1228231"/>
            <a:ext cx="1155982" cy="86698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22" tIns="180622" rIns="180622" bIns="180622"/>
          <a:lstStyle>
            <a:lvl1pPr defTabSz="406400">
              <a:defRPr sz="900"/>
            </a:lvl1pPr>
          </a:lstStyle>
          <a:p>
            <a:r>
              <a:rPr sz="1280"/>
              <a:t>Pre Med Nursing  </a:t>
            </a:r>
          </a:p>
        </p:txBody>
      </p:sp>
      <p:sp>
        <p:nvSpPr>
          <p:cNvPr id="900" name="Waited Tables"/>
          <p:cNvSpPr/>
          <p:nvPr/>
        </p:nvSpPr>
        <p:spPr>
          <a:xfrm rot="16180939">
            <a:off x="1082345" y="3319151"/>
            <a:ext cx="1101797" cy="252873"/>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Waited Tables</a:t>
            </a:r>
          </a:p>
        </p:txBody>
      </p:sp>
      <p:sp>
        <p:nvSpPr>
          <p:cNvPr id="901" name="Husband Transferred"/>
          <p:cNvSpPr/>
          <p:nvPr/>
        </p:nvSpPr>
        <p:spPr>
          <a:xfrm rot="18569436">
            <a:off x="2945536" y="1200317"/>
            <a:ext cx="1553353" cy="234810"/>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Husband Transferred</a:t>
            </a:r>
          </a:p>
        </p:txBody>
      </p:sp>
      <p:sp>
        <p:nvSpPr>
          <p:cNvPr id="902" name="Business/ Economics"/>
          <p:cNvSpPr/>
          <p:nvPr/>
        </p:nvSpPr>
        <p:spPr>
          <a:xfrm>
            <a:off x="10891520" y="2311965"/>
            <a:ext cx="1390791" cy="92117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22" tIns="180622" rIns="180622" bIns="180622"/>
          <a:lstStyle>
            <a:lvl1pPr defTabSz="406400">
              <a:defRPr sz="900"/>
            </a:lvl1pPr>
          </a:lstStyle>
          <a:p>
            <a:r>
              <a:rPr sz="1280"/>
              <a:t>Business/ Economics    </a:t>
            </a:r>
          </a:p>
        </p:txBody>
      </p:sp>
      <p:sp>
        <p:nvSpPr>
          <p:cNvPr id="904" name="Line"/>
          <p:cNvSpPr/>
          <p:nvPr/>
        </p:nvSpPr>
        <p:spPr>
          <a:xfrm flipH="1" flipV="1">
            <a:off x="2980267" y="2619022"/>
            <a:ext cx="7694507" cy="36124"/>
          </a:xfrm>
          <a:prstGeom prst="line">
            <a:avLst/>
          </a:prstGeom>
          <a:ln w="38100">
            <a:solidFill>
              <a:srgbClr val="53D5FD"/>
            </a:solidFill>
            <a:custDash>
              <a:ds d="200000" sp="200000"/>
            </a:custDash>
            <a:miter lim="400000"/>
            <a:headEnd type="stealth"/>
          </a:ln>
        </p:spPr>
        <p:txBody>
          <a:bodyPr lIns="72249" tIns="72249" rIns="72249" bIns="72249" anchor="ctr"/>
          <a:lstStyle/>
          <a:p>
            <a:endParaRPr sz="3413"/>
          </a:p>
        </p:txBody>
      </p:sp>
      <p:sp>
        <p:nvSpPr>
          <p:cNvPr id="905" name="Southern National Bank"/>
          <p:cNvSpPr/>
          <p:nvPr/>
        </p:nvSpPr>
        <p:spPr>
          <a:xfrm>
            <a:off x="3829365" y="2137436"/>
            <a:ext cx="903113" cy="596055"/>
          </a:xfrm>
          <a:prstGeom prst="rect">
            <a:avLst/>
          </a:prstGeom>
          <a:solidFill>
            <a:srgbClr val="94E3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Southern National Bank</a:t>
            </a:r>
          </a:p>
        </p:txBody>
      </p:sp>
      <p:sp>
        <p:nvSpPr>
          <p:cNvPr id="906" name="BCBS - Customer service"/>
          <p:cNvSpPr/>
          <p:nvPr/>
        </p:nvSpPr>
        <p:spPr>
          <a:xfrm>
            <a:off x="2297050" y="2130333"/>
            <a:ext cx="921175" cy="614117"/>
          </a:xfrm>
          <a:prstGeom prst="rect">
            <a:avLst/>
          </a:prstGeom>
          <a:solidFill>
            <a:srgbClr val="00C7F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BCBS - Customer service </a:t>
            </a:r>
          </a:p>
        </p:txBody>
      </p:sp>
      <p:sp>
        <p:nvSpPr>
          <p:cNvPr id="907" name="Taught Aerobics - 3 types"/>
          <p:cNvSpPr/>
          <p:nvPr/>
        </p:nvSpPr>
        <p:spPr>
          <a:xfrm>
            <a:off x="2712365" y="2674144"/>
            <a:ext cx="3142828" cy="270935"/>
          </a:xfrm>
          <a:prstGeom prst="rect">
            <a:avLst/>
          </a:prstGeom>
          <a:solidFill>
            <a:srgbClr val="94E3F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Taught Aerobics - 3 types</a:t>
            </a:r>
          </a:p>
        </p:txBody>
      </p:sp>
      <p:sp>
        <p:nvSpPr>
          <p:cNvPr id="908" name="Line"/>
          <p:cNvSpPr/>
          <p:nvPr/>
        </p:nvSpPr>
        <p:spPr>
          <a:xfrm flipH="1">
            <a:off x="7297138" y="3973689"/>
            <a:ext cx="3323449" cy="54187"/>
          </a:xfrm>
          <a:prstGeom prst="line">
            <a:avLst/>
          </a:prstGeom>
          <a:ln w="38100">
            <a:solidFill>
              <a:srgbClr val="53D5FD"/>
            </a:solidFill>
            <a:custDash>
              <a:ds d="200000" sp="200000"/>
            </a:custDash>
            <a:miter lim="400000"/>
            <a:headEnd type="stealth"/>
          </a:ln>
        </p:spPr>
        <p:txBody>
          <a:bodyPr lIns="72249" tIns="72249" rIns="72249" bIns="72249" anchor="ctr"/>
          <a:lstStyle/>
          <a:p>
            <a:endParaRPr sz="3413"/>
          </a:p>
        </p:txBody>
      </p:sp>
      <p:sp>
        <p:nvSpPr>
          <p:cNvPr id="909" name="aerobics"/>
          <p:cNvSpPr/>
          <p:nvPr/>
        </p:nvSpPr>
        <p:spPr>
          <a:xfrm rot="16200000">
            <a:off x="3305164" y="2149441"/>
            <a:ext cx="722490" cy="307059"/>
          </a:xfrm>
          <a:prstGeom prst="rect">
            <a:avLst/>
          </a:prstGeom>
          <a:solidFill>
            <a:srgbClr val="53D5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2" tIns="18062" rIns="18062" bIns="18062"/>
          <a:lstStyle/>
          <a:p>
            <a:pPr defTabSz="577982">
              <a:defRPr sz="800"/>
            </a:pPr>
            <a:r>
              <a:rPr sz="1138"/>
              <a:t>aerobics </a:t>
            </a:r>
          </a:p>
          <a:p>
            <a:pPr defTabSz="577982">
              <a:defRPr sz="800"/>
            </a:pPr>
            <a:endParaRPr sz="1138"/>
          </a:p>
        </p:txBody>
      </p:sp>
      <p:sp>
        <p:nvSpPr>
          <p:cNvPr id="910" name="Tricom Communications…"/>
          <p:cNvSpPr/>
          <p:nvPr/>
        </p:nvSpPr>
        <p:spPr>
          <a:xfrm>
            <a:off x="4566210" y="3627312"/>
            <a:ext cx="1155984" cy="704428"/>
          </a:xfrm>
          <a:prstGeom prst="rect">
            <a:avLst/>
          </a:prstGeom>
          <a:solidFill>
            <a:srgbClr val="53D5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spcBef>
                <a:spcPts val="569"/>
              </a:spcBef>
              <a:defRPr sz="700"/>
            </a:pPr>
            <a:r>
              <a:rPr sz="996"/>
              <a:t>Tricom Communications </a:t>
            </a:r>
          </a:p>
          <a:p>
            <a:pPr defTabSz="577982">
              <a:spcBef>
                <a:spcPts val="569"/>
              </a:spcBef>
              <a:defRPr sz="700"/>
            </a:pPr>
            <a:r>
              <a:rPr sz="996"/>
              <a:t>Trainer</a:t>
            </a:r>
          </a:p>
        </p:txBody>
      </p:sp>
      <p:sp>
        <p:nvSpPr>
          <p:cNvPr id="911" name="TC Communications   Trainer Raleigh"/>
          <p:cNvSpPr/>
          <p:nvPr/>
        </p:nvSpPr>
        <p:spPr>
          <a:xfrm>
            <a:off x="6003956" y="3610079"/>
            <a:ext cx="1643664" cy="794739"/>
          </a:xfrm>
          <a:prstGeom prst="rect">
            <a:avLst/>
          </a:prstGeom>
          <a:solidFill>
            <a:srgbClr val="53D5F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TC Communications   Trainer Raleigh </a:t>
            </a:r>
          </a:p>
        </p:txBody>
      </p:sp>
      <p:sp>
        <p:nvSpPr>
          <p:cNvPr id="912" name="Divorced,"/>
          <p:cNvSpPr/>
          <p:nvPr/>
        </p:nvSpPr>
        <p:spPr>
          <a:xfrm rot="18739876">
            <a:off x="5522515" y="1978100"/>
            <a:ext cx="903113" cy="28899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Divorced,  </a:t>
            </a:r>
          </a:p>
        </p:txBody>
      </p:sp>
      <p:sp>
        <p:nvSpPr>
          <p:cNvPr id="913" name="Approached to Switch Career"/>
          <p:cNvSpPr/>
          <p:nvPr/>
        </p:nvSpPr>
        <p:spPr>
          <a:xfrm rot="18739876">
            <a:off x="4345201" y="1502417"/>
            <a:ext cx="2221655" cy="32512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b="1"/>
            </a:pPr>
            <a:r>
              <a:rPr sz="1138"/>
              <a:t>Approached to Switch Career </a:t>
            </a:r>
          </a:p>
          <a:p>
            <a:pPr defTabSz="577982">
              <a:defRPr sz="800"/>
            </a:pPr>
            <a:endParaRPr sz="1138"/>
          </a:p>
        </p:txBody>
      </p:sp>
      <p:sp>
        <p:nvSpPr>
          <p:cNvPr id="914" name="Friend Encourages Nursing"/>
          <p:cNvSpPr/>
          <p:nvPr/>
        </p:nvSpPr>
        <p:spPr>
          <a:xfrm rot="16200000">
            <a:off x="8552153" y="2256217"/>
            <a:ext cx="1499166" cy="41543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b="1"/>
            </a:pPr>
            <a:r>
              <a:rPr sz="1138"/>
              <a:t>Friend Encourages Nursing </a:t>
            </a:r>
          </a:p>
          <a:p>
            <a:pPr defTabSz="577982">
              <a:defRPr sz="800" b="1"/>
            </a:pPr>
            <a:endParaRPr sz="1138"/>
          </a:p>
        </p:txBody>
      </p:sp>
      <p:sp>
        <p:nvSpPr>
          <p:cNvPr id="915" name="Switch to Economics"/>
          <p:cNvSpPr/>
          <p:nvPr/>
        </p:nvSpPr>
        <p:spPr>
          <a:xfrm rot="19602751">
            <a:off x="1884653" y="699423"/>
            <a:ext cx="1372730" cy="469619"/>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a:lvl1pPr>
          </a:lstStyle>
          <a:p>
            <a:r>
              <a:rPr sz="1138"/>
              <a:t>Switch to Economics</a:t>
            </a:r>
          </a:p>
        </p:txBody>
      </p:sp>
      <p:sp>
        <p:nvSpPr>
          <p:cNvPr id="916" name="UNC"/>
          <p:cNvSpPr/>
          <p:nvPr/>
        </p:nvSpPr>
        <p:spPr>
          <a:xfrm>
            <a:off x="1625600" y="2131342"/>
            <a:ext cx="541867" cy="487680"/>
          </a:xfrm>
          <a:prstGeom prst="rect">
            <a:avLst/>
          </a:prstGeom>
          <a:solidFill>
            <a:srgbClr val="00F900"/>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UNC</a:t>
            </a:r>
          </a:p>
        </p:txBody>
      </p:sp>
      <p:pic>
        <p:nvPicPr>
          <p:cNvPr id="917" name="Line" descr="Line"/>
          <p:cNvPicPr>
            <a:picLocks/>
          </p:cNvPicPr>
          <p:nvPr/>
        </p:nvPicPr>
        <p:blipFill>
          <a:blip r:embed="rId3"/>
          <a:stretch>
            <a:fillRect/>
          </a:stretch>
        </p:blipFill>
        <p:spPr>
          <a:xfrm>
            <a:off x="1617884" y="1336603"/>
            <a:ext cx="333965" cy="812803"/>
          </a:xfrm>
          <a:prstGeom prst="rect">
            <a:avLst/>
          </a:prstGeom>
        </p:spPr>
      </p:pic>
      <p:sp>
        <p:nvSpPr>
          <p:cNvPr id="919" name="Communication / Customer Service Technology"/>
          <p:cNvSpPr/>
          <p:nvPr/>
        </p:nvSpPr>
        <p:spPr>
          <a:xfrm>
            <a:off x="10891520" y="3467947"/>
            <a:ext cx="1733973" cy="1047609"/>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22" tIns="180622" rIns="180622" bIns="180622"/>
          <a:lstStyle>
            <a:lvl1pPr defTabSz="406400">
              <a:defRPr sz="900"/>
            </a:lvl1pPr>
          </a:lstStyle>
          <a:p>
            <a:r>
              <a:rPr sz="1280"/>
              <a:t>Communication / Customer Service Technology  </a:t>
            </a:r>
          </a:p>
        </p:txBody>
      </p:sp>
      <p:sp>
        <p:nvSpPr>
          <p:cNvPr id="920" name="RELOCATES TO RALEIGH"/>
          <p:cNvSpPr/>
          <p:nvPr/>
        </p:nvSpPr>
        <p:spPr>
          <a:xfrm rot="16200000">
            <a:off x="4900954" y="3826697"/>
            <a:ext cx="1878473" cy="288997"/>
          </a:xfrm>
          <a:prstGeom prst="rect">
            <a:avLst/>
          </a:prstGeom>
          <a:solidFill>
            <a:srgbClr val="FFEC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p>
            <a:pPr defTabSz="577982">
              <a:defRPr sz="700"/>
            </a:pPr>
            <a:r>
              <a:rPr sz="996"/>
              <a:t>RELOCATES TO RALEIGH</a:t>
            </a:r>
          </a:p>
          <a:p>
            <a:pPr defTabSz="577982">
              <a:defRPr sz="700"/>
            </a:pPr>
            <a:endParaRPr sz="996"/>
          </a:p>
        </p:txBody>
      </p:sp>
      <p:sp>
        <p:nvSpPr>
          <p:cNvPr id="921" name="Call From BCBS Friend"/>
          <p:cNvSpPr/>
          <p:nvPr/>
        </p:nvSpPr>
        <p:spPr>
          <a:xfrm rot="18900000">
            <a:off x="7432746" y="3568739"/>
            <a:ext cx="1661726" cy="216748"/>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1138"/>
              <a:t>Call From BCBS Friend</a:t>
            </a:r>
          </a:p>
          <a:p>
            <a:pPr defTabSz="577982">
              <a:defRPr sz="800"/>
            </a:pPr>
            <a:endParaRPr sz="1138"/>
          </a:p>
        </p:txBody>
      </p:sp>
      <p:sp>
        <p:nvSpPr>
          <p:cNvPr id="922" name="BCBS - Customer service"/>
          <p:cNvSpPr/>
          <p:nvPr/>
        </p:nvSpPr>
        <p:spPr>
          <a:xfrm>
            <a:off x="7712569" y="2131342"/>
            <a:ext cx="1101796" cy="650240"/>
          </a:xfrm>
          <a:prstGeom prst="rect">
            <a:avLst/>
          </a:prstGeom>
          <a:solidFill>
            <a:srgbClr val="00C7F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spcBef>
                <a:spcPts val="400"/>
              </a:spcBef>
              <a:defRPr sz="700"/>
            </a:lvl1pPr>
          </a:lstStyle>
          <a:p>
            <a:r>
              <a:rPr sz="996"/>
              <a:t>BCBS - Customer service </a:t>
            </a:r>
          </a:p>
        </p:txBody>
      </p:sp>
      <p:pic>
        <p:nvPicPr>
          <p:cNvPr id="923" name="Line" descr="Line"/>
          <p:cNvPicPr>
            <a:picLocks/>
          </p:cNvPicPr>
          <p:nvPr/>
        </p:nvPicPr>
        <p:blipFill>
          <a:blip r:embed="rId4"/>
          <a:stretch>
            <a:fillRect/>
          </a:stretch>
        </p:blipFill>
        <p:spPr>
          <a:xfrm>
            <a:off x="4330861" y="2600958"/>
            <a:ext cx="478502" cy="1192110"/>
          </a:xfrm>
          <a:prstGeom prst="rect">
            <a:avLst/>
          </a:prstGeom>
        </p:spPr>
      </p:pic>
      <p:pic>
        <p:nvPicPr>
          <p:cNvPr id="925" name="Line" descr="Line"/>
          <p:cNvPicPr>
            <a:picLocks/>
          </p:cNvPicPr>
          <p:nvPr/>
        </p:nvPicPr>
        <p:blipFill>
          <a:blip r:embed="rId5"/>
          <a:stretch>
            <a:fillRect/>
          </a:stretch>
        </p:blipFill>
        <p:spPr>
          <a:xfrm rot="21495445">
            <a:off x="7411040" y="2694534"/>
            <a:ext cx="333262" cy="1011489"/>
          </a:xfrm>
          <a:prstGeom prst="rect">
            <a:avLst/>
          </a:prstGeom>
        </p:spPr>
      </p:pic>
      <p:sp>
        <p:nvSpPr>
          <p:cNvPr id="927" name="Miscarries 2 x"/>
          <p:cNvSpPr/>
          <p:nvPr/>
        </p:nvSpPr>
        <p:spPr>
          <a:xfrm rot="16200000">
            <a:off x="7679021" y="1194163"/>
            <a:ext cx="993424" cy="234810"/>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1138"/>
              <a:t>Miscarries 2 x  </a:t>
            </a:r>
          </a:p>
          <a:p>
            <a:pPr defTabSz="577982">
              <a:defRPr sz="800"/>
            </a:pPr>
            <a:endParaRPr sz="1138"/>
          </a:p>
        </p:txBody>
      </p:sp>
      <p:sp>
        <p:nvSpPr>
          <p:cNvPr id="928" name="CC Nursing School"/>
          <p:cNvSpPr/>
          <p:nvPr/>
        </p:nvSpPr>
        <p:spPr>
          <a:xfrm>
            <a:off x="8994987" y="993422"/>
            <a:ext cx="993422" cy="632178"/>
          </a:xfrm>
          <a:prstGeom prst="rect">
            <a:avLst/>
          </a:prstGeom>
          <a:solidFill>
            <a:srgbClr val="00F9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9" tIns="72249" rIns="72249" bIns="72249"/>
          <a:lstStyle>
            <a:lvl1pPr defTabSz="406400">
              <a:defRPr sz="800"/>
            </a:lvl1pPr>
          </a:lstStyle>
          <a:p>
            <a:r>
              <a:rPr sz="1138"/>
              <a:t>CC Nursing School</a:t>
            </a:r>
          </a:p>
        </p:txBody>
      </p:sp>
      <p:pic>
        <p:nvPicPr>
          <p:cNvPr id="929" name="Line" descr="Line"/>
          <p:cNvPicPr>
            <a:picLocks/>
          </p:cNvPicPr>
          <p:nvPr/>
        </p:nvPicPr>
        <p:blipFill>
          <a:blip r:embed="rId6"/>
          <a:stretch>
            <a:fillRect/>
          </a:stretch>
        </p:blipFill>
        <p:spPr>
          <a:xfrm>
            <a:off x="8945264" y="1553350"/>
            <a:ext cx="334535" cy="885052"/>
          </a:xfrm>
          <a:prstGeom prst="rect">
            <a:avLst/>
          </a:prstGeom>
        </p:spPr>
      </p:pic>
      <p:sp>
        <p:nvSpPr>
          <p:cNvPr id="931" name="Career Goal"/>
          <p:cNvSpPr/>
          <p:nvPr/>
        </p:nvSpPr>
        <p:spPr>
          <a:xfrm>
            <a:off x="10819271" y="361245"/>
            <a:ext cx="1535289" cy="59605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22" tIns="180622" rIns="180622" bIns="180622"/>
          <a:lstStyle>
            <a:lvl1pPr defTabSz="406400">
              <a:defRPr sz="1000"/>
            </a:lvl1pPr>
          </a:lstStyle>
          <a:p>
            <a:r>
              <a:rPr sz="1422"/>
              <a:t>Career Goal    </a:t>
            </a:r>
          </a:p>
        </p:txBody>
      </p:sp>
      <p:grpSp>
        <p:nvGrpSpPr>
          <p:cNvPr id="934" name="UE"/>
          <p:cNvGrpSpPr/>
          <p:nvPr/>
        </p:nvGrpSpPr>
        <p:grpSpPr>
          <a:xfrm>
            <a:off x="1532249" y="1041417"/>
            <a:ext cx="348779" cy="278703"/>
            <a:chOff x="0" y="0"/>
            <a:chExt cx="245234" cy="195961"/>
          </a:xfrm>
        </p:grpSpPr>
        <p:sp>
          <p:nvSpPr>
            <p:cNvPr id="933" name="UE"/>
            <p:cNvSpPr/>
            <p:nvPr/>
          </p:nvSpPr>
          <p:spPr>
            <a:xfrm>
              <a:off x="14202" y="17053"/>
              <a:ext cx="215901" cy="165101"/>
            </a:xfrm>
            <a:prstGeom prst="rect">
              <a:avLst/>
            </a:prstGeom>
            <a:solidFill>
              <a:srgbClr val="9437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1000"/>
              </a:lvl1pPr>
            </a:lstStyle>
            <a:p>
              <a:r>
                <a:rPr sz="1422"/>
                <a:t>UE</a:t>
              </a:r>
            </a:p>
          </p:txBody>
        </p:sp>
        <p:pic>
          <p:nvPicPr>
            <p:cNvPr id="932" name="UE" descr="UE"/>
            <p:cNvPicPr>
              <a:picLocks/>
            </p:cNvPicPr>
            <p:nvPr/>
          </p:nvPicPr>
          <p:blipFill>
            <a:blip r:embed="rId7"/>
            <a:stretch>
              <a:fillRect/>
            </a:stretch>
          </p:blipFill>
          <p:spPr>
            <a:xfrm>
              <a:off x="-1" y="0"/>
              <a:ext cx="245236" cy="195962"/>
            </a:xfrm>
            <a:prstGeom prst="rect">
              <a:avLst/>
            </a:prstGeom>
            <a:effectLst/>
          </p:spPr>
        </p:pic>
      </p:grpSp>
      <p:grpSp>
        <p:nvGrpSpPr>
          <p:cNvPr id="937" name="UE"/>
          <p:cNvGrpSpPr/>
          <p:nvPr/>
        </p:nvGrpSpPr>
        <p:grpSpPr>
          <a:xfrm>
            <a:off x="3140690" y="2125151"/>
            <a:ext cx="348779" cy="278703"/>
            <a:chOff x="0" y="0"/>
            <a:chExt cx="245234" cy="195961"/>
          </a:xfrm>
        </p:grpSpPr>
        <p:sp>
          <p:nvSpPr>
            <p:cNvPr id="936" name="UE"/>
            <p:cNvSpPr/>
            <p:nvPr/>
          </p:nvSpPr>
          <p:spPr>
            <a:xfrm>
              <a:off x="14202" y="17053"/>
              <a:ext cx="215901" cy="165101"/>
            </a:xfrm>
            <a:prstGeom prst="rect">
              <a:avLst/>
            </a:prstGeom>
            <a:solidFill>
              <a:srgbClr val="9437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1000"/>
              </a:lvl1pPr>
            </a:lstStyle>
            <a:p>
              <a:r>
                <a:rPr sz="1422"/>
                <a:t>UE</a:t>
              </a:r>
            </a:p>
          </p:txBody>
        </p:sp>
        <p:pic>
          <p:nvPicPr>
            <p:cNvPr id="935" name="UE" descr="UE"/>
            <p:cNvPicPr>
              <a:picLocks/>
            </p:cNvPicPr>
            <p:nvPr/>
          </p:nvPicPr>
          <p:blipFill>
            <a:blip r:embed="rId7"/>
            <a:stretch>
              <a:fillRect/>
            </a:stretch>
          </p:blipFill>
          <p:spPr>
            <a:xfrm>
              <a:off x="-1" y="0"/>
              <a:ext cx="245236" cy="195962"/>
            </a:xfrm>
            <a:prstGeom prst="rect">
              <a:avLst/>
            </a:prstGeom>
            <a:effectLst/>
          </p:spPr>
        </p:pic>
      </p:grpSp>
      <p:grpSp>
        <p:nvGrpSpPr>
          <p:cNvPr id="940" name="UE"/>
          <p:cNvGrpSpPr/>
          <p:nvPr/>
        </p:nvGrpSpPr>
        <p:grpSpPr>
          <a:xfrm>
            <a:off x="5344281" y="2504457"/>
            <a:ext cx="348779" cy="278703"/>
            <a:chOff x="0" y="0"/>
            <a:chExt cx="245234" cy="195961"/>
          </a:xfrm>
        </p:grpSpPr>
        <p:sp>
          <p:nvSpPr>
            <p:cNvPr id="939" name="UE"/>
            <p:cNvSpPr/>
            <p:nvPr/>
          </p:nvSpPr>
          <p:spPr>
            <a:xfrm>
              <a:off x="14202" y="17053"/>
              <a:ext cx="215901" cy="165101"/>
            </a:xfrm>
            <a:prstGeom prst="rect">
              <a:avLst/>
            </a:prstGeom>
            <a:solidFill>
              <a:srgbClr val="9437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1000"/>
              </a:lvl1pPr>
            </a:lstStyle>
            <a:p>
              <a:r>
                <a:rPr sz="1422"/>
                <a:t>UE</a:t>
              </a:r>
            </a:p>
          </p:txBody>
        </p:sp>
        <p:pic>
          <p:nvPicPr>
            <p:cNvPr id="938" name="UE" descr="UE"/>
            <p:cNvPicPr>
              <a:picLocks/>
            </p:cNvPicPr>
            <p:nvPr/>
          </p:nvPicPr>
          <p:blipFill>
            <a:blip r:embed="rId7"/>
            <a:stretch>
              <a:fillRect/>
            </a:stretch>
          </p:blipFill>
          <p:spPr>
            <a:xfrm>
              <a:off x="-1" y="0"/>
              <a:ext cx="245236" cy="195962"/>
            </a:xfrm>
            <a:prstGeom prst="rect">
              <a:avLst/>
            </a:prstGeom>
            <a:effectLst/>
          </p:spPr>
        </p:pic>
      </p:grpSp>
      <p:grpSp>
        <p:nvGrpSpPr>
          <p:cNvPr id="943" name="UE"/>
          <p:cNvGrpSpPr/>
          <p:nvPr/>
        </p:nvGrpSpPr>
        <p:grpSpPr>
          <a:xfrm>
            <a:off x="4386983" y="2648955"/>
            <a:ext cx="348779" cy="278703"/>
            <a:chOff x="0" y="0"/>
            <a:chExt cx="245234" cy="195961"/>
          </a:xfrm>
        </p:grpSpPr>
        <p:sp>
          <p:nvSpPr>
            <p:cNvPr id="942" name="UE"/>
            <p:cNvSpPr/>
            <p:nvPr/>
          </p:nvSpPr>
          <p:spPr>
            <a:xfrm>
              <a:off x="14202" y="17053"/>
              <a:ext cx="215901" cy="165101"/>
            </a:xfrm>
            <a:prstGeom prst="rect">
              <a:avLst/>
            </a:prstGeom>
            <a:solidFill>
              <a:srgbClr val="9437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1000"/>
              </a:lvl1pPr>
            </a:lstStyle>
            <a:p>
              <a:r>
                <a:rPr sz="1422"/>
                <a:t>UE</a:t>
              </a:r>
            </a:p>
          </p:txBody>
        </p:sp>
        <p:pic>
          <p:nvPicPr>
            <p:cNvPr id="941" name="UE" descr="UE"/>
            <p:cNvPicPr>
              <a:picLocks/>
            </p:cNvPicPr>
            <p:nvPr/>
          </p:nvPicPr>
          <p:blipFill>
            <a:blip r:embed="rId7"/>
            <a:stretch>
              <a:fillRect/>
            </a:stretch>
          </p:blipFill>
          <p:spPr>
            <a:xfrm>
              <a:off x="-1" y="0"/>
              <a:ext cx="245236" cy="195962"/>
            </a:xfrm>
            <a:prstGeom prst="rect">
              <a:avLst/>
            </a:prstGeom>
            <a:effectLst/>
          </p:spPr>
        </p:pic>
      </p:grpSp>
      <p:grpSp>
        <p:nvGrpSpPr>
          <p:cNvPr id="946" name="UE"/>
          <p:cNvGrpSpPr/>
          <p:nvPr/>
        </p:nvGrpSpPr>
        <p:grpSpPr>
          <a:xfrm>
            <a:off x="7385312" y="3534004"/>
            <a:ext cx="348779" cy="278703"/>
            <a:chOff x="0" y="0"/>
            <a:chExt cx="245234" cy="195961"/>
          </a:xfrm>
        </p:grpSpPr>
        <p:sp>
          <p:nvSpPr>
            <p:cNvPr id="945" name="UE"/>
            <p:cNvSpPr/>
            <p:nvPr/>
          </p:nvSpPr>
          <p:spPr>
            <a:xfrm>
              <a:off x="14202" y="17053"/>
              <a:ext cx="215901" cy="165101"/>
            </a:xfrm>
            <a:prstGeom prst="rect">
              <a:avLst/>
            </a:prstGeom>
            <a:solidFill>
              <a:srgbClr val="9437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1000"/>
              </a:lvl1pPr>
            </a:lstStyle>
            <a:p>
              <a:r>
                <a:rPr sz="1422"/>
                <a:t>UE</a:t>
              </a:r>
            </a:p>
          </p:txBody>
        </p:sp>
        <p:pic>
          <p:nvPicPr>
            <p:cNvPr id="944" name="UE" descr="UE"/>
            <p:cNvPicPr>
              <a:picLocks/>
            </p:cNvPicPr>
            <p:nvPr/>
          </p:nvPicPr>
          <p:blipFill>
            <a:blip r:embed="rId7"/>
            <a:stretch>
              <a:fillRect/>
            </a:stretch>
          </p:blipFill>
          <p:spPr>
            <a:xfrm>
              <a:off x="-1" y="0"/>
              <a:ext cx="245236" cy="195962"/>
            </a:xfrm>
            <a:prstGeom prst="rect">
              <a:avLst/>
            </a:prstGeom>
            <a:effectLst/>
          </p:spPr>
        </p:pic>
      </p:grpSp>
      <p:grpSp>
        <p:nvGrpSpPr>
          <p:cNvPr id="949" name="UE"/>
          <p:cNvGrpSpPr/>
          <p:nvPr/>
        </p:nvGrpSpPr>
        <p:grpSpPr>
          <a:xfrm>
            <a:off x="7999427" y="1854217"/>
            <a:ext cx="348779" cy="278703"/>
            <a:chOff x="0" y="0"/>
            <a:chExt cx="245234" cy="195961"/>
          </a:xfrm>
        </p:grpSpPr>
        <p:sp>
          <p:nvSpPr>
            <p:cNvPr id="948" name="UE"/>
            <p:cNvSpPr/>
            <p:nvPr/>
          </p:nvSpPr>
          <p:spPr>
            <a:xfrm>
              <a:off x="14202" y="17053"/>
              <a:ext cx="215901" cy="165101"/>
            </a:xfrm>
            <a:prstGeom prst="rect">
              <a:avLst/>
            </a:prstGeom>
            <a:solidFill>
              <a:srgbClr val="9437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1000"/>
              </a:lvl1pPr>
            </a:lstStyle>
            <a:p>
              <a:r>
                <a:rPr sz="1422"/>
                <a:t>UE</a:t>
              </a:r>
            </a:p>
          </p:txBody>
        </p:sp>
        <p:pic>
          <p:nvPicPr>
            <p:cNvPr id="947" name="UE" descr="UE"/>
            <p:cNvPicPr>
              <a:picLocks/>
            </p:cNvPicPr>
            <p:nvPr/>
          </p:nvPicPr>
          <p:blipFill>
            <a:blip r:embed="rId7"/>
            <a:stretch>
              <a:fillRect/>
            </a:stretch>
          </p:blipFill>
          <p:spPr>
            <a:xfrm>
              <a:off x="-1" y="0"/>
              <a:ext cx="245236" cy="195962"/>
            </a:xfrm>
            <a:prstGeom prst="rect">
              <a:avLst/>
            </a:prstGeom>
            <a:effectLst/>
          </p:spPr>
        </p:pic>
      </p:grpSp>
      <p:sp>
        <p:nvSpPr>
          <p:cNvPr id="950" name="Remarries"/>
          <p:cNvSpPr/>
          <p:nvPr/>
        </p:nvSpPr>
        <p:spPr>
          <a:xfrm rot="16200000">
            <a:off x="6654891" y="2895109"/>
            <a:ext cx="993424" cy="234810"/>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1138"/>
              <a:t>Remarries  </a:t>
            </a:r>
          </a:p>
          <a:p>
            <a:pPr defTabSz="577982">
              <a:defRPr sz="800"/>
            </a:pPr>
            <a:endParaRPr sz="1138"/>
          </a:p>
        </p:txBody>
      </p:sp>
      <p:grpSp>
        <p:nvGrpSpPr>
          <p:cNvPr id="953" name="UE"/>
          <p:cNvGrpSpPr/>
          <p:nvPr/>
        </p:nvGrpSpPr>
        <p:grpSpPr>
          <a:xfrm>
            <a:off x="8776103" y="2251586"/>
            <a:ext cx="348779" cy="278703"/>
            <a:chOff x="0" y="0"/>
            <a:chExt cx="245234" cy="195961"/>
          </a:xfrm>
        </p:grpSpPr>
        <p:sp>
          <p:nvSpPr>
            <p:cNvPr id="952" name="UE"/>
            <p:cNvSpPr/>
            <p:nvPr/>
          </p:nvSpPr>
          <p:spPr>
            <a:xfrm>
              <a:off x="14202" y="17053"/>
              <a:ext cx="215901" cy="165101"/>
            </a:xfrm>
            <a:prstGeom prst="rect">
              <a:avLst/>
            </a:prstGeom>
            <a:solidFill>
              <a:srgbClr val="9437FF"/>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406400">
                <a:defRPr sz="1000"/>
              </a:lvl1pPr>
            </a:lstStyle>
            <a:p>
              <a:r>
                <a:rPr sz="1422"/>
                <a:t>UE</a:t>
              </a:r>
            </a:p>
          </p:txBody>
        </p:sp>
        <p:pic>
          <p:nvPicPr>
            <p:cNvPr id="951" name="UE" descr="UE"/>
            <p:cNvPicPr>
              <a:picLocks/>
            </p:cNvPicPr>
            <p:nvPr/>
          </p:nvPicPr>
          <p:blipFill>
            <a:blip r:embed="rId7"/>
            <a:stretch>
              <a:fillRect/>
            </a:stretch>
          </p:blipFill>
          <p:spPr>
            <a:xfrm>
              <a:off x="-1" y="0"/>
              <a:ext cx="245236" cy="195962"/>
            </a:xfrm>
            <a:prstGeom prst="rect">
              <a:avLst/>
            </a:prstGeom>
            <a:effectLst/>
          </p:spPr>
        </p:pic>
      </p:grpSp>
      <p:sp>
        <p:nvSpPr>
          <p:cNvPr id="954" name="PN: Judy"/>
          <p:cNvSpPr/>
          <p:nvPr/>
        </p:nvSpPr>
        <p:spPr>
          <a:xfrm>
            <a:off x="270933" y="379307"/>
            <a:ext cx="1553351" cy="270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PN: Judy</a:t>
            </a:r>
          </a:p>
        </p:txBody>
      </p:sp>
    </p:spTree>
    <p:extLst>
      <p:ext uri="{BB962C8B-B14F-4D97-AF65-F5344CB8AC3E}">
        <p14:creationId xmlns:p14="http://schemas.microsoft.com/office/powerpoint/2010/main" val="410707763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Rectangle"/>
          <p:cNvSpPr/>
          <p:nvPr/>
        </p:nvSpPr>
        <p:spPr>
          <a:xfrm>
            <a:off x="162560" y="198684"/>
            <a:ext cx="12661618" cy="9428480"/>
          </a:xfrm>
          <a:prstGeom prst="rect">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973" name="Rounded Rectangle"/>
          <p:cNvSpPr/>
          <p:nvPr/>
        </p:nvSpPr>
        <p:spPr>
          <a:xfrm>
            <a:off x="3540196" y="596053"/>
            <a:ext cx="5870222" cy="1300480"/>
          </a:xfrm>
          <a:prstGeom prst="roundRect">
            <a:avLst>
              <a:gd name="adj" fmla="val 20833"/>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974" name="A. Internal factors"/>
          <p:cNvSpPr txBox="1">
            <a:spLocks noGrp="1"/>
          </p:cNvSpPr>
          <p:nvPr>
            <p:ph type="title"/>
          </p:nvPr>
        </p:nvSpPr>
        <p:spPr>
          <a:xfrm>
            <a:off x="3684693" y="589281"/>
            <a:ext cx="5617351" cy="1174046"/>
          </a:xfrm>
          <a:prstGeom prst="rect">
            <a:avLst/>
          </a:prstGeom>
        </p:spPr>
        <p:txBody>
          <a:bodyPr/>
          <a:lstStyle>
            <a:lvl1pPr>
              <a:defRPr sz="3600"/>
            </a:lvl1pPr>
          </a:lstStyle>
          <a:p>
            <a:r>
              <a:t>A. Internal factors </a:t>
            </a:r>
          </a:p>
        </p:txBody>
      </p:sp>
      <p:sp>
        <p:nvSpPr>
          <p:cNvPr id="975" name="Flexibility  - Adapting, balancing, compromise…"/>
          <p:cNvSpPr txBox="1">
            <a:spLocks noGrp="1"/>
          </p:cNvSpPr>
          <p:nvPr>
            <p:ph type="body" idx="1"/>
          </p:nvPr>
        </p:nvSpPr>
        <p:spPr>
          <a:xfrm>
            <a:off x="1499165" y="2239715"/>
            <a:ext cx="10439964" cy="6159218"/>
          </a:xfrm>
          <a:prstGeom prst="rect">
            <a:avLst/>
          </a:prstGeom>
        </p:spPr>
        <p:txBody>
          <a:bodyPr>
            <a:noAutofit/>
          </a:bodyPr>
          <a:lstStyle/>
          <a:p>
            <a:pPr marL="812787" indent="-731509">
              <a:buSzTx/>
              <a:buNone/>
              <a:defRPr sz="2480"/>
            </a:pPr>
            <a:r>
              <a:rPr dirty="0"/>
              <a:t>Flexibility  - Adapting, balancing, compromise</a:t>
            </a:r>
          </a:p>
          <a:p>
            <a:pPr marL="812787" indent="-731509">
              <a:buSzTx/>
              <a:buNone/>
              <a:defRPr sz="2480"/>
            </a:pPr>
            <a:r>
              <a:rPr dirty="0"/>
              <a:t>Curiosity  - Discovery, eager to find out, love learning</a:t>
            </a:r>
          </a:p>
          <a:p>
            <a:pPr marL="812787" indent="-731509">
              <a:buSzTx/>
              <a:buNone/>
              <a:defRPr sz="2480"/>
            </a:pPr>
            <a:r>
              <a:rPr dirty="0"/>
              <a:t>Persistence  - Determination, hard work, continuing the course</a:t>
            </a:r>
          </a:p>
          <a:p>
            <a:pPr marL="812787" indent="-731509">
              <a:buSzTx/>
              <a:buNone/>
              <a:defRPr sz="2480"/>
            </a:pPr>
            <a:r>
              <a:rPr dirty="0"/>
              <a:t>Optimism  - Positive outlook, hopefulness, attainable</a:t>
            </a:r>
          </a:p>
          <a:p>
            <a:pPr marL="812787" indent="-731509">
              <a:buSzTx/>
              <a:buNone/>
              <a:defRPr sz="2480"/>
            </a:pPr>
            <a:r>
              <a:rPr dirty="0"/>
              <a:t>Risk taking  - Explore, leave secure job, exposure</a:t>
            </a:r>
          </a:p>
          <a:p>
            <a:pPr marL="812787" indent="-731509">
              <a:buSzTx/>
              <a:buNone/>
              <a:defRPr sz="2480"/>
            </a:pPr>
            <a:r>
              <a:rPr dirty="0"/>
              <a:t>Spirituality - Blessed, spiritually connected, calling </a:t>
            </a:r>
          </a:p>
          <a:p>
            <a:pPr marL="812787" indent="-731509">
              <a:buSzTx/>
              <a:buNone/>
              <a:defRPr sz="2480"/>
            </a:pPr>
            <a:r>
              <a:rPr dirty="0"/>
              <a:t>Need for job security  - Need, critical, gainful, viable work </a:t>
            </a:r>
          </a:p>
        </p:txBody>
      </p:sp>
      <p:sp>
        <p:nvSpPr>
          <p:cNvPr id="976"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72</a:t>
            </a:fld>
            <a:endParaRPr/>
          </a:p>
        </p:txBody>
      </p:sp>
    </p:spTree>
    <p:extLst>
      <p:ext uri="{BB962C8B-B14F-4D97-AF65-F5344CB8AC3E}">
        <p14:creationId xmlns:p14="http://schemas.microsoft.com/office/powerpoint/2010/main" val="169259962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975">
                                            <p:bg/>
                                          </p:spTgt>
                                        </p:tgtEl>
                                        <p:attrNameLst>
                                          <p:attrName>style.visibility</p:attrName>
                                        </p:attrNameLst>
                                      </p:cBhvr>
                                      <p:to>
                                        <p:strVal val="visible"/>
                                      </p:to>
                                    </p:set>
                                    <p:anim calcmode="lin" valueType="num">
                                      <p:cBhvr>
                                        <p:cTn id="7" dur="250" fill="hold"/>
                                        <p:tgtEl>
                                          <p:spTgt spid="975">
                                            <p:bg/>
                                          </p:spTgt>
                                        </p:tgtEl>
                                        <p:attrNameLst>
                                          <p:attrName>ppt_x</p:attrName>
                                        </p:attrNameLst>
                                      </p:cBhvr>
                                      <p:tavLst>
                                        <p:tav tm="0">
                                          <p:val>
                                            <p:strVal val="#ppt_x"/>
                                          </p:val>
                                        </p:tav>
                                        <p:tav tm="100000">
                                          <p:val>
                                            <p:strVal val="#ppt_x"/>
                                          </p:val>
                                        </p:tav>
                                      </p:tavLst>
                                    </p:anim>
                                    <p:anim calcmode="lin" valueType="num">
                                      <p:cBhvr>
                                        <p:cTn id="8" dur="250" fill="hold"/>
                                        <p:tgtEl>
                                          <p:spTgt spid="975">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975">
                                            <p:txEl>
                                              <p:pRg st="0" end="0"/>
                                            </p:txEl>
                                          </p:spTgt>
                                        </p:tgtEl>
                                        <p:attrNameLst>
                                          <p:attrName>style.visibility</p:attrName>
                                        </p:attrNameLst>
                                      </p:cBhvr>
                                      <p:to>
                                        <p:strVal val="visible"/>
                                      </p:to>
                                    </p:set>
                                    <p:anim calcmode="lin" valueType="num">
                                      <p:cBhvr>
                                        <p:cTn id="11" dur="250" fill="hold"/>
                                        <p:tgtEl>
                                          <p:spTgt spid="975">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97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iterate>
                                    <p:tmAbs val="0"/>
                                  </p:iterate>
                                  <p:childTnLst>
                                    <p:set>
                                      <p:cBhvr>
                                        <p:cTn id="16" fill="hold"/>
                                        <p:tgtEl>
                                          <p:spTgt spid="975">
                                            <p:txEl>
                                              <p:pRg st="1" end="1"/>
                                            </p:txEl>
                                          </p:spTgt>
                                        </p:tgtEl>
                                        <p:attrNameLst>
                                          <p:attrName>style.visibility</p:attrName>
                                        </p:attrNameLst>
                                      </p:cBhvr>
                                      <p:to>
                                        <p:strVal val="visible"/>
                                      </p:to>
                                    </p:set>
                                    <p:anim calcmode="lin" valueType="num">
                                      <p:cBhvr>
                                        <p:cTn id="17" dur="250" fill="hold"/>
                                        <p:tgtEl>
                                          <p:spTgt spid="975">
                                            <p:txEl>
                                              <p:pRg st="1" end="1"/>
                                            </p:txEl>
                                          </p:spTgt>
                                        </p:tgtEl>
                                        <p:attrNameLst>
                                          <p:attrName>ppt_x</p:attrName>
                                        </p:attrNameLst>
                                      </p:cBhvr>
                                      <p:tavLst>
                                        <p:tav tm="0">
                                          <p:val>
                                            <p:strVal val="#ppt_x"/>
                                          </p:val>
                                        </p:tav>
                                        <p:tav tm="100000">
                                          <p:val>
                                            <p:strVal val="#ppt_x"/>
                                          </p:val>
                                        </p:tav>
                                      </p:tavLst>
                                    </p:anim>
                                    <p:anim calcmode="lin" valueType="num">
                                      <p:cBhvr>
                                        <p:cTn id="18" dur="250" fill="hold"/>
                                        <p:tgtEl>
                                          <p:spTgt spid="97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iterate>
                                    <p:tmAbs val="0"/>
                                  </p:iterate>
                                  <p:childTnLst>
                                    <p:set>
                                      <p:cBhvr>
                                        <p:cTn id="22" fill="hold"/>
                                        <p:tgtEl>
                                          <p:spTgt spid="975">
                                            <p:txEl>
                                              <p:pRg st="2" end="2"/>
                                            </p:txEl>
                                          </p:spTgt>
                                        </p:tgtEl>
                                        <p:attrNameLst>
                                          <p:attrName>style.visibility</p:attrName>
                                        </p:attrNameLst>
                                      </p:cBhvr>
                                      <p:to>
                                        <p:strVal val="visible"/>
                                      </p:to>
                                    </p:set>
                                    <p:anim calcmode="lin" valueType="num">
                                      <p:cBhvr>
                                        <p:cTn id="23" dur="250" fill="hold"/>
                                        <p:tgtEl>
                                          <p:spTgt spid="975">
                                            <p:txEl>
                                              <p:pRg st="2" end="2"/>
                                            </p:txEl>
                                          </p:spTgt>
                                        </p:tgtEl>
                                        <p:attrNameLst>
                                          <p:attrName>ppt_x</p:attrName>
                                        </p:attrNameLst>
                                      </p:cBhvr>
                                      <p:tavLst>
                                        <p:tav tm="0">
                                          <p:val>
                                            <p:strVal val="#ppt_x"/>
                                          </p:val>
                                        </p:tav>
                                        <p:tav tm="100000">
                                          <p:val>
                                            <p:strVal val="#ppt_x"/>
                                          </p:val>
                                        </p:tav>
                                      </p:tavLst>
                                    </p:anim>
                                    <p:anim calcmode="lin" valueType="num">
                                      <p:cBhvr>
                                        <p:cTn id="24" dur="250" fill="hold"/>
                                        <p:tgtEl>
                                          <p:spTgt spid="97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p:tmAbs val="0"/>
                                  </p:iterate>
                                  <p:childTnLst>
                                    <p:set>
                                      <p:cBhvr>
                                        <p:cTn id="28" fill="hold"/>
                                        <p:tgtEl>
                                          <p:spTgt spid="975">
                                            <p:txEl>
                                              <p:pRg st="3" end="3"/>
                                            </p:txEl>
                                          </p:spTgt>
                                        </p:tgtEl>
                                        <p:attrNameLst>
                                          <p:attrName>style.visibility</p:attrName>
                                        </p:attrNameLst>
                                      </p:cBhvr>
                                      <p:to>
                                        <p:strVal val="visible"/>
                                      </p:to>
                                    </p:set>
                                    <p:anim calcmode="lin" valueType="num">
                                      <p:cBhvr>
                                        <p:cTn id="29" dur="250" fill="hold"/>
                                        <p:tgtEl>
                                          <p:spTgt spid="975">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97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iterate>
                                    <p:tmAbs val="0"/>
                                  </p:iterate>
                                  <p:childTnLst>
                                    <p:set>
                                      <p:cBhvr>
                                        <p:cTn id="34" fill="hold"/>
                                        <p:tgtEl>
                                          <p:spTgt spid="975">
                                            <p:txEl>
                                              <p:pRg st="4" end="4"/>
                                            </p:txEl>
                                          </p:spTgt>
                                        </p:tgtEl>
                                        <p:attrNameLst>
                                          <p:attrName>style.visibility</p:attrName>
                                        </p:attrNameLst>
                                      </p:cBhvr>
                                      <p:to>
                                        <p:strVal val="visible"/>
                                      </p:to>
                                    </p:set>
                                    <p:anim calcmode="lin" valueType="num">
                                      <p:cBhvr>
                                        <p:cTn id="35" dur="250" fill="hold"/>
                                        <p:tgtEl>
                                          <p:spTgt spid="975">
                                            <p:txEl>
                                              <p:pRg st="4" end="4"/>
                                            </p:txEl>
                                          </p:spTgt>
                                        </p:tgtEl>
                                        <p:attrNameLst>
                                          <p:attrName>ppt_x</p:attrName>
                                        </p:attrNameLst>
                                      </p:cBhvr>
                                      <p:tavLst>
                                        <p:tav tm="0">
                                          <p:val>
                                            <p:strVal val="#ppt_x"/>
                                          </p:val>
                                        </p:tav>
                                        <p:tav tm="100000">
                                          <p:val>
                                            <p:strVal val="#ppt_x"/>
                                          </p:val>
                                        </p:tav>
                                      </p:tavLst>
                                    </p:anim>
                                    <p:anim calcmode="lin" valueType="num">
                                      <p:cBhvr>
                                        <p:cTn id="36" dur="250" fill="hold"/>
                                        <p:tgtEl>
                                          <p:spTgt spid="97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iterate>
                                    <p:tmAbs val="0"/>
                                  </p:iterate>
                                  <p:childTnLst>
                                    <p:set>
                                      <p:cBhvr>
                                        <p:cTn id="40" fill="hold"/>
                                        <p:tgtEl>
                                          <p:spTgt spid="975">
                                            <p:txEl>
                                              <p:pRg st="5" end="5"/>
                                            </p:txEl>
                                          </p:spTgt>
                                        </p:tgtEl>
                                        <p:attrNameLst>
                                          <p:attrName>style.visibility</p:attrName>
                                        </p:attrNameLst>
                                      </p:cBhvr>
                                      <p:to>
                                        <p:strVal val="visible"/>
                                      </p:to>
                                    </p:set>
                                    <p:anim calcmode="lin" valueType="num">
                                      <p:cBhvr>
                                        <p:cTn id="41" dur="250" fill="hold"/>
                                        <p:tgtEl>
                                          <p:spTgt spid="975">
                                            <p:txEl>
                                              <p:pRg st="5" end="5"/>
                                            </p:txEl>
                                          </p:spTgt>
                                        </p:tgtEl>
                                        <p:attrNameLst>
                                          <p:attrName>ppt_x</p:attrName>
                                        </p:attrNameLst>
                                      </p:cBhvr>
                                      <p:tavLst>
                                        <p:tav tm="0">
                                          <p:val>
                                            <p:strVal val="#ppt_x"/>
                                          </p:val>
                                        </p:tav>
                                        <p:tav tm="100000">
                                          <p:val>
                                            <p:strVal val="#ppt_x"/>
                                          </p:val>
                                        </p:tav>
                                      </p:tavLst>
                                    </p:anim>
                                    <p:anim calcmode="lin" valueType="num">
                                      <p:cBhvr>
                                        <p:cTn id="42" dur="250" fill="hold"/>
                                        <p:tgtEl>
                                          <p:spTgt spid="97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iterate>
                                    <p:tmAbs val="0"/>
                                  </p:iterate>
                                  <p:childTnLst>
                                    <p:set>
                                      <p:cBhvr>
                                        <p:cTn id="46" fill="hold"/>
                                        <p:tgtEl>
                                          <p:spTgt spid="975">
                                            <p:txEl>
                                              <p:pRg st="6" end="6"/>
                                            </p:txEl>
                                          </p:spTgt>
                                        </p:tgtEl>
                                        <p:attrNameLst>
                                          <p:attrName>style.visibility</p:attrName>
                                        </p:attrNameLst>
                                      </p:cBhvr>
                                      <p:to>
                                        <p:strVal val="visible"/>
                                      </p:to>
                                    </p:set>
                                    <p:anim calcmode="lin" valueType="num">
                                      <p:cBhvr>
                                        <p:cTn id="47" dur="250" fill="hold"/>
                                        <p:tgtEl>
                                          <p:spTgt spid="975">
                                            <p:txEl>
                                              <p:pRg st="6" end="6"/>
                                            </p:txEl>
                                          </p:spTgt>
                                        </p:tgtEl>
                                        <p:attrNameLst>
                                          <p:attrName>ppt_x</p:attrName>
                                        </p:attrNameLst>
                                      </p:cBhvr>
                                      <p:tavLst>
                                        <p:tav tm="0">
                                          <p:val>
                                            <p:strVal val="#ppt_x"/>
                                          </p:val>
                                        </p:tav>
                                        <p:tav tm="100000">
                                          <p:val>
                                            <p:strVal val="#ppt_x"/>
                                          </p:val>
                                        </p:tav>
                                      </p:tavLst>
                                    </p:anim>
                                    <p:anim calcmode="lin" valueType="num">
                                      <p:cBhvr>
                                        <p:cTn id="48" dur="250" fill="hold"/>
                                        <p:tgtEl>
                                          <p:spTgt spid="97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build="p" bldLvl="5"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 name="Rectangle"/>
          <p:cNvSpPr/>
          <p:nvPr/>
        </p:nvSpPr>
        <p:spPr>
          <a:xfrm>
            <a:off x="180622" y="162560"/>
            <a:ext cx="12661618" cy="9428480"/>
          </a:xfrm>
          <a:prstGeom prst="rect">
            <a:avLst/>
          </a:prstGeom>
          <a:solidFill>
            <a:srgbClr val="CAF0FE"/>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981" name="Rounded Rectangle"/>
          <p:cNvSpPr/>
          <p:nvPr/>
        </p:nvSpPr>
        <p:spPr>
          <a:xfrm>
            <a:off x="2384213" y="397369"/>
            <a:ext cx="6990080" cy="1300480"/>
          </a:xfrm>
          <a:prstGeom prst="roundRect">
            <a:avLst>
              <a:gd name="adj" fmla="val 20833"/>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982" name="B. External factors"/>
          <p:cNvSpPr txBox="1">
            <a:spLocks noGrp="1"/>
          </p:cNvSpPr>
          <p:nvPr>
            <p:ph type="title"/>
          </p:nvPr>
        </p:nvSpPr>
        <p:spPr>
          <a:xfrm>
            <a:off x="2691271" y="372533"/>
            <a:ext cx="6375964" cy="1336606"/>
          </a:xfrm>
          <a:prstGeom prst="rect">
            <a:avLst/>
          </a:prstGeom>
        </p:spPr>
        <p:txBody>
          <a:bodyPr/>
          <a:lstStyle>
            <a:lvl1pPr>
              <a:defRPr sz="3600"/>
            </a:lvl1pPr>
          </a:lstStyle>
          <a:p>
            <a:r>
              <a:t>B. External factors</a:t>
            </a:r>
          </a:p>
        </p:txBody>
      </p:sp>
      <p:sp>
        <p:nvSpPr>
          <p:cNvPr id="983" name="Financial support…"/>
          <p:cNvSpPr txBox="1">
            <a:spLocks noGrp="1"/>
          </p:cNvSpPr>
          <p:nvPr>
            <p:ph type="body" idx="1"/>
          </p:nvPr>
        </p:nvSpPr>
        <p:spPr>
          <a:xfrm>
            <a:off x="1806222" y="2059097"/>
            <a:ext cx="8597618" cy="6412090"/>
          </a:xfrm>
          <a:prstGeom prst="rect">
            <a:avLst/>
          </a:prstGeom>
        </p:spPr>
        <p:txBody>
          <a:bodyPr/>
          <a:lstStyle/>
          <a:p>
            <a:pPr>
              <a:buSzTx/>
              <a:buFontTx/>
              <a:buNone/>
            </a:pPr>
            <a:r>
              <a:t>Financial support </a:t>
            </a:r>
          </a:p>
          <a:p>
            <a:pPr lvl="1">
              <a:spcBef>
                <a:spcPts val="569"/>
              </a:spcBef>
            </a:pPr>
            <a:r>
              <a:rPr sz="2844"/>
              <a:t>Most frequently acknowledged</a:t>
            </a:r>
          </a:p>
          <a:p>
            <a:pPr lvl="1">
              <a:spcBef>
                <a:spcPts val="569"/>
              </a:spcBef>
            </a:pPr>
            <a:r>
              <a:rPr sz="2844"/>
              <a:t> Obstacle &amp; enabling</a:t>
            </a:r>
          </a:p>
          <a:p>
            <a:pPr>
              <a:buSzTx/>
              <a:buFontTx/>
              <a:buNone/>
            </a:pPr>
            <a:r>
              <a:t>Emotional support </a:t>
            </a:r>
          </a:p>
          <a:p>
            <a:pPr lvl="1">
              <a:spcBef>
                <a:spcPts val="569"/>
              </a:spcBef>
            </a:pPr>
            <a:r>
              <a:rPr sz="2844"/>
              <a:t>Need for approval</a:t>
            </a:r>
          </a:p>
          <a:p>
            <a:pPr lvl="1">
              <a:spcBef>
                <a:spcPts val="569"/>
              </a:spcBef>
            </a:pPr>
            <a:r>
              <a:rPr sz="2844"/>
              <a:t>Support and encouragement</a:t>
            </a:r>
          </a:p>
          <a:p>
            <a:pPr>
              <a:buSzTx/>
              <a:buFontTx/>
              <a:buNone/>
            </a:pPr>
            <a:r>
              <a:t>Logistical support </a:t>
            </a:r>
          </a:p>
          <a:p>
            <a:pPr lvl="1">
              <a:spcBef>
                <a:spcPts val="569"/>
              </a:spcBef>
            </a:pPr>
            <a:r>
              <a:rPr sz="2844"/>
              <a:t>Coordination and planning of everyday life </a:t>
            </a:r>
          </a:p>
          <a:p>
            <a:pPr lvl="1">
              <a:spcBef>
                <a:spcPts val="569"/>
              </a:spcBef>
            </a:pPr>
            <a:r>
              <a:rPr sz="2844"/>
              <a:t>Balancing family obligations &amp; time constraints</a:t>
            </a:r>
          </a:p>
          <a:p>
            <a:pPr lvl="1">
              <a:spcBef>
                <a:spcPts val="569"/>
              </a:spcBef>
            </a:pPr>
            <a:r>
              <a:rPr sz="2844"/>
              <a:t>Proximity of training </a:t>
            </a:r>
          </a:p>
        </p:txBody>
      </p:sp>
      <p:sp>
        <p:nvSpPr>
          <p:cNvPr id="984"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73</a:t>
            </a:fld>
            <a:endParaRPr/>
          </a:p>
        </p:txBody>
      </p:sp>
    </p:spTree>
    <p:extLst>
      <p:ext uri="{BB962C8B-B14F-4D97-AF65-F5344CB8AC3E}">
        <p14:creationId xmlns:p14="http://schemas.microsoft.com/office/powerpoint/2010/main" val="296535925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983">
                                            <p:bg/>
                                          </p:spTgt>
                                        </p:tgtEl>
                                        <p:attrNameLst>
                                          <p:attrName>style.visibility</p:attrName>
                                        </p:attrNameLst>
                                      </p:cBhvr>
                                      <p:to>
                                        <p:strVal val="visible"/>
                                      </p:to>
                                    </p:set>
                                    <p:anim calcmode="lin" valueType="num">
                                      <p:cBhvr>
                                        <p:cTn id="7" dur="250" fill="hold"/>
                                        <p:tgtEl>
                                          <p:spTgt spid="983">
                                            <p:bg/>
                                          </p:spTgt>
                                        </p:tgtEl>
                                        <p:attrNameLst>
                                          <p:attrName>ppt_x</p:attrName>
                                        </p:attrNameLst>
                                      </p:cBhvr>
                                      <p:tavLst>
                                        <p:tav tm="0">
                                          <p:val>
                                            <p:strVal val="#ppt_x"/>
                                          </p:val>
                                        </p:tav>
                                        <p:tav tm="100000">
                                          <p:val>
                                            <p:strVal val="#ppt_x"/>
                                          </p:val>
                                        </p:tav>
                                      </p:tavLst>
                                    </p:anim>
                                    <p:anim calcmode="lin" valueType="num">
                                      <p:cBhvr>
                                        <p:cTn id="8" dur="250" fill="hold"/>
                                        <p:tgtEl>
                                          <p:spTgt spid="98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983">
                                            <p:txEl>
                                              <p:pRg st="0" end="0"/>
                                            </p:txEl>
                                          </p:spTgt>
                                        </p:tgtEl>
                                        <p:attrNameLst>
                                          <p:attrName>style.visibility</p:attrName>
                                        </p:attrNameLst>
                                      </p:cBhvr>
                                      <p:to>
                                        <p:strVal val="visible"/>
                                      </p:to>
                                    </p:set>
                                    <p:anim calcmode="lin" valueType="num">
                                      <p:cBhvr>
                                        <p:cTn id="11" dur="250" fill="hold"/>
                                        <p:tgtEl>
                                          <p:spTgt spid="983">
                                            <p:txEl>
                                              <p:pRg st="0" end="0"/>
                                            </p:txEl>
                                          </p:spTgt>
                                        </p:tgtEl>
                                        <p:attrNameLst>
                                          <p:attrName>ppt_x</p:attrName>
                                        </p:attrNameLst>
                                      </p:cBhvr>
                                      <p:tavLst>
                                        <p:tav tm="0">
                                          <p:val>
                                            <p:strVal val="#ppt_x"/>
                                          </p:val>
                                        </p:tav>
                                        <p:tav tm="100000">
                                          <p:val>
                                            <p:strVal val="#ppt_x"/>
                                          </p:val>
                                        </p:tav>
                                      </p:tavLst>
                                    </p:anim>
                                    <p:anim calcmode="lin" valueType="num">
                                      <p:cBhvr>
                                        <p:cTn id="12" dur="250" fill="hold"/>
                                        <p:tgtEl>
                                          <p:spTgt spid="98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50"/>
                            </p:stCondLst>
                            <p:childTnLst>
                              <p:par>
                                <p:cTn id="14" presetID="2" presetClass="entr" presetSubtype="1" fill="hold" grpId="0" nodeType="afterEffect">
                                  <p:stCondLst>
                                    <p:cond delay="0"/>
                                  </p:stCondLst>
                                  <p:iterate>
                                    <p:tmAbs val="0"/>
                                  </p:iterate>
                                  <p:childTnLst>
                                    <p:set>
                                      <p:cBhvr>
                                        <p:cTn id="15" fill="hold"/>
                                        <p:tgtEl>
                                          <p:spTgt spid="983">
                                            <p:txEl>
                                              <p:pRg st="1" end="1"/>
                                            </p:txEl>
                                          </p:spTgt>
                                        </p:tgtEl>
                                        <p:attrNameLst>
                                          <p:attrName>style.visibility</p:attrName>
                                        </p:attrNameLst>
                                      </p:cBhvr>
                                      <p:to>
                                        <p:strVal val="visible"/>
                                      </p:to>
                                    </p:set>
                                    <p:anim calcmode="lin" valueType="num">
                                      <p:cBhvr>
                                        <p:cTn id="16" dur="250" fill="hold"/>
                                        <p:tgtEl>
                                          <p:spTgt spid="983">
                                            <p:txEl>
                                              <p:pRg st="1" end="1"/>
                                            </p:txEl>
                                          </p:spTgt>
                                        </p:tgtEl>
                                        <p:attrNameLst>
                                          <p:attrName>ppt_x</p:attrName>
                                        </p:attrNameLst>
                                      </p:cBhvr>
                                      <p:tavLst>
                                        <p:tav tm="0">
                                          <p:val>
                                            <p:strVal val="#ppt_x"/>
                                          </p:val>
                                        </p:tav>
                                        <p:tav tm="100000">
                                          <p:val>
                                            <p:strVal val="#ppt_x"/>
                                          </p:val>
                                        </p:tav>
                                      </p:tavLst>
                                    </p:anim>
                                    <p:anim calcmode="lin" valueType="num">
                                      <p:cBhvr>
                                        <p:cTn id="17" dur="250" fill="hold"/>
                                        <p:tgtEl>
                                          <p:spTgt spid="98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 presetClass="entr" presetSubtype="1" fill="hold" grpId="0" nodeType="afterEffect">
                                  <p:stCondLst>
                                    <p:cond delay="0"/>
                                  </p:stCondLst>
                                  <p:iterate>
                                    <p:tmAbs val="0"/>
                                  </p:iterate>
                                  <p:childTnLst>
                                    <p:set>
                                      <p:cBhvr>
                                        <p:cTn id="20" fill="hold"/>
                                        <p:tgtEl>
                                          <p:spTgt spid="983">
                                            <p:txEl>
                                              <p:pRg st="2" end="2"/>
                                            </p:txEl>
                                          </p:spTgt>
                                        </p:tgtEl>
                                        <p:attrNameLst>
                                          <p:attrName>style.visibility</p:attrName>
                                        </p:attrNameLst>
                                      </p:cBhvr>
                                      <p:to>
                                        <p:strVal val="visible"/>
                                      </p:to>
                                    </p:set>
                                    <p:anim calcmode="lin" valueType="num">
                                      <p:cBhvr>
                                        <p:cTn id="21" dur="250" fill="hold"/>
                                        <p:tgtEl>
                                          <p:spTgt spid="983">
                                            <p:txEl>
                                              <p:pRg st="2" end="2"/>
                                            </p:txEl>
                                          </p:spTgt>
                                        </p:tgtEl>
                                        <p:attrNameLst>
                                          <p:attrName>ppt_x</p:attrName>
                                        </p:attrNameLst>
                                      </p:cBhvr>
                                      <p:tavLst>
                                        <p:tav tm="0">
                                          <p:val>
                                            <p:strVal val="#ppt_x"/>
                                          </p:val>
                                        </p:tav>
                                        <p:tav tm="100000">
                                          <p:val>
                                            <p:strVal val="#ppt_x"/>
                                          </p:val>
                                        </p:tav>
                                      </p:tavLst>
                                    </p:anim>
                                    <p:anim calcmode="lin" valueType="num">
                                      <p:cBhvr>
                                        <p:cTn id="22" dur="250" fill="hold"/>
                                        <p:tgtEl>
                                          <p:spTgt spid="983">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750"/>
                            </p:stCondLst>
                            <p:childTnLst>
                              <p:par>
                                <p:cTn id="24" presetID="2" presetClass="entr" presetSubtype="1" fill="hold" grpId="0" nodeType="afterEffect">
                                  <p:stCondLst>
                                    <p:cond delay="0"/>
                                  </p:stCondLst>
                                  <p:iterate>
                                    <p:tmAbs val="0"/>
                                  </p:iterate>
                                  <p:childTnLst>
                                    <p:set>
                                      <p:cBhvr>
                                        <p:cTn id="25" fill="hold"/>
                                        <p:tgtEl>
                                          <p:spTgt spid="983">
                                            <p:txEl>
                                              <p:pRg st="3" end="3"/>
                                            </p:txEl>
                                          </p:spTgt>
                                        </p:tgtEl>
                                        <p:attrNameLst>
                                          <p:attrName>style.visibility</p:attrName>
                                        </p:attrNameLst>
                                      </p:cBhvr>
                                      <p:to>
                                        <p:strVal val="visible"/>
                                      </p:to>
                                    </p:set>
                                    <p:anim calcmode="lin" valueType="num">
                                      <p:cBhvr>
                                        <p:cTn id="26" dur="250" fill="hold"/>
                                        <p:tgtEl>
                                          <p:spTgt spid="983">
                                            <p:txEl>
                                              <p:pRg st="3" end="3"/>
                                            </p:txEl>
                                          </p:spTgt>
                                        </p:tgtEl>
                                        <p:attrNameLst>
                                          <p:attrName>ppt_x</p:attrName>
                                        </p:attrNameLst>
                                      </p:cBhvr>
                                      <p:tavLst>
                                        <p:tav tm="0">
                                          <p:val>
                                            <p:strVal val="#ppt_x"/>
                                          </p:val>
                                        </p:tav>
                                        <p:tav tm="100000">
                                          <p:val>
                                            <p:strVal val="#ppt_x"/>
                                          </p:val>
                                        </p:tav>
                                      </p:tavLst>
                                    </p:anim>
                                    <p:anim calcmode="lin" valueType="num">
                                      <p:cBhvr>
                                        <p:cTn id="27" dur="250" fill="hold"/>
                                        <p:tgtEl>
                                          <p:spTgt spid="983">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1" fill="hold" grpId="0" nodeType="afterEffect">
                                  <p:stCondLst>
                                    <p:cond delay="0"/>
                                  </p:stCondLst>
                                  <p:iterate>
                                    <p:tmAbs val="0"/>
                                  </p:iterate>
                                  <p:childTnLst>
                                    <p:set>
                                      <p:cBhvr>
                                        <p:cTn id="30" fill="hold"/>
                                        <p:tgtEl>
                                          <p:spTgt spid="983">
                                            <p:txEl>
                                              <p:pRg st="4" end="4"/>
                                            </p:txEl>
                                          </p:spTgt>
                                        </p:tgtEl>
                                        <p:attrNameLst>
                                          <p:attrName>style.visibility</p:attrName>
                                        </p:attrNameLst>
                                      </p:cBhvr>
                                      <p:to>
                                        <p:strVal val="visible"/>
                                      </p:to>
                                    </p:set>
                                    <p:anim calcmode="lin" valueType="num">
                                      <p:cBhvr>
                                        <p:cTn id="31" dur="250" fill="hold"/>
                                        <p:tgtEl>
                                          <p:spTgt spid="983">
                                            <p:txEl>
                                              <p:pRg st="4" end="4"/>
                                            </p:txEl>
                                          </p:spTgt>
                                        </p:tgtEl>
                                        <p:attrNameLst>
                                          <p:attrName>ppt_x</p:attrName>
                                        </p:attrNameLst>
                                      </p:cBhvr>
                                      <p:tavLst>
                                        <p:tav tm="0">
                                          <p:val>
                                            <p:strVal val="#ppt_x"/>
                                          </p:val>
                                        </p:tav>
                                        <p:tav tm="100000">
                                          <p:val>
                                            <p:strVal val="#ppt_x"/>
                                          </p:val>
                                        </p:tav>
                                      </p:tavLst>
                                    </p:anim>
                                    <p:anim calcmode="lin" valueType="num">
                                      <p:cBhvr>
                                        <p:cTn id="32" dur="250" fill="hold"/>
                                        <p:tgtEl>
                                          <p:spTgt spid="983">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1250"/>
                            </p:stCondLst>
                            <p:childTnLst>
                              <p:par>
                                <p:cTn id="34" presetID="2" presetClass="entr" presetSubtype="1" fill="hold" grpId="0" nodeType="afterEffect">
                                  <p:stCondLst>
                                    <p:cond delay="0"/>
                                  </p:stCondLst>
                                  <p:iterate>
                                    <p:tmAbs val="0"/>
                                  </p:iterate>
                                  <p:childTnLst>
                                    <p:set>
                                      <p:cBhvr>
                                        <p:cTn id="35" fill="hold"/>
                                        <p:tgtEl>
                                          <p:spTgt spid="983">
                                            <p:txEl>
                                              <p:pRg st="5" end="5"/>
                                            </p:txEl>
                                          </p:spTgt>
                                        </p:tgtEl>
                                        <p:attrNameLst>
                                          <p:attrName>style.visibility</p:attrName>
                                        </p:attrNameLst>
                                      </p:cBhvr>
                                      <p:to>
                                        <p:strVal val="visible"/>
                                      </p:to>
                                    </p:set>
                                    <p:anim calcmode="lin" valueType="num">
                                      <p:cBhvr>
                                        <p:cTn id="36" dur="250" fill="hold"/>
                                        <p:tgtEl>
                                          <p:spTgt spid="983">
                                            <p:txEl>
                                              <p:pRg st="5" end="5"/>
                                            </p:txEl>
                                          </p:spTgt>
                                        </p:tgtEl>
                                        <p:attrNameLst>
                                          <p:attrName>ppt_x</p:attrName>
                                        </p:attrNameLst>
                                      </p:cBhvr>
                                      <p:tavLst>
                                        <p:tav tm="0">
                                          <p:val>
                                            <p:strVal val="#ppt_x"/>
                                          </p:val>
                                        </p:tav>
                                        <p:tav tm="100000">
                                          <p:val>
                                            <p:strVal val="#ppt_x"/>
                                          </p:val>
                                        </p:tav>
                                      </p:tavLst>
                                    </p:anim>
                                    <p:anim calcmode="lin" valueType="num">
                                      <p:cBhvr>
                                        <p:cTn id="37" dur="250" fill="hold"/>
                                        <p:tgtEl>
                                          <p:spTgt spid="983">
                                            <p:txEl>
                                              <p:pRg st="5" end="5"/>
                                            </p:txEl>
                                          </p:spTgt>
                                        </p:tgtEl>
                                        <p:attrNameLst>
                                          <p:attrName>ppt_y</p:attrName>
                                        </p:attrNameLst>
                                      </p:cBhvr>
                                      <p:tavLst>
                                        <p:tav tm="0">
                                          <p:val>
                                            <p:strVal val="0-#ppt_h/2"/>
                                          </p:val>
                                        </p:tav>
                                        <p:tav tm="100000">
                                          <p:val>
                                            <p:strVal val="#ppt_y"/>
                                          </p:val>
                                        </p:tav>
                                      </p:tavLst>
                                    </p:anim>
                                  </p:childTnLst>
                                </p:cTn>
                              </p:par>
                            </p:childTnLst>
                          </p:cTn>
                        </p:par>
                        <p:par>
                          <p:cTn id="38" fill="hold">
                            <p:stCondLst>
                              <p:cond delay="1500"/>
                            </p:stCondLst>
                            <p:childTnLst>
                              <p:par>
                                <p:cTn id="39" presetID="2" presetClass="entr" presetSubtype="1" fill="hold" grpId="0" nodeType="afterEffect">
                                  <p:stCondLst>
                                    <p:cond delay="0"/>
                                  </p:stCondLst>
                                  <p:iterate>
                                    <p:tmAbs val="0"/>
                                  </p:iterate>
                                  <p:childTnLst>
                                    <p:set>
                                      <p:cBhvr>
                                        <p:cTn id="40" fill="hold"/>
                                        <p:tgtEl>
                                          <p:spTgt spid="983">
                                            <p:txEl>
                                              <p:pRg st="6" end="6"/>
                                            </p:txEl>
                                          </p:spTgt>
                                        </p:tgtEl>
                                        <p:attrNameLst>
                                          <p:attrName>style.visibility</p:attrName>
                                        </p:attrNameLst>
                                      </p:cBhvr>
                                      <p:to>
                                        <p:strVal val="visible"/>
                                      </p:to>
                                    </p:set>
                                    <p:anim calcmode="lin" valueType="num">
                                      <p:cBhvr>
                                        <p:cTn id="41" dur="250" fill="hold"/>
                                        <p:tgtEl>
                                          <p:spTgt spid="983">
                                            <p:txEl>
                                              <p:pRg st="6" end="6"/>
                                            </p:txEl>
                                          </p:spTgt>
                                        </p:tgtEl>
                                        <p:attrNameLst>
                                          <p:attrName>ppt_x</p:attrName>
                                        </p:attrNameLst>
                                      </p:cBhvr>
                                      <p:tavLst>
                                        <p:tav tm="0">
                                          <p:val>
                                            <p:strVal val="#ppt_x"/>
                                          </p:val>
                                        </p:tav>
                                        <p:tav tm="100000">
                                          <p:val>
                                            <p:strVal val="#ppt_x"/>
                                          </p:val>
                                        </p:tav>
                                      </p:tavLst>
                                    </p:anim>
                                    <p:anim calcmode="lin" valueType="num">
                                      <p:cBhvr>
                                        <p:cTn id="42" dur="250" fill="hold"/>
                                        <p:tgtEl>
                                          <p:spTgt spid="983">
                                            <p:txEl>
                                              <p:pRg st="6" end="6"/>
                                            </p:txEl>
                                          </p:spTgt>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2" presetClass="entr" presetSubtype="1" fill="hold" grpId="0" nodeType="afterEffect">
                                  <p:stCondLst>
                                    <p:cond delay="0"/>
                                  </p:stCondLst>
                                  <p:iterate>
                                    <p:tmAbs val="0"/>
                                  </p:iterate>
                                  <p:childTnLst>
                                    <p:set>
                                      <p:cBhvr>
                                        <p:cTn id="45" fill="hold"/>
                                        <p:tgtEl>
                                          <p:spTgt spid="983">
                                            <p:txEl>
                                              <p:pRg st="7" end="7"/>
                                            </p:txEl>
                                          </p:spTgt>
                                        </p:tgtEl>
                                        <p:attrNameLst>
                                          <p:attrName>style.visibility</p:attrName>
                                        </p:attrNameLst>
                                      </p:cBhvr>
                                      <p:to>
                                        <p:strVal val="visible"/>
                                      </p:to>
                                    </p:set>
                                    <p:anim calcmode="lin" valueType="num">
                                      <p:cBhvr>
                                        <p:cTn id="46" dur="250" fill="hold"/>
                                        <p:tgtEl>
                                          <p:spTgt spid="983">
                                            <p:txEl>
                                              <p:pRg st="7" end="7"/>
                                            </p:txEl>
                                          </p:spTgt>
                                        </p:tgtEl>
                                        <p:attrNameLst>
                                          <p:attrName>ppt_x</p:attrName>
                                        </p:attrNameLst>
                                      </p:cBhvr>
                                      <p:tavLst>
                                        <p:tav tm="0">
                                          <p:val>
                                            <p:strVal val="#ppt_x"/>
                                          </p:val>
                                        </p:tav>
                                        <p:tav tm="100000">
                                          <p:val>
                                            <p:strVal val="#ppt_x"/>
                                          </p:val>
                                        </p:tav>
                                      </p:tavLst>
                                    </p:anim>
                                    <p:anim calcmode="lin" valueType="num">
                                      <p:cBhvr>
                                        <p:cTn id="47" dur="250" fill="hold"/>
                                        <p:tgtEl>
                                          <p:spTgt spid="983">
                                            <p:txEl>
                                              <p:pRg st="7" end="7"/>
                                            </p:txEl>
                                          </p:spTgt>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2" presetClass="entr" presetSubtype="1" fill="hold" grpId="0" nodeType="afterEffect">
                                  <p:stCondLst>
                                    <p:cond delay="0"/>
                                  </p:stCondLst>
                                  <p:iterate>
                                    <p:tmAbs val="0"/>
                                  </p:iterate>
                                  <p:childTnLst>
                                    <p:set>
                                      <p:cBhvr>
                                        <p:cTn id="50" fill="hold"/>
                                        <p:tgtEl>
                                          <p:spTgt spid="983">
                                            <p:txEl>
                                              <p:pRg st="8" end="8"/>
                                            </p:txEl>
                                          </p:spTgt>
                                        </p:tgtEl>
                                        <p:attrNameLst>
                                          <p:attrName>style.visibility</p:attrName>
                                        </p:attrNameLst>
                                      </p:cBhvr>
                                      <p:to>
                                        <p:strVal val="visible"/>
                                      </p:to>
                                    </p:set>
                                    <p:anim calcmode="lin" valueType="num">
                                      <p:cBhvr>
                                        <p:cTn id="51" dur="250" fill="hold"/>
                                        <p:tgtEl>
                                          <p:spTgt spid="983">
                                            <p:txEl>
                                              <p:pRg st="8" end="8"/>
                                            </p:txEl>
                                          </p:spTgt>
                                        </p:tgtEl>
                                        <p:attrNameLst>
                                          <p:attrName>ppt_x</p:attrName>
                                        </p:attrNameLst>
                                      </p:cBhvr>
                                      <p:tavLst>
                                        <p:tav tm="0">
                                          <p:val>
                                            <p:strVal val="#ppt_x"/>
                                          </p:val>
                                        </p:tav>
                                        <p:tav tm="100000">
                                          <p:val>
                                            <p:strVal val="#ppt_x"/>
                                          </p:val>
                                        </p:tav>
                                      </p:tavLst>
                                    </p:anim>
                                    <p:anim calcmode="lin" valueType="num">
                                      <p:cBhvr>
                                        <p:cTn id="52" dur="250" fill="hold"/>
                                        <p:tgtEl>
                                          <p:spTgt spid="983">
                                            <p:txEl>
                                              <p:pRg st="8" end="8"/>
                                            </p:txEl>
                                          </p:spTgt>
                                        </p:tgtEl>
                                        <p:attrNameLst>
                                          <p:attrName>ppt_y</p:attrName>
                                        </p:attrNameLst>
                                      </p:cBhvr>
                                      <p:tavLst>
                                        <p:tav tm="0">
                                          <p:val>
                                            <p:strVal val="0-#ppt_h/2"/>
                                          </p:val>
                                        </p:tav>
                                        <p:tav tm="100000">
                                          <p:val>
                                            <p:strVal val="#ppt_y"/>
                                          </p:val>
                                        </p:tav>
                                      </p:tavLst>
                                    </p:anim>
                                  </p:childTnLst>
                                </p:cTn>
                              </p:par>
                            </p:childTnLst>
                          </p:cTn>
                        </p:par>
                        <p:par>
                          <p:cTn id="53" fill="hold">
                            <p:stCondLst>
                              <p:cond delay="2250"/>
                            </p:stCondLst>
                            <p:childTnLst>
                              <p:par>
                                <p:cTn id="54" presetID="2" presetClass="entr" presetSubtype="1" fill="hold" grpId="0" nodeType="afterEffect">
                                  <p:stCondLst>
                                    <p:cond delay="0"/>
                                  </p:stCondLst>
                                  <p:iterate>
                                    <p:tmAbs val="0"/>
                                  </p:iterate>
                                  <p:childTnLst>
                                    <p:set>
                                      <p:cBhvr>
                                        <p:cTn id="55" fill="hold"/>
                                        <p:tgtEl>
                                          <p:spTgt spid="983">
                                            <p:txEl>
                                              <p:pRg st="9" end="9"/>
                                            </p:txEl>
                                          </p:spTgt>
                                        </p:tgtEl>
                                        <p:attrNameLst>
                                          <p:attrName>style.visibility</p:attrName>
                                        </p:attrNameLst>
                                      </p:cBhvr>
                                      <p:to>
                                        <p:strVal val="visible"/>
                                      </p:to>
                                    </p:set>
                                    <p:anim calcmode="lin" valueType="num">
                                      <p:cBhvr>
                                        <p:cTn id="56" dur="250" fill="hold"/>
                                        <p:tgtEl>
                                          <p:spTgt spid="983">
                                            <p:txEl>
                                              <p:pRg st="9" end="9"/>
                                            </p:txEl>
                                          </p:spTgt>
                                        </p:tgtEl>
                                        <p:attrNameLst>
                                          <p:attrName>ppt_x</p:attrName>
                                        </p:attrNameLst>
                                      </p:cBhvr>
                                      <p:tavLst>
                                        <p:tav tm="0">
                                          <p:val>
                                            <p:strVal val="#ppt_x"/>
                                          </p:val>
                                        </p:tav>
                                        <p:tav tm="100000">
                                          <p:val>
                                            <p:strVal val="#ppt_x"/>
                                          </p:val>
                                        </p:tav>
                                      </p:tavLst>
                                    </p:anim>
                                    <p:anim calcmode="lin" valueType="num">
                                      <p:cBhvr>
                                        <p:cTn id="57" dur="250" fill="hold"/>
                                        <p:tgtEl>
                                          <p:spTgt spid="98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 grpId="0" build="p" bldLvl="5"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Line"/>
          <p:cNvSpPr/>
          <p:nvPr/>
        </p:nvSpPr>
        <p:spPr>
          <a:xfrm flipH="1">
            <a:off x="7730631" y="4782514"/>
            <a:ext cx="18062" cy="18064"/>
          </a:xfrm>
          <a:prstGeom prst="line">
            <a:avLst/>
          </a:prstGeom>
          <a:ln w="25400">
            <a:solidFill>
              <a:srgbClr val="0433FF"/>
            </a:solidFill>
            <a:custDash>
              <a:ds d="200000" sp="200000"/>
            </a:custDash>
            <a:miter lim="400000"/>
            <a:headEnd type="stealth"/>
          </a:ln>
        </p:spPr>
        <p:txBody>
          <a:bodyPr lIns="72249" tIns="72249" rIns="72249" bIns="72249" anchor="ctr"/>
          <a:lstStyle/>
          <a:p>
            <a:endParaRPr sz="3413"/>
          </a:p>
        </p:txBody>
      </p:sp>
      <p:sp>
        <p:nvSpPr>
          <p:cNvPr id="1088" name="Line"/>
          <p:cNvSpPr/>
          <p:nvPr/>
        </p:nvSpPr>
        <p:spPr>
          <a:xfrm flipH="1" flipV="1">
            <a:off x="8466124" y="3547053"/>
            <a:ext cx="18064" cy="18064"/>
          </a:xfrm>
          <a:prstGeom prst="line">
            <a:avLst/>
          </a:prstGeom>
          <a:ln w="25400">
            <a:solidFill>
              <a:srgbClr val="0433FF"/>
            </a:solidFill>
            <a:custDash>
              <a:ds d="200000" sp="200000"/>
            </a:custDash>
            <a:miter lim="400000"/>
            <a:headEnd type="stealth"/>
          </a:ln>
        </p:spPr>
        <p:txBody>
          <a:bodyPr lIns="72249" tIns="72249" rIns="72249" bIns="72249" anchor="ctr"/>
          <a:lstStyle/>
          <a:p>
            <a:endParaRPr sz="3413"/>
          </a:p>
        </p:txBody>
      </p:sp>
      <p:sp>
        <p:nvSpPr>
          <p:cNvPr id="1089" name="High School"/>
          <p:cNvSpPr/>
          <p:nvPr/>
        </p:nvSpPr>
        <p:spPr>
          <a:xfrm>
            <a:off x="596053" y="704426"/>
            <a:ext cx="1047609" cy="288996"/>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900"/>
            </a:lvl1pPr>
          </a:lstStyle>
          <a:p>
            <a:r>
              <a:rPr sz="1280"/>
              <a:t>High School </a:t>
            </a:r>
          </a:p>
        </p:txBody>
      </p:sp>
      <p:sp>
        <p:nvSpPr>
          <p:cNvPr id="1090" name="Break Up Gets out of Town"/>
          <p:cNvSpPr/>
          <p:nvPr/>
        </p:nvSpPr>
        <p:spPr>
          <a:xfrm rot="19843043">
            <a:off x="2059461" y="561840"/>
            <a:ext cx="1625601" cy="28899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Break Up Gets out of Town  </a:t>
            </a:r>
          </a:p>
        </p:txBody>
      </p:sp>
      <p:sp>
        <p:nvSpPr>
          <p:cNvPr id="1091" name="General Ed AP Courses…"/>
          <p:cNvSpPr/>
          <p:nvPr/>
        </p:nvSpPr>
        <p:spPr>
          <a:xfrm>
            <a:off x="9843911" y="794738"/>
            <a:ext cx="1643662" cy="75861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p>
            <a:pPr defTabSz="577982">
              <a:lnSpc>
                <a:spcPct val="80000"/>
              </a:lnSpc>
              <a:spcBef>
                <a:spcPts val="427"/>
              </a:spcBef>
              <a:defRPr sz="1000"/>
            </a:pPr>
            <a:r>
              <a:rPr sz="1422"/>
              <a:t>General Ed AP Courses</a:t>
            </a:r>
          </a:p>
          <a:p>
            <a:pPr defTabSz="577982">
              <a:lnSpc>
                <a:spcPct val="80000"/>
              </a:lnSpc>
              <a:spcBef>
                <a:spcPts val="427"/>
              </a:spcBef>
              <a:defRPr sz="900"/>
            </a:pPr>
            <a:r>
              <a:rPr sz="1280"/>
              <a:t>Married/Kids </a:t>
            </a:r>
          </a:p>
          <a:p>
            <a:pPr defTabSz="577982">
              <a:defRPr sz="1000"/>
            </a:pPr>
            <a:r>
              <a:rPr sz="1422"/>
              <a:t> </a:t>
            </a:r>
          </a:p>
        </p:txBody>
      </p:sp>
      <p:sp>
        <p:nvSpPr>
          <p:cNvPr id="1092" name="Florist (2)"/>
          <p:cNvSpPr/>
          <p:nvPr/>
        </p:nvSpPr>
        <p:spPr>
          <a:xfrm>
            <a:off x="658056" y="1032185"/>
            <a:ext cx="325121" cy="252873"/>
          </a:xfrm>
          <a:prstGeom prst="rect">
            <a:avLst/>
          </a:prstGeom>
          <a:solidFill>
            <a:srgbClr val="FFFC4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600"/>
            </a:pPr>
            <a:r>
              <a:rPr sz="853"/>
              <a:t>Florist (2)</a:t>
            </a:r>
          </a:p>
          <a:p>
            <a:pPr defTabSz="577982">
              <a:defRPr sz="800"/>
            </a:pPr>
            <a:endParaRPr sz="1138"/>
          </a:p>
          <a:p>
            <a:pPr defTabSz="577982">
              <a:defRPr sz="1000"/>
            </a:pPr>
            <a:r>
              <a:rPr sz="1422"/>
              <a:t> </a:t>
            </a:r>
          </a:p>
        </p:txBody>
      </p:sp>
      <p:sp>
        <p:nvSpPr>
          <p:cNvPr id="1093" name="Catalogue Sales (2)"/>
          <p:cNvSpPr/>
          <p:nvPr/>
        </p:nvSpPr>
        <p:spPr>
          <a:xfrm>
            <a:off x="1053667" y="1008400"/>
            <a:ext cx="686366" cy="343184"/>
          </a:xfrm>
          <a:prstGeom prst="rect">
            <a:avLst/>
          </a:prstGeom>
          <a:solidFill>
            <a:srgbClr val="F5E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853"/>
              <a:t>Catalogue Sales (2)</a:t>
            </a:r>
            <a:r>
              <a:rPr sz="1138"/>
              <a:t> </a:t>
            </a:r>
          </a:p>
          <a:p>
            <a:pPr defTabSz="577982">
              <a:defRPr sz="800"/>
            </a:pPr>
            <a:r>
              <a:rPr sz="1138"/>
              <a:t> </a:t>
            </a:r>
          </a:p>
          <a:p>
            <a:pPr defTabSz="577982">
              <a:defRPr sz="1000"/>
            </a:pPr>
            <a:r>
              <a:rPr sz="1422"/>
              <a:t> </a:t>
            </a:r>
          </a:p>
        </p:txBody>
      </p:sp>
      <p:sp>
        <p:nvSpPr>
          <p:cNvPr id="1094" name="Waitress"/>
          <p:cNvSpPr/>
          <p:nvPr/>
        </p:nvSpPr>
        <p:spPr>
          <a:xfrm>
            <a:off x="2167466" y="1715911"/>
            <a:ext cx="451556" cy="505742"/>
          </a:xfrm>
          <a:prstGeom prst="rect">
            <a:avLst/>
          </a:prstGeom>
          <a:solidFill>
            <a:srgbClr val="F5E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600"/>
            </a:pPr>
            <a:r>
              <a:rPr sz="853"/>
              <a:t>Waitress </a:t>
            </a:r>
          </a:p>
          <a:p>
            <a:pPr defTabSz="577982">
              <a:defRPr sz="1000"/>
            </a:pPr>
            <a:r>
              <a:rPr sz="1422"/>
              <a:t> </a:t>
            </a:r>
          </a:p>
        </p:txBody>
      </p:sp>
      <p:sp>
        <p:nvSpPr>
          <p:cNvPr id="1095" name="UNCG"/>
          <p:cNvSpPr/>
          <p:nvPr/>
        </p:nvSpPr>
        <p:spPr>
          <a:xfrm>
            <a:off x="1481102" y="1715911"/>
            <a:ext cx="614116" cy="505742"/>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lvl1pPr defTabSz="406400">
              <a:defRPr sz="900"/>
            </a:lvl1pPr>
          </a:lstStyle>
          <a:p>
            <a:r>
              <a:rPr sz="1280"/>
              <a:t>UNCG </a:t>
            </a:r>
          </a:p>
        </p:txBody>
      </p:sp>
      <p:sp>
        <p:nvSpPr>
          <p:cNvPr id="1097" name="Line"/>
          <p:cNvSpPr/>
          <p:nvPr/>
        </p:nvSpPr>
        <p:spPr>
          <a:xfrm flipV="1">
            <a:off x="1788160" y="1261465"/>
            <a:ext cx="3251" cy="364136"/>
          </a:xfrm>
          <a:prstGeom prst="line">
            <a:avLst/>
          </a:prstGeom>
          <a:ln>
            <a:headEnd type="stealth"/>
          </a:ln>
        </p:spPr>
        <p:txBody>
          <a:bodyPr lIns="72249" tIns="72249" rIns="72249" bIns="72249" anchor="ctr"/>
          <a:lstStyle/>
          <a:p>
            <a:endParaRPr sz="3413"/>
          </a:p>
        </p:txBody>
      </p:sp>
      <p:sp>
        <p:nvSpPr>
          <p:cNvPr id="1098" name="Make Up Moves in w Boy Friend"/>
          <p:cNvSpPr/>
          <p:nvPr/>
        </p:nvSpPr>
        <p:spPr>
          <a:xfrm rot="19803933">
            <a:off x="2773734" y="1356836"/>
            <a:ext cx="1950721" cy="397370"/>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Make Up Moves in w Boy Friend</a:t>
            </a:r>
          </a:p>
        </p:txBody>
      </p:sp>
      <p:sp>
        <p:nvSpPr>
          <p:cNvPr id="1099" name="Line"/>
          <p:cNvSpPr/>
          <p:nvPr/>
        </p:nvSpPr>
        <p:spPr>
          <a:xfrm flipH="1" flipV="1">
            <a:off x="1973477" y="1189810"/>
            <a:ext cx="7127526" cy="3393"/>
          </a:xfrm>
          <a:prstGeom prst="line">
            <a:avLst/>
          </a:prstGeom>
          <a:ln w="25400">
            <a:solidFill>
              <a:srgbClr val="0433FF"/>
            </a:solidFill>
            <a:custDash>
              <a:ds d="200000" sp="200000"/>
            </a:custDash>
            <a:miter lim="400000"/>
            <a:headEnd type="stealth"/>
          </a:ln>
        </p:spPr>
        <p:txBody>
          <a:bodyPr lIns="72249" tIns="72249" rIns="72249" bIns="72249" anchor="ctr"/>
          <a:lstStyle/>
          <a:p>
            <a:endParaRPr sz="3413"/>
          </a:p>
        </p:txBody>
      </p:sp>
      <p:sp>
        <p:nvSpPr>
          <p:cNvPr id="1100" name="Undecided…"/>
          <p:cNvSpPr/>
          <p:nvPr/>
        </p:nvSpPr>
        <p:spPr>
          <a:xfrm>
            <a:off x="10024533" y="2384213"/>
            <a:ext cx="1210169" cy="776676"/>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p>
            <a:pPr defTabSz="577982">
              <a:lnSpc>
                <a:spcPct val="80000"/>
              </a:lnSpc>
              <a:spcBef>
                <a:spcPts val="427"/>
              </a:spcBef>
              <a:defRPr sz="900"/>
            </a:pPr>
            <a:r>
              <a:rPr sz="1280"/>
              <a:t>Undecided</a:t>
            </a:r>
          </a:p>
          <a:p>
            <a:pPr defTabSz="577982">
              <a:lnSpc>
                <a:spcPct val="80000"/>
              </a:lnSpc>
              <a:spcBef>
                <a:spcPts val="427"/>
              </a:spcBef>
              <a:defRPr sz="900"/>
            </a:pPr>
            <a:r>
              <a:rPr sz="1280"/>
              <a:t>Clerk Assistant </a:t>
            </a:r>
          </a:p>
          <a:p>
            <a:pPr defTabSz="577982">
              <a:defRPr sz="1000"/>
            </a:pPr>
            <a:r>
              <a:rPr sz="1422"/>
              <a:t> </a:t>
            </a:r>
          </a:p>
        </p:txBody>
      </p:sp>
      <p:sp>
        <p:nvSpPr>
          <p:cNvPr id="1101" name="Line"/>
          <p:cNvSpPr/>
          <p:nvPr/>
        </p:nvSpPr>
        <p:spPr>
          <a:xfrm flipH="1">
            <a:off x="2962204" y="1986483"/>
            <a:ext cx="6092749" cy="52225"/>
          </a:xfrm>
          <a:prstGeom prst="line">
            <a:avLst/>
          </a:prstGeom>
          <a:ln w="25400">
            <a:solidFill>
              <a:srgbClr val="0433FF"/>
            </a:solidFill>
            <a:custDash>
              <a:ds d="200000" sp="200000"/>
            </a:custDash>
            <a:miter lim="400000"/>
            <a:headEnd type="stealth"/>
          </a:ln>
        </p:spPr>
        <p:txBody>
          <a:bodyPr lIns="72249" tIns="72249" rIns="72249" bIns="72249" anchor="ctr"/>
          <a:lstStyle/>
          <a:p>
            <a:endParaRPr sz="3413"/>
          </a:p>
        </p:txBody>
      </p:sp>
      <p:sp>
        <p:nvSpPr>
          <p:cNvPr id="1102" name="Chiropractic Office Assistant"/>
          <p:cNvSpPr/>
          <p:nvPr/>
        </p:nvSpPr>
        <p:spPr>
          <a:xfrm>
            <a:off x="3034453" y="2492587"/>
            <a:ext cx="704427" cy="577991"/>
          </a:xfrm>
          <a:prstGeom prst="rect">
            <a:avLst/>
          </a:prstGeom>
          <a:solidFill>
            <a:srgbClr val="F5EC00">
              <a:alpha val="82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lvl1pPr defTabSz="406400">
              <a:defRPr sz="600"/>
            </a:lvl1pPr>
          </a:lstStyle>
          <a:p>
            <a:r>
              <a:rPr sz="853"/>
              <a:t>Chiropractic Office Assistant </a:t>
            </a:r>
          </a:p>
        </p:txBody>
      </p:sp>
      <p:sp>
        <p:nvSpPr>
          <p:cNvPr id="1103" name="Social Worker…"/>
          <p:cNvSpPr/>
          <p:nvPr/>
        </p:nvSpPr>
        <p:spPr>
          <a:xfrm>
            <a:off x="5111609" y="3305387"/>
            <a:ext cx="3486009" cy="523804"/>
          </a:xfrm>
          <a:prstGeom prst="rect">
            <a:avLst/>
          </a:prstGeom>
          <a:solidFill>
            <a:srgbClr val="F5E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800"/>
            </a:pPr>
            <a:r>
              <a:rPr sz="1138"/>
              <a:t>Social Worker</a:t>
            </a:r>
          </a:p>
          <a:p>
            <a:pPr defTabSz="577982">
              <a:defRPr sz="800"/>
            </a:pPr>
            <a:r>
              <a:rPr sz="1138"/>
              <a:t>Nursing Home </a:t>
            </a:r>
          </a:p>
          <a:p>
            <a:pPr defTabSz="577982">
              <a:defRPr sz="1000"/>
            </a:pPr>
            <a:r>
              <a:rPr sz="1422"/>
              <a:t> </a:t>
            </a:r>
          </a:p>
        </p:txBody>
      </p:sp>
      <p:sp>
        <p:nvSpPr>
          <p:cNvPr id="1104" name="BF Aunt Calls out of the Blue"/>
          <p:cNvSpPr/>
          <p:nvPr/>
        </p:nvSpPr>
        <p:spPr>
          <a:xfrm rot="19599771">
            <a:off x="4877354" y="2062841"/>
            <a:ext cx="2004908" cy="41543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700"/>
            </a:pPr>
            <a:r>
              <a:rPr sz="996"/>
              <a:t>BF Aunt Calls out of the Blue </a:t>
            </a:r>
          </a:p>
          <a:p>
            <a:pPr defTabSz="577982">
              <a:defRPr sz="700"/>
            </a:pPr>
            <a:r>
              <a:rPr sz="996"/>
              <a:t> </a:t>
            </a:r>
          </a:p>
        </p:txBody>
      </p:sp>
      <p:sp>
        <p:nvSpPr>
          <p:cNvPr id="1105" name="Degree…"/>
          <p:cNvSpPr/>
          <p:nvPr/>
        </p:nvSpPr>
        <p:spPr>
          <a:xfrm>
            <a:off x="10024533" y="3377636"/>
            <a:ext cx="1192107" cy="59605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p>
            <a:pPr defTabSz="577982">
              <a:lnSpc>
                <a:spcPct val="80000"/>
              </a:lnSpc>
              <a:spcBef>
                <a:spcPts val="427"/>
              </a:spcBef>
              <a:defRPr sz="900"/>
            </a:pPr>
            <a:r>
              <a:rPr sz="1280"/>
              <a:t>Degree </a:t>
            </a:r>
          </a:p>
          <a:p>
            <a:pPr defTabSz="577982">
              <a:lnSpc>
                <a:spcPct val="80000"/>
              </a:lnSpc>
              <a:spcBef>
                <a:spcPts val="427"/>
              </a:spcBef>
              <a:defRPr sz="900"/>
            </a:pPr>
            <a:r>
              <a:rPr sz="1280"/>
              <a:t>Social  Work </a:t>
            </a:r>
          </a:p>
          <a:p>
            <a:pPr defTabSz="577982">
              <a:defRPr sz="1000"/>
            </a:pPr>
            <a:r>
              <a:rPr sz="1422"/>
              <a:t> </a:t>
            </a:r>
          </a:p>
        </p:txBody>
      </p:sp>
      <p:sp>
        <p:nvSpPr>
          <p:cNvPr id="1107" name="Line"/>
          <p:cNvSpPr/>
          <p:nvPr/>
        </p:nvSpPr>
        <p:spPr>
          <a:xfrm flipH="1" flipV="1">
            <a:off x="4912925" y="2835770"/>
            <a:ext cx="3253" cy="773787"/>
          </a:xfrm>
          <a:prstGeom prst="line">
            <a:avLst/>
          </a:prstGeom>
          <a:ln>
            <a:headEnd type="stealth"/>
          </a:ln>
        </p:spPr>
        <p:txBody>
          <a:bodyPr lIns="72249" tIns="72249" rIns="72249" bIns="72249" anchor="ctr"/>
          <a:lstStyle/>
          <a:p>
            <a:endParaRPr sz="3413"/>
          </a:p>
        </p:txBody>
      </p:sp>
      <p:sp>
        <p:nvSpPr>
          <p:cNvPr id="1108" name="CC RN RN"/>
          <p:cNvSpPr/>
          <p:nvPr/>
        </p:nvSpPr>
        <p:spPr>
          <a:xfrm>
            <a:off x="7152640" y="4479431"/>
            <a:ext cx="921173" cy="559929"/>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lvl1pPr defTabSz="406400">
              <a:defRPr sz="900"/>
            </a:lvl1pPr>
          </a:lstStyle>
          <a:p>
            <a:r>
              <a:rPr sz="1280"/>
              <a:t>CC RN RN  </a:t>
            </a:r>
          </a:p>
        </p:txBody>
      </p:sp>
      <p:sp>
        <p:nvSpPr>
          <p:cNvPr id="1109" name="Assoc. Degree Nursing"/>
          <p:cNvSpPr/>
          <p:nvPr/>
        </p:nvSpPr>
        <p:spPr>
          <a:xfrm>
            <a:off x="10169031" y="4443307"/>
            <a:ext cx="921173" cy="102954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p>
            <a:pPr defTabSz="577982">
              <a:lnSpc>
                <a:spcPct val="80000"/>
              </a:lnSpc>
              <a:spcBef>
                <a:spcPts val="427"/>
              </a:spcBef>
              <a:defRPr sz="1000"/>
            </a:pPr>
            <a:r>
              <a:rPr sz="1422"/>
              <a:t>Assoc. Degree Nursing</a:t>
            </a:r>
          </a:p>
          <a:p>
            <a:pPr defTabSz="577982">
              <a:defRPr sz="1000"/>
            </a:pPr>
            <a:r>
              <a:rPr sz="1422"/>
              <a:t> </a:t>
            </a:r>
          </a:p>
        </p:txBody>
      </p:sp>
      <p:sp>
        <p:nvSpPr>
          <p:cNvPr id="1110" name="Interview 4.1"/>
          <p:cNvSpPr/>
          <p:nvPr/>
        </p:nvSpPr>
        <p:spPr>
          <a:xfrm>
            <a:off x="379307" y="5527040"/>
            <a:ext cx="2004907" cy="46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a:lvl1pPr>
          </a:lstStyle>
          <a:p>
            <a:r>
              <a:rPr sz="1422"/>
              <a:t>Interview 4.1 </a:t>
            </a:r>
          </a:p>
        </p:txBody>
      </p:sp>
      <p:sp>
        <p:nvSpPr>
          <p:cNvPr id="1111" name="Future BSRN , MSRN"/>
          <p:cNvSpPr/>
          <p:nvPr/>
        </p:nvSpPr>
        <p:spPr>
          <a:xfrm>
            <a:off x="9916160" y="5400604"/>
            <a:ext cx="1408853" cy="776676"/>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24" tIns="36124" rIns="36124" bIns="36124"/>
          <a:lstStyle>
            <a:lvl1pPr algn="ctr" defTabSz="406400">
              <a:defRPr sz="900"/>
            </a:lvl1pPr>
          </a:lstStyle>
          <a:p>
            <a:r>
              <a:rPr sz="1280"/>
              <a:t>Future BSRN , MSRN  </a:t>
            </a:r>
          </a:p>
        </p:txBody>
      </p:sp>
      <p:pic>
        <p:nvPicPr>
          <p:cNvPr id="1112" name="Line" descr="Line"/>
          <p:cNvPicPr>
            <a:picLocks/>
          </p:cNvPicPr>
          <p:nvPr/>
        </p:nvPicPr>
        <p:blipFill>
          <a:blip r:embed="rId3"/>
          <a:stretch>
            <a:fillRect/>
          </a:stretch>
        </p:blipFill>
        <p:spPr>
          <a:xfrm rot="3211476">
            <a:off x="6634155" y="4041711"/>
            <a:ext cx="686734" cy="487219"/>
          </a:xfrm>
          <a:prstGeom prst="rect">
            <a:avLst/>
          </a:prstGeom>
        </p:spPr>
      </p:pic>
      <p:sp>
        <p:nvSpPr>
          <p:cNvPr id="1114" name="Plans to get Married"/>
          <p:cNvSpPr/>
          <p:nvPr/>
        </p:nvSpPr>
        <p:spPr>
          <a:xfrm>
            <a:off x="5536971" y="847536"/>
            <a:ext cx="1589477" cy="270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800" i="1"/>
            </a:lvl1pPr>
          </a:lstStyle>
          <a:p>
            <a:pPr>
              <a:defRPr sz="900"/>
            </a:pPr>
            <a:r>
              <a:rPr sz="1138"/>
              <a:t>Plans to get Married </a:t>
            </a:r>
          </a:p>
        </p:txBody>
      </p:sp>
      <p:sp>
        <p:nvSpPr>
          <p:cNvPr id="1115" name="Serenity Counseling…"/>
          <p:cNvSpPr/>
          <p:nvPr/>
        </p:nvSpPr>
        <p:spPr>
          <a:xfrm>
            <a:off x="3991751" y="2510649"/>
            <a:ext cx="722489" cy="487680"/>
          </a:xfrm>
          <a:prstGeom prst="rect">
            <a:avLst/>
          </a:prstGeom>
          <a:solidFill>
            <a:srgbClr val="F5EC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600"/>
            </a:pPr>
            <a:r>
              <a:rPr sz="853"/>
              <a:t>Serenity Counseling </a:t>
            </a:r>
          </a:p>
          <a:p>
            <a:pPr defTabSz="577982">
              <a:defRPr sz="800"/>
            </a:pPr>
            <a:r>
              <a:rPr sz="853"/>
              <a:t>Secretary</a:t>
            </a:r>
            <a:r>
              <a:rPr sz="1138"/>
              <a:t> </a:t>
            </a:r>
          </a:p>
        </p:txBody>
      </p:sp>
      <p:sp>
        <p:nvSpPr>
          <p:cNvPr id="1116" name="CC Health"/>
          <p:cNvSpPr/>
          <p:nvPr/>
        </p:nvSpPr>
        <p:spPr>
          <a:xfrm>
            <a:off x="3558258" y="3738880"/>
            <a:ext cx="1914596" cy="487680"/>
          </a:xfrm>
          <a:prstGeom prst="rect">
            <a:avLst/>
          </a:prstGeom>
          <a:solidFill>
            <a:srgbClr val="00F900"/>
          </a:solidFill>
          <a:ln w="12700">
            <a:solidFill>
              <a:srgbClr val="00F9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lvl1pPr defTabSz="406400">
              <a:defRPr sz="900"/>
            </a:lvl1pPr>
          </a:lstStyle>
          <a:p>
            <a:r>
              <a:rPr sz="1280"/>
              <a:t>CC Health</a:t>
            </a:r>
          </a:p>
        </p:txBody>
      </p:sp>
      <p:sp>
        <p:nvSpPr>
          <p:cNvPr id="1117" name="BA Degree…"/>
          <p:cNvSpPr/>
          <p:nvPr/>
        </p:nvSpPr>
        <p:spPr>
          <a:xfrm>
            <a:off x="10024533" y="1715911"/>
            <a:ext cx="1228231" cy="59605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87" tIns="54187" rIns="54187" bIns="54187"/>
          <a:lstStyle/>
          <a:p>
            <a:pPr defTabSz="577982">
              <a:lnSpc>
                <a:spcPct val="80000"/>
              </a:lnSpc>
              <a:spcBef>
                <a:spcPts val="427"/>
              </a:spcBef>
              <a:defRPr sz="900"/>
            </a:pPr>
            <a:r>
              <a:rPr sz="1280"/>
              <a:t>BA Degree </a:t>
            </a:r>
          </a:p>
          <a:p>
            <a:pPr defTabSz="577982">
              <a:lnSpc>
                <a:spcPct val="80000"/>
              </a:lnSpc>
              <a:spcBef>
                <a:spcPts val="427"/>
              </a:spcBef>
              <a:defRPr sz="900"/>
            </a:pPr>
            <a:r>
              <a:rPr sz="1280"/>
              <a:t>Math/English </a:t>
            </a:r>
          </a:p>
          <a:p>
            <a:pPr defTabSz="577982">
              <a:defRPr sz="1000"/>
            </a:pPr>
            <a:r>
              <a:rPr sz="1422"/>
              <a:t> </a:t>
            </a:r>
          </a:p>
        </p:txBody>
      </p:sp>
      <p:sp>
        <p:nvSpPr>
          <p:cNvPr id="1119" name="Line"/>
          <p:cNvSpPr/>
          <p:nvPr/>
        </p:nvSpPr>
        <p:spPr>
          <a:xfrm flipV="1">
            <a:off x="2727396" y="2131342"/>
            <a:ext cx="1" cy="598222"/>
          </a:xfrm>
          <a:prstGeom prst="line">
            <a:avLst/>
          </a:prstGeom>
          <a:ln>
            <a:headEnd type="stealth"/>
          </a:ln>
        </p:spPr>
        <p:txBody>
          <a:bodyPr lIns="72249" tIns="72249" rIns="72249" bIns="72249" anchor="ctr"/>
          <a:lstStyle/>
          <a:p>
            <a:endParaRPr sz="3413"/>
          </a:p>
        </p:txBody>
      </p:sp>
      <p:sp>
        <p:nvSpPr>
          <p:cNvPr id="1120" name="Line"/>
          <p:cNvSpPr/>
          <p:nvPr/>
        </p:nvSpPr>
        <p:spPr>
          <a:xfrm flipH="1" flipV="1">
            <a:off x="4802022" y="2721222"/>
            <a:ext cx="4223310" cy="6535"/>
          </a:xfrm>
          <a:prstGeom prst="line">
            <a:avLst/>
          </a:prstGeom>
          <a:ln w="25400">
            <a:solidFill>
              <a:srgbClr val="0433FF"/>
            </a:solidFill>
            <a:custDash>
              <a:ds d="200000" sp="200000"/>
            </a:custDash>
            <a:miter lim="400000"/>
            <a:headEnd type="stealth"/>
          </a:ln>
        </p:spPr>
        <p:txBody>
          <a:bodyPr lIns="72249" tIns="72249" rIns="72249" bIns="72249" anchor="ctr"/>
          <a:lstStyle/>
          <a:p>
            <a:endParaRPr sz="3413"/>
          </a:p>
        </p:txBody>
      </p:sp>
      <p:sp>
        <p:nvSpPr>
          <p:cNvPr id="1121" name="Describes time as “Wishey Washie”  Not Sure of future"/>
          <p:cNvSpPr/>
          <p:nvPr/>
        </p:nvSpPr>
        <p:spPr>
          <a:xfrm rot="16200000">
            <a:off x="8457635" y="1777680"/>
            <a:ext cx="2041033" cy="415433"/>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700" i="1"/>
            </a:pPr>
            <a:r>
              <a:rPr sz="996"/>
              <a:t>Describes time as “Wishey Washie”  Not Sure of future </a:t>
            </a:r>
            <a:endParaRPr sz="1138"/>
          </a:p>
          <a:p>
            <a:pPr defTabSz="577982">
              <a:defRPr sz="900"/>
            </a:pPr>
            <a:endParaRPr sz="1138"/>
          </a:p>
        </p:txBody>
      </p:sp>
      <p:sp>
        <p:nvSpPr>
          <p:cNvPr id="1122" name="Office Conflict, leaves"/>
          <p:cNvSpPr/>
          <p:nvPr/>
        </p:nvSpPr>
        <p:spPr>
          <a:xfrm rot="19803933">
            <a:off x="3840993" y="1794822"/>
            <a:ext cx="1715913" cy="361246"/>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Office Conflict, leaves</a:t>
            </a:r>
          </a:p>
        </p:txBody>
      </p:sp>
      <p:sp>
        <p:nvSpPr>
          <p:cNvPr id="1123" name="Handling people maybe health care"/>
          <p:cNvSpPr/>
          <p:nvPr/>
        </p:nvSpPr>
        <p:spPr>
          <a:xfrm rot="19656877">
            <a:off x="1301727" y="3520989"/>
            <a:ext cx="2167468" cy="32512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Handling people maybe health care</a:t>
            </a:r>
          </a:p>
        </p:txBody>
      </p:sp>
      <p:sp>
        <p:nvSpPr>
          <p:cNvPr id="1124" name="Line"/>
          <p:cNvSpPr/>
          <p:nvPr/>
        </p:nvSpPr>
        <p:spPr>
          <a:xfrm>
            <a:off x="2366152" y="3927450"/>
            <a:ext cx="4668725" cy="1014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03" y="14123"/>
                  <a:pt x="16185" y="18000"/>
                  <a:pt x="16185" y="18000"/>
                </a:cubicBezTo>
                <a:lnTo>
                  <a:pt x="17027" y="8585"/>
                </a:lnTo>
                <a:lnTo>
                  <a:pt x="21600" y="21600"/>
                </a:lnTo>
              </a:path>
            </a:pathLst>
          </a:custGeom>
          <a:ln w="25400" cap="rnd">
            <a:solidFill>
              <a:srgbClr val="94E3FE"/>
            </a:solidFill>
            <a:custDash>
              <a:ds d="100000" sp="200000"/>
            </a:custDash>
            <a:miter lim="400000"/>
          </a:ln>
        </p:spPr>
        <p:txBody>
          <a:bodyPr lIns="0" tIns="0" rIns="0" bIns="0"/>
          <a:lstStyle/>
          <a:p>
            <a:pPr defTabSz="577982">
              <a:defRPr sz="1000"/>
            </a:pPr>
            <a:endParaRPr sz="1422"/>
          </a:p>
        </p:txBody>
      </p:sp>
      <p:grpSp>
        <p:nvGrpSpPr>
          <p:cNvPr id="1127" name="UE"/>
          <p:cNvGrpSpPr/>
          <p:nvPr/>
        </p:nvGrpSpPr>
        <p:grpSpPr>
          <a:xfrm>
            <a:off x="1628764" y="1036695"/>
            <a:ext cx="326649" cy="256617"/>
            <a:chOff x="0" y="0"/>
            <a:chExt cx="229674" cy="180433"/>
          </a:xfrm>
        </p:grpSpPr>
        <p:sp>
          <p:nvSpPr>
            <p:cNvPr id="1126" name="UE"/>
            <p:cNvSpPr/>
            <p:nvPr/>
          </p:nvSpPr>
          <p:spPr>
            <a:xfrm>
              <a:off x="10475" y="20373"/>
              <a:ext cx="203201" cy="139701"/>
            </a:xfrm>
            <a:prstGeom prst="rect">
              <a:avLst/>
            </a:prstGeom>
            <a:solidFill>
              <a:srgbClr val="BE38F3"/>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06400">
                <a:defRPr sz="800"/>
              </a:lvl1pPr>
            </a:lstStyle>
            <a:p>
              <a:r>
                <a:rPr sz="1138"/>
                <a:t>UE</a:t>
              </a:r>
            </a:p>
          </p:txBody>
        </p:sp>
        <p:pic>
          <p:nvPicPr>
            <p:cNvPr id="1125" name="UE" descr="UE"/>
            <p:cNvPicPr>
              <a:picLocks/>
            </p:cNvPicPr>
            <p:nvPr/>
          </p:nvPicPr>
          <p:blipFill>
            <a:blip r:embed="rId4"/>
            <a:stretch>
              <a:fillRect/>
            </a:stretch>
          </p:blipFill>
          <p:spPr>
            <a:xfrm>
              <a:off x="0" y="-1"/>
              <a:ext cx="229675" cy="180435"/>
            </a:xfrm>
            <a:prstGeom prst="rect">
              <a:avLst/>
            </a:prstGeom>
            <a:effectLst/>
          </p:spPr>
        </p:pic>
      </p:grpSp>
      <p:grpSp>
        <p:nvGrpSpPr>
          <p:cNvPr id="1130" name="UE"/>
          <p:cNvGrpSpPr/>
          <p:nvPr/>
        </p:nvGrpSpPr>
        <p:grpSpPr>
          <a:xfrm>
            <a:off x="2549937" y="1993993"/>
            <a:ext cx="326649" cy="256617"/>
            <a:chOff x="0" y="0"/>
            <a:chExt cx="229674" cy="180433"/>
          </a:xfrm>
        </p:grpSpPr>
        <p:sp>
          <p:nvSpPr>
            <p:cNvPr id="1129" name="UE"/>
            <p:cNvSpPr/>
            <p:nvPr/>
          </p:nvSpPr>
          <p:spPr>
            <a:xfrm>
              <a:off x="10475" y="20373"/>
              <a:ext cx="203201" cy="139701"/>
            </a:xfrm>
            <a:prstGeom prst="rect">
              <a:avLst/>
            </a:prstGeom>
            <a:solidFill>
              <a:srgbClr val="BE38F3"/>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06400">
                <a:defRPr sz="800"/>
              </a:lvl1pPr>
            </a:lstStyle>
            <a:p>
              <a:r>
                <a:rPr sz="1138"/>
                <a:t>UE</a:t>
              </a:r>
            </a:p>
          </p:txBody>
        </p:sp>
        <p:pic>
          <p:nvPicPr>
            <p:cNvPr id="1128" name="UE" descr="UE"/>
            <p:cNvPicPr>
              <a:picLocks/>
            </p:cNvPicPr>
            <p:nvPr/>
          </p:nvPicPr>
          <p:blipFill>
            <a:blip r:embed="rId4"/>
            <a:stretch>
              <a:fillRect/>
            </a:stretch>
          </p:blipFill>
          <p:spPr>
            <a:xfrm>
              <a:off x="0" y="-1"/>
              <a:ext cx="229675" cy="180435"/>
            </a:xfrm>
            <a:prstGeom prst="rect">
              <a:avLst/>
            </a:prstGeom>
            <a:effectLst/>
          </p:spPr>
        </p:pic>
      </p:grpSp>
      <p:grpSp>
        <p:nvGrpSpPr>
          <p:cNvPr id="1133" name="UE"/>
          <p:cNvGrpSpPr/>
          <p:nvPr/>
        </p:nvGrpSpPr>
        <p:grpSpPr>
          <a:xfrm>
            <a:off x="3706635" y="2409424"/>
            <a:ext cx="327858" cy="304478"/>
            <a:chOff x="0" y="0"/>
            <a:chExt cx="230524" cy="214085"/>
          </a:xfrm>
        </p:grpSpPr>
        <p:sp>
          <p:nvSpPr>
            <p:cNvPr id="1132" name="UE"/>
            <p:cNvSpPr/>
            <p:nvPr/>
          </p:nvSpPr>
          <p:spPr>
            <a:xfrm>
              <a:off x="9972" y="20373"/>
              <a:ext cx="203201" cy="177801"/>
            </a:xfrm>
            <a:prstGeom prst="rect">
              <a:avLst/>
            </a:prstGeom>
            <a:solidFill>
              <a:srgbClr val="BE38F3"/>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06400">
                <a:defRPr sz="800"/>
              </a:lvl1pPr>
            </a:lstStyle>
            <a:p>
              <a:r>
                <a:rPr sz="1138"/>
                <a:t>UE</a:t>
              </a:r>
            </a:p>
          </p:txBody>
        </p:sp>
        <p:pic>
          <p:nvPicPr>
            <p:cNvPr id="1131" name="UE" descr="UE"/>
            <p:cNvPicPr>
              <a:picLocks/>
            </p:cNvPicPr>
            <p:nvPr/>
          </p:nvPicPr>
          <p:blipFill>
            <a:blip r:embed="rId5"/>
            <a:stretch>
              <a:fillRect/>
            </a:stretch>
          </p:blipFill>
          <p:spPr>
            <a:xfrm>
              <a:off x="0" y="-1"/>
              <a:ext cx="230525" cy="214087"/>
            </a:xfrm>
            <a:prstGeom prst="rect">
              <a:avLst/>
            </a:prstGeom>
            <a:effectLst/>
          </p:spPr>
        </p:pic>
      </p:grpSp>
      <p:grpSp>
        <p:nvGrpSpPr>
          <p:cNvPr id="1136" name="UE"/>
          <p:cNvGrpSpPr/>
          <p:nvPr/>
        </p:nvGrpSpPr>
        <p:grpSpPr>
          <a:xfrm>
            <a:off x="3236573" y="2918271"/>
            <a:ext cx="313075" cy="272569"/>
            <a:chOff x="0" y="0"/>
            <a:chExt cx="220129" cy="191648"/>
          </a:xfrm>
        </p:grpSpPr>
        <p:sp>
          <p:nvSpPr>
            <p:cNvPr id="1135" name="UE"/>
            <p:cNvSpPr/>
            <p:nvPr/>
          </p:nvSpPr>
          <p:spPr>
            <a:xfrm>
              <a:off x="10284" y="18190"/>
              <a:ext cx="190501" cy="152401"/>
            </a:xfrm>
            <a:prstGeom prst="rect">
              <a:avLst/>
            </a:prstGeom>
            <a:solidFill>
              <a:srgbClr val="BE38F3"/>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06400">
                <a:defRPr sz="800"/>
              </a:lvl1pPr>
            </a:lstStyle>
            <a:p>
              <a:r>
                <a:rPr sz="1138"/>
                <a:t>UE</a:t>
              </a:r>
            </a:p>
          </p:txBody>
        </p:sp>
        <p:pic>
          <p:nvPicPr>
            <p:cNvPr id="1134" name="UE" descr="UE"/>
            <p:cNvPicPr>
              <a:picLocks/>
            </p:cNvPicPr>
            <p:nvPr/>
          </p:nvPicPr>
          <p:blipFill>
            <a:blip r:embed="rId6"/>
            <a:stretch>
              <a:fillRect/>
            </a:stretch>
          </p:blipFill>
          <p:spPr>
            <a:xfrm>
              <a:off x="0" y="0"/>
              <a:ext cx="220130" cy="191649"/>
            </a:xfrm>
            <a:prstGeom prst="rect">
              <a:avLst/>
            </a:prstGeom>
            <a:effectLst/>
          </p:spPr>
        </p:pic>
      </p:grpSp>
      <p:grpSp>
        <p:nvGrpSpPr>
          <p:cNvPr id="1139" name="UE"/>
          <p:cNvGrpSpPr/>
          <p:nvPr/>
        </p:nvGrpSpPr>
        <p:grpSpPr>
          <a:xfrm>
            <a:off x="4537053" y="2900208"/>
            <a:ext cx="313075" cy="272569"/>
            <a:chOff x="0" y="0"/>
            <a:chExt cx="220129" cy="191648"/>
          </a:xfrm>
        </p:grpSpPr>
        <p:sp>
          <p:nvSpPr>
            <p:cNvPr id="1138" name="UE"/>
            <p:cNvSpPr/>
            <p:nvPr/>
          </p:nvSpPr>
          <p:spPr>
            <a:xfrm>
              <a:off x="10284" y="18190"/>
              <a:ext cx="190501" cy="152401"/>
            </a:xfrm>
            <a:prstGeom prst="rect">
              <a:avLst/>
            </a:prstGeom>
            <a:solidFill>
              <a:srgbClr val="BE38F3"/>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06400">
                <a:defRPr sz="800"/>
              </a:lvl1pPr>
            </a:lstStyle>
            <a:p>
              <a:r>
                <a:rPr sz="1138"/>
                <a:t>UE</a:t>
              </a:r>
            </a:p>
          </p:txBody>
        </p:sp>
        <p:pic>
          <p:nvPicPr>
            <p:cNvPr id="1137" name="UE" descr="UE"/>
            <p:cNvPicPr>
              <a:picLocks/>
            </p:cNvPicPr>
            <p:nvPr/>
          </p:nvPicPr>
          <p:blipFill>
            <a:blip r:embed="rId6"/>
            <a:stretch>
              <a:fillRect/>
            </a:stretch>
          </p:blipFill>
          <p:spPr>
            <a:xfrm>
              <a:off x="0" y="0"/>
              <a:ext cx="220130" cy="191649"/>
            </a:xfrm>
            <a:prstGeom prst="rect">
              <a:avLst/>
            </a:prstGeom>
            <a:effectLst/>
          </p:spPr>
        </p:pic>
      </p:grpSp>
      <p:sp>
        <p:nvSpPr>
          <p:cNvPr id="1140" name="Career Goal"/>
          <p:cNvSpPr/>
          <p:nvPr/>
        </p:nvSpPr>
        <p:spPr>
          <a:xfrm>
            <a:off x="10078720" y="523804"/>
            <a:ext cx="1192107" cy="379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Career Goal </a:t>
            </a:r>
          </a:p>
        </p:txBody>
      </p:sp>
      <p:sp>
        <p:nvSpPr>
          <p:cNvPr id="1141" name="Challenging Study…"/>
          <p:cNvSpPr/>
          <p:nvPr/>
        </p:nvSpPr>
        <p:spPr>
          <a:xfrm>
            <a:off x="9645227" y="6014720"/>
            <a:ext cx="3016391" cy="3486009"/>
          </a:xfrm>
          <a:prstGeom prst="rect">
            <a:avLst/>
          </a:prstGeom>
          <a:ln>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marL="162557" indent="-162557" defTabSz="577982">
              <a:buSzPct val="100000"/>
              <a:buChar char="•"/>
              <a:defRPr sz="900"/>
            </a:pPr>
            <a:r>
              <a:rPr sz="1138"/>
              <a:t>Challenging Study </a:t>
            </a:r>
          </a:p>
          <a:p>
            <a:pPr marL="162557" indent="-162557" defTabSz="577982">
              <a:buSzPct val="100000"/>
              <a:buChar char="•"/>
              <a:defRPr sz="900"/>
            </a:pPr>
            <a:r>
              <a:rPr sz="1138"/>
              <a:t>Learns from others in the environment </a:t>
            </a:r>
          </a:p>
          <a:p>
            <a:pPr marL="162557" indent="-162557" defTabSz="577982">
              <a:buSzPct val="100000"/>
              <a:buChar char="•"/>
              <a:defRPr sz="900"/>
            </a:pPr>
            <a:r>
              <a:rPr sz="1138"/>
              <a:t>“You need to graduate HS then go to work and decided what you want from work experience, figure it out yourself”</a:t>
            </a:r>
          </a:p>
          <a:p>
            <a:pPr marL="162557" indent="-162557" defTabSz="577982">
              <a:buSzPct val="100000"/>
              <a:buChar char="•"/>
              <a:defRPr sz="900"/>
            </a:pPr>
            <a:r>
              <a:rPr sz="1138"/>
              <a:t>High Achiever</a:t>
            </a:r>
          </a:p>
          <a:p>
            <a:pPr marL="162557" indent="-162557" defTabSz="577982">
              <a:buSzPct val="100000"/>
              <a:buChar char="•"/>
              <a:defRPr sz="900"/>
            </a:pPr>
            <a:r>
              <a:rPr sz="1138"/>
              <a:t>Forces Self,  feels free to excel  when Independent </a:t>
            </a:r>
          </a:p>
          <a:p>
            <a:pPr marL="162557" indent="-162557" defTabSz="577982">
              <a:buSzPct val="100000"/>
              <a:buChar char="•"/>
              <a:defRPr sz="900"/>
            </a:pPr>
            <a:r>
              <a:rPr sz="1138"/>
              <a:t>Easily Adapts to new settings</a:t>
            </a:r>
          </a:p>
          <a:p>
            <a:pPr marL="162557" indent="-162557" defTabSz="577982">
              <a:buSzPct val="100000"/>
              <a:buChar char="•"/>
              <a:defRPr sz="900"/>
            </a:pPr>
            <a:r>
              <a:rPr sz="1138"/>
              <a:t>Seeks salary, security and benefits </a:t>
            </a:r>
          </a:p>
          <a:p>
            <a:pPr marL="162557" indent="-162557" defTabSz="577982">
              <a:buSzPct val="100000"/>
              <a:buChar char="•"/>
              <a:defRPr sz="900"/>
            </a:pPr>
            <a:r>
              <a:rPr sz="1138"/>
              <a:t>My Parents struggled, I am not going to struggle </a:t>
            </a:r>
          </a:p>
          <a:p>
            <a:pPr marL="162557" indent="-162557" defTabSz="577982">
              <a:buSzPct val="100000"/>
              <a:buChar char="•"/>
              <a:defRPr sz="900"/>
            </a:pPr>
            <a:r>
              <a:rPr sz="1138"/>
              <a:t>If you present yourself, you can do anything, Confidence</a:t>
            </a:r>
          </a:p>
          <a:p>
            <a:pPr marL="162557" indent="-162557" defTabSz="577982">
              <a:buSzPct val="100000"/>
              <a:buChar char="•"/>
              <a:defRPr sz="900"/>
            </a:pPr>
            <a:r>
              <a:rPr sz="1138"/>
              <a:t>Self Assured, yet all new jobs were a risk  </a:t>
            </a:r>
          </a:p>
          <a:p>
            <a:pPr marL="162557" indent="-162557" defTabSz="577982">
              <a:buSzPct val="100000"/>
              <a:buChar char="•"/>
              <a:defRPr sz="900"/>
            </a:pPr>
            <a:r>
              <a:rPr sz="1138"/>
              <a:t>I learn from people, people helped me learn change </a:t>
            </a:r>
            <a:r>
              <a:rPr sz="1280"/>
              <a:t> </a:t>
            </a:r>
          </a:p>
        </p:txBody>
      </p:sp>
      <p:sp>
        <p:nvSpPr>
          <p:cNvPr id="1142" name="PN: Tracy"/>
          <p:cNvSpPr/>
          <p:nvPr/>
        </p:nvSpPr>
        <p:spPr>
          <a:xfrm>
            <a:off x="343182" y="252871"/>
            <a:ext cx="1589476" cy="34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1000" b="1"/>
            </a:lvl1pPr>
          </a:lstStyle>
          <a:p>
            <a:r>
              <a:rPr sz="1422"/>
              <a:t>PN: Tracy</a:t>
            </a:r>
          </a:p>
        </p:txBody>
      </p:sp>
      <p:sp>
        <p:nvSpPr>
          <p:cNvPr id="1143" name="Took Classes to learn about heath care"/>
          <p:cNvSpPr/>
          <p:nvPr/>
        </p:nvSpPr>
        <p:spPr>
          <a:xfrm rot="19656877">
            <a:off x="2055325" y="4247418"/>
            <a:ext cx="1354668" cy="379308"/>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406400">
              <a:defRPr sz="700"/>
            </a:lvl1pPr>
          </a:lstStyle>
          <a:p>
            <a:r>
              <a:rPr sz="996"/>
              <a:t>Took Classes to learn about heath care </a:t>
            </a:r>
          </a:p>
        </p:txBody>
      </p:sp>
      <p:grpSp>
        <p:nvGrpSpPr>
          <p:cNvPr id="1146" name="UE"/>
          <p:cNvGrpSpPr/>
          <p:nvPr/>
        </p:nvGrpSpPr>
        <p:grpSpPr>
          <a:xfrm>
            <a:off x="6433587" y="3676884"/>
            <a:ext cx="313075" cy="272569"/>
            <a:chOff x="0" y="0"/>
            <a:chExt cx="220129" cy="191648"/>
          </a:xfrm>
        </p:grpSpPr>
        <p:sp>
          <p:nvSpPr>
            <p:cNvPr id="1145" name="UE"/>
            <p:cNvSpPr/>
            <p:nvPr/>
          </p:nvSpPr>
          <p:spPr>
            <a:xfrm>
              <a:off x="10284" y="18190"/>
              <a:ext cx="190501" cy="152401"/>
            </a:xfrm>
            <a:prstGeom prst="rect">
              <a:avLst/>
            </a:prstGeom>
            <a:solidFill>
              <a:srgbClr val="BE38F3"/>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06400">
                <a:defRPr sz="800"/>
              </a:lvl1pPr>
            </a:lstStyle>
            <a:p>
              <a:r>
                <a:rPr sz="1138"/>
                <a:t>UE</a:t>
              </a:r>
            </a:p>
          </p:txBody>
        </p:sp>
        <p:pic>
          <p:nvPicPr>
            <p:cNvPr id="1144" name="UE" descr="UE"/>
            <p:cNvPicPr>
              <a:picLocks/>
            </p:cNvPicPr>
            <p:nvPr/>
          </p:nvPicPr>
          <p:blipFill>
            <a:blip r:embed="rId6"/>
            <a:stretch>
              <a:fillRect/>
            </a:stretch>
          </p:blipFill>
          <p:spPr>
            <a:xfrm>
              <a:off x="0" y="0"/>
              <a:ext cx="220130" cy="191649"/>
            </a:xfrm>
            <a:prstGeom prst="rect">
              <a:avLst/>
            </a:prstGeom>
            <a:effectLst/>
          </p:spPr>
        </p:pic>
      </p:grpSp>
      <p:sp>
        <p:nvSpPr>
          <p:cNvPr id="1147" name="Engaged, Then Break UP…"/>
          <p:cNvSpPr/>
          <p:nvPr/>
        </p:nvSpPr>
        <p:spPr>
          <a:xfrm rot="19656877">
            <a:off x="4656083" y="4383021"/>
            <a:ext cx="2095219" cy="559930"/>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577982">
              <a:defRPr sz="700"/>
            </a:pPr>
            <a:r>
              <a:rPr sz="996"/>
              <a:t>Engaged, Then Break UP </a:t>
            </a:r>
          </a:p>
          <a:p>
            <a:pPr defTabSz="577982">
              <a:defRPr sz="700"/>
            </a:pPr>
            <a:r>
              <a:rPr sz="996"/>
              <a:t>Moves home w Mommy and Daddy </a:t>
            </a:r>
          </a:p>
          <a:p>
            <a:pPr defTabSz="577982">
              <a:defRPr sz="700"/>
            </a:pPr>
            <a:r>
              <a:rPr sz="996"/>
              <a:t>Applies to Nursing School  </a:t>
            </a:r>
          </a:p>
        </p:txBody>
      </p:sp>
      <p:sp>
        <p:nvSpPr>
          <p:cNvPr id="1148" name="Slide Number"/>
          <p:cNvSpPr txBox="1">
            <a:spLocks noGrp="1"/>
          </p:cNvSpPr>
          <p:nvPr>
            <p:ph type="sldNum" sz="quarter" idx="2"/>
          </p:nvPr>
        </p:nvSpPr>
        <p:spPr>
          <a:xfrm>
            <a:off x="6333904" y="9296400"/>
            <a:ext cx="330219" cy="3488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74</a:t>
            </a:fld>
            <a:endParaRPr/>
          </a:p>
        </p:txBody>
      </p:sp>
    </p:spTree>
    <p:extLst>
      <p:ext uri="{BB962C8B-B14F-4D97-AF65-F5344CB8AC3E}">
        <p14:creationId xmlns:p14="http://schemas.microsoft.com/office/powerpoint/2010/main" val="922586191"/>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angle"/>
          <p:cNvSpPr/>
          <p:nvPr/>
        </p:nvSpPr>
        <p:spPr>
          <a:xfrm>
            <a:off x="162560" y="126436"/>
            <a:ext cx="12788053" cy="9464604"/>
          </a:xfrm>
          <a:prstGeom prst="rect">
            <a:avLst/>
          </a:prstGeom>
          <a:solidFill>
            <a:srgbClr val="FFE4A8"/>
          </a:solidFill>
          <a:ln w="25400">
            <a:solidFill>
              <a:srgbClr val="000000"/>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251" name="Rounded Rectangle"/>
          <p:cNvSpPr/>
          <p:nvPr/>
        </p:nvSpPr>
        <p:spPr>
          <a:xfrm>
            <a:off x="3341511" y="632178"/>
            <a:ext cx="6321778" cy="1264356"/>
          </a:xfrm>
          <a:prstGeom prst="roundRect">
            <a:avLst>
              <a:gd name="adj" fmla="val 21429"/>
            </a:avLst>
          </a:prstGeom>
          <a:solidFill>
            <a:srgbClr val="CAF0FE">
              <a:alpha val="80000"/>
            </a:srgbClr>
          </a:solidFill>
          <a:ln w="25400">
            <a:solidFill>
              <a:srgbClr val="000000">
                <a:alpha val="80000"/>
              </a:srgbClr>
            </a:solidFill>
            <a:miter lim="400000"/>
          </a:ln>
        </p:spPr>
        <p:txBody>
          <a:bodyPr lIns="54187" tIns="54187" rIns="54187" bIns="54187"/>
          <a:lstStyle/>
          <a:p>
            <a:pPr defTabSz="1300460">
              <a:buClr>
                <a:srgbClr val="000000"/>
              </a:buClr>
              <a:defRPr sz="1800">
                <a:uFill>
                  <a:solidFill>
                    <a:srgbClr val="000000"/>
                  </a:solidFill>
                </a:uFill>
                <a:latin typeface="+mn-lt"/>
                <a:ea typeface="+mn-ea"/>
                <a:cs typeface="+mn-cs"/>
                <a:sym typeface="Calibri"/>
              </a:defRPr>
            </a:pPr>
            <a:endParaRPr sz="2560"/>
          </a:p>
        </p:txBody>
      </p:sp>
      <p:sp>
        <p:nvSpPr>
          <p:cNvPr id="252" name="Definitions"/>
          <p:cNvSpPr txBox="1">
            <a:spLocks noGrp="1"/>
          </p:cNvSpPr>
          <p:nvPr>
            <p:ph type="title"/>
          </p:nvPr>
        </p:nvSpPr>
        <p:spPr>
          <a:xfrm>
            <a:off x="4533618" y="751840"/>
            <a:ext cx="3937564" cy="1011486"/>
          </a:xfrm>
          <a:prstGeom prst="rect">
            <a:avLst/>
          </a:prstGeom>
        </p:spPr>
        <p:txBody>
          <a:bodyPr/>
          <a:lstStyle>
            <a:lvl1pPr>
              <a:defRPr sz="4000"/>
            </a:lvl1pPr>
          </a:lstStyle>
          <a:p>
            <a:r>
              <a:t>Definitions</a:t>
            </a:r>
          </a:p>
        </p:txBody>
      </p:sp>
      <p:sp>
        <p:nvSpPr>
          <p:cNvPr id="253" name="Career pathways…"/>
          <p:cNvSpPr txBox="1">
            <a:spLocks noGrp="1"/>
          </p:cNvSpPr>
          <p:nvPr>
            <p:ph type="body" idx="1"/>
          </p:nvPr>
        </p:nvSpPr>
        <p:spPr>
          <a:xfrm>
            <a:off x="957298" y="1950720"/>
            <a:ext cx="10584462" cy="7405513"/>
          </a:xfrm>
          <a:prstGeom prst="rect">
            <a:avLst/>
          </a:prstGeom>
        </p:spPr>
        <p:txBody>
          <a:bodyPr/>
          <a:lstStyle/>
          <a:p>
            <a:pPr>
              <a:spcBef>
                <a:spcPts val="569"/>
              </a:spcBef>
            </a:pPr>
            <a:r>
              <a:t>Career pathways </a:t>
            </a:r>
          </a:p>
          <a:p>
            <a:pPr lvl="1">
              <a:spcBef>
                <a:spcPts val="569"/>
              </a:spcBef>
              <a:defRPr sz="2400"/>
            </a:pPr>
            <a:r>
              <a:t>Lifelong, includes many career goals and jobs</a:t>
            </a:r>
          </a:p>
          <a:p>
            <a:pPr lvl="1">
              <a:spcBef>
                <a:spcPts val="569"/>
              </a:spcBef>
              <a:defRPr sz="2400"/>
            </a:pPr>
            <a:r>
              <a:t>Subject to many forces (within and without)</a:t>
            </a:r>
          </a:p>
          <a:p>
            <a:pPr lvl="1">
              <a:spcBef>
                <a:spcPts val="569"/>
              </a:spcBef>
              <a:defRPr sz="2400"/>
            </a:pPr>
            <a:r>
              <a:t>HS to Present time </a:t>
            </a:r>
          </a:p>
          <a:p>
            <a:pPr>
              <a:spcBef>
                <a:spcPts val="569"/>
              </a:spcBef>
            </a:pPr>
            <a:r>
              <a:t>Unplanned events </a:t>
            </a:r>
          </a:p>
          <a:p>
            <a:pPr lvl="1">
              <a:spcBef>
                <a:spcPts val="569"/>
              </a:spcBef>
              <a:defRPr sz="2400"/>
            </a:pPr>
            <a:r>
              <a:t>Unanticipated &amp; without intention</a:t>
            </a:r>
          </a:p>
          <a:p>
            <a:pPr>
              <a:spcBef>
                <a:spcPts val="569"/>
              </a:spcBef>
            </a:pPr>
            <a:r>
              <a:t>Pivotal unplanned events </a:t>
            </a:r>
          </a:p>
          <a:p>
            <a:pPr lvl="1">
              <a:spcBef>
                <a:spcPts val="569"/>
              </a:spcBef>
            </a:pPr>
            <a:r>
              <a:rPr sz="3413"/>
              <a:t>Change in career goal </a:t>
            </a:r>
          </a:p>
          <a:p>
            <a:pPr>
              <a:spcBef>
                <a:spcPts val="569"/>
              </a:spcBef>
            </a:pPr>
            <a:r>
              <a:t>Non-pivotal unplanned events  </a:t>
            </a:r>
          </a:p>
          <a:p>
            <a:pPr lvl="1">
              <a:spcBef>
                <a:spcPts val="569"/>
              </a:spcBef>
              <a:defRPr sz="2400"/>
            </a:pPr>
            <a:r>
              <a:t>No change in career goal </a:t>
            </a:r>
          </a:p>
        </p:txBody>
      </p:sp>
      <p:sp>
        <p:nvSpPr>
          <p:cNvPr id="254" name="Slide Number"/>
          <p:cNvSpPr txBox="1">
            <a:spLocks noGrp="1"/>
          </p:cNvSpPr>
          <p:nvPr>
            <p:ph type="sldNum" sz="quarter" idx="2"/>
          </p:nvPr>
        </p:nvSpPr>
        <p:spPr>
          <a:xfrm>
            <a:off x="12073284" y="9198189"/>
            <a:ext cx="216405" cy="34881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75</a:t>
            </a:fld>
            <a:endParaRPr/>
          </a:p>
        </p:txBody>
      </p:sp>
      <p:pic>
        <p:nvPicPr>
          <p:cNvPr id="255" name="IMG_9144.jpg" descr="IMG_914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482667" y="3968842"/>
            <a:ext cx="2799644" cy="4520402"/>
          </a:xfrm>
          <a:prstGeom prst="rect">
            <a:avLst/>
          </a:prstGeom>
          <a:ln w="12700">
            <a:miter lim="400000"/>
          </a:ln>
        </p:spPr>
      </p:pic>
    </p:spTree>
    <p:extLst>
      <p:ext uri="{BB962C8B-B14F-4D97-AF65-F5344CB8AC3E}">
        <p14:creationId xmlns:p14="http://schemas.microsoft.com/office/powerpoint/2010/main" val="46379114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53">
                                            <p:bg/>
                                          </p:spTgt>
                                        </p:tgtEl>
                                        <p:attrNameLst>
                                          <p:attrName>style.visibility</p:attrName>
                                        </p:attrNameLst>
                                      </p:cBhvr>
                                      <p:to>
                                        <p:strVal val="visible"/>
                                      </p:to>
                                    </p:set>
                                    <p:anim calcmode="lin" valueType="num">
                                      <p:cBhvr>
                                        <p:cTn id="7" dur="500" fill="hold"/>
                                        <p:tgtEl>
                                          <p:spTgt spid="253">
                                            <p:bg/>
                                          </p:spTgt>
                                        </p:tgtEl>
                                        <p:attrNameLst>
                                          <p:attrName>ppt_x</p:attrName>
                                        </p:attrNameLst>
                                      </p:cBhvr>
                                      <p:tavLst>
                                        <p:tav tm="0">
                                          <p:val>
                                            <p:strVal val="0-#ppt_w/2"/>
                                          </p:val>
                                        </p:tav>
                                        <p:tav tm="100000">
                                          <p:val>
                                            <p:strVal val="#ppt_x"/>
                                          </p:val>
                                        </p:tav>
                                      </p:tavLst>
                                    </p:anim>
                                    <p:anim calcmode="lin" valueType="num">
                                      <p:cBhvr>
                                        <p:cTn id="8" dur="500" fill="hold"/>
                                        <p:tgtEl>
                                          <p:spTgt spid="25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53">
                                            <p:txEl>
                                              <p:pRg st="0" end="0"/>
                                            </p:txEl>
                                          </p:spTgt>
                                        </p:tgtEl>
                                        <p:attrNameLst>
                                          <p:attrName>style.visibility</p:attrName>
                                        </p:attrNameLst>
                                      </p:cBhvr>
                                      <p:to>
                                        <p:strVal val="visible"/>
                                      </p:to>
                                    </p:set>
                                    <p:anim calcmode="lin" valueType="num">
                                      <p:cBhvr>
                                        <p:cTn id="11" dur="500" fill="hold"/>
                                        <p:tgtEl>
                                          <p:spTgt spid="25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5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253">
                                            <p:txEl>
                                              <p:pRg st="1" end="1"/>
                                            </p:txEl>
                                          </p:spTgt>
                                        </p:tgtEl>
                                        <p:attrNameLst>
                                          <p:attrName>style.visibility</p:attrName>
                                        </p:attrNameLst>
                                      </p:cBhvr>
                                      <p:to>
                                        <p:strVal val="visible"/>
                                      </p:to>
                                    </p:set>
                                    <p:anim calcmode="lin" valueType="num">
                                      <p:cBhvr>
                                        <p:cTn id="16" dur="500" fill="hold"/>
                                        <p:tgtEl>
                                          <p:spTgt spid="253">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25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253">
                                            <p:txEl>
                                              <p:pRg st="2" end="2"/>
                                            </p:txEl>
                                          </p:spTgt>
                                        </p:tgtEl>
                                        <p:attrNameLst>
                                          <p:attrName>style.visibility</p:attrName>
                                        </p:attrNameLst>
                                      </p:cBhvr>
                                      <p:to>
                                        <p:strVal val="visible"/>
                                      </p:to>
                                    </p:set>
                                    <p:anim calcmode="lin" valueType="num">
                                      <p:cBhvr>
                                        <p:cTn id="21" dur="500" fill="hold"/>
                                        <p:tgtEl>
                                          <p:spTgt spid="253">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25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253">
                                            <p:txEl>
                                              <p:pRg st="3" end="3"/>
                                            </p:txEl>
                                          </p:spTgt>
                                        </p:tgtEl>
                                        <p:attrNameLst>
                                          <p:attrName>style.visibility</p:attrName>
                                        </p:attrNameLst>
                                      </p:cBhvr>
                                      <p:to>
                                        <p:strVal val="visible"/>
                                      </p:to>
                                    </p:set>
                                    <p:anim calcmode="lin" valueType="num">
                                      <p:cBhvr>
                                        <p:cTn id="26" dur="500" fill="hold"/>
                                        <p:tgtEl>
                                          <p:spTgt spid="253">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25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253">
                                            <p:txEl>
                                              <p:pRg st="4" end="4"/>
                                            </p:txEl>
                                          </p:spTgt>
                                        </p:tgtEl>
                                        <p:attrNameLst>
                                          <p:attrName>style.visibility</p:attrName>
                                        </p:attrNameLst>
                                      </p:cBhvr>
                                      <p:to>
                                        <p:strVal val="visible"/>
                                      </p:to>
                                    </p:set>
                                    <p:anim calcmode="lin" valueType="num">
                                      <p:cBhvr>
                                        <p:cTn id="31" dur="500" fill="hold"/>
                                        <p:tgtEl>
                                          <p:spTgt spid="253">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25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253">
                                            <p:txEl>
                                              <p:pRg st="5" end="5"/>
                                            </p:txEl>
                                          </p:spTgt>
                                        </p:tgtEl>
                                        <p:attrNameLst>
                                          <p:attrName>style.visibility</p:attrName>
                                        </p:attrNameLst>
                                      </p:cBhvr>
                                      <p:to>
                                        <p:strVal val="visible"/>
                                      </p:to>
                                    </p:set>
                                    <p:anim calcmode="lin" valueType="num">
                                      <p:cBhvr>
                                        <p:cTn id="36" dur="500" fill="hold"/>
                                        <p:tgtEl>
                                          <p:spTgt spid="253">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25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253">
                                            <p:txEl>
                                              <p:pRg st="6" end="6"/>
                                            </p:txEl>
                                          </p:spTgt>
                                        </p:tgtEl>
                                        <p:attrNameLst>
                                          <p:attrName>style.visibility</p:attrName>
                                        </p:attrNameLst>
                                      </p:cBhvr>
                                      <p:to>
                                        <p:strVal val="visible"/>
                                      </p:to>
                                    </p:set>
                                    <p:anim calcmode="lin" valueType="num">
                                      <p:cBhvr>
                                        <p:cTn id="41" dur="500" fill="hold"/>
                                        <p:tgtEl>
                                          <p:spTgt spid="253">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25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253">
                                            <p:txEl>
                                              <p:pRg st="7" end="7"/>
                                            </p:txEl>
                                          </p:spTgt>
                                        </p:tgtEl>
                                        <p:attrNameLst>
                                          <p:attrName>style.visibility</p:attrName>
                                        </p:attrNameLst>
                                      </p:cBhvr>
                                      <p:to>
                                        <p:strVal val="visible"/>
                                      </p:to>
                                    </p:set>
                                    <p:anim calcmode="lin" valueType="num">
                                      <p:cBhvr>
                                        <p:cTn id="46" dur="500" fill="hold"/>
                                        <p:tgtEl>
                                          <p:spTgt spid="253">
                                            <p:txEl>
                                              <p:pRg st="7" end="7"/>
                                            </p:txEl>
                                          </p:spTgt>
                                        </p:tgtEl>
                                        <p:attrNameLst>
                                          <p:attrName>ppt_x</p:attrName>
                                        </p:attrNameLst>
                                      </p:cBhvr>
                                      <p:tavLst>
                                        <p:tav tm="0">
                                          <p:val>
                                            <p:strVal val="0-#ppt_w/2"/>
                                          </p:val>
                                        </p:tav>
                                        <p:tav tm="100000">
                                          <p:val>
                                            <p:strVal val="#ppt_x"/>
                                          </p:val>
                                        </p:tav>
                                      </p:tavLst>
                                    </p:anim>
                                    <p:anim calcmode="lin" valueType="num">
                                      <p:cBhvr>
                                        <p:cTn id="47" dur="500" fill="hold"/>
                                        <p:tgtEl>
                                          <p:spTgt spid="253">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253">
                                            <p:txEl>
                                              <p:pRg st="8" end="8"/>
                                            </p:txEl>
                                          </p:spTgt>
                                        </p:tgtEl>
                                        <p:attrNameLst>
                                          <p:attrName>style.visibility</p:attrName>
                                        </p:attrNameLst>
                                      </p:cBhvr>
                                      <p:to>
                                        <p:strVal val="visible"/>
                                      </p:to>
                                    </p:set>
                                    <p:anim calcmode="lin" valueType="num">
                                      <p:cBhvr>
                                        <p:cTn id="51" dur="500" fill="hold"/>
                                        <p:tgtEl>
                                          <p:spTgt spid="253">
                                            <p:txEl>
                                              <p:pRg st="8" end="8"/>
                                            </p:txEl>
                                          </p:spTgt>
                                        </p:tgtEl>
                                        <p:attrNameLst>
                                          <p:attrName>ppt_x</p:attrName>
                                        </p:attrNameLst>
                                      </p:cBhvr>
                                      <p:tavLst>
                                        <p:tav tm="0">
                                          <p:val>
                                            <p:strVal val="0-#ppt_w/2"/>
                                          </p:val>
                                        </p:tav>
                                        <p:tav tm="100000">
                                          <p:val>
                                            <p:strVal val="#ppt_x"/>
                                          </p:val>
                                        </p:tav>
                                      </p:tavLst>
                                    </p:anim>
                                    <p:anim calcmode="lin" valueType="num">
                                      <p:cBhvr>
                                        <p:cTn id="52" dur="500" fill="hold"/>
                                        <p:tgtEl>
                                          <p:spTgt spid="253">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253">
                                            <p:txEl>
                                              <p:pRg st="9" end="9"/>
                                            </p:txEl>
                                          </p:spTgt>
                                        </p:tgtEl>
                                        <p:attrNameLst>
                                          <p:attrName>style.visibility</p:attrName>
                                        </p:attrNameLst>
                                      </p:cBhvr>
                                      <p:to>
                                        <p:strVal val="visible"/>
                                      </p:to>
                                    </p:set>
                                    <p:anim calcmode="lin" valueType="num">
                                      <p:cBhvr>
                                        <p:cTn id="56" dur="500" fill="hold"/>
                                        <p:tgtEl>
                                          <p:spTgt spid="253">
                                            <p:txEl>
                                              <p:pRg st="9" end="9"/>
                                            </p:txEl>
                                          </p:spTgt>
                                        </p:tgtEl>
                                        <p:attrNameLst>
                                          <p:attrName>ppt_x</p:attrName>
                                        </p:attrNameLst>
                                      </p:cBhvr>
                                      <p:tavLst>
                                        <p:tav tm="0">
                                          <p:val>
                                            <p:strVal val="0-#ppt_w/2"/>
                                          </p:val>
                                        </p:tav>
                                        <p:tav tm="100000">
                                          <p:val>
                                            <p:strVal val="#ppt_x"/>
                                          </p:val>
                                        </p:tav>
                                      </p:tavLst>
                                    </p:anim>
                                    <p:anim calcmode="lin" valueType="num">
                                      <p:cBhvr>
                                        <p:cTn id="57" dur="500" fill="hold"/>
                                        <p:tgtEl>
                                          <p:spTgt spid="25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build="p" bldLvl="5"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Mainiero and Sullivan Proposed three parameters as important in influencing career decisions:…"/>
          <p:cNvSpPr txBox="1">
            <a:spLocks noGrp="1"/>
          </p:cNvSpPr>
          <p:nvPr>
            <p:ph type="title"/>
          </p:nvPr>
        </p:nvSpPr>
        <p:spPr>
          <a:xfrm>
            <a:off x="334763" y="765373"/>
            <a:ext cx="11929401" cy="8260640"/>
          </a:xfrm>
          <a:prstGeom prst="rect">
            <a:avLst/>
          </a:prstGeom>
        </p:spPr>
        <p:txBody>
          <a:bodyPr>
            <a:normAutofit fontScale="90000"/>
          </a:bodyPr>
          <a:lstStyle/>
          <a:p>
            <a:pPr algn="l" defTabSz="347472">
              <a:defRPr sz="4256">
                <a:latin typeface="Helvetica"/>
                <a:ea typeface="Helvetica"/>
                <a:cs typeface="Helvetica"/>
                <a:sym typeface="Helvetica"/>
              </a:defRPr>
            </a:pPr>
            <a:r>
              <a:rPr lang="en-US" dirty="0"/>
              <a:t>Consider </a:t>
            </a:r>
            <a:r>
              <a:rPr dirty="0"/>
              <a:t>three parameters as important in influencing career decisions: </a:t>
            </a:r>
            <a:br>
              <a:rPr lang="en-US" dirty="0"/>
            </a:br>
            <a:endParaRPr dirty="0"/>
          </a:p>
          <a:p>
            <a:pPr marL="742950" indent="-742950" algn="l" defTabSz="347472">
              <a:buSzPct val="100000"/>
              <a:buFont typeface="+mj-lt"/>
              <a:buAutoNum type="arabicPeriod"/>
              <a:defRPr sz="3875">
                <a:latin typeface="Helvetica"/>
                <a:ea typeface="Helvetica"/>
                <a:cs typeface="Helvetica"/>
                <a:sym typeface="Helvetica"/>
              </a:defRPr>
            </a:pPr>
            <a:r>
              <a:rPr b="1" dirty="0"/>
              <a:t>Authenticity</a:t>
            </a:r>
            <a:r>
              <a:rPr dirty="0"/>
              <a:t>, making choices that allow one to be true to oneself </a:t>
            </a:r>
            <a:br>
              <a:rPr lang="en-US" dirty="0"/>
            </a:br>
            <a:endParaRPr dirty="0"/>
          </a:p>
          <a:p>
            <a:pPr marL="742950" indent="-742950" algn="l" defTabSz="347472">
              <a:buSzPct val="100000"/>
              <a:buFont typeface="+mj-lt"/>
              <a:buAutoNum type="arabicPeriod"/>
              <a:defRPr sz="3875">
                <a:latin typeface="Helvetica"/>
                <a:ea typeface="Helvetica"/>
                <a:cs typeface="Helvetica"/>
                <a:sym typeface="Helvetica"/>
              </a:defRPr>
            </a:pPr>
            <a:r>
              <a:rPr b="1" dirty="0"/>
              <a:t>Balance</a:t>
            </a:r>
            <a:r>
              <a:rPr dirty="0"/>
              <a:t>; Making choices that allow an individual to balance both work and non-work responsibilities </a:t>
            </a:r>
            <a:br>
              <a:rPr lang="en-US" dirty="0"/>
            </a:br>
            <a:endParaRPr dirty="0"/>
          </a:p>
          <a:p>
            <a:pPr marL="742950" indent="-742950" algn="l" defTabSz="347472">
              <a:buSzPct val="100000"/>
              <a:buFont typeface="+mj-lt"/>
              <a:buAutoNum type="arabicPeriod"/>
              <a:defRPr sz="3875">
                <a:latin typeface="Helvetica"/>
                <a:ea typeface="Helvetica"/>
                <a:cs typeface="Helvetica"/>
                <a:sym typeface="Helvetica"/>
              </a:defRPr>
            </a:pPr>
            <a:r>
              <a:rPr b="1" dirty="0"/>
              <a:t>Challenge Making choices</a:t>
            </a:r>
            <a:r>
              <a:rPr dirty="0"/>
              <a:t> that provide interesting and stimulating work and opportunities to advance one’s career and continually develop</a:t>
            </a:r>
            <a:r>
              <a:rPr lang="en-US" dirty="0"/>
              <a:t> skills, interests and abilities</a:t>
            </a:r>
            <a:r>
              <a:rPr dirty="0"/>
              <a:t> </a:t>
            </a:r>
            <a:r>
              <a:rPr lang="en-US" sz="3100" dirty="0"/>
              <a:t>  ( </a:t>
            </a:r>
            <a:r>
              <a:rPr lang="en-US" sz="3100" dirty="0" err="1"/>
              <a:t>Mainiero</a:t>
            </a:r>
            <a:r>
              <a:rPr lang="en-US" sz="3100" dirty="0"/>
              <a:t> and Sullivan 2011) </a:t>
            </a:r>
            <a:endParaRPr sz="3100" dirty="0"/>
          </a:p>
        </p:txBody>
      </p:sp>
      <p:sp>
        <p:nvSpPr>
          <p:cNvPr id="38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76</a:t>
            </a:fld>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8379-D8F1-F446-A750-8A8D1571C893}"/>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14075992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erspective of career in the US and many parts of Europe has and individual focus, based on the interests and goals of the person."/>
          <p:cNvSpPr txBox="1">
            <a:spLocks noGrp="1"/>
          </p:cNvSpPr>
          <p:nvPr>
            <p:ph type="title"/>
          </p:nvPr>
        </p:nvSpPr>
        <p:spPr>
          <a:xfrm>
            <a:off x="1270000" y="228600"/>
            <a:ext cx="10464800" cy="3302000"/>
          </a:xfrm>
          <a:prstGeom prst="rect">
            <a:avLst/>
          </a:prstGeom>
          <a:solidFill>
            <a:schemeClr val="accent1"/>
          </a:solidFill>
        </p:spPr>
        <p:txBody>
          <a:bodyPr/>
          <a:lstStyle>
            <a:lvl1pPr>
              <a:defRPr sz="3700">
                <a:solidFill>
                  <a:srgbClr val="FFFFFF"/>
                </a:solidFill>
              </a:defRPr>
            </a:lvl1pPr>
          </a:lstStyle>
          <a:p>
            <a:r>
              <a:rPr dirty="0"/>
              <a:t>Perspective of career in the US and many parts of Europe has an individual focus, based on the interests and goals of the person. </a:t>
            </a:r>
          </a:p>
        </p:txBody>
      </p:sp>
      <p:pic>
        <p:nvPicPr>
          <p:cNvPr id="166" name="images.jpeg" descr="images.jpeg"/>
          <p:cNvPicPr>
            <a:picLocks noChangeAspect="1"/>
          </p:cNvPicPr>
          <p:nvPr/>
        </p:nvPicPr>
        <p:blipFill>
          <a:blip r:embed="rId3"/>
          <a:stretch>
            <a:fillRect/>
          </a:stretch>
        </p:blipFill>
        <p:spPr>
          <a:xfrm>
            <a:off x="715379" y="3004206"/>
            <a:ext cx="11574042" cy="6624873"/>
          </a:xfrm>
          <a:prstGeom prst="rect">
            <a:avLst/>
          </a:prstGeom>
          <a:ln w="12700">
            <a:miter lim="400000"/>
          </a:ln>
        </p:spPr>
      </p:pic>
      <p:sp>
        <p:nvSpPr>
          <p:cNvPr id="167" name="Slide Number"/>
          <p:cNvSpPr txBox="1">
            <a:spLocks noGrp="1"/>
          </p:cNvSpPr>
          <p:nvPr>
            <p:ph type="sldNum" sz="quarter" idx="2"/>
          </p:nvPr>
        </p:nvSpPr>
        <p:spPr>
          <a:xfrm>
            <a:off x="6385373" y="9296400"/>
            <a:ext cx="227280" cy="3243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areer development is an ongoing process of planning and directed action toward personal work and life goals"/>
          <p:cNvSpPr txBox="1">
            <a:spLocks noGrp="1"/>
          </p:cNvSpPr>
          <p:nvPr>
            <p:ph type="title"/>
          </p:nvPr>
        </p:nvSpPr>
        <p:spPr>
          <a:prstGeom prst="rect">
            <a:avLst/>
          </a:prstGeom>
        </p:spPr>
        <p:txBody>
          <a:bodyPr/>
          <a:lstStyle>
            <a:lvl1pPr algn="l" defTabSz="356615">
              <a:defRPr sz="4680">
                <a:latin typeface="Helvetica"/>
                <a:ea typeface="Helvetica"/>
                <a:cs typeface="Helvetica"/>
                <a:sym typeface="Helvetica"/>
              </a:defRPr>
            </a:lvl1pPr>
          </a:lstStyle>
          <a:p>
            <a:r>
              <a:t>Career development is an ongoing process of planning and directed action toward personal work and life goals </a:t>
            </a:r>
          </a:p>
        </p:txBody>
      </p:sp>
      <p:sp>
        <p:nvSpPr>
          <p:cNvPr id="17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EEF5D0D7015740BBC47B1C897F11C2" ma:contentTypeVersion="13" ma:contentTypeDescription="Create a new document." ma:contentTypeScope="" ma:versionID="dc980063538be415b34c6559c7fb3753">
  <xsd:schema xmlns:xsd="http://www.w3.org/2001/XMLSchema" xmlns:xs="http://www.w3.org/2001/XMLSchema" xmlns:p="http://schemas.microsoft.com/office/2006/metadata/properties" xmlns:ns3="4947dab1-9237-40b3-941b-a0ee08771f18" xmlns:ns4="e2557ce8-4175-490b-8e3a-d575fc24f7bd" targetNamespace="http://schemas.microsoft.com/office/2006/metadata/properties" ma:root="true" ma:fieldsID="f9be191fa3710c9e9c7629c2ecb7bf1c" ns3:_="" ns4:_="">
    <xsd:import namespace="4947dab1-9237-40b3-941b-a0ee08771f18"/>
    <xsd:import namespace="e2557ce8-4175-490b-8e3a-d575fc24f7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7dab1-9237-40b3-941b-a0ee08771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557ce8-4175-490b-8e3a-d575fc24f7b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E607A8-D889-488D-B75A-61B534B33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7dab1-9237-40b3-941b-a0ee08771f18"/>
    <ds:schemaRef ds:uri="e2557ce8-4175-490b-8e3a-d575fc24f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160FA4-B0D7-4C4A-AF24-2501355D2D71}">
  <ds:schemaRefs>
    <ds:schemaRef ds:uri="http://schemas.microsoft.com/sharepoint/v3/contenttype/forms"/>
  </ds:schemaRefs>
</ds:datastoreItem>
</file>

<file path=customXml/itemProps3.xml><?xml version="1.0" encoding="utf-8"?>
<ds:datastoreItem xmlns:ds="http://schemas.openxmlformats.org/officeDocument/2006/customXml" ds:itemID="{F245AEFD-19CA-42CC-8675-22019624053F}">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4947dab1-9237-40b3-941b-a0ee08771f18"/>
    <ds:schemaRef ds:uri="http://purl.org/dc/terms/"/>
    <ds:schemaRef ds:uri="http://schemas.openxmlformats.org/package/2006/metadata/core-properties"/>
    <ds:schemaRef ds:uri="http://purl.org/dc/dcmitype/"/>
    <ds:schemaRef ds:uri="e2557ce8-4175-490b-8e3a-d575fc24f7b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TotalTime>
  <Words>2643</Words>
  <Application>Microsoft Office PowerPoint</Application>
  <PresentationFormat>Custom</PresentationFormat>
  <Paragraphs>680</Paragraphs>
  <Slides>77</Slides>
  <Notes>75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77</vt:i4>
      </vt:variant>
    </vt:vector>
  </HeadingPairs>
  <TitlesOfParts>
    <vt:vector size="95" baseType="lpstr">
      <vt:lpstr>American Typewriter</vt:lpstr>
      <vt:lpstr>Arial</vt:lpstr>
      <vt:lpstr>Arial Black</vt:lpstr>
      <vt:lpstr>Arial Narrow</vt:lpstr>
      <vt:lpstr>Avenir Book Oblique</vt:lpstr>
      <vt:lpstr>Avenir Heavy</vt:lpstr>
      <vt:lpstr>Comic Sans MS</vt:lpstr>
      <vt:lpstr>Copperplate</vt:lpstr>
      <vt:lpstr>Geneva</vt:lpstr>
      <vt:lpstr>Helvetica</vt:lpstr>
      <vt:lpstr>Helvetica Light</vt:lpstr>
      <vt:lpstr>Helvetica Neue</vt:lpstr>
      <vt:lpstr>Helvetica Neue Light</vt:lpstr>
      <vt:lpstr>Helvetica Neue Medium</vt:lpstr>
      <vt:lpstr>Helvetica Neue Thin</vt:lpstr>
      <vt:lpstr>Times New Roman</vt:lpstr>
      <vt:lpstr>Zapf Dingbats</vt:lpstr>
      <vt:lpstr>White</vt:lpstr>
      <vt:lpstr>Food for Thought: Career Development and Career Planning   Dr. Bob Witchger Director, Career and Technical Education  North Carolina Community Colleges  </vt:lpstr>
      <vt:lpstr>Think of yourself not as the architect of your career but as the sculptor. Expect to have to do a lot of hard hammering and chiseling and scraping and polishing   BC Forbes </vt:lpstr>
      <vt:lpstr>Your work is to discover your work, and then with all your heart to give yourself to it </vt:lpstr>
      <vt:lpstr>Meaningfulness of work in life has global and enduring appeal </vt:lpstr>
      <vt:lpstr>People tend to seek out occupations that enhance a sense of self </vt:lpstr>
      <vt:lpstr>The idea of meaning and work is also revealed in how employees determine their career goals </vt:lpstr>
      <vt:lpstr>  “The evolving sequence of a person’s work experiences  over time” </vt:lpstr>
      <vt:lpstr>Perspective of career in the US and many parts of Europe has an individual focus, based on the interests and goals of the person. </vt:lpstr>
      <vt:lpstr>Career development is an ongoing process of planning and directed action toward personal work and life goals </vt:lpstr>
      <vt:lpstr>Development means growth, continuous acquisition and application of one’s skills. </vt:lpstr>
      <vt:lpstr>Career development is the process of acquiring and experiencing planned and unplanned activities that support attainment of life and work goals.  </vt:lpstr>
      <vt:lpstr>PowerPoint Presentation</vt:lpstr>
      <vt:lpstr> Career Development started in the 1950s, yet evidence in European trade guilds of the 12th century. </vt:lpstr>
      <vt:lpstr>Late nineteenth and early twentieth centuries, industrial revolution in the US and in Europe prompted the need for vocational training to match the needs of the newly emerging manufacturing-based economy, </vt:lpstr>
      <vt:lpstr> Frank Parsons -  Engineer, Lawyer  Originates the term  Vocational Guidance 1909        </vt:lpstr>
      <vt:lpstr>Parson's model is based on practical experience rather than research. It is well respected.   Early proponent of matching individual interests and skills with job requirements.</vt:lpstr>
      <vt:lpstr>PowerPoint Presentation</vt:lpstr>
      <vt:lpstr>Three Basic Tenants   1. Understanding yourself  2. Recognize skills that different types of work require  3. Coordinate those two factors to find a suitable job  The theory of Trait and Factors has evolved over time finding fit between the person and the job  centered on Testing  </vt:lpstr>
      <vt:lpstr>Career Planning can involve:   1. Ability or Intelligence Testing 2. Aptitude or Technical Competence Testing  3. Interest or Personality Testing   (Moore et al. 2007) </vt:lpstr>
      <vt:lpstr>Brief History   1940 and 50s saw the upswing in career counselor training in colleges and universities verifying its place as a profession   1950s and 60s challenged by developmental psychologists advocating the view that career development what not a one-time rational match but rather a longitudinal process </vt:lpstr>
      <vt:lpstr>Stages of Life Theory </vt:lpstr>
      <vt:lpstr> Donald Super, key scholar in the developmental approach  — Based on Life Stages and role  Note: Stage theory has come under criticism over time, yet significant milestones in the development of career practice and theory  </vt:lpstr>
      <vt:lpstr>PowerPoint Presentation</vt:lpstr>
      <vt:lpstr>PowerPoint Presentation</vt:lpstr>
      <vt:lpstr>Self Directed Search </vt:lpstr>
      <vt:lpstr>60’s and 70’s  saw the revival of Parsons matching idea in John Hollands theory of linking types of people with occupational environments in RIASEC realistic, investigative, artistic, social enterprising, and conventional system of categorizing remains mainstay of key interest inventories</vt:lpstr>
      <vt:lpstr>Self Directed Search </vt:lpstr>
      <vt:lpstr> </vt:lpstr>
      <vt:lpstr>Holland Types Artistic  Social </vt:lpstr>
      <vt:lpstr>Holland Types  Enterprising  Conventional </vt:lpstr>
      <vt:lpstr>PowerPoint Presentation</vt:lpstr>
      <vt:lpstr>PowerPoint Presentation</vt:lpstr>
      <vt:lpstr>PowerPoint Presentation</vt:lpstr>
      <vt:lpstr>PowerPoint Presentation</vt:lpstr>
      <vt:lpstr>PowerPoint Presentation</vt:lpstr>
      <vt:lpstr>PowerPoint Presentation</vt:lpstr>
      <vt:lpstr>A Career Path of a Community College Student </vt:lpstr>
      <vt:lpstr>PowerPoint Presentation</vt:lpstr>
      <vt:lpstr>Life Interacts with Career Development </vt:lpstr>
      <vt:lpstr>Current career landscape  has been characterized as turbulent, unpredictable, &amp;  challenging   </vt:lpstr>
      <vt:lpstr>PowerPoint Presentation</vt:lpstr>
      <vt:lpstr>Technological Advances – ushered in the rising knowledge economy and have influenced not only the types of jobs available, but also how work is done – teams, on-line,  where works is done telecommuting, the scope of work – global access to potential suppliers and customers </vt:lpstr>
      <vt:lpstr>Changing Domestic Demographics – global access to workers and government legislation have created a widely diverse  workforce that had varied career goals and interests</vt:lpstr>
      <vt:lpstr>Economic Turmoil:  has fundamentally changed how career development is viewed by individual and how it is addressed by organizations </vt:lpstr>
      <vt:lpstr>By dismissing employee with apparent disregard for work records or skills, companies inadvertently gave up the employee loyalty and commitment </vt:lpstr>
      <vt:lpstr>- Employees have begun taking control of their own career trajectories  - Ready to move when  opportunities  appear </vt:lpstr>
      <vt:lpstr> Career Development will rise focused on the individual and his or her needs recognize that workers need to be flexible and strive foe employability in their overall careers rather than stability within one organization </vt:lpstr>
      <vt:lpstr>Skilled Career Development Professionals Cultivate skills   Career Development Models and Theories  Career Resources Including organization or other sources of information)  Career Counseling for individual and group work Career assessment  Career Development of diverse populations  Ethical career counseling practices  Technology related to career planning  Developing and implementing a career development program </vt:lpstr>
      <vt:lpstr> This new area of career development will require individuals to be actively involved in their own career development and planning </vt:lpstr>
      <vt:lpstr>This will require organizations to acquire a new mindset one that invests in employees without experiencing or providing a long-term commitment. </vt:lpstr>
      <vt:lpstr>PowerPoint Presentation</vt:lpstr>
      <vt:lpstr>Definitions</vt:lpstr>
      <vt:lpstr>PowerPoint Presentation</vt:lpstr>
      <vt:lpstr>In Context of Change</vt:lpstr>
      <vt:lpstr>In Context of Change</vt:lpstr>
      <vt:lpstr>Workforce </vt:lpstr>
      <vt:lpstr>PowerPoint Presentation</vt:lpstr>
      <vt:lpstr>PowerPoint Presentation</vt:lpstr>
      <vt:lpstr>Career Paths have Decision Points  pivotal or non-pivotal in career decisions</vt:lpstr>
      <vt:lpstr>PowerPoint Presentation</vt:lpstr>
      <vt:lpstr>PowerPoint Presentation</vt:lpstr>
      <vt:lpstr>1. Family related unplanned events</vt:lpstr>
      <vt:lpstr>PowerPoint Presentation</vt:lpstr>
      <vt:lpstr>2. Health related unplanned events </vt:lpstr>
      <vt:lpstr>PowerPoint Presentation</vt:lpstr>
      <vt:lpstr>3. Unplanned events of an interpersonal nature  </vt:lpstr>
      <vt:lpstr>PowerPoint Presentation</vt:lpstr>
      <vt:lpstr>4. Work related unplanned events </vt:lpstr>
      <vt:lpstr>PowerPoint Presentation</vt:lpstr>
      <vt:lpstr>5. Education related unplanned events</vt:lpstr>
      <vt:lpstr>PowerPoint Presentation</vt:lpstr>
      <vt:lpstr>A. Internal factors </vt:lpstr>
      <vt:lpstr>B. External factors</vt:lpstr>
      <vt:lpstr>PowerPoint Presentation</vt:lpstr>
      <vt:lpstr>Definitions</vt:lpstr>
      <vt:lpstr>Consider three parameters as important in influencing career decisions:   Authenticity, making choices that allow one to be true to oneself   Balance; Making choices that allow an individual to balance both work and non-work responsibilities   Challenge Making choices that provide interesting and stimulating work and opportunities to advance one’s career and continually develop skills, interests and abilities   ( Mainiero and Sullivan 2011)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Career Development </dc:title>
  <dc:creator>Bob Witchger</dc:creator>
  <cp:lastModifiedBy>Jennifer McLean</cp:lastModifiedBy>
  <cp:revision>16</cp:revision>
  <dcterms:created xsi:type="dcterms:W3CDTF">2019-11-05T02:05:12Z</dcterms:created>
  <dcterms:modified xsi:type="dcterms:W3CDTF">2019-11-15T13:47:44Z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0x010100A4EEF5D0D7015740BBC47B1C897F11C2</vt:lpwstr>
  </property>
</Properties>
</file>