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notesMasterIdLst>
    <p:notesMasterId r:id="rId28"/>
  </p:notesMasterIdLst>
  <p:handoutMasterIdLst>
    <p:handoutMasterId r:id="rId29"/>
  </p:handoutMasterIdLst>
  <p:sldIdLst>
    <p:sldId id="256" r:id="rId2"/>
    <p:sldId id="257" r:id="rId3"/>
    <p:sldId id="274" r:id="rId4"/>
    <p:sldId id="259" r:id="rId5"/>
    <p:sldId id="260" r:id="rId6"/>
    <p:sldId id="275" r:id="rId7"/>
    <p:sldId id="261" r:id="rId8"/>
    <p:sldId id="298" r:id="rId9"/>
    <p:sldId id="262" r:id="rId10"/>
    <p:sldId id="263" r:id="rId11"/>
    <p:sldId id="265" r:id="rId12"/>
    <p:sldId id="272" r:id="rId13"/>
    <p:sldId id="269" r:id="rId14"/>
    <p:sldId id="266" r:id="rId15"/>
    <p:sldId id="267" r:id="rId16"/>
    <p:sldId id="270" r:id="rId17"/>
    <p:sldId id="271" r:id="rId18"/>
    <p:sldId id="273" r:id="rId19"/>
    <p:sldId id="295" r:id="rId20"/>
    <p:sldId id="278" r:id="rId21"/>
    <p:sldId id="279" r:id="rId22"/>
    <p:sldId id="280" r:id="rId23"/>
    <p:sldId id="292" r:id="rId24"/>
    <p:sldId id="293" r:id="rId25"/>
    <p:sldId id="299" r:id="rId26"/>
    <p:sldId id="294" r:id="rId2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590" autoAdjust="0"/>
  </p:normalViewPr>
  <p:slideViewPr>
    <p:cSldViewPr>
      <p:cViewPr varScale="1">
        <p:scale>
          <a:sx n="72" d="100"/>
          <a:sy n="72" d="100"/>
        </p:scale>
        <p:origin x="150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7" d="100"/>
          <a:sy n="57" d="100"/>
        </p:scale>
        <p:origin x="-286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CF6E1926-3DEB-4EB4-912E-FDD2401C3492}"/>
    <pc:docChg chg="modSld">
      <pc:chgData name="Trudie Hughes" userId="0253f165-71f1-49b6-adfa-5c86101c5e0e" providerId="ADAL" clId="{CF6E1926-3DEB-4EB4-912E-FDD2401C3492}" dt="2023-03-13T17:13:19.027" v="24" actId="20577"/>
      <pc:docMkLst>
        <pc:docMk/>
      </pc:docMkLst>
      <pc:sldChg chg="modSp mod">
        <pc:chgData name="Trudie Hughes" userId="0253f165-71f1-49b6-adfa-5c86101c5e0e" providerId="ADAL" clId="{CF6E1926-3DEB-4EB4-912E-FDD2401C3492}" dt="2023-03-13T17:13:19.027" v="24" actId="20577"/>
        <pc:sldMkLst>
          <pc:docMk/>
          <pc:sldMk cId="3997868896" sldId="272"/>
        </pc:sldMkLst>
        <pc:spChg chg="mod">
          <ac:chgData name="Trudie Hughes" userId="0253f165-71f1-49b6-adfa-5c86101c5e0e" providerId="ADAL" clId="{CF6E1926-3DEB-4EB4-912E-FDD2401C3492}" dt="2023-03-13T17:13:19.027" v="24" actId="20577"/>
          <ac:spMkLst>
            <pc:docMk/>
            <pc:sldMk cId="3997868896" sldId="272"/>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11EDA51-B5FD-4107-B018-A1D796C7797C}" type="datetimeFigureOut">
              <a:rPr lang="en-US" smtClean="0"/>
              <a:t>3/13/2023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8770106-2347-40E7-A478-D45815D321D4}" type="slidenum">
              <a:rPr lang="en-US" smtClean="0"/>
              <a:t>‹#›</a:t>
            </a:fld>
            <a:endParaRPr lang="en-US" dirty="0"/>
          </a:p>
        </p:txBody>
      </p:sp>
    </p:spTree>
    <p:extLst>
      <p:ext uri="{BB962C8B-B14F-4D97-AF65-F5344CB8AC3E}">
        <p14:creationId xmlns:p14="http://schemas.microsoft.com/office/powerpoint/2010/main" val="2529438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C4AE830-5140-495C-AC29-54E2C0A85F02}" type="datetimeFigureOut">
              <a:rPr lang="en-US" smtClean="0"/>
              <a:t>3/13/2023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305801B-CCF6-4162-838F-155578BD5AD7}" type="slidenum">
              <a:rPr lang="en-US" smtClean="0"/>
              <a:t>‹#›</a:t>
            </a:fld>
            <a:endParaRPr lang="en-US" dirty="0"/>
          </a:p>
        </p:txBody>
      </p:sp>
    </p:spTree>
    <p:extLst>
      <p:ext uri="{BB962C8B-B14F-4D97-AF65-F5344CB8AC3E}">
        <p14:creationId xmlns:p14="http://schemas.microsoft.com/office/powerpoint/2010/main" val="1434776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a:t>
            </a:fld>
            <a:endParaRPr lang="en-US" dirty="0"/>
          </a:p>
        </p:txBody>
      </p:sp>
    </p:spTree>
    <p:extLst>
      <p:ext uri="{BB962C8B-B14F-4D97-AF65-F5344CB8AC3E}">
        <p14:creationId xmlns:p14="http://schemas.microsoft.com/office/powerpoint/2010/main" val="2554285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10</a:t>
            </a:fld>
            <a:endParaRPr lang="en-US" dirty="0"/>
          </a:p>
        </p:txBody>
      </p:sp>
    </p:spTree>
    <p:extLst>
      <p:ext uri="{BB962C8B-B14F-4D97-AF65-F5344CB8AC3E}">
        <p14:creationId xmlns:p14="http://schemas.microsoft.com/office/powerpoint/2010/main" val="919315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11</a:t>
            </a:fld>
            <a:endParaRPr lang="en-US" dirty="0"/>
          </a:p>
        </p:txBody>
      </p:sp>
    </p:spTree>
    <p:extLst>
      <p:ext uri="{BB962C8B-B14F-4D97-AF65-F5344CB8AC3E}">
        <p14:creationId xmlns:p14="http://schemas.microsoft.com/office/powerpoint/2010/main" val="2712008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12</a:t>
            </a:fld>
            <a:endParaRPr lang="en-US" dirty="0"/>
          </a:p>
        </p:txBody>
      </p:sp>
    </p:spTree>
    <p:extLst>
      <p:ext uri="{BB962C8B-B14F-4D97-AF65-F5344CB8AC3E}">
        <p14:creationId xmlns:p14="http://schemas.microsoft.com/office/powerpoint/2010/main" val="3867532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13</a:t>
            </a:fld>
            <a:endParaRPr lang="en-US" dirty="0"/>
          </a:p>
        </p:txBody>
      </p:sp>
    </p:spTree>
    <p:extLst>
      <p:ext uri="{BB962C8B-B14F-4D97-AF65-F5344CB8AC3E}">
        <p14:creationId xmlns:p14="http://schemas.microsoft.com/office/powerpoint/2010/main" val="354085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14</a:t>
            </a:fld>
            <a:endParaRPr lang="en-US" dirty="0"/>
          </a:p>
        </p:txBody>
      </p:sp>
    </p:spTree>
    <p:extLst>
      <p:ext uri="{BB962C8B-B14F-4D97-AF65-F5344CB8AC3E}">
        <p14:creationId xmlns:p14="http://schemas.microsoft.com/office/powerpoint/2010/main" val="375469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Approval Process </a:t>
            </a:r>
          </a:p>
          <a:p>
            <a:pPr marL="174708" indent="-174708">
              <a:buFont typeface="Arial" panose="020B0604020202020204" pitchFamily="34" charset="0"/>
              <a:buChar char="•"/>
            </a:pPr>
            <a:r>
              <a:rPr lang="en-US" dirty="0"/>
              <a:t>What</a:t>
            </a:r>
            <a:r>
              <a:rPr lang="en-US" baseline="0" dirty="0"/>
              <a:t> is the chain of command?  </a:t>
            </a:r>
          </a:p>
          <a:p>
            <a:pPr marL="174708" indent="-174708">
              <a:buFont typeface="Arial" panose="020B0604020202020204" pitchFamily="34" charset="0"/>
              <a:buChar char="•"/>
            </a:pPr>
            <a:r>
              <a:rPr lang="en-US" baseline="0" dirty="0"/>
              <a:t>Does the President and/or Board of Trustees need to approve?</a:t>
            </a:r>
          </a:p>
          <a:p>
            <a:pPr marL="174708" indent="-174708">
              <a:buFont typeface="Arial" panose="020B0604020202020204" pitchFamily="34" charset="0"/>
              <a:buChar char="•"/>
            </a:pPr>
            <a:r>
              <a:rPr lang="en-US" baseline="0" dirty="0"/>
              <a:t>Will the College’s attorney be involved? </a:t>
            </a:r>
          </a:p>
          <a:p>
            <a:pPr marL="174708" indent="-174708">
              <a:buFont typeface="Arial" panose="020B0604020202020204" pitchFamily="34" charset="0"/>
              <a:buChar char="•"/>
            </a:pPr>
            <a:endParaRPr lang="en-US" baseline="0" dirty="0"/>
          </a:p>
          <a:p>
            <a:r>
              <a:rPr lang="en-US" baseline="0" dirty="0"/>
              <a:t>Contact Person</a:t>
            </a:r>
          </a:p>
          <a:p>
            <a:pPr marL="174708" indent="-174708">
              <a:buFont typeface="Arial" panose="020B0604020202020204" pitchFamily="34" charset="0"/>
              <a:buChar char="•"/>
            </a:pPr>
            <a:r>
              <a:rPr lang="en-US" baseline="0" dirty="0"/>
              <a:t>Who will be the “point” person? </a:t>
            </a:r>
          </a:p>
          <a:p>
            <a:endParaRPr lang="en-US" baseline="0" dirty="0"/>
          </a:p>
          <a:p>
            <a:r>
              <a:rPr lang="en-US" baseline="0" dirty="0"/>
              <a:t>Sharing technical standards </a:t>
            </a:r>
          </a:p>
          <a:p>
            <a:pPr marL="174708" indent="-174708">
              <a:buFont typeface="Arial" panose="020B0604020202020204" pitchFamily="34" charset="0"/>
              <a:buChar char="•"/>
            </a:pPr>
            <a:r>
              <a:rPr lang="en-US" baseline="0" dirty="0"/>
              <a:t>How will that happened with students </a:t>
            </a:r>
          </a:p>
          <a:p>
            <a:endParaRPr lang="en-US" baseline="0" dirty="0"/>
          </a:p>
          <a:p>
            <a:r>
              <a:rPr lang="en-US" baseline="0" dirty="0"/>
              <a:t>Location </a:t>
            </a:r>
          </a:p>
          <a:p>
            <a:pPr marL="174708" indent="-174708">
              <a:buFont typeface="Arial" panose="020B0604020202020204" pitchFamily="34" charset="0"/>
              <a:buChar char="•"/>
            </a:pPr>
            <a:r>
              <a:rPr lang="en-US" baseline="0" dirty="0"/>
              <a:t>Curriculum catalog </a:t>
            </a:r>
          </a:p>
          <a:p>
            <a:pPr marL="174708" indent="-174708">
              <a:buFont typeface="Arial" panose="020B0604020202020204" pitchFamily="34" charset="0"/>
              <a:buChar char="•"/>
            </a:pPr>
            <a:r>
              <a:rPr lang="en-US" baseline="0" dirty="0"/>
              <a:t>Website (College and/or developmental pages)</a:t>
            </a:r>
          </a:p>
          <a:p>
            <a:pPr marL="174708" indent="-174708">
              <a:buFont typeface="Arial" panose="020B0604020202020204" pitchFamily="34" charset="0"/>
              <a:buChar char="•"/>
            </a:pPr>
            <a:r>
              <a:rPr lang="en-US" baseline="0" dirty="0"/>
              <a:t>Moodle or Blackboard supplemental sites </a:t>
            </a:r>
          </a:p>
        </p:txBody>
      </p:sp>
      <p:sp>
        <p:nvSpPr>
          <p:cNvPr id="4" name="Slide Number Placeholder 3"/>
          <p:cNvSpPr>
            <a:spLocks noGrp="1"/>
          </p:cNvSpPr>
          <p:nvPr>
            <p:ph type="sldNum" sz="quarter" idx="10"/>
          </p:nvPr>
        </p:nvSpPr>
        <p:spPr/>
        <p:txBody>
          <a:bodyPr/>
          <a:lstStyle/>
          <a:p>
            <a:fld id="{A305801B-CCF6-4162-838F-155578BD5AD7}" type="slidenum">
              <a:rPr lang="en-US" smtClean="0"/>
              <a:t>15</a:t>
            </a:fld>
            <a:endParaRPr lang="en-US" dirty="0"/>
          </a:p>
        </p:txBody>
      </p:sp>
    </p:spTree>
    <p:extLst>
      <p:ext uri="{BB962C8B-B14F-4D97-AF65-F5344CB8AC3E}">
        <p14:creationId xmlns:p14="http://schemas.microsoft.com/office/powerpoint/2010/main" val="2454641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16</a:t>
            </a:fld>
            <a:endParaRPr lang="en-US" dirty="0"/>
          </a:p>
        </p:txBody>
      </p:sp>
    </p:spTree>
    <p:extLst>
      <p:ext uri="{BB962C8B-B14F-4D97-AF65-F5344CB8AC3E}">
        <p14:creationId xmlns:p14="http://schemas.microsoft.com/office/powerpoint/2010/main" val="41846999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305801B-CCF6-4162-838F-155578BD5AD7}" type="slidenum">
              <a:rPr lang="en-US" smtClean="0"/>
              <a:t>17</a:t>
            </a:fld>
            <a:endParaRPr lang="en-US" dirty="0"/>
          </a:p>
        </p:txBody>
      </p:sp>
    </p:spTree>
    <p:extLst>
      <p:ext uri="{BB962C8B-B14F-4D97-AF65-F5344CB8AC3E}">
        <p14:creationId xmlns:p14="http://schemas.microsoft.com/office/powerpoint/2010/main" val="4157331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18</a:t>
            </a:fld>
            <a:endParaRPr lang="en-US" dirty="0"/>
          </a:p>
        </p:txBody>
      </p:sp>
    </p:spTree>
    <p:extLst>
      <p:ext uri="{BB962C8B-B14F-4D97-AF65-F5344CB8AC3E}">
        <p14:creationId xmlns:p14="http://schemas.microsoft.com/office/powerpoint/2010/main" val="9678128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19</a:t>
            </a:fld>
            <a:endParaRPr lang="en-US" dirty="0"/>
          </a:p>
        </p:txBody>
      </p:sp>
    </p:spTree>
    <p:extLst>
      <p:ext uri="{BB962C8B-B14F-4D97-AF65-F5344CB8AC3E}">
        <p14:creationId xmlns:p14="http://schemas.microsoft.com/office/powerpoint/2010/main" val="669474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a:t>
            </a:fld>
            <a:endParaRPr lang="en-US" dirty="0"/>
          </a:p>
        </p:txBody>
      </p:sp>
    </p:spTree>
    <p:extLst>
      <p:ext uri="{BB962C8B-B14F-4D97-AF65-F5344CB8AC3E}">
        <p14:creationId xmlns:p14="http://schemas.microsoft.com/office/powerpoint/2010/main" val="29323930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20</a:t>
            </a:fld>
            <a:endParaRPr lang="en-US" dirty="0"/>
          </a:p>
        </p:txBody>
      </p:sp>
    </p:spTree>
    <p:extLst>
      <p:ext uri="{BB962C8B-B14F-4D97-AF65-F5344CB8AC3E}">
        <p14:creationId xmlns:p14="http://schemas.microsoft.com/office/powerpoint/2010/main" val="20829769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21</a:t>
            </a:fld>
            <a:endParaRPr lang="en-US" dirty="0"/>
          </a:p>
        </p:txBody>
      </p:sp>
    </p:spTree>
    <p:extLst>
      <p:ext uri="{BB962C8B-B14F-4D97-AF65-F5344CB8AC3E}">
        <p14:creationId xmlns:p14="http://schemas.microsoft.com/office/powerpoint/2010/main" val="25001379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Background</a:t>
            </a:r>
          </a:p>
          <a:p>
            <a:pPr>
              <a:buFont typeface="Arial" pitchFamily="34" charset="0"/>
              <a:buNone/>
            </a:pPr>
            <a:r>
              <a:rPr lang="en-US" dirty="0"/>
              <a:t>    - Diagnosed with Lyme’s Disease</a:t>
            </a:r>
          </a:p>
          <a:p>
            <a:pPr>
              <a:buFont typeface="Arial" pitchFamily="34" charset="0"/>
              <a:buNone/>
            </a:pPr>
            <a:r>
              <a:rPr lang="en-US" dirty="0"/>
              <a:t>    - Treatment by holistic doctor in Georgia </a:t>
            </a:r>
          </a:p>
          <a:p>
            <a:pPr>
              <a:buFont typeface="Arial" pitchFamily="34" charset="0"/>
              <a:buNone/>
            </a:pPr>
            <a:r>
              <a:rPr lang="en-US" dirty="0"/>
              <a:t>    - Told the instructor doesn’t feel safe to perform the clinical skills</a:t>
            </a:r>
          </a:p>
          <a:p>
            <a:pPr>
              <a:buFont typeface="Arial" pitchFamily="34" charset="0"/>
              <a:buNone/>
            </a:pPr>
            <a:r>
              <a:rPr lang="en-US" dirty="0"/>
              <a:t>    - Refused to sign the technical standards nor meet with the Coordinator of Special Needs </a:t>
            </a:r>
          </a:p>
          <a:p>
            <a:pPr>
              <a:buFont typeface="Arial" pitchFamily="34" charset="0"/>
              <a:buNone/>
            </a:pPr>
            <a:endParaRPr lang="en-US" dirty="0"/>
          </a:p>
          <a:p>
            <a:pPr>
              <a:buFont typeface="Arial" pitchFamily="34" charset="0"/>
              <a:buChar char="•"/>
            </a:pPr>
            <a:r>
              <a:rPr lang="en-US" dirty="0"/>
              <a:t> End Result</a:t>
            </a:r>
          </a:p>
          <a:p>
            <a:pPr>
              <a:buFont typeface="Arial" pitchFamily="34" charset="0"/>
              <a:buNone/>
            </a:pPr>
            <a:r>
              <a:rPr lang="en-US" dirty="0"/>
              <a:t>     - Questioned – what do our technical standards or application process say about this </a:t>
            </a:r>
          </a:p>
          <a:p>
            <a:pPr>
              <a:buFont typeface="Arial" pitchFamily="34" charset="0"/>
              <a:buNone/>
            </a:pPr>
            <a:r>
              <a:rPr lang="en-US" dirty="0"/>
              <a:t>     - Removed from the class- not otherwise qualified </a:t>
            </a:r>
          </a:p>
          <a:p>
            <a:pPr>
              <a:buFont typeface="Arial" pitchFamily="34" charset="0"/>
              <a:buNone/>
            </a:pPr>
            <a:r>
              <a:rPr lang="en-US" dirty="0"/>
              <a:t>      -Revised program application process – adding a statement about refusal to sign the TS and engaging in the interactive process </a:t>
            </a:r>
          </a:p>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22</a:t>
            </a:fld>
            <a:endParaRPr lang="en-US" dirty="0"/>
          </a:p>
        </p:txBody>
      </p:sp>
    </p:spTree>
    <p:extLst>
      <p:ext uri="{BB962C8B-B14F-4D97-AF65-F5344CB8AC3E}">
        <p14:creationId xmlns:p14="http://schemas.microsoft.com/office/powerpoint/2010/main" val="20542679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23</a:t>
            </a:fld>
            <a:endParaRPr lang="en-US" dirty="0"/>
          </a:p>
        </p:txBody>
      </p:sp>
    </p:spTree>
    <p:extLst>
      <p:ext uri="{BB962C8B-B14F-4D97-AF65-F5344CB8AC3E}">
        <p14:creationId xmlns:p14="http://schemas.microsoft.com/office/powerpoint/2010/main" val="33137609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05801B-CCF6-4162-838F-155578BD5AD7}" type="slidenum">
              <a:rPr lang="en-US" smtClean="0"/>
              <a:t>24</a:t>
            </a:fld>
            <a:endParaRPr lang="en-US" dirty="0"/>
          </a:p>
        </p:txBody>
      </p:sp>
    </p:spTree>
    <p:extLst>
      <p:ext uri="{BB962C8B-B14F-4D97-AF65-F5344CB8AC3E}">
        <p14:creationId xmlns:p14="http://schemas.microsoft.com/office/powerpoint/2010/main" val="28122518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25</a:t>
            </a:fld>
            <a:endParaRPr lang="en-US" dirty="0"/>
          </a:p>
        </p:txBody>
      </p:sp>
    </p:spTree>
    <p:extLst>
      <p:ext uri="{BB962C8B-B14F-4D97-AF65-F5344CB8AC3E}">
        <p14:creationId xmlns:p14="http://schemas.microsoft.com/office/powerpoint/2010/main" val="41842407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05801B-CCF6-4162-838F-155578BD5AD7}" type="slidenum">
              <a:rPr lang="en-US" smtClean="0"/>
              <a:t>26</a:t>
            </a:fld>
            <a:endParaRPr lang="en-US" dirty="0"/>
          </a:p>
        </p:txBody>
      </p:sp>
    </p:spTree>
    <p:extLst>
      <p:ext uri="{BB962C8B-B14F-4D97-AF65-F5344CB8AC3E}">
        <p14:creationId xmlns:p14="http://schemas.microsoft.com/office/powerpoint/2010/main" val="608762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3</a:t>
            </a:fld>
            <a:endParaRPr lang="en-US" dirty="0"/>
          </a:p>
        </p:txBody>
      </p:sp>
    </p:spTree>
    <p:extLst>
      <p:ext uri="{BB962C8B-B14F-4D97-AF65-F5344CB8AC3E}">
        <p14:creationId xmlns:p14="http://schemas.microsoft.com/office/powerpoint/2010/main" val="951000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305801B-CCF6-4162-838F-155578BD5AD7}" type="slidenum">
              <a:rPr lang="en-US" smtClean="0"/>
              <a:t>4</a:t>
            </a:fld>
            <a:endParaRPr lang="en-US" dirty="0"/>
          </a:p>
        </p:txBody>
      </p:sp>
    </p:spTree>
    <p:extLst>
      <p:ext uri="{BB962C8B-B14F-4D97-AF65-F5344CB8AC3E}">
        <p14:creationId xmlns:p14="http://schemas.microsoft.com/office/powerpoint/2010/main" val="378388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5</a:t>
            </a:fld>
            <a:endParaRPr lang="en-US" dirty="0"/>
          </a:p>
        </p:txBody>
      </p:sp>
    </p:spTree>
    <p:extLst>
      <p:ext uri="{BB962C8B-B14F-4D97-AF65-F5344CB8AC3E}">
        <p14:creationId xmlns:p14="http://schemas.microsoft.com/office/powerpoint/2010/main" val="2229458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6</a:t>
            </a:fld>
            <a:endParaRPr lang="en-US" dirty="0"/>
          </a:p>
        </p:txBody>
      </p:sp>
    </p:spTree>
    <p:extLst>
      <p:ext uri="{BB962C8B-B14F-4D97-AF65-F5344CB8AC3E}">
        <p14:creationId xmlns:p14="http://schemas.microsoft.com/office/powerpoint/2010/main" val="233946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7</a:t>
            </a:fld>
            <a:endParaRPr lang="en-US" dirty="0"/>
          </a:p>
        </p:txBody>
      </p:sp>
    </p:spTree>
    <p:extLst>
      <p:ext uri="{BB962C8B-B14F-4D97-AF65-F5344CB8AC3E}">
        <p14:creationId xmlns:p14="http://schemas.microsoft.com/office/powerpoint/2010/main" val="4062742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Reflect back on the question</a:t>
            </a:r>
            <a:r>
              <a:rPr lang="en-US" baseline="0" dirty="0"/>
              <a:t> – what has prompted you to develop tech standards?</a:t>
            </a:r>
          </a:p>
          <a:p>
            <a:pPr marL="171450" indent="-171450">
              <a:buFont typeface="Arial" panose="020B0604020202020204" pitchFamily="34" charset="0"/>
              <a:buChar char="•"/>
            </a:pPr>
            <a:r>
              <a:rPr lang="en-US" baseline="0" dirty="0"/>
              <a:t>What are the pros/cons with these approaches?</a:t>
            </a:r>
          </a:p>
          <a:p>
            <a:pPr marL="171450" indent="-171450">
              <a:buFont typeface="Arial" panose="020B0604020202020204" pitchFamily="34" charset="0"/>
              <a:buChar char="•"/>
            </a:pPr>
            <a:r>
              <a:rPr lang="en-US" baseline="0" dirty="0"/>
              <a:t>ACC started from a reactive approach – 3 situations – Early Childhood, Dental Assisting and Machining</a:t>
            </a:r>
          </a:p>
        </p:txBody>
      </p:sp>
      <p:sp>
        <p:nvSpPr>
          <p:cNvPr id="4" name="Slide Number Placeholder 3"/>
          <p:cNvSpPr>
            <a:spLocks noGrp="1"/>
          </p:cNvSpPr>
          <p:nvPr>
            <p:ph type="sldNum" sz="quarter" idx="10"/>
          </p:nvPr>
        </p:nvSpPr>
        <p:spPr/>
        <p:txBody>
          <a:bodyPr/>
          <a:lstStyle/>
          <a:p>
            <a:fld id="{A305801B-CCF6-4162-838F-155578BD5AD7}" type="slidenum">
              <a:rPr lang="en-US" smtClean="0"/>
              <a:t>8</a:t>
            </a:fld>
            <a:endParaRPr lang="en-US" dirty="0"/>
          </a:p>
        </p:txBody>
      </p:sp>
    </p:spTree>
    <p:extLst>
      <p:ext uri="{BB962C8B-B14F-4D97-AF65-F5344CB8AC3E}">
        <p14:creationId xmlns:p14="http://schemas.microsoft.com/office/powerpoint/2010/main" val="265936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305801B-CCF6-4162-838F-155578BD5AD7}" type="slidenum">
              <a:rPr lang="en-US" smtClean="0"/>
              <a:t>9</a:t>
            </a:fld>
            <a:endParaRPr lang="en-US" dirty="0"/>
          </a:p>
        </p:txBody>
      </p:sp>
    </p:spTree>
    <p:extLst>
      <p:ext uri="{BB962C8B-B14F-4D97-AF65-F5344CB8AC3E}">
        <p14:creationId xmlns:p14="http://schemas.microsoft.com/office/powerpoint/2010/main" val="813087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68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1672053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3007545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284886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514351" y="685800"/>
            <a:ext cx="7797662" cy="1158140"/>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0" y="2063396"/>
            <a:ext cx="3816536" cy="3311189"/>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495478" y="2063396"/>
            <a:ext cx="3814904" cy="3311189"/>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366467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1142015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F567FA-AA18-43F7-93FC-D07CD7F4B04D}"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644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126481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60818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1517406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2517829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2E273AA-9B7F-4D75-85AB-C086DDCCD2E9}" type="datetimeFigureOut">
              <a:rPr lang="en-US" smtClean="0"/>
              <a:t>3/13/2023</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0F567FA-AA18-43F7-93FC-D07CD7F4B04D}" type="slidenum">
              <a:rPr lang="en-US" smtClean="0"/>
              <a:t>‹#›</a:t>
            </a:fld>
            <a:endParaRPr lang="en-US" dirty="0"/>
          </a:p>
        </p:txBody>
      </p:sp>
    </p:spTree>
    <p:extLst>
      <p:ext uri="{BB962C8B-B14F-4D97-AF65-F5344CB8AC3E}">
        <p14:creationId xmlns:p14="http://schemas.microsoft.com/office/powerpoint/2010/main" val="4007345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2E273AA-9B7F-4D75-85AB-C086DDCCD2E9}"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F567FA-AA18-43F7-93FC-D07CD7F4B04D}" type="slidenum">
              <a:rPr lang="en-US" smtClean="0"/>
              <a:t>‹#›</a:t>
            </a:fld>
            <a:endParaRPr lang="en-US" dirty="0"/>
          </a:p>
        </p:txBody>
      </p:sp>
    </p:spTree>
    <p:extLst>
      <p:ext uri="{BB962C8B-B14F-4D97-AF65-F5344CB8AC3E}">
        <p14:creationId xmlns:p14="http://schemas.microsoft.com/office/powerpoint/2010/main" val="379197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2E273AA-9B7F-4D75-85AB-C086DDCCD2E9}" type="datetimeFigureOut">
              <a:rPr lang="en-US" smtClean="0"/>
              <a:t>3/13/2023</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0F567FA-AA18-43F7-93FC-D07CD7F4B04D}" type="slidenum">
              <a:rPr lang="en-US" smtClean="0"/>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128760"/>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4999"/>
            <a:ext cx="7772400" cy="1752601"/>
          </a:xfrm>
        </p:spPr>
        <p:txBody>
          <a:bodyPr>
            <a:normAutofit/>
          </a:bodyPr>
          <a:lstStyle/>
          <a:p>
            <a:pPr algn="ctr"/>
            <a:r>
              <a:rPr lang="en-US" sz="2400" dirty="0">
                <a:latin typeface="Arial" panose="020B0604020202020204" pitchFamily="34" charset="0"/>
                <a:cs typeface="Arial" panose="020B0604020202020204" pitchFamily="34" charset="0"/>
              </a:rPr>
              <a:t>Developing Technical Standards:  Maintaining Program Integrity while Effectively Accommodating Students with Disabilities </a:t>
            </a:r>
          </a:p>
        </p:txBody>
      </p:sp>
    </p:spTree>
    <p:extLst>
      <p:ext uri="{BB962C8B-B14F-4D97-AF65-F5344CB8AC3E}">
        <p14:creationId xmlns:p14="http://schemas.microsoft.com/office/powerpoint/2010/main" val="3685393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609599"/>
          </a:xfrm>
        </p:spPr>
        <p:txBody>
          <a:bodyPr>
            <a:normAutofit fontScale="90000"/>
          </a:bodyPr>
          <a:lstStyle/>
          <a:p>
            <a:r>
              <a:rPr lang="en-US" dirty="0">
                <a:latin typeface="Arial" panose="020B0604020202020204" pitchFamily="34" charset="0"/>
                <a:cs typeface="Arial" panose="020B0604020202020204" pitchFamily="34" charset="0"/>
              </a:rPr>
              <a:t>Development Process </a:t>
            </a:r>
          </a:p>
        </p:txBody>
      </p:sp>
      <p:sp>
        <p:nvSpPr>
          <p:cNvPr id="2" name="Content Placeholder 1"/>
          <p:cNvSpPr>
            <a:spLocks noGrp="1"/>
          </p:cNvSpPr>
          <p:nvPr>
            <p:ph sz="quarter" idx="13"/>
          </p:nvPr>
        </p:nvSpPr>
        <p:spPr>
          <a:xfrm>
            <a:off x="514351" y="1524000"/>
            <a:ext cx="7796030" cy="3850585"/>
          </a:xfrm>
        </p:spPr>
        <p:txBody>
          <a:bodyPr>
            <a:normAutofit fontScale="77500" lnSpcReduction="20000"/>
          </a:bodyPr>
          <a:lstStyle/>
          <a:p>
            <a:pPr marL="342900" indent="-342900">
              <a:buFont typeface="Wingdings" panose="05000000000000000000" pitchFamily="2" charset="2"/>
              <a:buChar char="Ø"/>
            </a:pPr>
            <a:endParaRPr lang="en-US" sz="2300" dirty="0">
              <a:latin typeface="Arial Narrow" panose="020B0606020202030204" pitchFamily="34" charset="0"/>
            </a:endParaRPr>
          </a:p>
          <a:p>
            <a:pPr marL="342900" indent="-342900">
              <a:buFont typeface="Wingdings" panose="05000000000000000000" pitchFamily="2" charset="2"/>
              <a:buChar char="Ø"/>
            </a:pPr>
            <a:r>
              <a:rPr lang="en-US" sz="2300" dirty="0">
                <a:latin typeface="Arial" panose="020B0604020202020204" pitchFamily="34" charset="0"/>
                <a:cs typeface="Arial" panose="020B0604020202020204" pitchFamily="34" charset="0"/>
              </a:rPr>
              <a:t>Who should be involved in developing technical standards? </a:t>
            </a:r>
          </a:p>
          <a:p>
            <a:pPr marL="109728" indent="0">
              <a:buNone/>
            </a:pPr>
            <a:endParaRPr lang="en-US" sz="23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300" dirty="0">
                <a:latin typeface="Arial" panose="020B0604020202020204" pitchFamily="34" charset="0"/>
                <a:cs typeface="Arial" panose="020B0604020202020204" pitchFamily="34" charset="0"/>
              </a:rPr>
              <a:t>Program Faculty (instructors, department heads, division deans)</a:t>
            </a:r>
          </a:p>
          <a:p>
            <a:pPr marL="109728" indent="0">
              <a:buNone/>
            </a:pPr>
            <a:endParaRPr lang="en-US" sz="23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300" dirty="0">
                <a:latin typeface="Arial" panose="020B0604020202020204" pitchFamily="34" charset="0"/>
                <a:cs typeface="Arial" panose="020B0604020202020204" pitchFamily="34" charset="0"/>
              </a:rPr>
              <a:t>Curriculum Advisory Councils</a:t>
            </a:r>
          </a:p>
          <a:p>
            <a:endParaRPr lang="en-US" sz="23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300" dirty="0">
                <a:latin typeface="Arial" panose="020B0604020202020204" pitchFamily="34" charset="0"/>
                <a:cs typeface="Arial" panose="020B0604020202020204" pitchFamily="34" charset="0"/>
              </a:rPr>
              <a:t>Academic Advisors</a:t>
            </a:r>
          </a:p>
          <a:p>
            <a:pPr marL="109728" indent="0">
              <a:buNone/>
            </a:pPr>
            <a:endParaRPr lang="en-US" sz="23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300" dirty="0">
                <a:latin typeface="Arial" panose="020B0604020202020204" pitchFamily="34" charset="0"/>
                <a:cs typeface="Arial" panose="020B0604020202020204" pitchFamily="34" charset="0"/>
              </a:rPr>
              <a:t>Disability services is not solely responsible for development, but should be involved</a:t>
            </a:r>
          </a:p>
          <a:p>
            <a:endParaRPr lang="en-US" sz="2400" dirty="0">
              <a:latin typeface="Arial" panose="020B06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669537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4351" y="685800"/>
            <a:ext cx="7797662" cy="762000"/>
          </a:xfrm>
        </p:spPr>
        <p:txBody>
          <a:bodyPr>
            <a:normAutofit fontScale="90000"/>
          </a:bodyPr>
          <a:lstStyle/>
          <a:p>
            <a:r>
              <a:rPr lang="en-US" sz="4000" dirty="0">
                <a:latin typeface="Arial" panose="020B0604020202020204" pitchFamily="34" charset="0"/>
                <a:cs typeface="Arial" panose="020B0604020202020204" pitchFamily="34" charset="0"/>
              </a:rPr>
              <a:t>Development Process: Faculty Role</a:t>
            </a:r>
          </a:p>
        </p:txBody>
      </p:sp>
      <p:sp>
        <p:nvSpPr>
          <p:cNvPr id="2" name="Content Placeholder 1"/>
          <p:cNvSpPr>
            <a:spLocks noGrp="1"/>
          </p:cNvSpPr>
          <p:nvPr>
            <p:ph sz="quarter" idx="13"/>
          </p:nvPr>
        </p:nvSpPr>
        <p:spPr>
          <a:xfrm>
            <a:off x="1143000" y="1904999"/>
            <a:ext cx="3291840" cy="3505201"/>
          </a:xfrm>
        </p:spPr>
        <p:txBody>
          <a:bodyPr>
            <a:normAutofit/>
          </a:bodyPr>
          <a:lstStyle/>
          <a:p>
            <a:pPr marL="342900" indent="-342900">
              <a:buFont typeface="Wingdings" panose="05000000000000000000" pitchFamily="2" charset="2"/>
              <a:buChar char="Ø"/>
            </a:pPr>
            <a:r>
              <a:rPr lang="en-US" sz="1600" dirty="0">
                <a:latin typeface="Arial Narrow" panose="020B0606020202030204" pitchFamily="34" charset="0"/>
              </a:rPr>
              <a:t>To write the </a:t>
            </a:r>
            <a:r>
              <a:rPr lang="en-US" sz="1600" dirty="0">
                <a:latin typeface="Arial" panose="020B0604020202020204" pitchFamily="34" charset="0"/>
                <a:cs typeface="Arial" panose="020B0604020202020204" pitchFamily="34" charset="0"/>
              </a:rPr>
              <a:t>technical</a:t>
            </a:r>
            <a:r>
              <a:rPr lang="en-US" sz="1600" dirty="0">
                <a:latin typeface="Arial Narrow" panose="020B0606020202030204" pitchFamily="34" charset="0"/>
              </a:rPr>
              <a:t> standards</a:t>
            </a:r>
          </a:p>
          <a:p>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Individualized standards for each program, not cookie cutter</a:t>
            </a:r>
          </a:p>
          <a:p>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Use examples as a resource tools</a:t>
            </a:r>
          </a:p>
        </p:txBody>
      </p:sp>
      <p:sp>
        <p:nvSpPr>
          <p:cNvPr id="3" name="Content Placeholder 2"/>
          <p:cNvSpPr>
            <a:spLocks noGrp="1"/>
          </p:cNvSpPr>
          <p:nvPr>
            <p:ph sz="quarter" idx="14"/>
          </p:nvPr>
        </p:nvSpPr>
        <p:spPr>
          <a:xfrm>
            <a:off x="5105400" y="1904999"/>
            <a:ext cx="3291840" cy="3048002"/>
          </a:xfrm>
        </p:spPr>
        <p:txBody>
          <a:bodyPr>
            <a:normAutofit/>
          </a:bodyPr>
          <a:lstStyle/>
          <a:p>
            <a:pPr marL="342900" indent="-342900">
              <a:buFont typeface="Wingdings" panose="05000000000000000000" pitchFamily="2" charset="2"/>
              <a:buChar char="Ø"/>
            </a:pPr>
            <a:r>
              <a:rPr lang="en-US" sz="1600" dirty="0">
                <a:latin typeface="Arial Narrow" panose="020B0606020202030204" pitchFamily="34" charset="0"/>
              </a:rPr>
              <a:t>Involve the advisory boards </a:t>
            </a:r>
          </a:p>
          <a:p>
            <a:pPr marL="109728" indent="0">
              <a:buNone/>
            </a:pPr>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Review and </a:t>
            </a:r>
            <a:r>
              <a:rPr lang="en-US" sz="1600" dirty="0">
                <a:latin typeface="Arial" panose="020B0604020202020204" pitchFamily="34" charset="0"/>
                <a:cs typeface="Arial" panose="020B0604020202020204" pitchFamily="34" charset="0"/>
              </a:rPr>
              <a:t>revise</a:t>
            </a:r>
            <a:r>
              <a:rPr lang="en-US" sz="1600" dirty="0">
                <a:latin typeface="Arial Narrow" panose="020B0606020202030204" pitchFamily="34" charset="0"/>
              </a:rPr>
              <a:t> </a:t>
            </a:r>
          </a:p>
        </p:txBody>
      </p:sp>
    </p:spTree>
    <p:extLst>
      <p:ext uri="{BB962C8B-B14F-4D97-AF65-F5344CB8AC3E}">
        <p14:creationId xmlns:p14="http://schemas.microsoft.com/office/powerpoint/2010/main" val="107904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795527"/>
          </a:xfrm>
        </p:spPr>
        <p:txBody>
          <a:bodyPr>
            <a:normAutofit/>
          </a:bodyPr>
          <a:lstStyle/>
          <a:p>
            <a:r>
              <a:rPr lang="en-US" sz="4400" dirty="0">
                <a:latin typeface="Arial" panose="020B0604020202020204" pitchFamily="34" charset="0"/>
                <a:cs typeface="Arial" panose="020B0604020202020204" pitchFamily="34" charset="0"/>
              </a:rPr>
              <a:t>Development Process</a:t>
            </a:r>
          </a:p>
        </p:txBody>
      </p:sp>
      <p:sp>
        <p:nvSpPr>
          <p:cNvPr id="2" name="Content Placeholder 1"/>
          <p:cNvSpPr>
            <a:spLocks noGrp="1"/>
          </p:cNvSpPr>
          <p:nvPr>
            <p:ph sz="quarter" idx="13"/>
          </p:nvPr>
        </p:nvSpPr>
        <p:spPr>
          <a:xfrm>
            <a:off x="457200" y="1481328"/>
            <a:ext cx="8229600" cy="3395472"/>
          </a:xfrm>
        </p:spPr>
        <p:txBody>
          <a:bodyPr>
            <a:normAutofit/>
          </a:bodyPr>
          <a:lstStyle/>
          <a:p>
            <a:endParaRPr lang="en-US" sz="1600" dirty="0">
              <a:latin typeface="Arial Narrow" panose="020B0606020202030204" pitchFamily="34" charset="0"/>
            </a:endParaRPr>
          </a:p>
          <a:p>
            <a:r>
              <a:rPr lang="en-US" sz="1600" dirty="0">
                <a:latin typeface="Arial" panose="020B0604020202020204" pitchFamily="34" charset="0"/>
                <a:cs typeface="Arial" panose="020B0604020202020204" pitchFamily="34" charset="0"/>
              </a:rPr>
              <a:t>In the eyes of Office of </a:t>
            </a:r>
            <a:r>
              <a:rPr lang="en-US" sz="1600">
                <a:latin typeface="Arial" panose="020B0604020202020204" pitchFamily="34" charset="0"/>
                <a:cs typeface="Arial" panose="020B0604020202020204" pitchFamily="34" charset="0"/>
              </a:rPr>
              <a:t>Civil Rights (OCR), </a:t>
            </a:r>
            <a:r>
              <a:rPr lang="en-US" sz="1600" dirty="0">
                <a:latin typeface="Arial" panose="020B0604020202020204" pitchFamily="34" charset="0"/>
                <a:cs typeface="Arial" panose="020B0604020202020204" pitchFamily="34" charset="0"/>
              </a:rPr>
              <a:t>the process used by the institution in establishing technical standards is the </a:t>
            </a:r>
            <a:r>
              <a:rPr lang="en-US" sz="1600" b="1" i="1" u="sng" dirty="0">
                <a:latin typeface="Arial" panose="020B0604020202020204" pitchFamily="34" charset="0"/>
                <a:cs typeface="Arial" panose="020B0604020202020204" pitchFamily="34" charset="0"/>
              </a:rPr>
              <a:t>most </a:t>
            </a:r>
            <a:r>
              <a:rPr lang="en-US" sz="1600" dirty="0">
                <a:latin typeface="Arial" panose="020B0604020202020204" pitchFamily="34" charset="0"/>
                <a:cs typeface="Arial" panose="020B0604020202020204" pitchFamily="34" charset="0"/>
              </a:rPr>
              <a:t>important concern.</a:t>
            </a:r>
          </a:p>
          <a:p>
            <a:r>
              <a:rPr lang="en-US" sz="1600" dirty="0">
                <a:latin typeface="Arial" panose="020B0604020202020204" pitchFamily="34" charset="0"/>
                <a:cs typeface="Arial" panose="020B0604020202020204" pitchFamily="34" charset="0"/>
              </a:rPr>
              <a:t>Three Elements: </a:t>
            </a:r>
          </a:p>
          <a:p>
            <a:pPr marL="109728" indent="0">
              <a:buNone/>
            </a:pPr>
            <a:r>
              <a:rPr lang="en-US" sz="1600" dirty="0">
                <a:latin typeface="Arial" panose="020B0604020202020204" pitchFamily="34" charset="0"/>
                <a:cs typeface="Arial" panose="020B0604020202020204" pitchFamily="34" charset="0"/>
              </a:rPr>
              <a:t>	1. the decision-making group</a:t>
            </a:r>
          </a:p>
          <a:p>
            <a:pPr marL="109728" indent="0">
              <a:buNone/>
            </a:pPr>
            <a:r>
              <a:rPr lang="en-US" sz="1600" dirty="0">
                <a:latin typeface="Arial" panose="020B0604020202020204" pitchFamily="34" charset="0"/>
                <a:cs typeface="Arial" panose="020B0604020202020204" pitchFamily="34" charset="0"/>
              </a:rPr>
              <a:t>	2. consider a series of alternatives as essential requirements</a:t>
            </a:r>
          </a:p>
          <a:p>
            <a:pPr marL="109728" indent="0">
              <a:buNone/>
            </a:pPr>
            <a:r>
              <a:rPr lang="en-US" sz="1600" dirty="0">
                <a:latin typeface="Arial" panose="020B0604020202020204" pitchFamily="34" charset="0"/>
                <a:cs typeface="Arial" panose="020B0604020202020204" pitchFamily="34" charset="0"/>
              </a:rPr>
              <a:t>	3. decision – careful, thoughtful and rational review </a:t>
            </a:r>
          </a:p>
        </p:txBody>
      </p:sp>
    </p:spTree>
    <p:extLst>
      <p:ext uri="{BB962C8B-B14F-4D97-AF65-F5344CB8AC3E}">
        <p14:creationId xmlns:p14="http://schemas.microsoft.com/office/powerpoint/2010/main" val="3997868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914399"/>
          </a:xfrm>
        </p:spPr>
        <p:txBody>
          <a:bodyPr/>
          <a:lstStyle/>
          <a:p>
            <a:r>
              <a:rPr lang="en-US" dirty="0">
                <a:latin typeface="Arial" panose="020B0604020202020204" pitchFamily="34" charset="0"/>
                <a:cs typeface="Arial" panose="020B0604020202020204" pitchFamily="34" charset="0"/>
              </a:rPr>
              <a:t>Development Process</a:t>
            </a:r>
          </a:p>
        </p:txBody>
      </p:sp>
      <p:sp>
        <p:nvSpPr>
          <p:cNvPr id="2" name="Content Placeholder 1"/>
          <p:cNvSpPr>
            <a:spLocks noGrp="1"/>
          </p:cNvSpPr>
          <p:nvPr>
            <p:ph sz="quarter" idx="13"/>
          </p:nvPr>
        </p:nvSpPr>
        <p:spPr>
          <a:xfrm>
            <a:off x="514351" y="1676401"/>
            <a:ext cx="7796030" cy="3200400"/>
          </a:xfrm>
        </p:spPr>
        <p:txBody>
          <a:bodyPr>
            <a:normAutofit/>
          </a:bodyPr>
          <a:lstStyle/>
          <a:p>
            <a:pPr marL="342900" indent="-342900">
              <a:buFont typeface="Wingdings" panose="05000000000000000000" pitchFamily="2" charset="2"/>
              <a:buChar char="Ø"/>
            </a:pPr>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Technical Standards Worksheet</a:t>
            </a:r>
          </a:p>
          <a:p>
            <a:pPr marL="0" indent="0">
              <a:buNone/>
            </a:pPr>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Program Application </a:t>
            </a:r>
          </a:p>
          <a:p>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Technical Standards Observation form</a:t>
            </a:r>
          </a:p>
          <a:p>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Technical Standards Action Plan form </a:t>
            </a:r>
          </a:p>
        </p:txBody>
      </p:sp>
    </p:spTree>
    <p:extLst>
      <p:ext uri="{BB962C8B-B14F-4D97-AF65-F5344CB8AC3E}">
        <p14:creationId xmlns:p14="http://schemas.microsoft.com/office/powerpoint/2010/main" val="3599823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43" y="2388359"/>
            <a:ext cx="8229600" cy="1143000"/>
          </a:xfrm>
        </p:spPr>
        <p:txBody>
          <a:bodyPr>
            <a:normAutofit fontScale="90000"/>
          </a:bodyPr>
          <a:lstStyle/>
          <a:p>
            <a:pPr algn="ctr"/>
            <a:r>
              <a:rPr lang="en-US" dirty="0"/>
              <a:t>Part III:  Implementation Process of Technical Standards</a:t>
            </a:r>
          </a:p>
        </p:txBody>
      </p:sp>
    </p:spTree>
    <p:extLst>
      <p:ext uri="{BB962C8B-B14F-4D97-AF65-F5344CB8AC3E}">
        <p14:creationId xmlns:p14="http://schemas.microsoft.com/office/powerpoint/2010/main" val="117737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Implementation Process</a:t>
            </a:r>
          </a:p>
        </p:txBody>
      </p:sp>
      <p:sp>
        <p:nvSpPr>
          <p:cNvPr id="2" name="Content Placeholder 1"/>
          <p:cNvSpPr>
            <a:spLocks noGrp="1"/>
          </p:cNvSpPr>
          <p:nvPr>
            <p:ph sz="quarter" idx="13"/>
          </p:nvPr>
        </p:nvSpPr>
        <p:spPr>
          <a:xfrm>
            <a:off x="514351" y="2063397"/>
            <a:ext cx="7796030" cy="2813403"/>
          </a:xfrm>
        </p:spPr>
        <p:txBody>
          <a:bodyPr>
            <a:normAutofit/>
          </a:bodyPr>
          <a:lstStyle/>
          <a:p>
            <a:r>
              <a:rPr lang="en-US" sz="1600" dirty="0">
                <a:latin typeface="Arial Narrow" panose="020B0606020202030204" pitchFamily="34" charset="0"/>
              </a:rPr>
              <a:t>What is necessary for the implementation of technical standards? </a:t>
            </a:r>
          </a:p>
          <a:p>
            <a:pPr marL="452628" indent="-342900">
              <a:buFont typeface="Wingdings" panose="05000000000000000000" pitchFamily="2" charset="2"/>
              <a:buChar char="Ø"/>
            </a:pPr>
            <a:r>
              <a:rPr lang="en-US" sz="1600" dirty="0">
                <a:latin typeface="Arial Narrow" panose="020B0606020202030204" pitchFamily="34" charset="0"/>
              </a:rPr>
              <a:t>Approval Process </a:t>
            </a:r>
          </a:p>
          <a:p>
            <a:pPr marL="452628" indent="-342900">
              <a:buFont typeface="Wingdings" panose="05000000000000000000" pitchFamily="2" charset="2"/>
              <a:buChar char="Ø"/>
            </a:pPr>
            <a:r>
              <a:rPr lang="en-US" sz="1600" dirty="0">
                <a:latin typeface="Arial Narrow" panose="020B0606020202030204" pitchFamily="34" charset="0"/>
              </a:rPr>
              <a:t>Contact Person</a:t>
            </a:r>
          </a:p>
          <a:p>
            <a:pPr marL="452628" indent="-342900">
              <a:buFont typeface="Wingdings" panose="05000000000000000000" pitchFamily="2" charset="2"/>
              <a:buChar char="Ø"/>
            </a:pPr>
            <a:r>
              <a:rPr lang="en-US" sz="1600" dirty="0">
                <a:latin typeface="Arial Narrow" panose="020B0606020202030204" pitchFamily="34" charset="0"/>
              </a:rPr>
              <a:t>Sharing </a:t>
            </a:r>
          </a:p>
          <a:p>
            <a:pPr marL="452628" indent="-342900">
              <a:buFont typeface="Wingdings" panose="05000000000000000000" pitchFamily="2" charset="2"/>
              <a:buChar char="Ø"/>
            </a:pPr>
            <a:r>
              <a:rPr lang="en-US" sz="1600" dirty="0">
                <a:latin typeface="Arial Narrow" panose="020B0606020202030204" pitchFamily="34" charset="0"/>
              </a:rPr>
              <a:t>Location </a:t>
            </a:r>
          </a:p>
          <a:p>
            <a:pPr marL="452628" indent="-342900">
              <a:buFont typeface="Wingdings" panose="05000000000000000000" pitchFamily="2" charset="2"/>
              <a:buChar char="Ø"/>
            </a:pPr>
            <a:r>
              <a:rPr lang="en-US" sz="1600" dirty="0">
                <a:latin typeface="Arial Narrow" panose="020B0606020202030204" pitchFamily="34" charset="0"/>
              </a:rPr>
              <a:t>Review and revision </a:t>
            </a:r>
          </a:p>
        </p:txBody>
      </p:sp>
    </p:spTree>
    <p:extLst>
      <p:ext uri="{BB962C8B-B14F-4D97-AF65-F5344CB8AC3E}">
        <p14:creationId xmlns:p14="http://schemas.microsoft.com/office/powerpoint/2010/main" val="1971107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81200"/>
            <a:ext cx="8229600" cy="1143000"/>
          </a:xfrm>
        </p:spPr>
        <p:txBody>
          <a:bodyPr>
            <a:normAutofit fontScale="90000"/>
          </a:bodyPr>
          <a:lstStyle/>
          <a:p>
            <a:pPr algn="ctr"/>
            <a:r>
              <a:rPr lang="en-US" dirty="0"/>
              <a:t>Part IV:  Accommodations, Examples &amp; Scenarios </a:t>
            </a:r>
          </a:p>
        </p:txBody>
      </p:sp>
    </p:spTree>
    <p:extLst>
      <p:ext uri="{BB962C8B-B14F-4D97-AF65-F5344CB8AC3E}">
        <p14:creationId xmlns:p14="http://schemas.microsoft.com/office/powerpoint/2010/main" val="3577687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685799"/>
          </a:xfrm>
        </p:spPr>
        <p:txBody>
          <a:bodyPr>
            <a:normAutofit fontScale="90000"/>
          </a:bodyPr>
          <a:lstStyle/>
          <a:p>
            <a:r>
              <a:rPr lang="en-US" dirty="0">
                <a:latin typeface="Arial" panose="020B0604020202020204" pitchFamily="34" charset="0"/>
                <a:cs typeface="Arial" panose="020B0604020202020204" pitchFamily="34" charset="0"/>
              </a:rPr>
              <a:t>Reasonable Accommodations </a:t>
            </a:r>
          </a:p>
        </p:txBody>
      </p:sp>
      <p:sp>
        <p:nvSpPr>
          <p:cNvPr id="2" name="Content Placeholder 1"/>
          <p:cNvSpPr>
            <a:spLocks noGrp="1"/>
          </p:cNvSpPr>
          <p:nvPr>
            <p:ph sz="quarter" idx="13"/>
          </p:nvPr>
        </p:nvSpPr>
        <p:spPr>
          <a:xfrm>
            <a:off x="514351" y="1676400"/>
            <a:ext cx="7796030" cy="3505201"/>
          </a:xfrm>
        </p:spPr>
        <p:txBody>
          <a:bodyPr>
            <a:normAutofit/>
          </a:bodyPr>
          <a:lstStyle/>
          <a:p>
            <a:pPr marL="342900" indent="-342900">
              <a:buFont typeface="Wingdings" panose="05000000000000000000" pitchFamily="2" charset="2"/>
              <a:buChar char="Ø"/>
            </a:pPr>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Awareness of Disability Services </a:t>
            </a:r>
          </a:p>
          <a:p>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Faculty/staff role in making students aware of Disability Services</a:t>
            </a:r>
          </a:p>
          <a:p>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Interactive process with student and necessary faculty </a:t>
            </a:r>
          </a:p>
          <a:p>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panose="020B0604020202020204" pitchFamily="34" charset="0"/>
                <a:cs typeface="Arial" panose="020B0604020202020204" pitchFamily="34" charset="0"/>
              </a:rPr>
              <a:t>Individual determination process for reasonable accommodations </a:t>
            </a:r>
          </a:p>
        </p:txBody>
      </p:sp>
    </p:spTree>
    <p:extLst>
      <p:ext uri="{BB962C8B-B14F-4D97-AF65-F5344CB8AC3E}">
        <p14:creationId xmlns:p14="http://schemas.microsoft.com/office/powerpoint/2010/main" val="2833565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761999"/>
          </a:xfrm>
        </p:spPr>
        <p:txBody>
          <a:bodyPr>
            <a:normAutofit fontScale="90000"/>
          </a:bodyPr>
          <a:lstStyle/>
          <a:p>
            <a:r>
              <a:rPr lang="en-US" dirty="0">
                <a:latin typeface="Arial" panose="020B0604020202020204" pitchFamily="34" charset="0"/>
                <a:cs typeface="Arial" panose="020B0604020202020204" pitchFamily="34" charset="0"/>
              </a:rPr>
              <a:t>Reasonable Accommodations</a:t>
            </a:r>
          </a:p>
        </p:txBody>
      </p:sp>
      <p:sp>
        <p:nvSpPr>
          <p:cNvPr id="2" name="Content Placeholder 1"/>
          <p:cNvSpPr>
            <a:spLocks noGrp="1"/>
          </p:cNvSpPr>
          <p:nvPr>
            <p:ph sz="quarter" idx="13"/>
          </p:nvPr>
        </p:nvSpPr>
        <p:spPr>
          <a:xfrm>
            <a:off x="514351" y="2063397"/>
            <a:ext cx="7796030" cy="2661004"/>
          </a:xfrm>
        </p:spPr>
        <p:txBody>
          <a:bodyPr>
            <a:normAutofit/>
          </a:bodyPr>
          <a:lstStyle/>
          <a:p>
            <a:pPr marL="452628" indent="-342900">
              <a:buFont typeface="Wingdings" panose="05000000000000000000" pitchFamily="2" charset="2"/>
              <a:buChar char="Ø"/>
            </a:pPr>
            <a:r>
              <a:rPr lang="en-US" sz="1800" dirty="0">
                <a:latin typeface="Arial" panose="020B0604020202020204" pitchFamily="34" charset="0"/>
                <a:cs typeface="Arial" panose="020B0604020202020204" pitchFamily="34" charset="0"/>
              </a:rPr>
              <a:t>Factors to consider:</a:t>
            </a:r>
          </a:p>
          <a:p>
            <a:pPr marL="909828" lvl="1" indent="-342900"/>
            <a:r>
              <a:rPr lang="en-US" sz="1600" dirty="0">
                <a:latin typeface="Arial" panose="020B0604020202020204" pitchFamily="34" charset="0"/>
                <a:cs typeface="Arial" panose="020B0604020202020204" pitchFamily="34" charset="0"/>
              </a:rPr>
              <a:t>the nature and extent of the disability </a:t>
            </a:r>
          </a:p>
          <a:p>
            <a:pPr marL="566928" lvl="1" indent="0">
              <a:buNone/>
            </a:pPr>
            <a:endParaRPr lang="en-US" sz="1600" dirty="0">
              <a:latin typeface="Arial" panose="020B0604020202020204" pitchFamily="34" charset="0"/>
              <a:cs typeface="Arial" panose="020B0604020202020204" pitchFamily="34" charset="0"/>
            </a:endParaRPr>
          </a:p>
          <a:p>
            <a:pPr marL="909828" lvl="1" indent="-342900"/>
            <a:r>
              <a:rPr lang="en-US" sz="1600" dirty="0">
                <a:latin typeface="Arial" panose="020B0604020202020204" pitchFamily="34" charset="0"/>
                <a:cs typeface="Arial" panose="020B0604020202020204" pitchFamily="34" charset="0"/>
              </a:rPr>
              <a:t>available technology </a:t>
            </a:r>
          </a:p>
          <a:p>
            <a:pPr marL="909828" lvl="1" indent="-342900"/>
            <a:endParaRPr lang="en-US" sz="1600" dirty="0">
              <a:latin typeface="Arial" panose="020B0604020202020204" pitchFamily="34" charset="0"/>
              <a:cs typeface="Arial" panose="020B0604020202020204" pitchFamily="34" charset="0"/>
            </a:endParaRPr>
          </a:p>
          <a:p>
            <a:pPr marL="909828" lvl="1" indent="-342900"/>
            <a:r>
              <a:rPr lang="en-US" sz="1600" dirty="0">
                <a:latin typeface="Arial" panose="020B0604020202020204" pitchFamily="34" charset="0"/>
                <a:cs typeface="Arial" panose="020B0604020202020204" pitchFamily="34" charset="0"/>
              </a:rPr>
              <a:t>past participation in the program by a student with a similar disability or other individuals with disabilities </a:t>
            </a:r>
          </a:p>
        </p:txBody>
      </p:sp>
    </p:spTree>
    <p:extLst>
      <p:ext uri="{BB962C8B-B14F-4D97-AF65-F5344CB8AC3E}">
        <p14:creationId xmlns:p14="http://schemas.microsoft.com/office/powerpoint/2010/main" val="1953110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0"/>
            <a:ext cx="7797662" cy="685800"/>
          </a:xfrm>
        </p:spPr>
        <p:txBody>
          <a:bodyPr>
            <a:noAutofit/>
          </a:bodyPr>
          <a:lstStyle/>
          <a:p>
            <a:r>
              <a:rPr lang="en-US" sz="4000" dirty="0">
                <a:latin typeface="Arial" panose="020B0604020202020204" pitchFamily="34" charset="0"/>
                <a:cs typeface="Arial" panose="020B0604020202020204" pitchFamily="34" charset="0"/>
              </a:rPr>
              <a:t>Examples of Technical Standards</a:t>
            </a:r>
          </a:p>
        </p:txBody>
      </p:sp>
      <p:sp>
        <p:nvSpPr>
          <p:cNvPr id="2" name="Content Placeholder 1"/>
          <p:cNvSpPr>
            <a:spLocks noGrp="1"/>
          </p:cNvSpPr>
          <p:nvPr>
            <p:ph sz="quarter" idx="13"/>
          </p:nvPr>
        </p:nvSpPr>
        <p:spPr>
          <a:xfrm>
            <a:off x="1295400" y="1828799"/>
            <a:ext cx="2971800" cy="3352801"/>
          </a:xfrm>
        </p:spPr>
        <p:txBody>
          <a:bodyPr>
            <a:normAutofit/>
          </a:bodyPr>
          <a:lstStyle/>
          <a:p>
            <a:pPr marL="566928" indent="-457200">
              <a:buFont typeface="Wingdings" panose="05000000000000000000" pitchFamily="2" charset="2"/>
              <a:buChar char="Ø"/>
            </a:pPr>
            <a:r>
              <a:rPr lang="en-US" sz="1600" dirty="0">
                <a:latin typeface="Arial Narrow" panose="020B0606020202030204" pitchFamily="34" charset="0"/>
              </a:rPr>
              <a:t>Be able to hear </a:t>
            </a:r>
          </a:p>
          <a:p>
            <a:pPr marL="0" indent="0">
              <a:buNone/>
            </a:pPr>
            <a:endParaRPr lang="en-US" sz="1600" dirty="0">
              <a:latin typeface="Arial" panose="020B0604020202020204" pitchFamily="34" charset="0"/>
              <a:cs typeface="Arial" panose="020B0604020202020204" pitchFamily="34" charset="0"/>
            </a:endParaRPr>
          </a:p>
          <a:p>
            <a:pPr marL="566928" indent="-457200">
              <a:buFont typeface="Wingdings" panose="05000000000000000000" pitchFamily="2" charset="2"/>
              <a:buChar char="Ø"/>
            </a:pPr>
            <a:r>
              <a:rPr lang="en-US" sz="1600" dirty="0">
                <a:latin typeface="Arial Narrow" panose="020B0606020202030204" pitchFamily="34" charset="0"/>
              </a:rPr>
              <a:t>Be able to act in a professional manner</a:t>
            </a:r>
          </a:p>
          <a:p>
            <a:pPr marL="566928" indent="-457200">
              <a:buFont typeface="Wingdings" panose="05000000000000000000" pitchFamily="2" charset="2"/>
              <a:buChar char="Ø"/>
            </a:pPr>
            <a:endParaRPr lang="en-US" sz="1600" dirty="0">
              <a:latin typeface="Arial Narrow" panose="020B0606020202030204" pitchFamily="34" charset="0"/>
            </a:endParaRPr>
          </a:p>
          <a:p>
            <a:pPr marL="566928" indent="-457200">
              <a:buFont typeface="Wingdings" panose="05000000000000000000" pitchFamily="2" charset="2"/>
              <a:buChar char="Ø"/>
            </a:pPr>
            <a:r>
              <a:rPr lang="en-US" sz="1600" dirty="0">
                <a:latin typeface="Arial Narrow" panose="020B0606020202030204" pitchFamily="34" charset="0"/>
              </a:rPr>
              <a:t>Be able to see the  eye chart</a:t>
            </a:r>
            <a:r>
              <a:rPr lang="en-US" dirty="0"/>
              <a:t>	</a:t>
            </a:r>
          </a:p>
        </p:txBody>
      </p:sp>
      <p:sp>
        <p:nvSpPr>
          <p:cNvPr id="4" name="Content Placeholder 3"/>
          <p:cNvSpPr>
            <a:spLocks noGrp="1"/>
          </p:cNvSpPr>
          <p:nvPr>
            <p:ph sz="quarter" idx="14"/>
          </p:nvPr>
        </p:nvSpPr>
        <p:spPr>
          <a:xfrm>
            <a:off x="4495478" y="1828798"/>
            <a:ext cx="3429322" cy="2971801"/>
          </a:xfrm>
        </p:spPr>
        <p:txBody>
          <a:bodyPr>
            <a:normAutofit/>
          </a:bodyPr>
          <a:lstStyle/>
          <a:p>
            <a:pPr marL="342900" indent="-342900">
              <a:buFont typeface="Wingdings" panose="05000000000000000000" pitchFamily="2" charset="2"/>
              <a:buChar char="Ø"/>
            </a:pPr>
            <a:r>
              <a:rPr lang="en-US" sz="1600" dirty="0">
                <a:latin typeface="Arial Narrow" panose="020B0606020202030204" pitchFamily="34" charset="0"/>
              </a:rPr>
              <a:t>Be able to hear the equipment alarms</a:t>
            </a:r>
          </a:p>
          <a:p>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Be able to handle patients safely</a:t>
            </a:r>
          </a:p>
          <a:p>
            <a:pPr marL="342900" indent="-342900">
              <a:buFont typeface="Wingdings" panose="05000000000000000000" pitchFamily="2" charset="2"/>
              <a:buChar char="Ø"/>
            </a:pPr>
            <a:endParaRPr lang="en-US" sz="16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Assess patient’s vision</a:t>
            </a:r>
          </a:p>
          <a:p>
            <a:pPr marL="0" indent="0">
              <a:buNone/>
            </a:pPr>
            <a:endParaRPr lang="en-US" sz="2400" b="0" dirty="0"/>
          </a:p>
        </p:txBody>
      </p:sp>
    </p:spTree>
    <p:extLst>
      <p:ext uri="{BB962C8B-B14F-4D97-AF65-F5344CB8AC3E}">
        <p14:creationId xmlns:p14="http://schemas.microsoft.com/office/powerpoint/2010/main" val="1577675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533399"/>
          </a:xfrm>
        </p:spPr>
        <p:txBody>
          <a:bodyPr>
            <a:normAutofit/>
          </a:bodyPr>
          <a:lstStyle/>
          <a:p>
            <a:r>
              <a:rPr lang="en-US" sz="3200" dirty="0">
                <a:latin typeface="Arial" panose="020B0604020202020204" pitchFamily="34" charset="0"/>
                <a:cs typeface="Arial" panose="020B0604020202020204" pitchFamily="34" charset="0"/>
              </a:rPr>
              <a:t>Presentation Outline </a:t>
            </a:r>
          </a:p>
        </p:txBody>
      </p:sp>
      <p:sp>
        <p:nvSpPr>
          <p:cNvPr id="2" name="Content Placeholder 1"/>
          <p:cNvSpPr>
            <a:spLocks noGrp="1"/>
          </p:cNvSpPr>
          <p:nvPr>
            <p:ph sz="quarter" idx="13"/>
          </p:nvPr>
        </p:nvSpPr>
        <p:spPr>
          <a:xfrm>
            <a:off x="514351" y="1828800"/>
            <a:ext cx="7486649" cy="3545785"/>
          </a:xfrm>
        </p:spPr>
        <p:txBody>
          <a:bodyPr>
            <a:normAutofit fontScale="92500" lnSpcReduction="20000"/>
          </a:bodyPr>
          <a:lstStyle/>
          <a:p>
            <a:pPr marL="0" indent="0">
              <a:buNone/>
            </a:pPr>
            <a:endParaRPr lang="en-US" dirty="0"/>
          </a:p>
          <a:p>
            <a:pPr marL="0" indent="0">
              <a:buNone/>
            </a:pPr>
            <a:r>
              <a:rPr lang="en-US" sz="2600" dirty="0">
                <a:latin typeface="Arial" panose="020B0604020202020204" pitchFamily="34" charset="0"/>
                <a:cs typeface="Arial" panose="020B0604020202020204" pitchFamily="34" charset="0"/>
              </a:rPr>
              <a:t>Part I:  Overview of Technical Standards</a:t>
            </a:r>
          </a:p>
          <a:p>
            <a:pPr marL="109728" indent="0">
              <a:buNone/>
            </a:pPr>
            <a:endParaRPr lang="en-US" sz="2600" dirty="0">
              <a:latin typeface="Arial" panose="020B0604020202020204" pitchFamily="34" charset="0"/>
              <a:cs typeface="Arial" panose="020B0604020202020204" pitchFamily="34" charset="0"/>
            </a:endParaRPr>
          </a:p>
          <a:p>
            <a:pPr marL="0" indent="0">
              <a:buNone/>
            </a:pPr>
            <a:r>
              <a:rPr lang="en-US" sz="2600" dirty="0">
                <a:latin typeface="Arial" panose="020B0604020202020204" pitchFamily="34" charset="0"/>
                <a:cs typeface="Arial" panose="020B0604020202020204" pitchFamily="34" charset="0"/>
              </a:rPr>
              <a:t>Part II:  Development of Technical Standards</a:t>
            </a:r>
          </a:p>
          <a:p>
            <a:pPr marL="109728" indent="0">
              <a:buNone/>
            </a:pPr>
            <a:r>
              <a:rPr lang="en-US" sz="2600" dirty="0">
                <a:latin typeface="Arial" panose="020B0604020202020204" pitchFamily="34" charset="0"/>
                <a:cs typeface="Arial" panose="020B0604020202020204" pitchFamily="34" charset="0"/>
              </a:rPr>
              <a:t> </a:t>
            </a:r>
          </a:p>
          <a:p>
            <a:pPr marL="0" indent="0">
              <a:buNone/>
            </a:pPr>
            <a:r>
              <a:rPr lang="en-US" sz="2600" dirty="0">
                <a:latin typeface="Arial" panose="020B0604020202020204" pitchFamily="34" charset="0"/>
                <a:cs typeface="Arial" panose="020B0604020202020204" pitchFamily="34" charset="0"/>
              </a:rPr>
              <a:t>Part III:  Implementation of Technical Standards</a:t>
            </a:r>
          </a:p>
          <a:p>
            <a:pPr marL="109728" indent="0">
              <a:buNone/>
            </a:pPr>
            <a:endParaRPr lang="en-US" sz="2600" dirty="0">
              <a:latin typeface="Arial" panose="020B0604020202020204" pitchFamily="34" charset="0"/>
              <a:cs typeface="Arial" panose="020B0604020202020204" pitchFamily="34" charset="0"/>
            </a:endParaRPr>
          </a:p>
          <a:p>
            <a:pPr marL="0" indent="0">
              <a:buNone/>
            </a:pPr>
            <a:r>
              <a:rPr lang="en-US" sz="2600" dirty="0">
                <a:latin typeface="Arial" panose="020B0604020202020204" pitchFamily="34" charset="0"/>
                <a:cs typeface="Arial" panose="020B0604020202020204" pitchFamily="34" charset="0"/>
              </a:rPr>
              <a:t>Part IV:  Accommodations, Examples and Scenarios</a:t>
            </a:r>
          </a:p>
          <a:p>
            <a:endParaRPr lang="en-US" sz="2600" dirty="0">
              <a:latin typeface="Arial Narrow" panose="020B0606020202030204" pitchFamily="34" charset="0"/>
            </a:endParaRPr>
          </a:p>
          <a:p>
            <a:endParaRPr lang="en-US" dirty="0"/>
          </a:p>
          <a:p>
            <a:endParaRPr lang="en-US" dirty="0"/>
          </a:p>
          <a:p>
            <a:endParaRPr lang="en-US" dirty="0"/>
          </a:p>
        </p:txBody>
      </p:sp>
    </p:spTree>
    <p:extLst>
      <p:ext uri="{BB962C8B-B14F-4D97-AF65-F5344CB8AC3E}">
        <p14:creationId xmlns:p14="http://schemas.microsoft.com/office/powerpoint/2010/main" val="1508819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685799"/>
          </a:xfrm>
        </p:spPr>
        <p:txBody>
          <a:bodyPr>
            <a:normAutofit fontScale="90000"/>
          </a:bodyPr>
          <a:lstStyle/>
          <a:p>
            <a:r>
              <a:rPr lang="en-US" dirty="0">
                <a:latin typeface="Arial" panose="020B0604020202020204" pitchFamily="34" charset="0"/>
                <a:cs typeface="Arial" panose="020B0604020202020204" pitchFamily="34" charset="0"/>
              </a:rPr>
              <a:t>Scenarios </a:t>
            </a:r>
          </a:p>
        </p:txBody>
      </p:sp>
      <p:sp>
        <p:nvSpPr>
          <p:cNvPr id="2" name="Content Placeholder 1"/>
          <p:cNvSpPr>
            <a:spLocks noGrp="1"/>
          </p:cNvSpPr>
          <p:nvPr>
            <p:ph sz="quarter" idx="13"/>
          </p:nvPr>
        </p:nvSpPr>
        <p:spPr>
          <a:xfrm>
            <a:off x="457200" y="1752600"/>
            <a:ext cx="7796030" cy="3311189"/>
          </a:xfrm>
        </p:spPr>
        <p:txBody>
          <a:bodyPr>
            <a:normAutofit/>
          </a:bodyPr>
          <a:lstStyle/>
          <a:p>
            <a:pPr marL="0" indent="0">
              <a:buNone/>
            </a:pPr>
            <a:endParaRPr lang="en-US" dirty="0">
              <a:latin typeface="Arial Narrow" panose="020B0606020202030204" pitchFamily="34" charset="0"/>
            </a:endParaRPr>
          </a:p>
          <a:p>
            <a:pPr>
              <a:buNone/>
            </a:pPr>
            <a:r>
              <a:rPr lang="en-US" sz="1800" dirty="0">
                <a:latin typeface="Arial" panose="020B0604020202020204" pitchFamily="34" charset="0"/>
                <a:cs typeface="Arial" panose="020B0604020202020204" pitchFamily="34" charset="0"/>
              </a:rPr>
              <a:t>A 34 year old male student enrolled in the EMs hybrid class at the College.  The student does not have the lower part of his right arm.  He signed off on the technical standards.  The student has not sought disability services. </a:t>
            </a:r>
          </a:p>
          <a:p>
            <a:pPr>
              <a:buNone/>
            </a:pPr>
            <a:endParaRPr lang="en-US" sz="1800" dirty="0">
              <a:latin typeface="Arial" panose="020B0604020202020204" pitchFamily="34" charset="0"/>
              <a:cs typeface="Arial" panose="020B0604020202020204" pitchFamily="34" charset="0"/>
            </a:endParaRPr>
          </a:p>
          <a:p>
            <a:pPr>
              <a:buNone/>
            </a:pPr>
            <a:r>
              <a:rPr lang="en-US" sz="1800" dirty="0">
                <a:latin typeface="Arial" panose="020B0604020202020204" pitchFamily="34" charset="0"/>
                <a:cs typeface="Arial" panose="020B0604020202020204" pitchFamily="34" charset="0"/>
              </a:rPr>
              <a:t>The EMT Coordinator expressed concerns to the Coordinator of Disability Services about the student being able to meet the required skills safely and appropriately.  In fact the student has asked the instructor to show him alternate ways to perform skills.  How would you respond?</a:t>
            </a:r>
          </a:p>
        </p:txBody>
      </p:sp>
    </p:spTree>
    <p:extLst>
      <p:ext uri="{BB962C8B-B14F-4D97-AF65-F5344CB8AC3E}">
        <p14:creationId xmlns:p14="http://schemas.microsoft.com/office/powerpoint/2010/main" val="2406526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838200"/>
            <a:ext cx="8229600" cy="4559491"/>
          </a:xfrm>
        </p:spPr>
        <p:txBody>
          <a:bodyPr>
            <a:normAutofit fontScale="92500" lnSpcReduction="20000"/>
          </a:bodyPr>
          <a:lstStyle/>
          <a:p>
            <a:pPr>
              <a:buNone/>
            </a:pPr>
            <a:endParaRPr lang="en-US" sz="1900" dirty="0">
              <a:latin typeface="Arial Narrow" panose="020B0606020202030204" pitchFamily="34" charset="0"/>
            </a:endParaRPr>
          </a:p>
          <a:p>
            <a:pPr>
              <a:buNone/>
            </a:pPr>
            <a:endParaRPr lang="en-US" sz="1900" dirty="0">
              <a:latin typeface="Arial Narrow" panose="020B0606020202030204" pitchFamily="34" charset="0"/>
            </a:endParaRPr>
          </a:p>
          <a:p>
            <a:pPr>
              <a:buNone/>
            </a:pPr>
            <a:endParaRPr lang="en-US" sz="1900" dirty="0">
              <a:latin typeface="Arial Narrow" panose="020B0606020202030204" pitchFamily="34" charset="0"/>
            </a:endParaRPr>
          </a:p>
          <a:p>
            <a:pPr>
              <a:buNone/>
            </a:pPr>
            <a:r>
              <a:rPr lang="en-US" sz="1900" dirty="0">
                <a:latin typeface="Arial" panose="020B0604020202020204" pitchFamily="34" charset="0"/>
                <a:cs typeface="Arial" panose="020B0604020202020204" pitchFamily="34" charset="0"/>
              </a:rPr>
              <a:t>A 25 year old male enrolled in Machining Technology I (MAC 111BB) class.  The student is registered with Disability Services.  This program does not have technical standards.</a:t>
            </a:r>
          </a:p>
          <a:p>
            <a:pPr>
              <a:buNone/>
            </a:pPr>
            <a:endParaRPr lang="en-US" sz="1900" dirty="0">
              <a:latin typeface="Arial" panose="020B0604020202020204" pitchFamily="34" charset="0"/>
              <a:cs typeface="Arial" panose="020B0604020202020204" pitchFamily="34" charset="0"/>
            </a:endParaRPr>
          </a:p>
          <a:p>
            <a:pPr>
              <a:buNone/>
            </a:pPr>
            <a:r>
              <a:rPr lang="en-US" sz="1900" dirty="0">
                <a:latin typeface="Arial" panose="020B0604020202020204" pitchFamily="34" charset="0"/>
                <a:cs typeface="Arial" panose="020B0604020202020204" pitchFamily="34" charset="0"/>
              </a:rPr>
              <a:t>The instructor and department head have been in contact with the Coordinator of Disability Services.  The student struggles with processing and applying the information in lab.  The student relies on other students to assist him with the lab projects.  </a:t>
            </a:r>
          </a:p>
          <a:p>
            <a:pPr>
              <a:buNone/>
            </a:pPr>
            <a:endParaRPr lang="en-US" sz="1900" dirty="0">
              <a:latin typeface="Arial" panose="020B0604020202020204" pitchFamily="34" charset="0"/>
              <a:cs typeface="Arial" panose="020B0604020202020204" pitchFamily="34" charset="0"/>
            </a:endParaRPr>
          </a:p>
          <a:p>
            <a:pPr>
              <a:buNone/>
            </a:pPr>
            <a:r>
              <a:rPr lang="en-US" sz="1900" dirty="0">
                <a:latin typeface="Arial" panose="020B0604020202020204" pitchFamily="34" charset="0"/>
                <a:cs typeface="Arial" panose="020B0604020202020204" pitchFamily="34" charset="0"/>
              </a:rPr>
              <a:t>The instructor has observed the student and provided him with feedback but the student does not know how to apply it.  Recently, the student failed to recognize a problem with the equipment.  As the result, the machine shutdown.   What would you do? </a:t>
            </a:r>
          </a:p>
          <a:p>
            <a:pPr marL="109728" indent="0">
              <a:buNone/>
            </a:pPr>
            <a:endParaRPr lang="en-US" dirty="0"/>
          </a:p>
        </p:txBody>
      </p:sp>
    </p:spTree>
    <p:extLst>
      <p:ext uri="{BB962C8B-B14F-4D97-AF65-F5344CB8AC3E}">
        <p14:creationId xmlns:p14="http://schemas.microsoft.com/office/powerpoint/2010/main" val="1476415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533400" y="762000"/>
            <a:ext cx="8229600" cy="4525963"/>
          </a:xfrm>
        </p:spPr>
        <p:txBody>
          <a:bodyPr/>
          <a:lstStyle/>
          <a:p>
            <a:pPr>
              <a:buNone/>
            </a:pPr>
            <a:endParaRPr lang="en-US" sz="1600" dirty="0">
              <a:latin typeface="Arial Narrow" panose="020B0606020202030204" pitchFamily="34" charset="0"/>
            </a:endParaRPr>
          </a:p>
          <a:p>
            <a:pPr>
              <a:buNone/>
            </a:pPr>
            <a:endParaRPr lang="en-US" sz="1600" dirty="0">
              <a:latin typeface="Arial Narrow" panose="020B0606020202030204" pitchFamily="34" charset="0"/>
            </a:endParaRPr>
          </a:p>
          <a:p>
            <a:pPr>
              <a:buNone/>
            </a:pPr>
            <a:endParaRPr lang="en-US" sz="1600" dirty="0">
              <a:latin typeface="Arial Narrow" panose="020B0606020202030204" pitchFamily="34" charset="0"/>
            </a:endParaRPr>
          </a:p>
          <a:p>
            <a:pPr>
              <a:buNone/>
            </a:pPr>
            <a:r>
              <a:rPr lang="en-US" sz="1600" dirty="0">
                <a:latin typeface="Arial" panose="020B0604020202020204" pitchFamily="34" charset="0"/>
                <a:cs typeface="Arial" panose="020B0604020202020204" pitchFamily="34" charset="0"/>
              </a:rPr>
              <a:t>A 22 year old female is enrolled in the  Medical Assisting program.  She registered for  Exam Room Procedures I  (MED 140).  The instructor has reviewed the technical standards and program application process.  However, the student refused to sign the technical standards or meet with the Coordinator of Disability Services.  </a:t>
            </a:r>
          </a:p>
          <a:p>
            <a:pPr>
              <a:buNone/>
            </a:pPr>
            <a:endParaRPr lang="en-US" sz="1600" dirty="0">
              <a:latin typeface="Arial" panose="020B0604020202020204" pitchFamily="34" charset="0"/>
              <a:cs typeface="Arial" panose="020B0604020202020204" pitchFamily="34" charset="0"/>
            </a:endParaRPr>
          </a:p>
          <a:p>
            <a:pPr>
              <a:buNone/>
            </a:pPr>
            <a:r>
              <a:rPr lang="en-US" sz="1600" dirty="0">
                <a:latin typeface="Arial" panose="020B0604020202020204" pitchFamily="34" charset="0"/>
                <a:cs typeface="Arial" panose="020B0604020202020204" pitchFamily="34" charset="0"/>
              </a:rPr>
              <a:t>How would you respond?  </a:t>
            </a:r>
          </a:p>
          <a:p>
            <a:endParaRPr lang="en-US" dirty="0"/>
          </a:p>
        </p:txBody>
      </p:sp>
    </p:spTree>
    <p:extLst>
      <p:ext uri="{BB962C8B-B14F-4D97-AF65-F5344CB8AC3E}">
        <p14:creationId xmlns:p14="http://schemas.microsoft.com/office/powerpoint/2010/main" val="1598833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1066799"/>
          </a:xfrm>
        </p:spPr>
        <p:txBody>
          <a:bodyPr>
            <a:noAutofit/>
          </a:bodyPr>
          <a:lstStyle/>
          <a:p>
            <a:r>
              <a:rPr lang="en-US" sz="3600" dirty="0">
                <a:latin typeface="Arial" panose="020B0604020202020204" pitchFamily="34" charset="0"/>
                <a:cs typeface="Arial" panose="020B0604020202020204" pitchFamily="34" charset="0"/>
              </a:rPr>
              <a:t>Getting Started on Technical Standards </a:t>
            </a:r>
          </a:p>
        </p:txBody>
      </p:sp>
      <p:sp>
        <p:nvSpPr>
          <p:cNvPr id="2" name="Content Placeholder 1"/>
          <p:cNvSpPr>
            <a:spLocks noGrp="1"/>
          </p:cNvSpPr>
          <p:nvPr>
            <p:ph sz="quarter" idx="13"/>
          </p:nvPr>
        </p:nvSpPr>
        <p:spPr/>
        <p:txBody>
          <a:bodyPr>
            <a:normAutofit fontScale="92500" lnSpcReduction="10000"/>
          </a:bodyPr>
          <a:lstStyle/>
          <a:p>
            <a:pPr>
              <a:buNone/>
            </a:pPr>
            <a:r>
              <a:rPr lang="en-US" dirty="0">
                <a:latin typeface="Arial" panose="020B0604020202020204" pitchFamily="34" charset="0"/>
                <a:cs typeface="Arial" panose="020B0604020202020204" pitchFamily="34" charset="0"/>
              </a:rPr>
              <a:t>  </a:t>
            </a:r>
          </a:p>
          <a:p>
            <a:pPr>
              <a:buNone/>
            </a:pPr>
            <a:r>
              <a:rPr lang="en-US" dirty="0">
                <a:latin typeface="Arial" panose="020B0604020202020204" pitchFamily="34" charset="0"/>
                <a:cs typeface="Arial" panose="020B0604020202020204" pitchFamily="34" charset="0"/>
              </a:rPr>
              <a:t>1.  Commitment </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2.  Support </a:t>
            </a:r>
          </a:p>
          <a:p>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3.  Realistic Timeline </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4.  Start Small </a:t>
            </a:r>
          </a:p>
          <a:p>
            <a:pPr>
              <a:buNone/>
            </a:pPr>
            <a:endParaRPr lang="en-US" dirty="0"/>
          </a:p>
          <a:p>
            <a:endParaRPr lang="en-US" dirty="0"/>
          </a:p>
          <a:p>
            <a:endParaRPr lang="en-US" dirty="0"/>
          </a:p>
        </p:txBody>
      </p:sp>
    </p:spTree>
    <p:extLst>
      <p:ext uri="{BB962C8B-B14F-4D97-AF65-F5344CB8AC3E}">
        <p14:creationId xmlns:p14="http://schemas.microsoft.com/office/powerpoint/2010/main" val="881086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914399"/>
          </a:xfrm>
        </p:spPr>
        <p:txBody>
          <a:bodyPr>
            <a:normAutofit fontScale="90000"/>
          </a:bodyPr>
          <a:lstStyle/>
          <a:p>
            <a:r>
              <a:rPr lang="en-US" dirty="0"/>
              <a:t>If Your Programs have Technical Standards</a:t>
            </a:r>
          </a:p>
        </p:txBody>
      </p:sp>
      <p:sp>
        <p:nvSpPr>
          <p:cNvPr id="2" name="Content Placeholder 1"/>
          <p:cNvSpPr>
            <a:spLocks noGrp="1"/>
          </p:cNvSpPr>
          <p:nvPr>
            <p:ph sz="quarter" idx="13"/>
          </p:nvPr>
        </p:nvSpPr>
        <p:spPr/>
        <p:txBody>
          <a:bodyPr>
            <a:normAutofit/>
          </a:bodyPr>
          <a:lstStyle/>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sz="1600" dirty="0">
                <a:latin typeface="Arial Narrow" panose="020B0606020202030204" pitchFamily="34" charset="0"/>
              </a:rPr>
              <a:t>Time to review standards, processes or procedures </a:t>
            </a:r>
          </a:p>
          <a:p>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Remember to review the essentiality of standards and pertain to skills, abilities or activities.  </a:t>
            </a:r>
          </a:p>
          <a:p>
            <a:pPr marL="109728" indent="0">
              <a:buNone/>
            </a:pPr>
            <a:endParaRPr lang="en-US" sz="1600" dirty="0">
              <a:latin typeface="Arial Narrow" panose="020B0606020202030204" pitchFamily="34" charset="0"/>
            </a:endParaRPr>
          </a:p>
          <a:p>
            <a:pPr marL="342900" indent="-342900">
              <a:buFont typeface="Wingdings" panose="05000000000000000000" pitchFamily="2" charset="2"/>
              <a:buChar char="Ø"/>
            </a:pPr>
            <a:r>
              <a:rPr lang="en-US" sz="1600" dirty="0">
                <a:latin typeface="Arial Narrow" panose="020B0606020202030204" pitchFamily="34" charset="0"/>
              </a:rPr>
              <a:t>Review how your students are aware or notified about technical standards </a:t>
            </a:r>
          </a:p>
          <a:p>
            <a:endParaRPr lang="en-US" sz="1600" dirty="0">
              <a:latin typeface="Arial Narrow" panose="020B0606020202030204" pitchFamily="34" charset="0"/>
            </a:endParaRPr>
          </a:p>
          <a:p>
            <a:endParaRPr lang="en-US" dirty="0"/>
          </a:p>
        </p:txBody>
      </p:sp>
    </p:spTree>
    <p:extLst>
      <p:ext uri="{BB962C8B-B14F-4D97-AF65-F5344CB8AC3E}">
        <p14:creationId xmlns:p14="http://schemas.microsoft.com/office/powerpoint/2010/main" val="3125936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0"/>
            <a:ext cx="7797662" cy="685800"/>
          </a:xfrm>
        </p:spPr>
        <p:txBody>
          <a:bodyPr>
            <a:normAutofit/>
          </a:bodyPr>
          <a:lstStyle/>
          <a:p>
            <a:r>
              <a:rPr lang="en-US" sz="3000" dirty="0">
                <a:latin typeface="Arial" panose="020B0604020202020204" pitchFamily="34" charset="0"/>
                <a:cs typeface="Arial" panose="020B0604020202020204" pitchFamily="34" charset="0"/>
              </a:rPr>
              <a:t>ACC Programs with Technical Standards</a:t>
            </a:r>
          </a:p>
        </p:txBody>
      </p:sp>
      <p:sp>
        <p:nvSpPr>
          <p:cNvPr id="3" name="Content Placeholder 2"/>
          <p:cNvSpPr>
            <a:spLocks noGrp="1"/>
          </p:cNvSpPr>
          <p:nvPr>
            <p:ph sz="quarter" idx="13"/>
          </p:nvPr>
        </p:nvSpPr>
        <p:spPr>
          <a:xfrm>
            <a:off x="596646" y="1828800"/>
            <a:ext cx="3816536" cy="3769997"/>
          </a:xfrm>
        </p:spPr>
        <p:txBody>
          <a:bodyPr>
            <a:noAutofit/>
          </a:bodyPr>
          <a:lstStyle/>
          <a:p>
            <a:pPr>
              <a:buFont typeface="Wingdings" panose="05000000000000000000" pitchFamily="2" charset="2"/>
              <a:buChar char="Ø"/>
            </a:pPr>
            <a:r>
              <a:rPr lang="en-US" sz="1400" b="1" i="1" dirty="0">
                <a:latin typeface="Arial" panose="020B0604020202020204" pitchFamily="34" charset="0"/>
                <a:cs typeface="Arial" panose="020B0604020202020204" pitchFamily="34" charset="0"/>
              </a:rPr>
              <a:t>Health &amp; Public Services Division</a:t>
            </a:r>
            <a:endParaRPr lang="en-US" sz="14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Biotechnology</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Cosmetology</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Nurse Aide</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Nursing</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Medical Assisting </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Medical Laboratory</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Dental Assisting</a:t>
            </a:r>
          </a:p>
          <a:p>
            <a:pPr marL="342900" indent="-342900">
              <a:buFont typeface="Arial" panose="020B0604020202020204" pitchFamily="34" charset="0"/>
              <a:buChar char="•"/>
            </a:pPr>
            <a:r>
              <a:rPr lang="en-US" sz="1400" dirty="0">
                <a:latin typeface="Arial" panose="020B0604020202020204" pitchFamily="34" charset="0"/>
                <a:cs typeface="Arial" panose="020B0604020202020204" pitchFamily="34" charset="0"/>
              </a:rPr>
              <a:t>EMS </a:t>
            </a:r>
          </a:p>
        </p:txBody>
      </p:sp>
      <p:sp>
        <p:nvSpPr>
          <p:cNvPr id="4" name="Content Placeholder 3"/>
          <p:cNvSpPr>
            <a:spLocks noGrp="1"/>
          </p:cNvSpPr>
          <p:nvPr>
            <p:ph sz="quarter" idx="14"/>
          </p:nvPr>
        </p:nvSpPr>
        <p:spPr>
          <a:xfrm>
            <a:off x="4413182" y="1828800"/>
            <a:ext cx="3912600" cy="4038600"/>
          </a:xfrm>
        </p:spPr>
        <p:txBody>
          <a:bodyPr>
            <a:noAutofit/>
          </a:bodyPr>
          <a:lstStyle/>
          <a:p>
            <a:pPr>
              <a:buFont typeface="Wingdings" panose="05000000000000000000" pitchFamily="2" charset="2"/>
              <a:buChar char="Ø"/>
            </a:pPr>
            <a:r>
              <a:rPr lang="en-US" sz="1400" b="1" i="1" dirty="0">
                <a:latin typeface="Arial" panose="020B0604020202020204" pitchFamily="34" charset="0"/>
                <a:cs typeface="Arial" panose="020B0604020202020204" pitchFamily="34" charset="0"/>
              </a:rPr>
              <a:t>Applied Engineering, Agriculture &amp; Skilled Trades</a:t>
            </a:r>
          </a:p>
          <a:p>
            <a:r>
              <a:rPr lang="en-US" sz="1400" dirty="0">
                <a:latin typeface="Arial" panose="020B0604020202020204" pitchFamily="34" charset="0"/>
                <a:cs typeface="Arial" panose="020B0604020202020204" pitchFamily="34" charset="0"/>
              </a:rPr>
              <a:t>Animal Care</a:t>
            </a:r>
          </a:p>
          <a:p>
            <a:r>
              <a:rPr lang="en-US" sz="1400" dirty="0">
                <a:latin typeface="Arial" panose="020B0604020202020204" pitchFamily="34" charset="0"/>
                <a:cs typeface="Arial" panose="020B0604020202020204" pitchFamily="34" charset="0"/>
              </a:rPr>
              <a:t>Automotive </a:t>
            </a:r>
          </a:p>
          <a:p>
            <a:r>
              <a:rPr lang="en-US" sz="1400" dirty="0">
                <a:latin typeface="Arial" panose="020B0604020202020204" pitchFamily="34" charset="0"/>
                <a:cs typeface="Arial" panose="020B0604020202020204" pitchFamily="34" charset="0"/>
              </a:rPr>
              <a:t>Computer Aided Drafting</a:t>
            </a:r>
          </a:p>
          <a:p>
            <a:r>
              <a:rPr lang="en-US" sz="1400" dirty="0">
                <a:latin typeface="Arial" panose="020B0604020202020204" pitchFamily="34" charset="0"/>
                <a:cs typeface="Arial" panose="020B0604020202020204" pitchFamily="34" charset="0"/>
              </a:rPr>
              <a:t>CIM (Machining)</a:t>
            </a:r>
          </a:p>
          <a:p>
            <a:r>
              <a:rPr lang="en-US" sz="1400" dirty="0">
                <a:latin typeface="Arial" panose="020B0604020202020204" pitchFamily="34" charset="0"/>
                <a:cs typeface="Arial" panose="020B0604020202020204" pitchFamily="34" charset="0"/>
              </a:rPr>
              <a:t>Culinary</a:t>
            </a:r>
          </a:p>
          <a:p>
            <a:r>
              <a:rPr lang="en-US" sz="1400" dirty="0">
                <a:latin typeface="Arial" panose="020B0604020202020204" pitchFamily="34" charset="0"/>
                <a:cs typeface="Arial" panose="020B0604020202020204" pitchFamily="34" charset="0"/>
              </a:rPr>
              <a:t>Heating &amp; Air </a:t>
            </a:r>
          </a:p>
          <a:p>
            <a:r>
              <a:rPr lang="en-US" sz="1400" dirty="0">
                <a:latin typeface="Arial" panose="020B0604020202020204" pitchFamily="34" charset="0"/>
                <a:cs typeface="Arial" panose="020B0604020202020204" pitchFamily="34" charset="0"/>
              </a:rPr>
              <a:t>Horticulture </a:t>
            </a:r>
          </a:p>
          <a:p>
            <a:r>
              <a:rPr lang="en-US" sz="1400" dirty="0">
                <a:latin typeface="Arial" panose="020B0604020202020204" pitchFamily="34" charset="0"/>
                <a:cs typeface="Arial" panose="020B0604020202020204" pitchFamily="34" charset="0"/>
              </a:rPr>
              <a:t>Mechatronics </a:t>
            </a:r>
          </a:p>
          <a:p>
            <a:r>
              <a:rPr lang="en-US" sz="1400" dirty="0">
                <a:latin typeface="Arial" panose="020B0604020202020204" pitchFamily="34" charset="0"/>
                <a:cs typeface="Arial" panose="020B0604020202020204" pitchFamily="34" charset="0"/>
              </a:rPr>
              <a:t>Welding </a:t>
            </a:r>
          </a:p>
        </p:txBody>
      </p:sp>
    </p:spTree>
    <p:extLst>
      <p:ext uri="{BB962C8B-B14F-4D97-AF65-F5344CB8AC3E}">
        <p14:creationId xmlns:p14="http://schemas.microsoft.com/office/powerpoint/2010/main" val="31612168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References </a:t>
            </a:r>
          </a:p>
        </p:txBody>
      </p:sp>
      <p:sp>
        <p:nvSpPr>
          <p:cNvPr id="2" name="Content Placeholder 1"/>
          <p:cNvSpPr>
            <a:spLocks noGrp="1"/>
          </p:cNvSpPr>
          <p:nvPr>
            <p:ph sz="quarter" idx="13"/>
          </p:nvPr>
        </p:nvSpPr>
        <p:spPr>
          <a:xfrm>
            <a:off x="457200" y="1676400"/>
            <a:ext cx="7796030" cy="4495800"/>
          </a:xfrm>
        </p:spPr>
        <p:txBody>
          <a:bodyPr>
            <a:noAutofit/>
          </a:bodyPr>
          <a:lstStyle/>
          <a:p>
            <a:pPr>
              <a:lnSpc>
                <a:spcPct val="100000"/>
              </a:lnSpc>
            </a:pPr>
            <a:r>
              <a:rPr lang="en-US" sz="1200" dirty="0">
                <a:latin typeface="Arial" panose="020B0604020202020204" pitchFamily="34" charset="0"/>
                <a:cs typeface="Arial" panose="020B0604020202020204" pitchFamily="34" charset="0"/>
              </a:rPr>
              <a:t>Carey, M., Turnwald, G. (2014).  Meeting the Needs of Students with Disabilities in Health-Related Education Programs (Parts I &amp;II).  </a:t>
            </a:r>
          </a:p>
          <a:p>
            <a:pPr marL="0" indent="0">
              <a:lnSpc>
                <a:spcPct val="100000"/>
              </a:lnSpc>
              <a:buNone/>
            </a:pPr>
            <a:endParaRPr lang="en-US" sz="1200" dirty="0">
              <a:latin typeface="Arial" panose="020B0604020202020204" pitchFamily="34" charset="0"/>
              <a:cs typeface="Arial" panose="020B0604020202020204" pitchFamily="34" charset="0"/>
            </a:endParaRPr>
          </a:p>
          <a:p>
            <a:pPr>
              <a:lnSpc>
                <a:spcPct val="100000"/>
              </a:lnSpc>
            </a:pPr>
            <a:r>
              <a:rPr lang="en-US" sz="1200" dirty="0">
                <a:latin typeface="Arial" panose="020B0604020202020204" pitchFamily="34" charset="0"/>
                <a:cs typeface="Arial" panose="020B0604020202020204" pitchFamily="34" charset="0"/>
              </a:rPr>
              <a:t>Bellwood, S., (n.d.).  </a:t>
            </a:r>
            <a:r>
              <a:rPr lang="en-US" sz="1200" i="1" dirty="0">
                <a:latin typeface="Arial" panose="020B0604020202020204" pitchFamily="34" charset="0"/>
                <a:cs typeface="Arial" panose="020B0604020202020204" pitchFamily="34" charset="0"/>
              </a:rPr>
              <a:t>Developing Technical Standards:  Maintaining Program Integrity While Effectively Accommodating Students with Disabilities</a:t>
            </a:r>
            <a:r>
              <a:rPr lang="en-US" sz="1200" dirty="0">
                <a:latin typeface="Arial" panose="020B0604020202020204" pitchFamily="34" charset="0"/>
                <a:cs typeface="Arial" panose="020B0604020202020204" pitchFamily="34" charset="0"/>
              </a:rPr>
              <a:t>. (PowerPoint)</a:t>
            </a:r>
          </a:p>
          <a:p>
            <a:pPr marL="0" indent="0">
              <a:lnSpc>
                <a:spcPct val="100000"/>
              </a:lnSpc>
              <a:buNone/>
            </a:pPr>
            <a:endParaRPr lang="en-US" sz="1200" dirty="0">
              <a:latin typeface="Arial" panose="020B0604020202020204" pitchFamily="34" charset="0"/>
              <a:cs typeface="Arial" panose="020B0604020202020204" pitchFamily="34" charset="0"/>
            </a:endParaRPr>
          </a:p>
          <a:p>
            <a:pPr>
              <a:lnSpc>
                <a:spcPct val="100000"/>
              </a:lnSpc>
            </a:pPr>
            <a:r>
              <a:rPr lang="en-US" sz="1200" i="1" dirty="0">
                <a:latin typeface="Arial" panose="020B0604020202020204" pitchFamily="34" charset="0"/>
                <a:cs typeface="Arial" panose="020B0604020202020204" pitchFamily="34" charset="0"/>
              </a:rPr>
              <a:t>Strategies for Creating Access: Students with Disabilities in Health Science – Related Programs</a:t>
            </a:r>
            <a:r>
              <a:rPr lang="en-US" sz="1200" dirty="0">
                <a:latin typeface="Arial" panose="020B0604020202020204" pitchFamily="34" charset="0"/>
                <a:cs typeface="Arial" panose="020B0604020202020204" pitchFamily="34" charset="0"/>
              </a:rPr>
              <a:t> (powerpoint).  AHEAD Conference 2007.  </a:t>
            </a:r>
          </a:p>
          <a:p>
            <a:pPr marL="0" indent="0">
              <a:lnSpc>
                <a:spcPct val="100000"/>
              </a:lnSpc>
              <a:buNone/>
            </a:pPr>
            <a:endParaRPr lang="en-US" sz="1200" dirty="0">
              <a:latin typeface="Arial" panose="020B0604020202020204" pitchFamily="34" charset="0"/>
              <a:cs typeface="Arial" panose="020B0604020202020204" pitchFamily="34" charset="0"/>
            </a:endParaRPr>
          </a:p>
          <a:p>
            <a:pPr>
              <a:lnSpc>
                <a:spcPct val="100000"/>
              </a:lnSpc>
            </a:pPr>
            <a:r>
              <a:rPr lang="en-US" sz="1200" dirty="0">
                <a:latin typeface="Arial" panose="020B0604020202020204" pitchFamily="34" charset="0"/>
                <a:cs typeface="Arial" panose="020B0604020202020204" pitchFamily="34" charset="0"/>
              </a:rPr>
              <a:t>Palancia, J., Culkin, M. &amp; Henning, J. (n.d.).  </a:t>
            </a:r>
            <a:r>
              <a:rPr lang="en-US" sz="1200" i="1" dirty="0">
                <a:latin typeface="Arial" panose="020B0604020202020204" pitchFamily="34" charset="0"/>
                <a:cs typeface="Arial" panose="020B0604020202020204" pitchFamily="34" charset="0"/>
              </a:rPr>
              <a:t>What are Technical Standards &amp; Why Do We Need Them? </a:t>
            </a:r>
            <a:r>
              <a:rPr lang="en-US" sz="1200" dirty="0">
                <a:latin typeface="Arial" panose="020B0604020202020204" pitchFamily="34" charset="0"/>
                <a:cs typeface="Arial" panose="020B0604020202020204" pitchFamily="34" charset="0"/>
              </a:rPr>
              <a:t>(powerpoint). </a:t>
            </a:r>
          </a:p>
          <a:p>
            <a:pPr marL="0" indent="0">
              <a:lnSpc>
                <a:spcPct val="100000"/>
              </a:lnSpc>
              <a:buNone/>
            </a:pPr>
            <a:endParaRPr lang="en-US" sz="1200" dirty="0">
              <a:latin typeface="Arial" panose="020B0604020202020204" pitchFamily="34" charset="0"/>
              <a:cs typeface="Arial" panose="020B0604020202020204" pitchFamily="34" charset="0"/>
            </a:endParaRPr>
          </a:p>
          <a:p>
            <a:pPr>
              <a:lnSpc>
                <a:spcPct val="100000"/>
              </a:lnSpc>
            </a:pPr>
            <a:r>
              <a:rPr lang="en-US" sz="1200" dirty="0">
                <a:latin typeface="Arial" panose="020B0604020202020204" pitchFamily="34" charset="0"/>
                <a:cs typeface="Arial" panose="020B0604020202020204" pitchFamily="34" charset="0"/>
              </a:rPr>
              <a:t>Risch, J. (2008).  Strategies for Creating Access:  Students with Disabilities in Health Science –Related Program. (powerpoint). </a:t>
            </a:r>
          </a:p>
        </p:txBody>
      </p:sp>
    </p:spTree>
    <p:extLst>
      <p:ext uri="{BB962C8B-B14F-4D97-AF65-F5344CB8AC3E}">
        <p14:creationId xmlns:p14="http://schemas.microsoft.com/office/powerpoint/2010/main" val="2490432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341438"/>
          </a:xfrm>
        </p:spPr>
        <p:txBody>
          <a:bodyPr>
            <a:normAutofit/>
          </a:bodyPr>
          <a:lstStyle/>
          <a:p>
            <a:pPr algn="ctr"/>
            <a:r>
              <a:rPr lang="en-US" sz="4400" dirty="0">
                <a:latin typeface="Arial" panose="020B0604020202020204" pitchFamily="34" charset="0"/>
                <a:cs typeface="Arial" panose="020B0604020202020204" pitchFamily="34" charset="0"/>
              </a:rPr>
              <a:t>What are Technical Standards? </a:t>
            </a:r>
          </a:p>
        </p:txBody>
      </p:sp>
    </p:spTree>
    <p:extLst>
      <p:ext uri="{BB962C8B-B14F-4D97-AF65-F5344CB8AC3E}">
        <p14:creationId xmlns:p14="http://schemas.microsoft.com/office/powerpoint/2010/main" val="1073673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a:latin typeface="Arial" panose="020B0604020202020204" pitchFamily="34" charset="0"/>
                <a:cs typeface="Arial" panose="020B0604020202020204" pitchFamily="34" charset="0"/>
              </a:rPr>
              <a:t>Defining Technical Standards </a:t>
            </a:r>
          </a:p>
        </p:txBody>
      </p:sp>
      <p:sp>
        <p:nvSpPr>
          <p:cNvPr id="2" name="Content Placeholder 1"/>
          <p:cNvSpPr>
            <a:spLocks noGrp="1"/>
          </p:cNvSpPr>
          <p:nvPr>
            <p:ph sz="quarter" idx="13"/>
          </p:nvPr>
        </p:nvSpPr>
        <p:spPr/>
        <p:txBody>
          <a:bodyPr>
            <a:normAutofit fontScale="92500" lnSpcReduction="20000"/>
          </a:bodyPr>
          <a:lstStyle/>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The </a:t>
            </a:r>
            <a:r>
              <a:rPr lang="en-US" b="1" i="1" u="sng" dirty="0">
                <a:latin typeface="Arial" panose="020B0604020202020204" pitchFamily="34" charset="0"/>
                <a:cs typeface="Arial" panose="020B0604020202020204" pitchFamily="34" charset="0"/>
              </a:rPr>
              <a:t>nonacademic</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standards, skills and performance requirements that are </a:t>
            </a:r>
            <a:r>
              <a:rPr lang="en-US" b="1" i="1" u="sng" dirty="0">
                <a:latin typeface="Arial" panose="020B0604020202020204" pitchFamily="34" charset="0"/>
                <a:cs typeface="Arial" panose="020B0604020202020204" pitchFamily="34" charset="0"/>
              </a:rPr>
              <a:t>essential</a:t>
            </a:r>
            <a:r>
              <a:rPr lang="en-US" dirty="0">
                <a:latin typeface="Arial" panose="020B0604020202020204" pitchFamily="34" charset="0"/>
                <a:cs typeface="Arial" panose="020B0604020202020204" pitchFamily="34" charset="0"/>
              </a:rPr>
              <a:t> to participation in an educational program </a:t>
            </a:r>
          </a:p>
          <a:p>
            <a:endParaRPr lang="en-US"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Nonacademic standards include those physical, cognitive and behavioral standards</a:t>
            </a:r>
          </a:p>
          <a:p>
            <a:endParaRPr lang="en-US"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Demanded of </a:t>
            </a:r>
            <a:r>
              <a:rPr lang="en-US" b="1" i="1" u="sng" dirty="0">
                <a:latin typeface="Arial" panose="020B0604020202020204" pitchFamily="34" charset="0"/>
                <a:cs typeface="Arial" panose="020B0604020202020204" pitchFamily="34" charset="0"/>
              </a:rPr>
              <a:t>every student </a:t>
            </a:r>
            <a:r>
              <a:rPr lang="en-US" dirty="0">
                <a:latin typeface="Arial" panose="020B0604020202020204" pitchFamily="34" charset="0"/>
                <a:cs typeface="Arial" panose="020B0604020202020204" pitchFamily="34" charset="0"/>
              </a:rPr>
              <a:t> in an educational program </a:t>
            </a:r>
            <a:endParaRPr lang="en-US" b="1" i="1" u="sng" dirty="0">
              <a:latin typeface="Arial" panose="020B0604020202020204" pitchFamily="34" charset="0"/>
              <a:cs typeface="Arial" panose="020B0604020202020204" pitchFamily="34" charset="0"/>
            </a:endParaRPr>
          </a:p>
          <a:p>
            <a:endParaRPr lang="en-US" b="1" i="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Should describe a knowledge, skill, or ability, not a disqualifying medical condition or disability status</a:t>
            </a:r>
          </a:p>
        </p:txBody>
      </p:sp>
    </p:spTree>
    <p:extLst>
      <p:ext uri="{BB962C8B-B14F-4D97-AF65-F5344CB8AC3E}">
        <p14:creationId xmlns:p14="http://schemas.microsoft.com/office/powerpoint/2010/main" val="8178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685799"/>
          </a:xfrm>
        </p:spPr>
        <p:txBody>
          <a:bodyPr>
            <a:normAutofit fontScale="90000"/>
          </a:bodyPr>
          <a:lstStyle/>
          <a:p>
            <a:r>
              <a:rPr lang="en-US" dirty="0">
                <a:latin typeface="Arial" panose="020B0604020202020204" pitchFamily="34" charset="0"/>
                <a:cs typeface="Arial" panose="020B0604020202020204" pitchFamily="34" charset="0"/>
              </a:rPr>
              <a:t>Determining Essential</a:t>
            </a:r>
          </a:p>
        </p:txBody>
      </p:sp>
      <p:sp>
        <p:nvSpPr>
          <p:cNvPr id="2" name="Content Placeholder 1"/>
          <p:cNvSpPr>
            <a:spLocks noGrp="1"/>
          </p:cNvSpPr>
          <p:nvPr>
            <p:ph sz="quarter" idx="13"/>
          </p:nvPr>
        </p:nvSpPr>
        <p:spPr>
          <a:xfrm>
            <a:off x="514351" y="2133600"/>
            <a:ext cx="7796030" cy="3733800"/>
          </a:xfrm>
        </p:spPr>
        <p:txBody>
          <a:bodyPr>
            <a:noAutofit/>
          </a:bodyPr>
          <a:lstStyle/>
          <a:p>
            <a:pPr marL="109728" indent="0">
              <a:buNone/>
            </a:pPr>
            <a:r>
              <a:rPr lang="en-US" sz="1600" dirty="0">
                <a:latin typeface="Arial" panose="020B0604020202020204" pitchFamily="34" charset="0"/>
                <a:cs typeface="Arial" panose="020B0604020202020204" pitchFamily="34" charset="0"/>
              </a:rPr>
              <a:t>Factors to consider in determining whether a technical standard is essential for a program: </a:t>
            </a:r>
          </a:p>
          <a:p>
            <a:pPr>
              <a:buFont typeface="Wingdings" panose="05000000000000000000" pitchFamily="2" charset="2"/>
              <a:buChar char="Ø"/>
            </a:pPr>
            <a:r>
              <a:rPr lang="en-US" sz="1600" dirty="0">
                <a:latin typeface="Arial" panose="020B0604020202020204" pitchFamily="34" charset="0"/>
                <a:cs typeface="Arial" panose="020B0604020202020204" pitchFamily="34" charset="0"/>
              </a:rPr>
              <a:t>Is it key to the overall success of students in the program? </a:t>
            </a:r>
          </a:p>
          <a:p>
            <a:pPr marL="0" indent="0">
              <a:buNone/>
            </a:pPr>
            <a:endParaRPr lang="en-US" sz="1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600" dirty="0">
                <a:latin typeface="Arial" panose="020B0604020202020204" pitchFamily="34" charset="0"/>
                <a:cs typeface="Arial" panose="020B0604020202020204" pitchFamily="34" charset="0"/>
              </a:rPr>
              <a:t>Are exceptions or alternatives appropriate and/or realistic?</a:t>
            </a:r>
          </a:p>
          <a:p>
            <a:pPr marL="109728" indent="0">
              <a:buNone/>
            </a:pPr>
            <a:endParaRPr lang="en-US" sz="1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600" dirty="0">
                <a:latin typeface="Arial" panose="020B0604020202020204" pitchFamily="34" charset="0"/>
                <a:cs typeface="Arial" panose="020B0604020202020204" pitchFamily="34" charset="0"/>
              </a:rPr>
              <a:t>Is it closely related to the given vocation for which the program is preparing the student? </a:t>
            </a:r>
          </a:p>
          <a:p>
            <a:pPr marL="109728" indent="0">
              <a:buNone/>
            </a:pPr>
            <a:endParaRPr lang="en-US" sz="1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600" dirty="0">
                <a:latin typeface="Arial" panose="020B0604020202020204" pitchFamily="34" charset="0"/>
                <a:cs typeface="Arial" panose="020B0604020202020204" pitchFamily="34" charset="0"/>
              </a:rPr>
              <a:t>Is it part of a licensure or certification requirement? </a:t>
            </a:r>
          </a:p>
        </p:txBody>
      </p:sp>
    </p:spTree>
    <p:extLst>
      <p:ext uri="{BB962C8B-B14F-4D97-AF65-F5344CB8AC3E}">
        <p14:creationId xmlns:p14="http://schemas.microsoft.com/office/powerpoint/2010/main" val="2651501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647699"/>
            <a:ext cx="7797662" cy="685799"/>
          </a:xfrm>
        </p:spPr>
        <p:txBody>
          <a:bodyPr>
            <a:normAutofit fontScale="90000"/>
          </a:bodyPr>
          <a:lstStyle/>
          <a:p>
            <a:r>
              <a:rPr lang="en-US" dirty="0">
                <a:latin typeface="Arial" panose="020B0604020202020204" pitchFamily="34" charset="0"/>
                <a:cs typeface="Arial" panose="020B0604020202020204" pitchFamily="34" charset="0"/>
              </a:rPr>
              <a:t>Otherwise Qualified Individual</a:t>
            </a:r>
          </a:p>
        </p:txBody>
      </p:sp>
      <p:sp>
        <p:nvSpPr>
          <p:cNvPr id="2" name="Content Placeholder 1"/>
          <p:cNvSpPr>
            <a:spLocks noGrp="1"/>
          </p:cNvSpPr>
          <p:nvPr>
            <p:ph sz="quarter" idx="13"/>
          </p:nvPr>
        </p:nvSpPr>
        <p:spPr>
          <a:xfrm>
            <a:off x="457200" y="1523999"/>
            <a:ext cx="8229600" cy="4343401"/>
          </a:xfrm>
        </p:spPr>
        <p:txBody>
          <a:bodyPr>
            <a:normAutofit fontScale="92500" lnSpcReduction="10000"/>
          </a:bodyPr>
          <a:lstStyle/>
          <a:p>
            <a:pPr marL="0" indent="0">
              <a:lnSpc>
                <a:spcPct val="100000"/>
              </a:lnSpc>
              <a:buNone/>
            </a:pPr>
            <a:endParaRPr lang="en-US" sz="1600" dirty="0">
              <a:latin typeface="Arial Narrow" panose="020B0606020202030204" pitchFamily="34" charset="0"/>
            </a:endParaRPr>
          </a:p>
          <a:p>
            <a:pPr marL="342900" indent="-342900">
              <a:lnSpc>
                <a:spcPct val="1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Meets the academic and technical standards required with or without reasonable accommodation</a:t>
            </a:r>
          </a:p>
          <a:p>
            <a:pPr marL="0" indent="0">
              <a:lnSpc>
                <a:spcPct val="100000"/>
              </a:lnSpc>
              <a:buNone/>
            </a:pPr>
            <a:endParaRPr lang="en-US" sz="1600" dirty="0">
              <a:latin typeface="Arial" panose="020B0604020202020204" pitchFamily="34" charset="0"/>
              <a:cs typeface="Arial" panose="020B0604020202020204" pitchFamily="34" charset="0"/>
            </a:endParaRPr>
          </a:p>
          <a:p>
            <a:pPr marL="342900" indent="-342900">
              <a:lnSpc>
                <a:spcPct val="1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We cannot make assumptions about ability/disability.   A student has the right to self disclose his/her disability. </a:t>
            </a:r>
          </a:p>
          <a:p>
            <a:pPr marL="0" indent="0">
              <a:lnSpc>
                <a:spcPct val="100000"/>
              </a:lnSpc>
              <a:buNone/>
            </a:pPr>
            <a:endParaRPr lang="en-US" sz="1600" dirty="0">
              <a:latin typeface="Arial" panose="020B0604020202020204" pitchFamily="34" charset="0"/>
              <a:cs typeface="Arial" panose="020B0604020202020204" pitchFamily="34" charset="0"/>
            </a:endParaRPr>
          </a:p>
          <a:p>
            <a:pPr marL="342900" indent="-342900">
              <a:lnSpc>
                <a:spcPct val="1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Do </a:t>
            </a:r>
            <a:r>
              <a:rPr lang="en-US" sz="1600" b="1" i="1" dirty="0">
                <a:latin typeface="Arial" panose="020B0604020202020204" pitchFamily="34" charset="0"/>
                <a:cs typeface="Arial" panose="020B0604020202020204" pitchFamily="34" charset="0"/>
              </a:rPr>
              <a:t>NOT</a:t>
            </a:r>
            <a:r>
              <a:rPr lang="en-US" sz="1600" dirty="0">
                <a:latin typeface="Arial" panose="020B0604020202020204" pitchFamily="34" charset="0"/>
                <a:cs typeface="Arial" panose="020B0604020202020204" pitchFamily="34" charset="0"/>
              </a:rPr>
              <a:t>  have to alter essential aspects of a curriculum </a:t>
            </a:r>
          </a:p>
          <a:p>
            <a:pPr marL="0" indent="0">
              <a:lnSpc>
                <a:spcPct val="100000"/>
              </a:lnSpc>
              <a:buNone/>
            </a:pPr>
            <a:endParaRPr lang="en-US" sz="1600" dirty="0">
              <a:latin typeface="Arial" panose="020B0604020202020204" pitchFamily="34" charset="0"/>
              <a:cs typeface="Arial" panose="020B0604020202020204" pitchFamily="34" charset="0"/>
            </a:endParaRPr>
          </a:p>
          <a:p>
            <a:pPr marL="342900" indent="-342900">
              <a:lnSpc>
                <a:spcPct val="100000"/>
              </a:lnSpc>
              <a:buFont typeface="Wingdings" panose="05000000000000000000" pitchFamily="2" charset="2"/>
              <a:buChar char="Ø"/>
            </a:pPr>
            <a:r>
              <a:rPr lang="en-US" sz="1600" dirty="0">
                <a:latin typeface="Arial" panose="020B0604020202020204" pitchFamily="34" charset="0"/>
                <a:cs typeface="Arial" panose="020B0604020202020204" pitchFamily="34" charset="0"/>
              </a:rPr>
              <a:t>Don’t have to provide accommodations for essential aspects </a:t>
            </a:r>
          </a:p>
          <a:p>
            <a:pPr marL="0" indent="0">
              <a:lnSpc>
                <a:spcPct val="100000"/>
              </a:lnSpc>
              <a:buNone/>
            </a:pPr>
            <a:endParaRPr lang="en-US" sz="1600" dirty="0">
              <a:latin typeface="Arial" panose="020B0604020202020204" pitchFamily="34" charset="0"/>
              <a:cs typeface="Arial" panose="020B0604020202020204" pitchFamily="34" charset="0"/>
            </a:endParaRPr>
          </a:p>
          <a:p>
            <a:pPr marL="342900" indent="-342900">
              <a:lnSpc>
                <a:spcPct val="100000"/>
              </a:lnSpc>
              <a:buFont typeface="Wingdings" panose="05000000000000000000" pitchFamily="2" charset="2"/>
              <a:buChar char="Ø"/>
            </a:pPr>
            <a:r>
              <a:rPr lang="en-US" sz="1600" b="1" i="1" dirty="0">
                <a:latin typeface="Arial" panose="020B0604020202020204" pitchFamily="34" charset="0"/>
                <a:cs typeface="Arial" panose="020B0604020202020204" pitchFamily="34" charset="0"/>
              </a:rPr>
              <a:t>Process</a:t>
            </a:r>
            <a:r>
              <a:rPr lang="en-US" sz="1600" dirty="0">
                <a:latin typeface="Arial" panose="020B0604020202020204" pitchFamily="34" charset="0"/>
                <a:cs typeface="Arial" panose="020B0604020202020204" pitchFamily="34" charset="0"/>
              </a:rPr>
              <a:t> is critical in the development and implementation of technical standards</a:t>
            </a:r>
          </a:p>
          <a:p>
            <a:pPr marL="109728" indent="0">
              <a:buNone/>
            </a:pPr>
            <a:endParaRPr lang="en-US" sz="2400" dirty="0"/>
          </a:p>
        </p:txBody>
      </p:sp>
    </p:spTree>
    <p:extLst>
      <p:ext uri="{BB962C8B-B14F-4D97-AF65-F5344CB8AC3E}">
        <p14:creationId xmlns:p14="http://schemas.microsoft.com/office/powerpoint/2010/main" val="2549857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1752600"/>
          </a:xfrm>
        </p:spPr>
        <p:txBody>
          <a:bodyPr>
            <a:normAutofit/>
          </a:bodyPr>
          <a:lstStyle/>
          <a:p>
            <a:pPr algn="ctr"/>
            <a:r>
              <a:rPr lang="en-US" dirty="0">
                <a:latin typeface="Arial" panose="020B0604020202020204" pitchFamily="34" charset="0"/>
                <a:cs typeface="Arial" panose="020B0604020202020204" pitchFamily="34" charset="0"/>
              </a:rPr>
              <a:t>Part II:  Development of Technical Standards</a:t>
            </a:r>
          </a:p>
        </p:txBody>
      </p:sp>
    </p:spTree>
    <p:extLst>
      <p:ext uri="{BB962C8B-B14F-4D97-AF65-F5344CB8AC3E}">
        <p14:creationId xmlns:p14="http://schemas.microsoft.com/office/powerpoint/2010/main" val="513445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chemeClr val="tx2"/>
                </a:solidFill>
                <a:latin typeface="Arial" panose="020B0604020202020204" pitchFamily="34" charset="0"/>
                <a:cs typeface="Arial" panose="020B0604020202020204" pitchFamily="34" charset="0"/>
              </a:rPr>
              <a:t>Proactive VS Reactive Approach</a:t>
            </a:r>
          </a:p>
        </p:txBody>
      </p:sp>
    </p:spTree>
    <p:extLst>
      <p:ext uri="{BB962C8B-B14F-4D97-AF65-F5344CB8AC3E}">
        <p14:creationId xmlns:p14="http://schemas.microsoft.com/office/powerpoint/2010/main" val="371752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4351" y="685801"/>
            <a:ext cx="7797662" cy="838199"/>
          </a:xfrm>
        </p:spPr>
        <p:txBody>
          <a:bodyPr>
            <a:noAutofit/>
          </a:bodyPr>
          <a:lstStyle/>
          <a:p>
            <a:r>
              <a:rPr lang="en-US" sz="4000" dirty="0">
                <a:latin typeface="Arial" panose="020B0604020202020204" pitchFamily="34" charset="0"/>
                <a:cs typeface="Arial" panose="020B0604020202020204" pitchFamily="34" charset="0"/>
              </a:rPr>
              <a:t>Why Develop Technical Standards</a:t>
            </a:r>
          </a:p>
        </p:txBody>
      </p:sp>
      <p:sp>
        <p:nvSpPr>
          <p:cNvPr id="2" name="Content Placeholder 1"/>
          <p:cNvSpPr>
            <a:spLocks noGrp="1"/>
          </p:cNvSpPr>
          <p:nvPr>
            <p:ph sz="quarter" idx="13"/>
          </p:nvPr>
        </p:nvSpPr>
        <p:spPr>
          <a:xfrm>
            <a:off x="514351" y="1981200"/>
            <a:ext cx="7796030" cy="3886200"/>
          </a:xfrm>
        </p:spPr>
        <p:txBody>
          <a:bodyPr>
            <a:normAutofit/>
          </a:bodyPr>
          <a:lstStyle/>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Proactive Approach</a:t>
            </a:r>
          </a:p>
          <a:p>
            <a:pPr marL="109728" indent="0">
              <a:buNone/>
            </a:pPr>
            <a:r>
              <a:rPr lang="en-US" dirty="0">
                <a:latin typeface="Arial" panose="020B0604020202020204" pitchFamily="34" charset="0"/>
                <a:cs typeface="Arial" panose="020B0604020202020204" pitchFamily="34" charset="0"/>
              </a:rPr>
              <a:t>		-Student </a:t>
            </a:r>
          </a:p>
          <a:p>
            <a:pPr marL="109728" indent="0">
              <a:buNone/>
            </a:pPr>
            <a:r>
              <a:rPr lang="en-US" dirty="0">
                <a:latin typeface="Arial" panose="020B0604020202020204" pitchFamily="34" charset="0"/>
                <a:cs typeface="Arial" panose="020B0604020202020204" pitchFamily="34" charset="0"/>
              </a:rPr>
              <a:t>		-Faculty </a:t>
            </a:r>
          </a:p>
          <a:p>
            <a:pPr marL="109728" indent="0">
              <a:buNone/>
            </a:pPr>
            <a:r>
              <a:rPr lang="en-US" dirty="0">
                <a:latin typeface="Arial" panose="020B0604020202020204" pitchFamily="34" charset="0"/>
                <a:cs typeface="Arial" panose="020B0604020202020204" pitchFamily="34" charset="0"/>
              </a:rPr>
              <a:t>		-Institution </a:t>
            </a:r>
          </a:p>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Helps to early identify students who are not otherwise qualified to complete a program </a:t>
            </a:r>
          </a:p>
          <a:p>
            <a:pPr marL="342900" indent="-342900">
              <a:buFont typeface="Wingdings" panose="05000000000000000000" pitchFamily="2" charset="2"/>
              <a:buChar char="Ø"/>
            </a:pPr>
            <a:r>
              <a:rPr lang="en-US" dirty="0">
                <a:latin typeface="Arial" panose="020B0604020202020204" pitchFamily="34" charset="0"/>
                <a:cs typeface="Arial" panose="020B0604020202020204" pitchFamily="34" charset="0"/>
              </a:rPr>
              <a:t>Prevent and/or avoid disability discrimination claims </a:t>
            </a:r>
          </a:p>
        </p:txBody>
      </p:sp>
    </p:spTree>
    <p:extLst>
      <p:ext uri="{BB962C8B-B14F-4D97-AF65-F5344CB8AC3E}">
        <p14:creationId xmlns:p14="http://schemas.microsoft.com/office/powerpoint/2010/main" val="185215721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1146</TotalTime>
  <Words>1319</Words>
  <Application>Microsoft Office PowerPoint</Application>
  <PresentationFormat>On-screen Show (4:3)</PresentationFormat>
  <Paragraphs>244</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Narrow</vt:lpstr>
      <vt:lpstr>Calibri</vt:lpstr>
      <vt:lpstr>Calibri Light</vt:lpstr>
      <vt:lpstr>Wingdings</vt:lpstr>
      <vt:lpstr>Retrospect</vt:lpstr>
      <vt:lpstr>Developing Technical Standards:  Maintaining Program Integrity while Effectively Accommodating Students with Disabilities </vt:lpstr>
      <vt:lpstr>Presentation Outline </vt:lpstr>
      <vt:lpstr>What are Technical Standards? </vt:lpstr>
      <vt:lpstr>Defining Technical Standards </vt:lpstr>
      <vt:lpstr>Determining Essential</vt:lpstr>
      <vt:lpstr>Otherwise Qualified Individual</vt:lpstr>
      <vt:lpstr>Part II:  Development of Technical Standards</vt:lpstr>
      <vt:lpstr>Proactive VS Reactive Approach</vt:lpstr>
      <vt:lpstr>Why Develop Technical Standards</vt:lpstr>
      <vt:lpstr>Development Process </vt:lpstr>
      <vt:lpstr>Development Process: Faculty Role</vt:lpstr>
      <vt:lpstr>Development Process</vt:lpstr>
      <vt:lpstr>Development Process</vt:lpstr>
      <vt:lpstr>Part III:  Implementation Process of Technical Standards</vt:lpstr>
      <vt:lpstr>Implementation Process</vt:lpstr>
      <vt:lpstr>Part IV:  Accommodations, Examples &amp; Scenarios </vt:lpstr>
      <vt:lpstr>Reasonable Accommodations </vt:lpstr>
      <vt:lpstr>Reasonable Accommodations</vt:lpstr>
      <vt:lpstr>Examples of Technical Standards</vt:lpstr>
      <vt:lpstr>Scenarios </vt:lpstr>
      <vt:lpstr>PowerPoint Presentation</vt:lpstr>
      <vt:lpstr>PowerPoint Presentation</vt:lpstr>
      <vt:lpstr>Getting Started on Technical Standards </vt:lpstr>
      <vt:lpstr>If Your Programs have Technical Standards</vt:lpstr>
      <vt:lpstr>ACC Programs with Technical Standards</vt:lpstr>
      <vt:lpstr>References </vt:lpstr>
    </vt:vector>
  </TitlesOfParts>
  <Company>Alamance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Technical Standards:  Maintaining Program integrity while effectively accommodating students with disabilities</dc:title>
  <dc:creator>LRC</dc:creator>
  <cp:lastModifiedBy>Trudie Hughes</cp:lastModifiedBy>
  <cp:revision>91</cp:revision>
  <cp:lastPrinted>2016-09-19T22:25:45Z</cp:lastPrinted>
  <dcterms:created xsi:type="dcterms:W3CDTF">2015-07-09T01:27:51Z</dcterms:created>
  <dcterms:modified xsi:type="dcterms:W3CDTF">2023-03-13T17:13:26Z</dcterms:modified>
</cp:coreProperties>
</file>