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8" r:id="rId6"/>
    <p:sldId id="273" r:id="rId7"/>
    <p:sldId id="282" r:id="rId8"/>
    <p:sldId id="274" r:id="rId9"/>
    <p:sldId id="275" r:id="rId10"/>
    <p:sldId id="281" r:id="rId11"/>
    <p:sldId id="280" r:id="rId12"/>
    <p:sldId id="269" r:id="rId13"/>
    <p:sldId id="278" r:id="rId14"/>
    <p:sldId id="279" r:id="rId15"/>
    <p:sldId id="271" r:id="rId16"/>
    <p:sldId id="272" r:id="rId17"/>
    <p:sldId id="276" r:id="rId18"/>
    <p:sldId id="284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75023-0A84-46E7-AE23-3721AAED72A8}" v="272" dt="2019-06-24T13:11:00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67" autoAdjust="0"/>
  </p:normalViewPr>
  <p:slideViewPr>
    <p:cSldViewPr snapToGrid="0">
      <p:cViewPr varScale="1">
        <p:scale>
          <a:sx n="63" d="100"/>
          <a:sy n="63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Disability Academy Module 8 Assistive Technology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6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Reading resource links provided include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Text Network for alternative textbooks and is a free service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Bookshare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good for accessible books and is also a free service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Texthelp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link is the company for Read and Write that is good for reading and writing skills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Kurzweil is another program good for reading and writing skills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and Write and Kurzweil require a license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6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a list with links to different screen readers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 readers include NVDA, Google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ChromeVox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Apple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VoiceOver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Orca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JAWS requires a purchase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writing resources with links are provided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Again Read and Write and Kurzweil are a resource here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Dragon Naturally Speaking 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iWordQ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Natural Reader is a free speak to text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 resources and their links  include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EquatIO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Texthelp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creators of Read and Write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MathType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cheaper resource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Graspable Math is a free resource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Khan Academy have some videos that may be helpful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9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resources and their website links include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Carolina Community Colleges System Office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Deaf and Hard of Hearing Mental Health and Substance Use Disorder Services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Adult Mental Health Services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Vocational Rehabilitation Services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Intellectual and Developmental Disabilities from North Carolina Department of Health and Human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6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additional resource websites are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Carolina Assistive Technology Program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VLC, Virtual Learning Community North Carolina Community College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55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This concludes Module 8 Assistive Technology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next slides will focus on purchasing equipment and loan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Purchasing equipment process based on Wilkes Community College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WCC maintains an inventory of the most needed or used equipment such as voice recorders, Livescribe pens, along with batteries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inventory is based off average student usage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Budgets are reviewed each year and damaged or written-off equipment is replaced in relation to student need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item is requested that WCC does not have in inventory then we refer the student to outside agencies and research the possibility purchasing the item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Sometimes a school may need to refer students to outside agencies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North Carolina Assistive Technology Program, the NCATP is one agency that can provide assistive technology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website which is provided also has other alternative financing programs for students to choose from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NCATP does endorse one program Self-Help Credit Union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qualifying requirements for the low interest loan from Self-Help Credit Union include: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Persons with any disability or their family members are eligible to apply for financing.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of North Carolina and Medicaid assistive technology restrictions do not apply.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Rates and terms may vary depending on each individual's credit history and the credit union's underwriting factors.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Applicants must visit a branch once the financing is approved.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website is provided to find local branches and learn more about the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Assistive technology loan process at Wilkes Community College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accommodations and assistive technology needs have been determined, student makes an appointment to receive equipment and training.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Equipment is signed out, and before end of semester, a reminder letter is sent to return the 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letter reminds students that holds will be placed on account if equipment is not returned.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above info is entered into an equipment tracking database.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Wilkes Community College Equipment sign-out sheet is attached</a:t>
            </a:r>
          </a:p>
          <a:p>
            <a:r>
              <a:rPr lang="en-US" dirty="0"/>
              <a:t>It does inform students that they must return the equipment at the end of each semester, or a hold will be placed on their account.</a:t>
            </a:r>
          </a:p>
          <a:p>
            <a:r>
              <a:rPr lang="en-US" dirty="0"/>
              <a:t>They must return the equipment or pay replacement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9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another example from Rowan-Cabarrus Community College of an equipment sign out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9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Wilkes Community College alternative textbook order process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accommodations determine the student qualifies for textbooks in alternative format, the ISBN and name of book is obtained from the college bookstore or instructor.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Proof of purchase from student must be provided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Contacts are made for the alternative book from sources such as accesstext.org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students books are put into OneDrive and shared with the student</a:t>
            </a: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student requests, WCC will put the books on a flash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2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websites are listed for communication resources for augmentative and alternative communication devices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Links for Snap plus core first,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Tobii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Go-talk, and others such as Proloquo2go,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Eyespeak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Zuvo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0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rzweiledu.com/default.html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texthelp.com/en-us/products/read-write/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www.bookshare.org/cms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accesstext.org/home" TargetMode="External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le.com/accessibility/mac/vision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chromevox.com/" TargetMode="External"/><Relationship Id="rId12" Type="http://schemas.openxmlformats.org/officeDocument/2006/relationships/image" Target="../media/image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://www.freedomscientific.com/Products/software/JAWS/" TargetMode="External"/><Relationship Id="rId11" Type="http://schemas.openxmlformats.org/officeDocument/2006/relationships/image" Target="../media/image4.svg"/><Relationship Id="rId5" Type="http://schemas.openxmlformats.org/officeDocument/2006/relationships/hyperlink" Target="https://www.nvaccess.org/" TargetMode="Externa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9" Type="http://schemas.openxmlformats.org/officeDocument/2006/relationships/hyperlink" Target="https://help.gnome.org/users/orca/stable/introduction.html.e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illsoft.ca/iwordq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kurzweiledu.com/default.html" TargetMode="Externa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www.nuance.com/dragon.html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texthelp.com/en-us/products/read-write/" TargetMode="External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2.xml"/><Relationship Id="rId9" Type="http://schemas.openxmlformats.org/officeDocument/2006/relationships/hyperlink" Target="https://www.naturalreaders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hanacademy.org/math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iris.com/mathtype" TargetMode="Externa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hyperlink" Target="https://graspablemath.com/" TargetMode="External"/><Relationship Id="rId5" Type="http://schemas.openxmlformats.org/officeDocument/2006/relationships/hyperlink" Target="https://www.texthelp.com/en-us/products/equatio/" TargetMode="Externa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dhhs.gov/divisions/dvrs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ncdhhs.gov/divisions/mhddsas/adultmentalhealth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hyperlink" Target="https://www.ncdhhs.gov/divisions/mental-health-developmental-disabilities-and-substance-abuse/deaf-and-hard-hearing-mental" TargetMode="External"/><Relationship Id="rId5" Type="http://schemas.openxmlformats.org/officeDocument/2006/relationships/hyperlink" Target="https://www.nccommunitycolleges.edu/about-us/main-campuses/system-office" TargetMode="Externa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4.xml"/><Relationship Id="rId9" Type="http://schemas.openxmlformats.org/officeDocument/2006/relationships/hyperlink" Target="https://www.ncdhhs.gov/assistance/disability-services/intellectual-developmental-disabilitie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vlc.nccommunitycolleges.edu/faculty/technology-showcase/" TargetMode="Externa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hyperlink" Target="https://www.ncdhhs.gov/divisions/vocational-rehabilitation-services/north-carolina-assistive-technology-program" TargetMode="External"/><Relationship Id="rId5" Type="http://schemas.openxmlformats.org/officeDocument/2006/relationships/hyperlink" Target="https://www.ncdhhs.gov/documents/nc-assistive-technology-program-flyer" TargetMode="Externa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4.sv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self-help.org/personal/loans/other-loans/assistive-technology-loans" TargetMode="External"/><Relationship Id="rId5" Type="http://schemas.openxmlformats.org/officeDocument/2006/relationships/hyperlink" Target="https://www.ncdhhs.gov/divisions/vocational-rehabilitation-services/north-carolina-assistive-technology-program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6.m4a"/><Relationship Id="rId7" Type="http://schemas.openxmlformats.org/officeDocument/2006/relationships/image" Target="../media/image10.emf"/><Relationship Id="rId2" Type="http://schemas.microsoft.com/office/2007/relationships/media" Target="../media/media6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7.m4a"/><Relationship Id="rId7" Type="http://schemas.openxmlformats.org/officeDocument/2006/relationships/image" Target="../media/image11.emf"/><Relationship Id="rId2" Type="http://schemas.microsoft.com/office/2007/relationships/media" Target="../media/media7.m4a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.docx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lktometechnologies.com/pages/all-aac-devices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pectronics.com.au/catalogue/gotalk-communication-device-series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www.tobiidynavox.com/" TargetMode="External"/><Relationship Id="rId5" Type="http://schemas.openxmlformats.org/officeDocument/2006/relationships/hyperlink" Target="https://www.tobiidynavox.com/en-US/software/windows-software/snap/" TargetMode="Externa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3945418"/>
            <a:ext cx="5609219" cy="576738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Disability Academy Module 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4522156"/>
            <a:ext cx="5609222" cy="1363215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Assistive Technology Resources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Books on Shelf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5024" y="327889"/>
            <a:ext cx="2260711" cy="2260711"/>
          </a:xfrm>
          <a:prstGeom prst="rect">
            <a:avLst/>
          </a:prstGeom>
        </p:spPr>
      </p:pic>
      <p:pic>
        <p:nvPicPr>
          <p:cNvPr id="4" name="Recorded Sound" descr="recorded sound slide 1">
            <a:hlinkClick r:id="" action="ppaction://media"/>
            <a:extLst>
              <a:ext uri="{FF2B5EF4-FFF2-40B4-BE49-F238E27FC236}">
                <a16:creationId xmlns:a16="http://schemas.microsoft.com/office/drawing/2014/main" id="{6BEAC926-A522-4C46-9101-E4DD82754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9000" y="5885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7A0039-63F3-4C93-8C78-D1B72DEB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07" y="236652"/>
            <a:ext cx="7223231" cy="177788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Reading Resources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5517B-98A2-4587-BCA5-8D44C4270140}"/>
              </a:ext>
            </a:extLst>
          </p:cNvPr>
          <p:cNvSpPr/>
          <p:nvPr/>
        </p:nvSpPr>
        <p:spPr>
          <a:xfrm>
            <a:off x="359664" y="234553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alternative books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http://www.accesstext.org/home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accessible books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https://www.bookshare.org/cms/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read and write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https://www.texthelp.com/en-us/products/read-write/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Kurzweil products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https://www.kurzweiledu.com/default.html</a:t>
            </a:r>
          </a:p>
        </p:txBody>
      </p:sp>
      <p:pic>
        <p:nvPicPr>
          <p:cNvPr id="9" name="Graphic 8" descr="Image of books on shelf">
            <a:extLst>
              <a:ext uri="{FF2B5EF4-FFF2-40B4-BE49-F238E27FC236}">
                <a16:creationId xmlns:a16="http://schemas.microsoft.com/office/drawing/2014/main" id="{28DF7B4F-3E39-49CF-AE56-A848A0F142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49441" y="899434"/>
            <a:ext cx="2529566" cy="2529566"/>
          </a:xfrm>
          <a:prstGeom prst="rect">
            <a:avLst/>
          </a:prstGeom>
        </p:spPr>
      </p:pic>
      <p:pic>
        <p:nvPicPr>
          <p:cNvPr id="3" name="Recorded Sound" descr="recorded sound slide 10">
            <a:hlinkClick r:id="" action="ppaction://media"/>
            <a:extLst>
              <a:ext uri="{FF2B5EF4-FFF2-40B4-BE49-F238E27FC236}">
                <a16:creationId xmlns:a16="http://schemas.microsoft.com/office/drawing/2014/main" id="{1F112E63-5A12-4BBF-9DB9-4342B173B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64657" y="5213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8976CE3-46AD-455E-A80B-59BF1232C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46220"/>
            <a:ext cx="7614285" cy="109728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Screen Readers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5517B-98A2-4587-BCA5-8D44C4270140}"/>
              </a:ext>
            </a:extLst>
          </p:cNvPr>
          <p:cNvSpPr/>
          <p:nvPr/>
        </p:nvSpPr>
        <p:spPr>
          <a:xfrm>
            <a:off x="290103" y="1139428"/>
            <a:ext cx="71932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nvda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https://www.nvaccess.org/ (free)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JAWS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http://www.freedomscientific.com/Products/software/JAWS/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Chromevox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http://www.chromevox.com/ (free)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VoiceOver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(free)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https://www.apple.com/accessibility/mac/vision/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Orca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https://help.gnome.org/users/orca/stable/introduction.html.en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(free, Linux-based)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Image of open book">
            <a:extLst>
              <a:ext uri="{FF2B5EF4-FFF2-40B4-BE49-F238E27FC236}">
                <a16:creationId xmlns:a16="http://schemas.microsoft.com/office/drawing/2014/main" id="{74E3D731-1F1F-4753-90FF-1F58EF95CF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6965" y="933688"/>
            <a:ext cx="3138250" cy="3138250"/>
          </a:xfrm>
          <a:prstGeom prst="rect">
            <a:avLst/>
          </a:prstGeom>
        </p:spPr>
      </p:pic>
      <p:pic>
        <p:nvPicPr>
          <p:cNvPr id="3" name="Recorded Sound" descr="recorded sound slide 11">
            <a:hlinkClick r:id="" action="ppaction://media"/>
            <a:extLst>
              <a:ext uri="{FF2B5EF4-FFF2-40B4-BE49-F238E27FC236}">
                <a16:creationId xmlns:a16="http://schemas.microsoft.com/office/drawing/2014/main" id="{8BDD4BD9-0A95-40C6-B17D-14803818D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35615" y="5286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876B3-8443-4D29-9853-EE9F0944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85" y="293687"/>
            <a:ext cx="7628603" cy="96361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Writing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8F965-B293-47B3-B684-4631A57C9685}"/>
              </a:ext>
            </a:extLst>
          </p:cNvPr>
          <p:cNvSpPr txBox="1"/>
          <p:nvPr/>
        </p:nvSpPr>
        <p:spPr>
          <a:xfrm>
            <a:off x="500985" y="1390317"/>
            <a:ext cx="85403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read-write resources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https://www.texthelp.com/en-us/products/read-write/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Dragon speech recognition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https://www.nuance.com/dragon.html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Kurzweil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https://www.kurzweiledu.com/default.html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iWordQ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https://www.quillsoft.ca/iwordq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Natural Reader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https://www.naturalreaders.com/ (free)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of pen and ink">
            <a:extLst>
              <a:ext uri="{FF2B5EF4-FFF2-40B4-BE49-F238E27FC236}">
                <a16:creationId xmlns:a16="http://schemas.microsoft.com/office/drawing/2014/main" id="{161D131C-D3D9-408A-A1A6-CECA7E46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85961"/>
            <a:ext cx="2254249" cy="26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 slide 12">
            <a:hlinkClick r:id="" action="ppaction://media"/>
            <a:extLst>
              <a:ext uri="{FF2B5EF4-FFF2-40B4-BE49-F238E27FC236}">
                <a16:creationId xmlns:a16="http://schemas.microsoft.com/office/drawing/2014/main" id="{8DAE180B-F629-4742-A737-79F7BCC24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54543" y="5540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B84EBE-75D9-42F1-A3F5-E6966605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" y="285198"/>
            <a:ext cx="6220839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Math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8F965-B293-47B3-B684-4631A57C9685}"/>
              </a:ext>
            </a:extLst>
          </p:cNvPr>
          <p:cNvSpPr txBox="1"/>
          <p:nvPr/>
        </p:nvSpPr>
        <p:spPr>
          <a:xfrm>
            <a:off x="208536" y="1051417"/>
            <a:ext cx="82608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Equat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https://www.texthelp.com/en-us/products/equatio/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Graspablemath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https://graspablemath.com/ (free)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MathType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http://www.wiris.com/mathtype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Khan Academy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https://www.khanacademy.org/math (videos)</a:t>
            </a:r>
          </a:p>
        </p:txBody>
      </p:sp>
      <p:pic>
        <p:nvPicPr>
          <p:cNvPr id="2050" name="Picture 2" descr="Image of math flashcard">
            <a:extLst>
              <a:ext uri="{FF2B5EF4-FFF2-40B4-BE49-F238E27FC236}">
                <a16:creationId xmlns:a16="http://schemas.microsoft.com/office/drawing/2014/main" id="{3D708B0B-3CBD-4CAD-AF49-9A79D91F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07" y="2586038"/>
            <a:ext cx="4048863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 slide 13">
            <a:hlinkClick r:id="" action="ppaction://media"/>
            <a:extLst>
              <a:ext uri="{FF2B5EF4-FFF2-40B4-BE49-F238E27FC236}">
                <a16:creationId xmlns:a16="http://schemas.microsoft.com/office/drawing/2014/main" id="{38AFA2B7-12D0-450D-A5DB-851CE1240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1800" y="5583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DEFBF8-171E-4CA4-8404-F9EC38DE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" y="207963"/>
            <a:ext cx="9920288" cy="106362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8F965-B293-47B3-B684-4631A57C9685}"/>
              </a:ext>
            </a:extLst>
          </p:cNvPr>
          <p:cNvSpPr txBox="1"/>
          <p:nvPr/>
        </p:nvSpPr>
        <p:spPr>
          <a:xfrm>
            <a:off x="0" y="1271589"/>
            <a:ext cx="114965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NC Community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Collges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Service Agreement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https://www.nccommunitycolleges.edu/about-us/main-campuses/system-office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Deaf and Hard of Hearing Mental Health and Substance Use Disorder Services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https://www.ncdhhs.gov/divisions/mental-health-developmental-disabilities-and-substance-abuse/deaf-and-hard-hearing-mental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Adult Mental Health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https://www.ncdhhs.gov/divisions/mhddsas/adultmentalhealth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DVRS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https://www.ncdhhs.gov/divisions/dvrs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Intellectual - developmental disabilities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https://www.ncdhhs.gov/assistance/disability-services/intellectual-developmental-disabilities</a:t>
            </a:r>
          </a:p>
        </p:txBody>
      </p:sp>
      <p:pic>
        <p:nvPicPr>
          <p:cNvPr id="2" name="Recorded Sound" descr="recorded sound slide 14">
            <a:hlinkClick r:id="" action="ppaction://media"/>
            <a:extLst>
              <a:ext uri="{FF2B5EF4-FFF2-40B4-BE49-F238E27FC236}">
                <a16:creationId xmlns:a16="http://schemas.microsoft.com/office/drawing/2014/main" id="{F7F09A7D-1DD5-4CF7-B39B-8F2AF604E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91812" y="5395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7945-8F4D-4596-B900-535E43D3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E70A-9D04-4624-A479-974E50B25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Assistive Technology Program Flyer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https://www.ncdhhs.gov/documents/nc-assistive-technology-program-flyer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NC Assistive Technology Programs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https://www.ncdhhs.gov/divisions/vocational-rehabilitation-services/north-carolina-assistive-technology-program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Virtual Learning Community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http://vlc.nccommunitycolleges.edu/faculty/technology-showcase/</a:t>
            </a:r>
          </a:p>
        </p:txBody>
      </p:sp>
      <p:pic>
        <p:nvPicPr>
          <p:cNvPr id="4" name="Recorded Sound" descr="recorded sound slide 15">
            <a:hlinkClick r:id="" action="ppaction://media"/>
            <a:extLst>
              <a:ext uri="{FF2B5EF4-FFF2-40B4-BE49-F238E27FC236}">
                <a16:creationId xmlns:a16="http://schemas.microsoft.com/office/drawing/2014/main" id="{7CAAC953-3583-4D58-95E7-EF7336863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91800" y="5759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8 Assistive Technology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Renee Macemore and April Teague</a:t>
            </a:r>
          </a:p>
        </p:txBody>
      </p:sp>
      <p:pic>
        <p:nvPicPr>
          <p:cNvPr id="11" name="Graphic 10" descr="Books on Shelf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041" y="982364"/>
            <a:ext cx="2659472" cy="26594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0143" y="983211"/>
            <a:ext cx="2646677" cy="264667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6859" y="982364"/>
            <a:ext cx="2648371" cy="264837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5269" y="1004677"/>
            <a:ext cx="2648372" cy="26483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 descr="recorded sound slide 16">
            <a:hlinkClick r:id="" action="ppaction://media"/>
            <a:extLst>
              <a:ext uri="{FF2B5EF4-FFF2-40B4-BE49-F238E27FC236}">
                <a16:creationId xmlns:a16="http://schemas.microsoft.com/office/drawing/2014/main" id="{1F6BF9D0-3910-4352-B4EF-A04109E05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85219" y="5603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Assistive Technology Resources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83C25-04BE-4728-9F89-B97160CF32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Purchasing Equipment and Loan Process </a:t>
            </a:r>
          </a:p>
          <a:p>
            <a:endParaRPr lang="en-US" dirty="0"/>
          </a:p>
        </p:txBody>
      </p:sp>
      <p:pic>
        <p:nvPicPr>
          <p:cNvPr id="4" name="Recorded Sound" descr="Recorded sound slide 2">
            <a:hlinkClick r:id="" action="ppaction://media"/>
            <a:extLst>
              <a:ext uri="{FF2B5EF4-FFF2-40B4-BE49-F238E27FC236}">
                <a16:creationId xmlns:a16="http://schemas.microsoft.com/office/drawing/2014/main" id="{D96A746B-E3BD-4C88-9C5E-FDCED102C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8962" y="546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Purchasing Equipment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80D11-06CF-4AC4-A012-4DD1E7710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Wilkes Community College maintains an inventory of the most needed/used equipment such as voice recorders and Livescribe pens, along with batteries, etc. </a:t>
            </a:r>
          </a:p>
          <a:p>
            <a:pPr marL="457200" indent="-4572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inventory is based off average student usage.</a:t>
            </a:r>
          </a:p>
          <a:p>
            <a:pPr marL="457200" indent="-4572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Budgets are reviewed each year and damaged or written-off equipment replaced in relation to student need.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Recorded Sound" descr="recorded sound slide 3">
            <a:hlinkClick r:id="" action="ppaction://media"/>
            <a:extLst>
              <a:ext uri="{FF2B5EF4-FFF2-40B4-BE49-F238E27FC236}">
                <a16:creationId xmlns:a16="http://schemas.microsoft.com/office/drawing/2014/main" id="{235A870B-340F-4E52-AAB8-277F6EDDE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4637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CA148-40EF-4C6B-A32E-49B4EE48D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Carolina Assistive Technology Program (NCATP)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assistive technology statewide to all ages and abilities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list of other alternative financing programs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ocational rehabilitation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https://www.ncdhhs.gov/divisions/vocational-rehabilitation-services/north-carolina-assistive-technology-program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Self-Help Credit Union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Endorsed by NCATP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with device financing through low interest loans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assistive technology loans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https://www.self-help.org/personal/loans/other-loans/assistive-technology-loans</a:t>
            </a:r>
          </a:p>
          <a:p>
            <a:pPr lvl="1"/>
            <a:endParaRPr lang="en-US" dirty="0"/>
          </a:p>
        </p:txBody>
      </p:sp>
      <p:pic>
        <p:nvPicPr>
          <p:cNvPr id="4" name="Recorded Sound" descr="recorded sound slide 4">
            <a:hlinkClick r:id="" action="ppaction://media"/>
            <a:extLst>
              <a:ext uri="{FF2B5EF4-FFF2-40B4-BE49-F238E27FC236}">
                <a16:creationId xmlns:a16="http://schemas.microsoft.com/office/drawing/2014/main" id="{F4572F43-9864-4AE5-8026-84925EC8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4200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Assistive Technology Loan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0E5B6-18BF-4F2F-B547-43A255D4C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Wilkes</a:t>
            </a:r>
            <a:r>
              <a:rPr lang="en-US" sz="3200" dirty="0">
                <a:latin typeface="Arial"/>
                <a:cs typeface="Arial"/>
              </a:rPr>
              <a:t> Community College process: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accommodations and assistive technology needs have been determined, student makes appointment to receive equipment and training.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Equipment is signed out, and before end of semester, a reminder letter is sent.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letter reminds students that holds will be placed on account if equipment is not returned.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above info is entered into an equipment tracking database.</a:t>
            </a:r>
          </a:p>
          <a:p>
            <a:endParaRPr lang="en-US" dirty="0"/>
          </a:p>
        </p:txBody>
      </p:sp>
      <p:pic>
        <p:nvPicPr>
          <p:cNvPr id="4" name="Recorded Sound" descr="recorded sound slide 5">
            <a:hlinkClick r:id="" action="ppaction://media"/>
            <a:extLst>
              <a:ext uri="{FF2B5EF4-FFF2-40B4-BE49-F238E27FC236}">
                <a16:creationId xmlns:a16="http://schemas.microsoft.com/office/drawing/2014/main" id="{4C32AD1A-C144-4D2E-973B-58FFAAB8A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6575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46" y="1912648"/>
            <a:ext cx="5114640" cy="201641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 of WCC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sign-out sheet:</a:t>
            </a:r>
          </a:p>
        </p:txBody>
      </p:sp>
      <p:graphicFrame>
        <p:nvGraphicFramePr>
          <p:cNvPr id="4" name="Object 3" descr="WCC equipment sign out sheet">
            <a:extLst>
              <a:ext uri="{FF2B5EF4-FFF2-40B4-BE49-F238E27FC236}">
                <a16:creationId xmlns:a16="http://schemas.microsoft.com/office/drawing/2014/main" id="{C098BCB1-CE80-44BC-AD6D-19AC24F2B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36413"/>
              </p:ext>
            </p:extLst>
          </p:nvPr>
        </p:nvGraphicFramePr>
        <p:xfrm>
          <a:off x="6196013" y="257909"/>
          <a:ext cx="5114640" cy="634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6" imgW="6872357" imgH="7568578" progId="Word.Document.8">
                  <p:embed/>
                </p:oleObj>
              </mc:Choice>
              <mc:Fallback>
                <p:oleObj name="Document" r:id="rId6" imgW="6872357" imgH="7568578" progId="Word.Document.8">
                  <p:embed/>
                  <p:pic>
                    <p:nvPicPr>
                      <p:cNvPr id="4" name="Object 3" descr="WCC equipment sign out sheet">
                        <a:extLst>
                          <a:ext uri="{FF2B5EF4-FFF2-40B4-BE49-F238E27FC236}">
                            <a16:creationId xmlns:a16="http://schemas.microsoft.com/office/drawing/2014/main" id="{C098BCB1-CE80-44BC-AD6D-19AC24F2B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96013" y="257909"/>
                        <a:ext cx="5114640" cy="6342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corded Sound" descr="recorded sound slide 6">
            <a:hlinkClick r:id="" action="ppaction://media"/>
            <a:extLst>
              <a:ext uri="{FF2B5EF4-FFF2-40B4-BE49-F238E27FC236}">
                <a16:creationId xmlns:a16="http://schemas.microsoft.com/office/drawing/2014/main" id="{DB3457B4-82EC-446E-BC9F-26B60B24136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01053" y="5710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415" y="1338263"/>
            <a:ext cx="4402992" cy="325942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 of Rowan-Cabarrus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College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sign-out sheet:</a:t>
            </a:r>
          </a:p>
        </p:txBody>
      </p:sp>
      <p:graphicFrame>
        <p:nvGraphicFramePr>
          <p:cNvPr id="8" name="Object 7" descr="RCCC equipment sign out sheet">
            <a:extLst>
              <a:ext uri="{FF2B5EF4-FFF2-40B4-BE49-F238E27FC236}">
                <a16:creationId xmlns:a16="http://schemas.microsoft.com/office/drawing/2014/main" id="{B77E649E-3528-4306-B96D-125EC226E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57989"/>
              </p:ext>
            </p:extLst>
          </p:nvPr>
        </p:nvGraphicFramePr>
        <p:xfrm>
          <a:off x="598487" y="171450"/>
          <a:ext cx="5497513" cy="66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6" imgW="5497885" imgH="6686795" progId="Word.Document.12">
                  <p:embed/>
                </p:oleObj>
              </mc:Choice>
              <mc:Fallback>
                <p:oleObj name="Document" r:id="rId6" imgW="5497885" imgH="6686795" progId="Word.Document.12">
                  <p:embed/>
                  <p:pic>
                    <p:nvPicPr>
                      <p:cNvPr id="8" name="Object 7" descr="RCCC equipment sign out sheet">
                        <a:extLst>
                          <a:ext uri="{FF2B5EF4-FFF2-40B4-BE49-F238E27FC236}">
                            <a16:creationId xmlns:a16="http://schemas.microsoft.com/office/drawing/2014/main" id="{B77E649E-3528-4306-B96D-125EC226E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487" y="171450"/>
                        <a:ext cx="5497513" cy="668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corded Sound" descr="recorded sound slide 7">
            <a:hlinkClick r:id="" action="ppaction://media"/>
            <a:extLst>
              <a:ext uri="{FF2B5EF4-FFF2-40B4-BE49-F238E27FC236}">
                <a16:creationId xmlns:a16="http://schemas.microsoft.com/office/drawing/2014/main" id="{BBC9DD2F-881E-4534-B91B-38A3D76E66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26607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32FF-781A-446D-9793-9BBFE67F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Alternative textbook order process: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6DDE-1250-4ADC-8192-7B24C734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accommodations determine student qualifies for textbooks in alternative format (electronic), obtain the ISBN/name of book from college bookstore or instructor.</a:t>
            </a:r>
          </a:p>
          <a:p>
            <a:pPr marL="457200" indent="-4572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Obtain proof of purchase from student. </a:t>
            </a:r>
          </a:p>
          <a:p>
            <a:pPr marL="457200" indent="-4572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an alternative book source such as accesstext.org and order book.</a:t>
            </a:r>
          </a:p>
          <a:p>
            <a:pPr marL="457200" indent="-4572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Recorded Sound" descr="recorded sound slide 8">
            <a:hlinkClick r:id="" action="ppaction://media"/>
            <a:extLst>
              <a:ext uri="{FF2B5EF4-FFF2-40B4-BE49-F238E27FC236}">
                <a16:creationId xmlns:a16="http://schemas.microsoft.com/office/drawing/2014/main" id="{3DE202FB-4177-4F26-B9F9-002767665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BD0A42-B011-4DBF-B5CD-6718A97E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" y="28000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Communication Resources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Augmentative and Alternative Communication (AAC) Devices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9FB0-8480-4C06-85F8-CE9AFA09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88" y="1463040"/>
            <a:ext cx="9253947" cy="519883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Snap + Core First, symbol-based communication app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dynavox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software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https://www.tobiidynavox.com/en-US/software/windows-software/snap/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Tobii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AAC products, including software, apps, and devices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dynavox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website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https://www.tobiidynavox.com/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Go-Talk communication devices and apps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spectronics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tutorial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https://www.spectronics.com.au/catalogue/gotalk-communication-device-series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Proloquo2go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Eyespeak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Zuvo</a:t>
            </a:r>
          </a:p>
          <a:p>
            <a:r>
              <a:rPr lang="en-US" dirty="0">
                <a:hlinkClick r:id="rId8"/>
              </a:rPr>
              <a:t>talk to me site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https://www.talktometechnologies.com/pages/all-aac-devices</a:t>
            </a:r>
          </a:p>
        </p:txBody>
      </p:sp>
      <p:pic>
        <p:nvPicPr>
          <p:cNvPr id="2054" name="Picture 6" descr="Image of hands using sign language">
            <a:extLst>
              <a:ext uri="{FF2B5EF4-FFF2-40B4-BE49-F238E27FC236}">
                <a16:creationId xmlns:a16="http://schemas.microsoft.com/office/drawing/2014/main" id="{F7642F9F-51B4-4A65-AED1-DEA6800EA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911" b="75077"/>
          <a:stretch/>
        </p:blipFill>
        <p:spPr bwMode="auto">
          <a:xfrm>
            <a:off x="9808637" y="426156"/>
            <a:ext cx="1462481" cy="1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of hand reading Braille">
            <a:extLst>
              <a:ext uri="{FF2B5EF4-FFF2-40B4-BE49-F238E27FC236}">
                <a16:creationId xmlns:a16="http://schemas.microsoft.com/office/drawing/2014/main" id="{75ED6A34-5C91-4099-8D72-E8FDA5BCF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6" r="74705"/>
          <a:stretch/>
        </p:blipFill>
        <p:spPr bwMode="auto">
          <a:xfrm>
            <a:off x="9802607" y="2340472"/>
            <a:ext cx="1474540" cy="1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of ear">
            <a:extLst>
              <a:ext uri="{FF2B5EF4-FFF2-40B4-BE49-F238E27FC236}">
                <a16:creationId xmlns:a16="http://schemas.microsoft.com/office/drawing/2014/main" id="{8DDABD92-510E-48FC-8C5B-17241E325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t="75154" r="24931"/>
          <a:stretch/>
        </p:blipFill>
        <p:spPr bwMode="auto">
          <a:xfrm>
            <a:off x="9832304" y="4254789"/>
            <a:ext cx="1459684" cy="14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 slide 9">
            <a:hlinkClick r:id="" action="ppaction://media"/>
            <a:extLst>
              <a:ext uri="{FF2B5EF4-FFF2-40B4-BE49-F238E27FC236}">
                <a16:creationId xmlns:a16="http://schemas.microsoft.com/office/drawing/2014/main" id="{B2F390A5-C362-4BDC-8405-7B4944481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06539" y="5893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Research presentation_RVA_v3" id="{DF2794B4-2314-4F87-8639-5DCB9EEE28EE}" vid="{3B969E49-204F-4FF6-BD10-D26195B8D4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AB02E3-5ADF-4BF0-9C1B-35CDF3FE9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C7D9E6-B0D9-433E-BD46-EB60F64F4DA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 presentation</Template>
  <TotalTime>0</TotalTime>
  <Words>1463</Words>
  <Application>Microsoft Office PowerPoint</Application>
  <PresentationFormat>Widescreen</PresentationFormat>
  <Paragraphs>206</Paragraphs>
  <Slides>16</Slides>
  <Notes>16</Notes>
  <HiddenSlides>0</HiddenSlides>
  <MMClips>16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Document</vt:lpstr>
      <vt:lpstr>Assistive Technology Resources</vt:lpstr>
      <vt:lpstr>     Assistive Technology Resources </vt:lpstr>
      <vt:lpstr>Purchasing Equipment </vt:lpstr>
      <vt:lpstr>Resources for Students</vt:lpstr>
      <vt:lpstr>Assistive Technology Loan Process </vt:lpstr>
      <vt:lpstr>Example of WCC equipment sign-out sheet:</vt:lpstr>
      <vt:lpstr>Example of Rowan-Cabarrus Community College equipment sign-out sheet:</vt:lpstr>
      <vt:lpstr> Alternative textbook order process: </vt:lpstr>
      <vt:lpstr>Communication Resources Augmentative and Alternative Communication (AAC) Devices</vt:lpstr>
      <vt:lpstr>Reading Resources</vt:lpstr>
      <vt:lpstr>Screen Readers</vt:lpstr>
      <vt:lpstr>Writing Resources</vt:lpstr>
      <vt:lpstr>Math Resources</vt:lpstr>
      <vt:lpstr>General Resources</vt:lpstr>
      <vt:lpstr>Additional Resources</vt:lpstr>
      <vt:lpstr>Module 8 Assistive Technology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 Resources</dc:title>
  <dc:creator/>
  <cp:lastModifiedBy/>
  <cp:revision>1</cp:revision>
  <dcterms:created xsi:type="dcterms:W3CDTF">2019-05-21T13:40:11Z</dcterms:created>
  <dcterms:modified xsi:type="dcterms:W3CDTF">2019-06-24T13:11:21Z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