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1"/>
  </p:notesMasterIdLst>
  <p:sldIdLst>
    <p:sldId id="266" r:id="rId3"/>
    <p:sldId id="257" r:id="rId4"/>
    <p:sldId id="273" r:id="rId5"/>
    <p:sldId id="272" r:id="rId6"/>
    <p:sldId id="258" r:id="rId7"/>
    <p:sldId id="259" r:id="rId8"/>
    <p:sldId id="281" r:id="rId9"/>
    <p:sldId id="280" r:id="rId10"/>
    <p:sldId id="275" r:id="rId11"/>
    <p:sldId id="276" r:id="rId12"/>
    <p:sldId id="277" r:id="rId13"/>
    <p:sldId id="278" r:id="rId14"/>
    <p:sldId id="271" r:id="rId15"/>
    <p:sldId id="268" r:id="rId16"/>
    <p:sldId id="279" r:id="rId17"/>
    <p:sldId id="261" r:id="rId18"/>
    <p:sldId id="267" r:id="rId19"/>
    <p:sldId id="264" r:id="rId20"/>
  </p:sldIdLst>
  <p:sldSz cx="18288000" cy="10287000"/>
  <p:notesSz cx="6858000" cy="9144000"/>
  <p:embeddedFontLst>
    <p:embeddedFont>
      <p:font typeface="Calibri (MS)" panose="020B0604020202020204" charset="0"/>
      <p:regular r:id="rId22"/>
    </p:embeddedFont>
    <p:embeddedFont>
      <p:font typeface="Calibri (MS) Bold"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3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DD106D-11F5-4683-A9A5-0B55978F94A9}" v="414" dt="2024-12-10T19:07:36.7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07" autoAdjust="0"/>
    <p:restoredTop sz="86405" autoAdjust="0"/>
  </p:normalViewPr>
  <p:slideViewPr>
    <p:cSldViewPr>
      <p:cViewPr varScale="1">
        <p:scale>
          <a:sx n="57" d="100"/>
          <a:sy n="57" d="100"/>
        </p:scale>
        <p:origin x="792" y="102"/>
      </p:cViewPr>
      <p:guideLst>
        <p:guide orient="horz" pos="2160"/>
        <p:guide pos="2880"/>
      </p:guideLst>
    </p:cSldViewPr>
  </p:slideViewPr>
  <p:outlineViewPr>
    <p:cViewPr>
      <p:scale>
        <a:sx n="33" d="100"/>
        <a:sy n="33" d="100"/>
      </p:scale>
      <p:origin x="0" y="-605"/>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udie Hughes" userId="0253f165-71f1-49b6-adfa-5c86101c5e0e" providerId="ADAL" clId="{F8DD106D-11F5-4683-A9A5-0B55978F94A9}"/>
    <pc:docChg chg="custSel modSld">
      <pc:chgData name="Trudie Hughes" userId="0253f165-71f1-49b6-adfa-5c86101c5e0e" providerId="ADAL" clId="{F8DD106D-11F5-4683-A9A5-0B55978F94A9}" dt="2024-12-10T19:19:44.659" v="2998" actId="962"/>
      <pc:docMkLst>
        <pc:docMk/>
      </pc:docMkLst>
      <pc:sldChg chg="modSp mod">
        <pc:chgData name="Trudie Hughes" userId="0253f165-71f1-49b6-adfa-5c86101c5e0e" providerId="ADAL" clId="{F8DD106D-11F5-4683-A9A5-0B55978F94A9}" dt="2024-12-10T18:50:06.265" v="448" actId="255"/>
        <pc:sldMkLst>
          <pc:docMk/>
          <pc:sldMk cId="0" sldId="257"/>
        </pc:sldMkLst>
        <pc:spChg chg="mod">
          <ac:chgData name="Trudie Hughes" userId="0253f165-71f1-49b6-adfa-5c86101c5e0e" providerId="ADAL" clId="{F8DD106D-11F5-4683-A9A5-0B55978F94A9}" dt="2024-12-10T18:50:06.265" v="448" actId="255"/>
          <ac:spMkLst>
            <pc:docMk/>
            <pc:sldMk cId="0" sldId="257"/>
            <ac:spMk id="5" creationId="{00000000-0000-0000-0000-000000000000}"/>
          </ac:spMkLst>
        </pc:spChg>
        <pc:picChg chg="mod">
          <ac:chgData name="Trudie Hughes" userId="0253f165-71f1-49b6-adfa-5c86101c5e0e" providerId="ADAL" clId="{F8DD106D-11F5-4683-A9A5-0B55978F94A9}" dt="2024-12-10T18:49:41.370" v="446" actId="962"/>
          <ac:picMkLst>
            <pc:docMk/>
            <pc:sldMk cId="0" sldId="257"/>
            <ac:picMk id="8" creationId="{5A1E5E5F-A9D5-8463-29D9-4B36898E210D}"/>
          </ac:picMkLst>
        </pc:picChg>
      </pc:sldChg>
      <pc:sldChg chg="modSp mod">
        <pc:chgData name="Trudie Hughes" userId="0253f165-71f1-49b6-adfa-5c86101c5e0e" providerId="ADAL" clId="{F8DD106D-11F5-4683-A9A5-0B55978F94A9}" dt="2024-12-10T18:54:01.864" v="833" actId="2711"/>
        <pc:sldMkLst>
          <pc:docMk/>
          <pc:sldMk cId="0" sldId="258"/>
        </pc:sldMkLst>
        <pc:spChg chg="mod">
          <ac:chgData name="Trudie Hughes" userId="0253f165-71f1-49b6-adfa-5c86101c5e0e" providerId="ADAL" clId="{F8DD106D-11F5-4683-A9A5-0B55978F94A9}" dt="2024-12-10T18:53:30.235" v="830" actId="2711"/>
          <ac:spMkLst>
            <pc:docMk/>
            <pc:sldMk cId="0" sldId="258"/>
            <ac:spMk id="9" creationId="{00000000-0000-0000-0000-000000000000}"/>
          </ac:spMkLst>
        </pc:spChg>
        <pc:spChg chg="mod">
          <ac:chgData name="Trudie Hughes" userId="0253f165-71f1-49b6-adfa-5c86101c5e0e" providerId="ADAL" clId="{F8DD106D-11F5-4683-A9A5-0B55978F94A9}" dt="2024-12-10T18:53:40.933" v="831" actId="2711"/>
          <ac:spMkLst>
            <pc:docMk/>
            <pc:sldMk cId="0" sldId="258"/>
            <ac:spMk id="32" creationId="{00000000-0000-0000-0000-000000000000}"/>
          </ac:spMkLst>
        </pc:spChg>
        <pc:spChg chg="mod">
          <ac:chgData name="Trudie Hughes" userId="0253f165-71f1-49b6-adfa-5c86101c5e0e" providerId="ADAL" clId="{F8DD106D-11F5-4683-A9A5-0B55978F94A9}" dt="2024-12-10T18:53:50.679" v="832" actId="2711"/>
          <ac:spMkLst>
            <pc:docMk/>
            <pc:sldMk cId="0" sldId="258"/>
            <ac:spMk id="33" creationId="{00000000-0000-0000-0000-000000000000}"/>
          </ac:spMkLst>
        </pc:spChg>
        <pc:spChg chg="mod">
          <ac:chgData name="Trudie Hughes" userId="0253f165-71f1-49b6-adfa-5c86101c5e0e" providerId="ADAL" clId="{F8DD106D-11F5-4683-A9A5-0B55978F94A9}" dt="2024-12-10T18:54:01.864" v="833" actId="2711"/>
          <ac:spMkLst>
            <pc:docMk/>
            <pc:sldMk cId="0" sldId="258"/>
            <ac:spMk id="34" creationId="{00000000-0000-0000-0000-000000000000}"/>
          </ac:spMkLst>
        </pc:spChg>
      </pc:sldChg>
      <pc:sldChg chg="modSp mod">
        <pc:chgData name="Trudie Hughes" userId="0253f165-71f1-49b6-adfa-5c86101c5e0e" providerId="ADAL" clId="{F8DD106D-11F5-4683-A9A5-0B55978F94A9}" dt="2024-12-10T18:55:07.927" v="838" actId="2711"/>
        <pc:sldMkLst>
          <pc:docMk/>
          <pc:sldMk cId="0" sldId="259"/>
        </pc:sldMkLst>
        <pc:spChg chg="mod">
          <ac:chgData name="Trudie Hughes" userId="0253f165-71f1-49b6-adfa-5c86101c5e0e" providerId="ADAL" clId="{F8DD106D-11F5-4683-A9A5-0B55978F94A9}" dt="2024-12-10T18:54:22.332" v="834" actId="2711"/>
          <ac:spMkLst>
            <pc:docMk/>
            <pc:sldMk cId="0" sldId="259"/>
            <ac:spMk id="15" creationId="{00000000-0000-0000-0000-000000000000}"/>
          </ac:spMkLst>
        </pc:spChg>
        <pc:graphicFrameChg chg="mod">
          <ac:chgData name="Trudie Hughes" userId="0253f165-71f1-49b6-adfa-5c86101c5e0e" providerId="ADAL" clId="{F8DD106D-11F5-4683-A9A5-0B55978F94A9}" dt="2024-12-10T18:55:07.927" v="838" actId="2711"/>
          <ac:graphicFrameMkLst>
            <pc:docMk/>
            <pc:sldMk cId="0" sldId="259"/>
            <ac:graphicFrameMk id="21" creationId="{AE789997-8E84-E8DB-1033-FC1D3DE6EF12}"/>
          </ac:graphicFrameMkLst>
        </pc:graphicFrameChg>
      </pc:sldChg>
      <pc:sldChg chg="modSp mod">
        <pc:chgData name="Trudie Hughes" userId="0253f165-71f1-49b6-adfa-5c86101c5e0e" providerId="ADAL" clId="{F8DD106D-11F5-4683-A9A5-0B55978F94A9}" dt="2024-12-10T19:05:38.859" v="1016" actId="2711"/>
        <pc:sldMkLst>
          <pc:docMk/>
          <pc:sldMk cId="0" sldId="261"/>
        </pc:sldMkLst>
        <pc:spChg chg="mod">
          <ac:chgData name="Trudie Hughes" userId="0253f165-71f1-49b6-adfa-5c86101c5e0e" providerId="ADAL" clId="{F8DD106D-11F5-4683-A9A5-0B55978F94A9}" dt="2024-12-10T19:04:44.195" v="1011" actId="2711"/>
          <ac:spMkLst>
            <pc:docMk/>
            <pc:sldMk cId="0" sldId="261"/>
            <ac:spMk id="5" creationId="{00000000-0000-0000-0000-000000000000}"/>
          </ac:spMkLst>
        </pc:spChg>
        <pc:graphicFrameChg chg="mod">
          <ac:chgData name="Trudie Hughes" userId="0253f165-71f1-49b6-adfa-5c86101c5e0e" providerId="ADAL" clId="{F8DD106D-11F5-4683-A9A5-0B55978F94A9}" dt="2024-12-10T19:05:38.859" v="1016" actId="2711"/>
          <ac:graphicFrameMkLst>
            <pc:docMk/>
            <pc:sldMk cId="0" sldId="261"/>
            <ac:graphicFrameMk id="13" creationId="{9BD60181-7F03-9668-B3C0-BF693C6B7DCD}"/>
          </ac:graphicFrameMkLst>
        </pc:graphicFrameChg>
      </pc:sldChg>
      <pc:sldChg chg="modSp mod">
        <pc:chgData name="Trudie Hughes" userId="0253f165-71f1-49b6-adfa-5c86101c5e0e" providerId="ADAL" clId="{F8DD106D-11F5-4683-A9A5-0B55978F94A9}" dt="2024-12-10T19:19:44.659" v="2998" actId="962"/>
        <pc:sldMkLst>
          <pc:docMk/>
          <pc:sldMk cId="0" sldId="264"/>
        </pc:sldMkLst>
        <pc:spChg chg="mod">
          <ac:chgData name="Trudie Hughes" userId="0253f165-71f1-49b6-adfa-5c86101c5e0e" providerId="ADAL" clId="{F8DD106D-11F5-4683-A9A5-0B55978F94A9}" dt="2024-12-10T19:18:33.115" v="2700" actId="962"/>
          <ac:spMkLst>
            <pc:docMk/>
            <pc:sldMk cId="0" sldId="264"/>
            <ac:spMk id="2" creationId="{00000000-0000-0000-0000-000000000000}"/>
          </ac:spMkLst>
        </pc:spChg>
        <pc:spChg chg="mod">
          <ac:chgData name="Trudie Hughes" userId="0253f165-71f1-49b6-adfa-5c86101c5e0e" providerId="ADAL" clId="{F8DD106D-11F5-4683-A9A5-0B55978F94A9}" dt="2024-12-10T19:18:59.316" v="2780" actId="962"/>
          <ac:spMkLst>
            <pc:docMk/>
            <pc:sldMk cId="0" sldId="264"/>
            <ac:spMk id="3" creationId="{00000000-0000-0000-0000-000000000000}"/>
          </ac:spMkLst>
        </pc:spChg>
        <pc:spChg chg="mod">
          <ac:chgData name="Trudie Hughes" userId="0253f165-71f1-49b6-adfa-5c86101c5e0e" providerId="ADAL" clId="{F8DD106D-11F5-4683-A9A5-0B55978F94A9}" dt="2024-12-10T19:19:20.637" v="2872" actId="962"/>
          <ac:spMkLst>
            <pc:docMk/>
            <pc:sldMk cId="0" sldId="264"/>
            <ac:spMk id="4" creationId="{00000000-0000-0000-0000-000000000000}"/>
          </ac:spMkLst>
        </pc:spChg>
        <pc:spChg chg="mod">
          <ac:chgData name="Trudie Hughes" userId="0253f165-71f1-49b6-adfa-5c86101c5e0e" providerId="ADAL" clId="{F8DD106D-11F5-4683-A9A5-0B55978F94A9}" dt="2024-12-10T19:19:44.659" v="2998" actId="962"/>
          <ac:spMkLst>
            <pc:docMk/>
            <pc:sldMk cId="0" sldId="264"/>
            <ac:spMk id="5" creationId="{00000000-0000-0000-0000-000000000000}"/>
          </ac:spMkLst>
        </pc:spChg>
        <pc:spChg chg="mod">
          <ac:chgData name="Trudie Hughes" userId="0253f165-71f1-49b6-adfa-5c86101c5e0e" providerId="ADAL" clId="{F8DD106D-11F5-4683-A9A5-0B55978F94A9}" dt="2024-12-10T19:12:56.625" v="2138" actId="962"/>
          <ac:spMkLst>
            <pc:docMk/>
            <pc:sldMk cId="0" sldId="264"/>
            <ac:spMk id="6" creationId="{00000000-0000-0000-0000-000000000000}"/>
          </ac:spMkLst>
        </pc:spChg>
        <pc:spChg chg="mod">
          <ac:chgData name="Trudie Hughes" userId="0253f165-71f1-49b6-adfa-5c86101c5e0e" providerId="ADAL" clId="{F8DD106D-11F5-4683-A9A5-0B55978F94A9}" dt="2024-12-10T19:13:39.918" v="2272" actId="962"/>
          <ac:spMkLst>
            <pc:docMk/>
            <pc:sldMk cId="0" sldId="264"/>
            <ac:spMk id="7" creationId="{00000000-0000-0000-0000-000000000000}"/>
          </ac:spMkLst>
        </pc:spChg>
        <pc:spChg chg="mod">
          <ac:chgData name="Trudie Hughes" userId="0253f165-71f1-49b6-adfa-5c86101c5e0e" providerId="ADAL" clId="{F8DD106D-11F5-4683-A9A5-0B55978F94A9}" dt="2024-12-10T19:08:53.558" v="1230" actId="962"/>
          <ac:spMkLst>
            <pc:docMk/>
            <pc:sldMk cId="0" sldId="264"/>
            <ac:spMk id="8" creationId="{00000000-0000-0000-0000-000000000000}"/>
          </ac:spMkLst>
        </pc:spChg>
        <pc:spChg chg="mod">
          <ac:chgData name="Trudie Hughes" userId="0253f165-71f1-49b6-adfa-5c86101c5e0e" providerId="ADAL" clId="{F8DD106D-11F5-4683-A9A5-0B55978F94A9}" dt="2024-12-10T19:17:30.958" v="2488" actId="962"/>
          <ac:spMkLst>
            <pc:docMk/>
            <pc:sldMk cId="0" sldId="264"/>
            <ac:spMk id="9" creationId="{00000000-0000-0000-0000-000000000000}"/>
          </ac:spMkLst>
        </pc:spChg>
        <pc:spChg chg="mod">
          <ac:chgData name="Trudie Hughes" userId="0253f165-71f1-49b6-adfa-5c86101c5e0e" providerId="ADAL" clId="{F8DD106D-11F5-4683-A9A5-0B55978F94A9}" dt="2024-12-10T19:11:56.618" v="1990" actId="962"/>
          <ac:spMkLst>
            <pc:docMk/>
            <pc:sldMk cId="0" sldId="264"/>
            <ac:spMk id="10" creationId="{00000000-0000-0000-0000-000000000000}"/>
          </ac:spMkLst>
        </pc:spChg>
        <pc:spChg chg="mod">
          <ac:chgData name="Trudie Hughes" userId="0253f165-71f1-49b6-adfa-5c86101c5e0e" providerId="ADAL" clId="{F8DD106D-11F5-4683-A9A5-0B55978F94A9}" dt="2024-12-10T19:18:39.514" v="2704" actId="962"/>
          <ac:spMkLst>
            <pc:docMk/>
            <pc:sldMk cId="0" sldId="264"/>
            <ac:spMk id="11" creationId="{00000000-0000-0000-0000-000000000000}"/>
          </ac:spMkLst>
        </pc:spChg>
        <pc:spChg chg="mod">
          <ac:chgData name="Trudie Hughes" userId="0253f165-71f1-49b6-adfa-5c86101c5e0e" providerId="ADAL" clId="{F8DD106D-11F5-4683-A9A5-0B55978F94A9}" dt="2024-12-10T19:09:20.693" v="1342" actId="962"/>
          <ac:spMkLst>
            <pc:docMk/>
            <pc:sldMk cId="0" sldId="264"/>
            <ac:spMk id="12" creationId="{00000000-0000-0000-0000-000000000000}"/>
          </ac:spMkLst>
        </pc:spChg>
        <pc:spChg chg="mod">
          <ac:chgData name="Trudie Hughes" userId="0253f165-71f1-49b6-adfa-5c86101c5e0e" providerId="ADAL" clId="{F8DD106D-11F5-4683-A9A5-0B55978F94A9}" dt="2024-12-10T19:10:17.650" v="1570" actId="962"/>
          <ac:spMkLst>
            <pc:docMk/>
            <pc:sldMk cId="0" sldId="264"/>
            <ac:spMk id="13" creationId="{00000000-0000-0000-0000-000000000000}"/>
          </ac:spMkLst>
        </pc:spChg>
        <pc:spChg chg="mod">
          <ac:chgData name="Trudie Hughes" userId="0253f165-71f1-49b6-adfa-5c86101c5e0e" providerId="ADAL" clId="{F8DD106D-11F5-4683-A9A5-0B55978F94A9}" dt="2024-12-10T19:11:12.713" v="1774" actId="962"/>
          <ac:spMkLst>
            <pc:docMk/>
            <pc:sldMk cId="0" sldId="264"/>
            <ac:spMk id="14" creationId="{00000000-0000-0000-0000-000000000000}"/>
          </ac:spMkLst>
        </pc:spChg>
        <pc:spChg chg="mod">
          <ac:chgData name="Trudie Hughes" userId="0253f165-71f1-49b6-adfa-5c86101c5e0e" providerId="ADAL" clId="{F8DD106D-11F5-4683-A9A5-0B55978F94A9}" dt="2024-12-10T19:11:34.924" v="1884" actId="962"/>
          <ac:spMkLst>
            <pc:docMk/>
            <pc:sldMk cId="0" sldId="264"/>
            <ac:spMk id="15" creationId="{00000000-0000-0000-0000-000000000000}"/>
          </ac:spMkLst>
        </pc:spChg>
        <pc:spChg chg="mod">
          <ac:chgData name="Trudie Hughes" userId="0253f165-71f1-49b6-adfa-5c86101c5e0e" providerId="ADAL" clId="{F8DD106D-11F5-4683-A9A5-0B55978F94A9}" dt="2024-12-10T19:08:35.547" v="1150" actId="2711"/>
          <ac:spMkLst>
            <pc:docMk/>
            <pc:sldMk cId="0" sldId="264"/>
            <ac:spMk id="16" creationId="{00000000-0000-0000-0000-000000000000}"/>
          </ac:spMkLst>
        </pc:spChg>
      </pc:sldChg>
      <pc:sldChg chg="modSp mod">
        <pc:chgData name="Trudie Hughes" userId="0253f165-71f1-49b6-adfa-5c86101c5e0e" providerId="ADAL" clId="{F8DD106D-11F5-4683-A9A5-0B55978F94A9}" dt="2024-12-10T18:48:18.327" v="92" actId="1076"/>
        <pc:sldMkLst>
          <pc:docMk/>
          <pc:sldMk cId="0" sldId="266"/>
        </pc:sldMkLst>
        <pc:spChg chg="mod">
          <ac:chgData name="Trudie Hughes" userId="0253f165-71f1-49b6-adfa-5c86101c5e0e" providerId="ADAL" clId="{F8DD106D-11F5-4683-A9A5-0B55978F94A9}" dt="2024-12-10T18:48:18.327" v="92" actId="1076"/>
          <ac:spMkLst>
            <pc:docMk/>
            <pc:sldMk cId="0" sldId="266"/>
            <ac:spMk id="21" creationId="{00000000-0000-0000-0000-000000000000}"/>
          </ac:spMkLst>
        </pc:spChg>
        <pc:grpChg chg="mod">
          <ac:chgData name="Trudie Hughes" userId="0253f165-71f1-49b6-adfa-5c86101c5e0e" providerId="ADAL" clId="{F8DD106D-11F5-4683-A9A5-0B55978F94A9}" dt="2024-12-10T18:48:15.856" v="91" actId="962"/>
          <ac:grpSpMkLst>
            <pc:docMk/>
            <pc:sldMk cId="0" sldId="266"/>
            <ac:grpSpMk id="12" creationId="{00000000-0000-0000-0000-000000000000}"/>
          </ac:grpSpMkLst>
        </pc:grpChg>
      </pc:sldChg>
      <pc:sldChg chg="modSp mod">
        <pc:chgData name="Trudie Hughes" userId="0253f165-71f1-49b6-adfa-5c86101c5e0e" providerId="ADAL" clId="{F8DD106D-11F5-4683-A9A5-0B55978F94A9}" dt="2024-12-10T19:08:20.322" v="1149" actId="962"/>
        <pc:sldMkLst>
          <pc:docMk/>
          <pc:sldMk cId="0" sldId="267"/>
        </pc:sldMkLst>
        <pc:spChg chg="mod">
          <ac:chgData name="Trudie Hughes" userId="0253f165-71f1-49b6-adfa-5c86101c5e0e" providerId="ADAL" clId="{F8DD106D-11F5-4683-A9A5-0B55978F94A9}" dt="2024-12-10T19:05:53.273" v="1017" actId="2711"/>
          <ac:spMkLst>
            <pc:docMk/>
            <pc:sldMk cId="0" sldId="267"/>
            <ac:spMk id="21" creationId="{E3E935D8-CFD5-797E-1923-6089DE2924A2}"/>
          </ac:spMkLst>
        </pc:spChg>
        <pc:grpChg chg="mod">
          <ac:chgData name="Trudie Hughes" userId="0253f165-71f1-49b6-adfa-5c86101c5e0e" providerId="ADAL" clId="{F8DD106D-11F5-4683-A9A5-0B55978F94A9}" dt="2024-12-10T19:08:20.322" v="1149" actId="962"/>
          <ac:grpSpMkLst>
            <pc:docMk/>
            <pc:sldMk cId="0" sldId="267"/>
            <ac:grpSpMk id="12" creationId="{00000000-0000-0000-0000-000000000000}"/>
          </ac:grpSpMkLst>
        </pc:grpChg>
        <pc:graphicFrameChg chg="mod">
          <ac:chgData name="Trudie Hughes" userId="0253f165-71f1-49b6-adfa-5c86101c5e0e" providerId="ADAL" clId="{F8DD106D-11F5-4683-A9A5-0B55978F94A9}" dt="2024-12-10T19:07:36.785" v="1029" actId="255"/>
          <ac:graphicFrameMkLst>
            <pc:docMk/>
            <pc:sldMk cId="0" sldId="267"/>
            <ac:graphicFrameMk id="27" creationId="{53E75E18-DE40-8144-9D40-BFA7D476FDDE}"/>
          </ac:graphicFrameMkLst>
        </pc:graphicFrameChg>
      </pc:sldChg>
      <pc:sldChg chg="modSp mod">
        <pc:chgData name="Trudie Hughes" userId="0253f165-71f1-49b6-adfa-5c86101c5e0e" providerId="ADAL" clId="{F8DD106D-11F5-4683-A9A5-0B55978F94A9}" dt="2024-12-10T19:03:14.073" v="1005" actId="2711"/>
        <pc:sldMkLst>
          <pc:docMk/>
          <pc:sldMk cId="2746308823" sldId="268"/>
        </pc:sldMkLst>
        <pc:spChg chg="mod">
          <ac:chgData name="Trudie Hughes" userId="0253f165-71f1-49b6-adfa-5c86101c5e0e" providerId="ADAL" clId="{F8DD106D-11F5-4683-A9A5-0B55978F94A9}" dt="2024-12-10T19:01:41.183" v="994" actId="255"/>
          <ac:spMkLst>
            <pc:docMk/>
            <pc:sldMk cId="2746308823" sldId="268"/>
            <ac:spMk id="5" creationId="{00000000-0000-0000-0000-000000000000}"/>
          </ac:spMkLst>
        </pc:spChg>
        <pc:spChg chg="mod">
          <ac:chgData name="Trudie Hughes" userId="0253f165-71f1-49b6-adfa-5c86101c5e0e" providerId="ADAL" clId="{F8DD106D-11F5-4683-A9A5-0B55978F94A9}" dt="2024-12-10T19:01:51.475" v="995" actId="2711"/>
          <ac:spMkLst>
            <pc:docMk/>
            <pc:sldMk cId="2746308823" sldId="268"/>
            <ac:spMk id="8" creationId="{1DAEB18D-8B0A-1FE4-A34E-587F36B0630E}"/>
          </ac:spMkLst>
        </pc:spChg>
        <pc:graphicFrameChg chg="mod">
          <ac:chgData name="Trudie Hughes" userId="0253f165-71f1-49b6-adfa-5c86101c5e0e" providerId="ADAL" clId="{F8DD106D-11F5-4683-A9A5-0B55978F94A9}" dt="2024-12-10T19:03:14.073" v="1005" actId="2711"/>
          <ac:graphicFrameMkLst>
            <pc:docMk/>
            <pc:sldMk cId="2746308823" sldId="268"/>
            <ac:graphicFrameMk id="16" creationId="{E0C0FC2B-16F0-BE28-D600-60507AA5FD3D}"/>
          </ac:graphicFrameMkLst>
        </pc:graphicFrameChg>
      </pc:sldChg>
      <pc:sldChg chg="modSp mod">
        <pc:chgData name="Trudie Hughes" userId="0253f165-71f1-49b6-adfa-5c86101c5e0e" providerId="ADAL" clId="{F8DD106D-11F5-4683-A9A5-0B55978F94A9}" dt="2024-12-10T19:01:05.810" v="992" actId="27636"/>
        <pc:sldMkLst>
          <pc:docMk/>
          <pc:sldMk cId="3678199859" sldId="271"/>
        </pc:sldMkLst>
        <pc:spChg chg="mod">
          <ac:chgData name="Trudie Hughes" userId="0253f165-71f1-49b6-adfa-5c86101c5e0e" providerId="ADAL" clId="{F8DD106D-11F5-4683-A9A5-0B55978F94A9}" dt="2024-12-10T19:00:57.532" v="990" actId="27636"/>
          <ac:spMkLst>
            <pc:docMk/>
            <pc:sldMk cId="3678199859" sldId="271"/>
            <ac:spMk id="7" creationId="{F118AF46-DE67-7CA7-58F0-75FAE9997E13}"/>
          </ac:spMkLst>
        </pc:spChg>
        <pc:spChg chg="mod">
          <ac:chgData name="Trudie Hughes" userId="0253f165-71f1-49b6-adfa-5c86101c5e0e" providerId="ADAL" clId="{F8DD106D-11F5-4683-A9A5-0B55978F94A9}" dt="2024-12-10T19:01:05.810" v="992" actId="27636"/>
          <ac:spMkLst>
            <pc:docMk/>
            <pc:sldMk cId="3678199859" sldId="271"/>
            <ac:spMk id="19" creationId="{9C4E99E9-8FD6-AD27-CE4C-29A71A63AA83}"/>
          </ac:spMkLst>
        </pc:spChg>
      </pc:sldChg>
      <pc:sldChg chg="modSp mod">
        <pc:chgData name="Trudie Hughes" userId="0253f165-71f1-49b6-adfa-5c86101c5e0e" providerId="ADAL" clId="{F8DD106D-11F5-4683-A9A5-0B55978F94A9}" dt="2024-12-10T18:53:15.045" v="829" actId="962"/>
        <pc:sldMkLst>
          <pc:docMk/>
          <pc:sldMk cId="1467908825" sldId="272"/>
        </pc:sldMkLst>
        <pc:spChg chg="mod">
          <ac:chgData name="Trudie Hughes" userId="0253f165-71f1-49b6-adfa-5c86101c5e0e" providerId="ADAL" clId="{F8DD106D-11F5-4683-A9A5-0B55978F94A9}" dt="2024-12-10T18:50:51.021" v="451" actId="2711"/>
          <ac:spMkLst>
            <pc:docMk/>
            <pc:sldMk cId="1467908825" sldId="272"/>
            <ac:spMk id="5" creationId="{00000000-0000-0000-0000-000000000000}"/>
          </ac:spMkLst>
        </pc:spChg>
        <pc:spChg chg="mod">
          <ac:chgData name="Trudie Hughes" userId="0253f165-71f1-49b6-adfa-5c86101c5e0e" providerId="ADAL" clId="{F8DD106D-11F5-4683-A9A5-0B55978F94A9}" dt="2024-12-10T18:51:04.581" v="452" actId="2711"/>
          <ac:spMkLst>
            <pc:docMk/>
            <pc:sldMk cId="1467908825" sldId="272"/>
            <ac:spMk id="9" creationId="{3DA91082-91EC-EE86-5AEA-E9306EF45FBD}"/>
          </ac:spMkLst>
        </pc:spChg>
        <pc:graphicFrameChg chg="mod">
          <ac:chgData name="Trudie Hughes" userId="0253f165-71f1-49b6-adfa-5c86101c5e0e" providerId="ADAL" clId="{F8DD106D-11F5-4683-A9A5-0B55978F94A9}" dt="2024-12-10T18:53:15.045" v="829" actId="962"/>
          <ac:graphicFrameMkLst>
            <pc:docMk/>
            <pc:sldMk cId="1467908825" sldId="272"/>
            <ac:graphicFrameMk id="21" creationId="{5881118F-45C9-C800-614C-C0C2FFDCFD90}"/>
          </ac:graphicFrameMkLst>
        </pc:graphicFrameChg>
      </pc:sldChg>
      <pc:sldChg chg="modSp mod">
        <pc:chgData name="Trudie Hughes" userId="0253f165-71f1-49b6-adfa-5c86101c5e0e" providerId="ADAL" clId="{F8DD106D-11F5-4683-A9A5-0B55978F94A9}" dt="2024-12-10T18:50:34.961" v="450" actId="2711"/>
        <pc:sldMkLst>
          <pc:docMk/>
          <pc:sldMk cId="39102511" sldId="273"/>
        </pc:sldMkLst>
        <pc:spChg chg="mod">
          <ac:chgData name="Trudie Hughes" userId="0253f165-71f1-49b6-adfa-5c86101c5e0e" providerId="ADAL" clId="{F8DD106D-11F5-4683-A9A5-0B55978F94A9}" dt="2024-12-10T18:50:34.961" v="450" actId="2711"/>
          <ac:spMkLst>
            <pc:docMk/>
            <pc:sldMk cId="39102511" sldId="273"/>
            <ac:spMk id="5" creationId="{A08D5676-35F0-2559-86C1-813DD2ABF200}"/>
          </ac:spMkLst>
        </pc:spChg>
        <pc:spChg chg="mod">
          <ac:chgData name="Trudie Hughes" userId="0253f165-71f1-49b6-adfa-5c86101c5e0e" providerId="ADAL" clId="{F8DD106D-11F5-4683-A9A5-0B55978F94A9}" dt="2024-12-10T18:50:22.303" v="449" actId="2711"/>
          <ac:spMkLst>
            <pc:docMk/>
            <pc:sldMk cId="39102511" sldId="273"/>
            <ac:spMk id="16" creationId="{00000000-0000-0000-0000-000000000000}"/>
          </ac:spMkLst>
        </pc:spChg>
      </pc:sldChg>
      <pc:sldChg chg="modSp mod">
        <pc:chgData name="Trudie Hughes" userId="0253f165-71f1-49b6-adfa-5c86101c5e0e" providerId="ADAL" clId="{F8DD106D-11F5-4683-A9A5-0B55978F94A9}" dt="2024-12-10T18:58:11.803" v="977" actId="2711"/>
        <pc:sldMkLst>
          <pc:docMk/>
          <pc:sldMk cId="75343383" sldId="275"/>
        </pc:sldMkLst>
        <pc:spChg chg="mod">
          <ac:chgData name="Trudie Hughes" userId="0253f165-71f1-49b6-adfa-5c86101c5e0e" providerId="ADAL" clId="{F8DD106D-11F5-4683-A9A5-0B55978F94A9}" dt="2024-12-10T18:57:57.758" v="976" actId="255"/>
          <ac:spMkLst>
            <pc:docMk/>
            <pc:sldMk cId="75343383" sldId="275"/>
            <ac:spMk id="5" creationId="{00000000-0000-0000-0000-000000000000}"/>
          </ac:spMkLst>
        </pc:spChg>
        <pc:spChg chg="mod">
          <ac:chgData name="Trudie Hughes" userId="0253f165-71f1-49b6-adfa-5c86101c5e0e" providerId="ADAL" clId="{F8DD106D-11F5-4683-A9A5-0B55978F94A9}" dt="2024-12-10T18:58:11.803" v="977" actId="2711"/>
          <ac:spMkLst>
            <pc:docMk/>
            <pc:sldMk cId="75343383" sldId="275"/>
            <ac:spMk id="6" creationId="{00000000-0000-0000-0000-000000000000}"/>
          </ac:spMkLst>
        </pc:spChg>
      </pc:sldChg>
      <pc:sldChg chg="modSp mod">
        <pc:chgData name="Trudie Hughes" userId="0253f165-71f1-49b6-adfa-5c86101c5e0e" providerId="ADAL" clId="{F8DD106D-11F5-4683-A9A5-0B55978F94A9}" dt="2024-12-10T18:58:52.700" v="980" actId="255"/>
        <pc:sldMkLst>
          <pc:docMk/>
          <pc:sldMk cId="544503145" sldId="276"/>
        </pc:sldMkLst>
        <pc:spChg chg="mod">
          <ac:chgData name="Trudie Hughes" userId="0253f165-71f1-49b6-adfa-5c86101c5e0e" providerId="ADAL" clId="{F8DD106D-11F5-4683-A9A5-0B55978F94A9}" dt="2024-12-10T18:58:24.910" v="978" actId="2711"/>
          <ac:spMkLst>
            <pc:docMk/>
            <pc:sldMk cId="544503145" sldId="276"/>
            <ac:spMk id="5" creationId="{00000000-0000-0000-0000-000000000000}"/>
          </ac:spMkLst>
        </pc:spChg>
        <pc:spChg chg="mod">
          <ac:chgData name="Trudie Hughes" userId="0253f165-71f1-49b6-adfa-5c86101c5e0e" providerId="ADAL" clId="{F8DD106D-11F5-4683-A9A5-0B55978F94A9}" dt="2024-12-10T18:58:52.700" v="980" actId="255"/>
          <ac:spMkLst>
            <pc:docMk/>
            <pc:sldMk cId="544503145" sldId="276"/>
            <ac:spMk id="6" creationId="{00000000-0000-0000-0000-000000000000}"/>
          </ac:spMkLst>
        </pc:spChg>
      </pc:sldChg>
      <pc:sldChg chg="modSp mod">
        <pc:chgData name="Trudie Hughes" userId="0253f165-71f1-49b6-adfa-5c86101c5e0e" providerId="ADAL" clId="{F8DD106D-11F5-4683-A9A5-0B55978F94A9}" dt="2024-12-10T18:59:27.159" v="983" actId="255"/>
        <pc:sldMkLst>
          <pc:docMk/>
          <pc:sldMk cId="2854714040" sldId="277"/>
        </pc:sldMkLst>
        <pc:spChg chg="mod">
          <ac:chgData name="Trudie Hughes" userId="0253f165-71f1-49b6-adfa-5c86101c5e0e" providerId="ADAL" clId="{F8DD106D-11F5-4683-A9A5-0B55978F94A9}" dt="2024-12-10T18:59:10.016" v="981" actId="2711"/>
          <ac:spMkLst>
            <pc:docMk/>
            <pc:sldMk cId="2854714040" sldId="277"/>
            <ac:spMk id="5" creationId="{00000000-0000-0000-0000-000000000000}"/>
          </ac:spMkLst>
        </pc:spChg>
        <pc:spChg chg="mod">
          <ac:chgData name="Trudie Hughes" userId="0253f165-71f1-49b6-adfa-5c86101c5e0e" providerId="ADAL" clId="{F8DD106D-11F5-4683-A9A5-0B55978F94A9}" dt="2024-12-10T18:59:27.159" v="983" actId="255"/>
          <ac:spMkLst>
            <pc:docMk/>
            <pc:sldMk cId="2854714040" sldId="277"/>
            <ac:spMk id="9" creationId="{A0C93F6E-BA28-5989-497E-EAD062E6E964}"/>
          </ac:spMkLst>
        </pc:spChg>
      </pc:sldChg>
      <pc:sldChg chg="modSp mod">
        <pc:chgData name="Trudie Hughes" userId="0253f165-71f1-49b6-adfa-5c86101c5e0e" providerId="ADAL" clId="{F8DD106D-11F5-4683-A9A5-0B55978F94A9}" dt="2024-12-10T19:00:38.078" v="987" actId="2711"/>
        <pc:sldMkLst>
          <pc:docMk/>
          <pc:sldMk cId="563251005" sldId="278"/>
        </pc:sldMkLst>
        <pc:spChg chg="mod">
          <ac:chgData name="Trudie Hughes" userId="0253f165-71f1-49b6-adfa-5c86101c5e0e" providerId="ADAL" clId="{F8DD106D-11F5-4683-A9A5-0B55978F94A9}" dt="2024-12-10T18:59:56.917" v="984" actId="2711"/>
          <ac:spMkLst>
            <pc:docMk/>
            <pc:sldMk cId="563251005" sldId="278"/>
            <ac:spMk id="5" creationId="{00000000-0000-0000-0000-000000000000}"/>
          </ac:spMkLst>
        </pc:spChg>
        <pc:spChg chg="mod">
          <ac:chgData name="Trudie Hughes" userId="0253f165-71f1-49b6-adfa-5c86101c5e0e" providerId="ADAL" clId="{F8DD106D-11F5-4683-A9A5-0B55978F94A9}" dt="2024-12-10T19:00:38.078" v="987" actId="2711"/>
          <ac:spMkLst>
            <pc:docMk/>
            <pc:sldMk cId="563251005" sldId="278"/>
            <ac:spMk id="6" creationId="{68D68F31-0A38-65A5-E332-AAF85F1520BF}"/>
          </ac:spMkLst>
        </pc:spChg>
        <pc:spChg chg="mod">
          <ac:chgData name="Trudie Hughes" userId="0253f165-71f1-49b6-adfa-5c86101c5e0e" providerId="ADAL" clId="{F8DD106D-11F5-4683-A9A5-0B55978F94A9}" dt="2024-12-10T19:00:10.507" v="985" actId="2711"/>
          <ac:spMkLst>
            <pc:docMk/>
            <pc:sldMk cId="563251005" sldId="278"/>
            <ac:spMk id="9" creationId="{A0C93F6E-BA28-5989-497E-EAD062E6E964}"/>
          </ac:spMkLst>
        </pc:spChg>
      </pc:sldChg>
      <pc:sldChg chg="modSp mod">
        <pc:chgData name="Trudie Hughes" userId="0253f165-71f1-49b6-adfa-5c86101c5e0e" providerId="ADAL" clId="{F8DD106D-11F5-4683-A9A5-0B55978F94A9}" dt="2024-12-10T19:04:24.694" v="1010" actId="2711"/>
        <pc:sldMkLst>
          <pc:docMk/>
          <pc:sldMk cId="2374919259" sldId="279"/>
        </pc:sldMkLst>
        <pc:spChg chg="mod">
          <ac:chgData name="Trudie Hughes" userId="0253f165-71f1-49b6-adfa-5c86101c5e0e" providerId="ADAL" clId="{F8DD106D-11F5-4683-A9A5-0B55978F94A9}" dt="2024-12-10T19:03:54.322" v="1007" actId="255"/>
          <ac:spMkLst>
            <pc:docMk/>
            <pc:sldMk cId="2374919259" sldId="279"/>
            <ac:spMk id="5" creationId="{30AE8CF3-7354-5501-AC06-49ECA3ACF08A}"/>
          </ac:spMkLst>
        </pc:spChg>
        <pc:spChg chg="mod">
          <ac:chgData name="Trudie Hughes" userId="0253f165-71f1-49b6-adfa-5c86101c5e0e" providerId="ADAL" clId="{F8DD106D-11F5-4683-A9A5-0B55978F94A9}" dt="2024-12-10T19:04:24.694" v="1010" actId="2711"/>
          <ac:spMkLst>
            <pc:docMk/>
            <pc:sldMk cId="2374919259" sldId="279"/>
            <ac:spMk id="11" creationId="{1C577410-16EC-45D1-A3AF-20D464D67A59}"/>
          </ac:spMkLst>
        </pc:spChg>
        <pc:graphicFrameChg chg="mod">
          <ac:chgData name="Trudie Hughes" userId="0253f165-71f1-49b6-adfa-5c86101c5e0e" providerId="ADAL" clId="{F8DD106D-11F5-4683-A9A5-0B55978F94A9}" dt="2024-12-10T19:04:16.120" v="1009" actId="2711"/>
          <ac:graphicFrameMkLst>
            <pc:docMk/>
            <pc:sldMk cId="2374919259" sldId="279"/>
            <ac:graphicFrameMk id="14" creationId="{17C0E344-B93C-1745-B0AC-40BA8F3110BA}"/>
          </ac:graphicFrameMkLst>
        </pc:graphicFrameChg>
      </pc:sldChg>
      <pc:sldChg chg="modSp mod">
        <pc:chgData name="Trudie Hughes" userId="0253f165-71f1-49b6-adfa-5c86101c5e0e" providerId="ADAL" clId="{F8DD106D-11F5-4683-A9A5-0B55978F94A9}" dt="2024-12-10T18:57:33.817" v="974" actId="2711"/>
        <pc:sldMkLst>
          <pc:docMk/>
          <pc:sldMk cId="179079967" sldId="280"/>
        </pc:sldMkLst>
        <pc:spChg chg="mod">
          <ac:chgData name="Trudie Hughes" userId="0253f165-71f1-49b6-adfa-5c86101c5e0e" providerId="ADAL" clId="{F8DD106D-11F5-4683-A9A5-0B55978F94A9}" dt="2024-12-10T18:56:42.243" v="970" actId="255"/>
          <ac:spMkLst>
            <pc:docMk/>
            <pc:sldMk cId="179079967" sldId="280"/>
            <ac:spMk id="16" creationId="{6CA62DB0-17F6-6B54-D87D-6E68822019AD}"/>
          </ac:spMkLst>
        </pc:spChg>
        <pc:graphicFrameChg chg="mod">
          <ac:chgData name="Trudie Hughes" userId="0253f165-71f1-49b6-adfa-5c86101c5e0e" providerId="ADAL" clId="{F8DD106D-11F5-4683-A9A5-0B55978F94A9}" dt="2024-12-10T18:57:33.817" v="974" actId="2711"/>
          <ac:graphicFrameMkLst>
            <pc:docMk/>
            <pc:sldMk cId="179079967" sldId="280"/>
            <ac:graphicFrameMk id="9" creationId="{7D2C7A4A-FD65-AD00-5135-A7C775F73608}"/>
          </ac:graphicFrameMkLst>
        </pc:graphicFrameChg>
      </pc:sldChg>
      <pc:sldChg chg="modSp mod">
        <pc:chgData name="Trudie Hughes" userId="0253f165-71f1-49b6-adfa-5c86101c5e0e" providerId="ADAL" clId="{F8DD106D-11F5-4683-A9A5-0B55978F94A9}" dt="2024-12-10T18:56:19.157" v="968" actId="962"/>
        <pc:sldMkLst>
          <pc:docMk/>
          <pc:sldMk cId="3746476678" sldId="281"/>
        </pc:sldMkLst>
        <pc:spChg chg="mod">
          <ac:chgData name="Trudie Hughes" userId="0253f165-71f1-49b6-adfa-5c86101c5e0e" providerId="ADAL" clId="{F8DD106D-11F5-4683-A9A5-0B55978F94A9}" dt="2024-12-10T18:55:32.772" v="842" actId="27636"/>
          <ac:spMkLst>
            <pc:docMk/>
            <pc:sldMk cId="3746476678" sldId="281"/>
            <ac:spMk id="2" creationId="{E6E014A0-A86D-F410-E5E2-E186E7C33E85}"/>
          </ac:spMkLst>
        </pc:spChg>
        <pc:picChg chg="mod">
          <ac:chgData name="Trudie Hughes" userId="0253f165-71f1-49b6-adfa-5c86101c5e0e" providerId="ADAL" clId="{F8DD106D-11F5-4683-A9A5-0B55978F94A9}" dt="2024-12-10T18:56:19.157" v="968" actId="962"/>
          <ac:picMkLst>
            <pc:docMk/>
            <pc:sldMk cId="3746476678" sldId="281"/>
            <ac:picMk id="24" creationId="{737CB86C-94C4-D168-9A8A-4E0BC951421E}"/>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dirty="0">
                <a:latin typeface="Arial" panose="020B0604020202020204" pitchFamily="34" charset="0"/>
                <a:cs typeface="Arial" panose="020B0604020202020204" pitchFamily="34" charset="0"/>
              </a:rPr>
              <a:t>Postsecondary Distribution of Perkins V Funds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Distribution of Perkins V Grant Funds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D0A-4ACA-A3EB-1AB5C22E2A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D0A-4ACA-A3EB-1AB5C22E2A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D0A-4ACA-A3EB-1AB5C22E2A55}"/>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State Admin</c:v>
                </c:pt>
                <c:pt idx="1">
                  <c:v>State Leadership</c:v>
                </c:pt>
                <c:pt idx="2">
                  <c:v>Basic Grant to Colleges</c:v>
                </c:pt>
              </c:strCache>
            </c:strRef>
          </c:cat>
          <c:val>
            <c:numRef>
              <c:f>Sheet1!$B$2:$B$4</c:f>
              <c:numCache>
                <c:formatCode>0.00%</c:formatCode>
                <c:ptCount val="3"/>
                <c:pt idx="0">
                  <c:v>0.05</c:v>
                </c:pt>
                <c:pt idx="1">
                  <c:v>0.1</c:v>
                </c:pt>
                <c:pt idx="2">
                  <c:v>0.85</c:v>
                </c:pt>
              </c:numCache>
            </c:numRef>
          </c:val>
          <c:extLst>
            <c:ext xmlns:c16="http://schemas.microsoft.com/office/drawing/2014/chart" uri="{C3380CC4-5D6E-409C-BE32-E72D297353CC}">
              <c16:uniqueId val="{00000000-48B2-459C-BEC9-635C53CFADB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4246A1-C84C-47E2-B097-CC207DE22706}"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7CAAD595-80A7-4BE6-B6AA-EB3624E79E73}">
      <dgm:prSet/>
      <dgm:spPr/>
      <dgm:t>
        <a:bodyPr/>
        <a:lstStyle/>
        <a:p>
          <a:r>
            <a:rPr lang="en-US" b="1" dirty="0">
              <a:latin typeface="Arial" panose="020B0604020202020204" pitchFamily="34" charset="0"/>
              <a:cs typeface="Arial" panose="020B0604020202020204" pitchFamily="34" charset="0"/>
            </a:rPr>
            <a:t>Local Needs Assessment (CLNA):</a:t>
          </a:r>
          <a:endParaRPr lang="en-US" dirty="0">
            <a:latin typeface="Arial" panose="020B0604020202020204" pitchFamily="34" charset="0"/>
            <a:cs typeface="Arial" panose="020B0604020202020204" pitchFamily="34" charset="0"/>
          </a:endParaRPr>
        </a:p>
      </dgm:t>
    </dgm:pt>
    <dgm:pt modelId="{9712F7B7-0699-4F27-A8EE-F5FB07A54E57}" type="parTrans" cxnId="{BF83D784-4F3A-4918-8A5F-15EF28D2774E}">
      <dgm:prSet/>
      <dgm:spPr/>
      <dgm:t>
        <a:bodyPr/>
        <a:lstStyle/>
        <a:p>
          <a:endParaRPr lang="en-US"/>
        </a:p>
      </dgm:t>
    </dgm:pt>
    <dgm:pt modelId="{DA89C428-CA3E-417E-B672-3CC39976CFFB}" type="sibTrans" cxnId="{BF83D784-4F3A-4918-8A5F-15EF28D2774E}">
      <dgm:prSet/>
      <dgm:spPr/>
      <dgm:t>
        <a:bodyPr/>
        <a:lstStyle/>
        <a:p>
          <a:endParaRPr lang="en-US"/>
        </a:p>
      </dgm:t>
    </dgm:pt>
    <dgm:pt modelId="{B02A7D8F-4788-4269-885D-CD8ADEB63201}">
      <dgm:prSet/>
      <dgm:spPr/>
      <dgm:t>
        <a:bodyPr/>
        <a:lstStyle/>
        <a:p>
          <a:r>
            <a:rPr lang="en-US" b="1" dirty="0">
              <a:latin typeface="Arial" panose="020B0604020202020204" pitchFamily="34" charset="0"/>
              <a:cs typeface="Arial" panose="020B0604020202020204" pitchFamily="34" charset="0"/>
            </a:rPr>
            <a:t>Requires biennial assessment to align programs with workforce demands.</a:t>
          </a:r>
          <a:endParaRPr lang="en-US" dirty="0">
            <a:latin typeface="Arial" panose="020B0604020202020204" pitchFamily="34" charset="0"/>
            <a:cs typeface="Arial" panose="020B0604020202020204" pitchFamily="34" charset="0"/>
          </a:endParaRPr>
        </a:p>
      </dgm:t>
    </dgm:pt>
    <dgm:pt modelId="{1959474B-8482-4FDB-97E1-657E6D7C5EA0}" type="parTrans" cxnId="{44E30BE2-8036-4E26-BE56-3F1A7E40930E}">
      <dgm:prSet/>
      <dgm:spPr/>
      <dgm:t>
        <a:bodyPr/>
        <a:lstStyle/>
        <a:p>
          <a:endParaRPr lang="en-US"/>
        </a:p>
      </dgm:t>
    </dgm:pt>
    <dgm:pt modelId="{4D33B4CC-F47B-4EE7-BDDD-56B9FFF2D7AA}" type="sibTrans" cxnId="{44E30BE2-8036-4E26-BE56-3F1A7E40930E}">
      <dgm:prSet/>
      <dgm:spPr/>
      <dgm:t>
        <a:bodyPr/>
        <a:lstStyle/>
        <a:p>
          <a:endParaRPr lang="en-US"/>
        </a:p>
      </dgm:t>
    </dgm:pt>
    <dgm:pt modelId="{88964FEF-F347-4B5D-BDD8-CB590073A0EF}">
      <dgm:prSet/>
      <dgm:spPr/>
      <dgm:t>
        <a:bodyPr/>
        <a:lstStyle/>
        <a:p>
          <a:r>
            <a:rPr lang="en-US" b="1" dirty="0">
              <a:latin typeface="Arial" panose="020B0604020202020204" pitchFamily="34" charset="0"/>
              <a:cs typeface="Arial" panose="020B0604020202020204" pitchFamily="34" charset="0"/>
            </a:rPr>
            <a:t>Engages local stakeholders to identify gaps and align resources.</a:t>
          </a:r>
          <a:endParaRPr lang="en-US" dirty="0">
            <a:latin typeface="Arial" panose="020B0604020202020204" pitchFamily="34" charset="0"/>
            <a:cs typeface="Arial" panose="020B0604020202020204" pitchFamily="34" charset="0"/>
          </a:endParaRPr>
        </a:p>
      </dgm:t>
    </dgm:pt>
    <dgm:pt modelId="{8032284D-05FB-46BE-82CF-9162AC7BF05C}" type="parTrans" cxnId="{B4279DB8-22D7-4D8A-9030-52A7F4E64281}">
      <dgm:prSet/>
      <dgm:spPr/>
      <dgm:t>
        <a:bodyPr/>
        <a:lstStyle/>
        <a:p>
          <a:endParaRPr lang="en-US"/>
        </a:p>
      </dgm:t>
    </dgm:pt>
    <dgm:pt modelId="{0CB6CB73-6D97-4E4D-9B1B-7306E95540B8}" type="sibTrans" cxnId="{B4279DB8-22D7-4D8A-9030-52A7F4E64281}">
      <dgm:prSet/>
      <dgm:spPr/>
      <dgm:t>
        <a:bodyPr/>
        <a:lstStyle/>
        <a:p>
          <a:endParaRPr lang="en-US"/>
        </a:p>
      </dgm:t>
    </dgm:pt>
    <dgm:pt modelId="{3E0D162B-EF28-4B76-8B5A-23ECAEDB2192}">
      <dgm:prSet/>
      <dgm:spPr/>
      <dgm:t>
        <a:bodyPr/>
        <a:lstStyle/>
        <a:p>
          <a:r>
            <a:rPr lang="en-US" b="1" dirty="0">
              <a:latin typeface="Arial" panose="020B0604020202020204" pitchFamily="34" charset="0"/>
              <a:cs typeface="Arial" panose="020B0604020202020204" pitchFamily="34" charset="0"/>
            </a:rPr>
            <a:t>Special Populations:</a:t>
          </a:r>
          <a:endParaRPr lang="en-US" dirty="0">
            <a:latin typeface="Arial" panose="020B0604020202020204" pitchFamily="34" charset="0"/>
            <a:cs typeface="Arial" panose="020B0604020202020204" pitchFamily="34" charset="0"/>
          </a:endParaRPr>
        </a:p>
      </dgm:t>
    </dgm:pt>
    <dgm:pt modelId="{FB2705CF-780E-4A0E-961E-03F1C1BA997C}" type="parTrans" cxnId="{D9752433-53E1-422E-BC5A-3EE34B047B7A}">
      <dgm:prSet/>
      <dgm:spPr/>
      <dgm:t>
        <a:bodyPr/>
        <a:lstStyle/>
        <a:p>
          <a:endParaRPr lang="en-US"/>
        </a:p>
      </dgm:t>
    </dgm:pt>
    <dgm:pt modelId="{745F4609-73C4-4F87-AD86-2489BB02C141}" type="sibTrans" cxnId="{D9752433-53E1-422E-BC5A-3EE34B047B7A}">
      <dgm:prSet/>
      <dgm:spPr/>
      <dgm:t>
        <a:bodyPr/>
        <a:lstStyle/>
        <a:p>
          <a:endParaRPr lang="en-US"/>
        </a:p>
      </dgm:t>
    </dgm:pt>
    <dgm:pt modelId="{43305E2B-A007-452B-A7FF-E4FD8BDF66C6}">
      <dgm:prSet/>
      <dgm:spPr/>
      <dgm:t>
        <a:bodyPr/>
        <a:lstStyle/>
        <a:p>
          <a:r>
            <a:rPr lang="en-US" b="1" dirty="0">
              <a:latin typeface="Arial" panose="020B0604020202020204" pitchFamily="34" charset="0"/>
              <a:cs typeface="Arial" panose="020B0604020202020204" pitchFamily="34" charset="0"/>
            </a:rPr>
            <a:t>Inclusive support for individuals with disabilities, low-income students, non-traditional fields, etc.</a:t>
          </a:r>
          <a:endParaRPr lang="en-US" dirty="0">
            <a:latin typeface="Arial" panose="020B0604020202020204" pitchFamily="34" charset="0"/>
            <a:cs typeface="Arial" panose="020B0604020202020204" pitchFamily="34" charset="0"/>
          </a:endParaRPr>
        </a:p>
      </dgm:t>
    </dgm:pt>
    <dgm:pt modelId="{A73A2F6E-2EE9-406B-9322-98FB9D79034A}" type="parTrans" cxnId="{79C718DF-EB09-41ED-ABE6-0739A07FB883}">
      <dgm:prSet/>
      <dgm:spPr/>
      <dgm:t>
        <a:bodyPr/>
        <a:lstStyle/>
        <a:p>
          <a:endParaRPr lang="en-US"/>
        </a:p>
      </dgm:t>
    </dgm:pt>
    <dgm:pt modelId="{13357E4F-C4EB-4AE5-8F82-40D40B27AF9F}" type="sibTrans" cxnId="{79C718DF-EB09-41ED-ABE6-0739A07FB883}">
      <dgm:prSet/>
      <dgm:spPr/>
      <dgm:t>
        <a:bodyPr/>
        <a:lstStyle/>
        <a:p>
          <a:endParaRPr lang="en-US"/>
        </a:p>
      </dgm:t>
    </dgm:pt>
    <dgm:pt modelId="{76361C96-FED7-425B-A5C1-0CC2966BA6E5}">
      <dgm:prSet/>
      <dgm:spPr/>
      <dgm:t>
        <a:bodyPr/>
        <a:lstStyle/>
        <a:p>
          <a:r>
            <a:rPr lang="en-US" b="1" dirty="0">
              <a:latin typeface="Arial" panose="020B0604020202020204" pitchFamily="34" charset="0"/>
              <a:cs typeface="Arial" panose="020B0604020202020204" pitchFamily="34" charset="0"/>
            </a:rPr>
            <a:t>Focus on removing barriers to equitable CTE access.</a:t>
          </a:r>
          <a:endParaRPr lang="en-US" dirty="0">
            <a:latin typeface="Arial" panose="020B0604020202020204" pitchFamily="34" charset="0"/>
            <a:cs typeface="Arial" panose="020B0604020202020204" pitchFamily="34" charset="0"/>
          </a:endParaRPr>
        </a:p>
      </dgm:t>
    </dgm:pt>
    <dgm:pt modelId="{CE604A99-2241-4374-A9AE-2ADF78592047}" type="parTrans" cxnId="{3E6CA099-0ABD-444F-9AD7-E2A21F5341A5}">
      <dgm:prSet/>
      <dgm:spPr/>
      <dgm:t>
        <a:bodyPr/>
        <a:lstStyle/>
        <a:p>
          <a:endParaRPr lang="en-US"/>
        </a:p>
      </dgm:t>
    </dgm:pt>
    <dgm:pt modelId="{53FC583C-6895-4F97-8904-A71D8D0F9396}" type="sibTrans" cxnId="{3E6CA099-0ABD-444F-9AD7-E2A21F5341A5}">
      <dgm:prSet/>
      <dgm:spPr/>
      <dgm:t>
        <a:bodyPr/>
        <a:lstStyle/>
        <a:p>
          <a:endParaRPr lang="en-US"/>
        </a:p>
      </dgm:t>
    </dgm:pt>
    <dgm:pt modelId="{C784A560-4874-413F-9369-EDB98A8EC539}" type="pres">
      <dgm:prSet presAssocID="{5B4246A1-C84C-47E2-B097-CC207DE22706}" presName="Name0" presStyleCnt="0">
        <dgm:presLayoutVars>
          <dgm:dir/>
          <dgm:animLvl val="lvl"/>
          <dgm:resizeHandles val="exact"/>
        </dgm:presLayoutVars>
      </dgm:prSet>
      <dgm:spPr/>
    </dgm:pt>
    <dgm:pt modelId="{9949C753-A265-49A3-B3B8-573D391D1F58}" type="pres">
      <dgm:prSet presAssocID="{7CAAD595-80A7-4BE6-B6AA-EB3624E79E73}" presName="linNode" presStyleCnt="0"/>
      <dgm:spPr/>
    </dgm:pt>
    <dgm:pt modelId="{38888685-430B-41E5-82ED-A68630C738D5}" type="pres">
      <dgm:prSet presAssocID="{7CAAD595-80A7-4BE6-B6AA-EB3624E79E73}" presName="parentText" presStyleLbl="node1" presStyleIdx="0" presStyleCnt="2" custLinFactNeighborX="-255" custLinFactNeighborY="-747">
        <dgm:presLayoutVars>
          <dgm:chMax val="1"/>
          <dgm:bulletEnabled val="1"/>
        </dgm:presLayoutVars>
      </dgm:prSet>
      <dgm:spPr/>
    </dgm:pt>
    <dgm:pt modelId="{07433C4E-4A58-4980-A420-12B550A20EDC}" type="pres">
      <dgm:prSet presAssocID="{7CAAD595-80A7-4BE6-B6AA-EB3624E79E73}" presName="descendantText" presStyleLbl="alignAccFollowNode1" presStyleIdx="0" presStyleCnt="2">
        <dgm:presLayoutVars>
          <dgm:bulletEnabled val="1"/>
        </dgm:presLayoutVars>
      </dgm:prSet>
      <dgm:spPr/>
    </dgm:pt>
    <dgm:pt modelId="{68A6CE98-C6A3-4835-94D0-9B491B28F160}" type="pres">
      <dgm:prSet presAssocID="{DA89C428-CA3E-417E-B672-3CC39976CFFB}" presName="sp" presStyleCnt="0"/>
      <dgm:spPr/>
    </dgm:pt>
    <dgm:pt modelId="{E7EA50EA-F595-4D3C-8D2A-884BCB47E513}" type="pres">
      <dgm:prSet presAssocID="{3E0D162B-EF28-4B76-8B5A-23ECAEDB2192}" presName="linNode" presStyleCnt="0"/>
      <dgm:spPr/>
    </dgm:pt>
    <dgm:pt modelId="{D3B7FF46-D40C-4BE6-86E8-E83BB4F8CBCE}" type="pres">
      <dgm:prSet presAssocID="{3E0D162B-EF28-4B76-8B5A-23ECAEDB2192}" presName="parentText" presStyleLbl="node1" presStyleIdx="1" presStyleCnt="2">
        <dgm:presLayoutVars>
          <dgm:chMax val="1"/>
          <dgm:bulletEnabled val="1"/>
        </dgm:presLayoutVars>
      </dgm:prSet>
      <dgm:spPr/>
    </dgm:pt>
    <dgm:pt modelId="{A83EF4BC-B139-442A-887D-63F23449E509}" type="pres">
      <dgm:prSet presAssocID="{3E0D162B-EF28-4B76-8B5A-23ECAEDB2192}" presName="descendantText" presStyleLbl="alignAccFollowNode1" presStyleIdx="1" presStyleCnt="2">
        <dgm:presLayoutVars>
          <dgm:bulletEnabled val="1"/>
        </dgm:presLayoutVars>
      </dgm:prSet>
      <dgm:spPr/>
    </dgm:pt>
  </dgm:ptLst>
  <dgm:cxnLst>
    <dgm:cxn modelId="{D9752433-53E1-422E-BC5A-3EE34B047B7A}" srcId="{5B4246A1-C84C-47E2-B097-CC207DE22706}" destId="{3E0D162B-EF28-4B76-8B5A-23ECAEDB2192}" srcOrd="1" destOrd="0" parTransId="{FB2705CF-780E-4A0E-961E-03F1C1BA997C}" sibTransId="{745F4609-73C4-4F87-AD86-2489BB02C141}"/>
    <dgm:cxn modelId="{CC57D550-F1BB-44F9-8DAC-4CAF494A575F}" type="presOf" srcId="{88964FEF-F347-4B5D-BDD8-CB590073A0EF}" destId="{07433C4E-4A58-4980-A420-12B550A20EDC}" srcOrd="0" destOrd="1" presId="urn:microsoft.com/office/officeart/2005/8/layout/vList5"/>
    <dgm:cxn modelId="{16BE517C-695C-40CD-BA32-CFA0E63F3102}" type="presOf" srcId="{76361C96-FED7-425B-A5C1-0CC2966BA6E5}" destId="{A83EF4BC-B139-442A-887D-63F23449E509}" srcOrd="0" destOrd="1" presId="urn:microsoft.com/office/officeart/2005/8/layout/vList5"/>
    <dgm:cxn modelId="{BF83D784-4F3A-4918-8A5F-15EF28D2774E}" srcId="{5B4246A1-C84C-47E2-B097-CC207DE22706}" destId="{7CAAD595-80A7-4BE6-B6AA-EB3624E79E73}" srcOrd="0" destOrd="0" parTransId="{9712F7B7-0699-4F27-A8EE-F5FB07A54E57}" sibTransId="{DA89C428-CA3E-417E-B672-3CC39976CFFB}"/>
    <dgm:cxn modelId="{3E6CA099-0ABD-444F-9AD7-E2A21F5341A5}" srcId="{3E0D162B-EF28-4B76-8B5A-23ECAEDB2192}" destId="{76361C96-FED7-425B-A5C1-0CC2966BA6E5}" srcOrd="1" destOrd="0" parTransId="{CE604A99-2241-4374-A9AE-2ADF78592047}" sibTransId="{53FC583C-6895-4F97-8904-A71D8D0F9396}"/>
    <dgm:cxn modelId="{BF2694B3-935B-4972-A3A8-485862A754CE}" type="presOf" srcId="{5B4246A1-C84C-47E2-B097-CC207DE22706}" destId="{C784A560-4874-413F-9369-EDB98A8EC539}" srcOrd="0" destOrd="0" presId="urn:microsoft.com/office/officeart/2005/8/layout/vList5"/>
    <dgm:cxn modelId="{101E9EB3-E2A3-4709-927B-F9F72E803A91}" type="presOf" srcId="{3E0D162B-EF28-4B76-8B5A-23ECAEDB2192}" destId="{D3B7FF46-D40C-4BE6-86E8-E83BB4F8CBCE}" srcOrd="0" destOrd="0" presId="urn:microsoft.com/office/officeart/2005/8/layout/vList5"/>
    <dgm:cxn modelId="{B4279DB8-22D7-4D8A-9030-52A7F4E64281}" srcId="{7CAAD595-80A7-4BE6-B6AA-EB3624E79E73}" destId="{88964FEF-F347-4B5D-BDD8-CB590073A0EF}" srcOrd="1" destOrd="0" parTransId="{8032284D-05FB-46BE-82CF-9162AC7BF05C}" sibTransId="{0CB6CB73-6D97-4E4D-9B1B-7306E95540B8}"/>
    <dgm:cxn modelId="{0994C0B9-A413-4EAB-BEAB-C5E58BDAC40F}" type="presOf" srcId="{7CAAD595-80A7-4BE6-B6AA-EB3624E79E73}" destId="{38888685-430B-41E5-82ED-A68630C738D5}" srcOrd="0" destOrd="0" presId="urn:microsoft.com/office/officeart/2005/8/layout/vList5"/>
    <dgm:cxn modelId="{556B7ED7-8C64-49D0-BDB9-4F1F547E0785}" type="presOf" srcId="{43305E2B-A007-452B-A7FF-E4FD8BDF66C6}" destId="{A83EF4BC-B139-442A-887D-63F23449E509}" srcOrd="0" destOrd="0" presId="urn:microsoft.com/office/officeart/2005/8/layout/vList5"/>
    <dgm:cxn modelId="{79C718DF-EB09-41ED-ABE6-0739A07FB883}" srcId="{3E0D162B-EF28-4B76-8B5A-23ECAEDB2192}" destId="{43305E2B-A007-452B-A7FF-E4FD8BDF66C6}" srcOrd="0" destOrd="0" parTransId="{A73A2F6E-2EE9-406B-9322-98FB9D79034A}" sibTransId="{13357E4F-C4EB-4AE5-8F82-40D40B27AF9F}"/>
    <dgm:cxn modelId="{44E30BE2-8036-4E26-BE56-3F1A7E40930E}" srcId="{7CAAD595-80A7-4BE6-B6AA-EB3624E79E73}" destId="{B02A7D8F-4788-4269-885D-CD8ADEB63201}" srcOrd="0" destOrd="0" parTransId="{1959474B-8482-4FDB-97E1-657E6D7C5EA0}" sibTransId="{4D33B4CC-F47B-4EE7-BDDD-56B9FFF2D7AA}"/>
    <dgm:cxn modelId="{021A93F5-59E7-4BBF-AFE1-1F1B2F03E8DC}" type="presOf" srcId="{B02A7D8F-4788-4269-885D-CD8ADEB63201}" destId="{07433C4E-4A58-4980-A420-12B550A20EDC}" srcOrd="0" destOrd="0" presId="urn:microsoft.com/office/officeart/2005/8/layout/vList5"/>
    <dgm:cxn modelId="{D900E681-7406-41B8-A1A5-A30DF41FE8F0}" type="presParOf" srcId="{C784A560-4874-413F-9369-EDB98A8EC539}" destId="{9949C753-A265-49A3-B3B8-573D391D1F58}" srcOrd="0" destOrd="0" presId="urn:microsoft.com/office/officeart/2005/8/layout/vList5"/>
    <dgm:cxn modelId="{08DF916F-2752-4207-91DB-9FD5E185E0EF}" type="presParOf" srcId="{9949C753-A265-49A3-B3B8-573D391D1F58}" destId="{38888685-430B-41E5-82ED-A68630C738D5}" srcOrd="0" destOrd="0" presId="urn:microsoft.com/office/officeart/2005/8/layout/vList5"/>
    <dgm:cxn modelId="{CB1C3325-4BA0-496F-ACB4-92330244A384}" type="presParOf" srcId="{9949C753-A265-49A3-B3B8-573D391D1F58}" destId="{07433C4E-4A58-4980-A420-12B550A20EDC}" srcOrd="1" destOrd="0" presId="urn:microsoft.com/office/officeart/2005/8/layout/vList5"/>
    <dgm:cxn modelId="{181D40AB-7060-4223-9BCF-53468929454B}" type="presParOf" srcId="{C784A560-4874-413F-9369-EDB98A8EC539}" destId="{68A6CE98-C6A3-4835-94D0-9B491B28F160}" srcOrd="1" destOrd="0" presId="urn:microsoft.com/office/officeart/2005/8/layout/vList5"/>
    <dgm:cxn modelId="{047389C8-7963-41C7-A16C-5B7CDF1C645D}" type="presParOf" srcId="{C784A560-4874-413F-9369-EDB98A8EC539}" destId="{E7EA50EA-F595-4D3C-8D2A-884BCB47E513}" srcOrd="2" destOrd="0" presId="urn:microsoft.com/office/officeart/2005/8/layout/vList5"/>
    <dgm:cxn modelId="{5287EB3F-D41A-4AD6-B93C-90A1F99B540C}" type="presParOf" srcId="{E7EA50EA-F595-4D3C-8D2A-884BCB47E513}" destId="{D3B7FF46-D40C-4BE6-86E8-E83BB4F8CBCE}" srcOrd="0" destOrd="0" presId="urn:microsoft.com/office/officeart/2005/8/layout/vList5"/>
    <dgm:cxn modelId="{40BEFD55-5249-4F80-9662-2093AC2FF56B}" type="presParOf" srcId="{E7EA50EA-F595-4D3C-8D2A-884BCB47E513}" destId="{A83EF4BC-B139-442A-887D-63F23449E509}"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16711E-9F9F-4A62-824C-2C38607975F8}"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en-US"/>
        </a:p>
      </dgm:t>
    </dgm:pt>
    <dgm:pt modelId="{0FD19AE3-A042-48FA-97FC-4DF49101124F}">
      <dgm:prSet/>
      <dgm:spPr/>
      <dgm:t>
        <a:bodyPr/>
        <a:lstStyle/>
        <a:p>
          <a:r>
            <a:rPr lang="en-US" b="1" dirty="0">
              <a:latin typeface="Arial" panose="020B0604020202020204" pitchFamily="34" charset="0"/>
              <a:cs typeface="Arial" panose="020B0604020202020204" pitchFamily="34" charset="0"/>
            </a:rPr>
            <a:t>Data-Driven Accountability</a:t>
          </a:r>
          <a:r>
            <a:rPr lang="en-US" dirty="0">
              <a:latin typeface="Arial" panose="020B0604020202020204" pitchFamily="34" charset="0"/>
              <a:cs typeface="Arial" panose="020B0604020202020204" pitchFamily="34" charset="0"/>
            </a:rPr>
            <a:t>:</a:t>
          </a:r>
        </a:p>
      </dgm:t>
    </dgm:pt>
    <dgm:pt modelId="{0698F595-CA7C-42D2-B227-2C251BA17EB0}" type="parTrans" cxnId="{1D5D1930-7935-4827-9EF6-7D66E91326E4}">
      <dgm:prSet/>
      <dgm:spPr/>
      <dgm:t>
        <a:bodyPr/>
        <a:lstStyle/>
        <a:p>
          <a:endParaRPr lang="en-US"/>
        </a:p>
      </dgm:t>
    </dgm:pt>
    <dgm:pt modelId="{44F41E95-CDAB-4DC7-A9E0-2D904CB69DA7}" type="sibTrans" cxnId="{1D5D1930-7935-4827-9EF6-7D66E91326E4}">
      <dgm:prSet/>
      <dgm:spPr/>
      <dgm:t>
        <a:bodyPr/>
        <a:lstStyle/>
        <a:p>
          <a:endParaRPr lang="en-US"/>
        </a:p>
      </dgm:t>
    </dgm:pt>
    <dgm:pt modelId="{0CE3E1A8-1766-4CA5-81B0-DB26D089C397}">
      <dgm:prSet/>
      <dgm:spPr/>
      <dgm:t>
        <a:bodyPr/>
        <a:lstStyle/>
        <a:p>
          <a:pPr>
            <a:buFontTx/>
            <a:buNone/>
          </a:pPr>
          <a:r>
            <a:rPr lang="en-US" dirty="0">
              <a:latin typeface="Arial" panose="020B0604020202020204" pitchFamily="34" charset="0"/>
              <a:cs typeface="Arial" panose="020B0604020202020204" pitchFamily="34" charset="0"/>
            </a:rPr>
            <a:t>Performance indicators measure success in:</a:t>
          </a:r>
        </a:p>
      </dgm:t>
    </dgm:pt>
    <dgm:pt modelId="{EC86E585-FD66-4C9A-9DAF-8CE300888605}" type="parTrans" cxnId="{D3DDEE04-ACF1-4488-B634-707EBE8EB193}">
      <dgm:prSet/>
      <dgm:spPr/>
      <dgm:t>
        <a:bodyPr/>
        <a:lstStyle/>
        <a:p>
          <a:endParaRPr lang="en-US"/>
        </a:p>
      </dgm:t>
    </dgm:pt>
    <dgm:pt modelId="{870C4530-02E9-434B-BC55-F84D9D94836F}" type="sibTrans" cxnId="{D3DDEE04-ACF1-4488-B634-707EBE8EB193}">
      <dgm:prSet/>
      <dgm:spPr/>
      <dgm:t>
        <a:bodyPr/>
        <a:lstStyle/>
        <a:p>
          <a:endParaRPr lang="en-US"/>
        </a:p>
      </dgm:t>
    </dgm:pt>
    <dgm:pt modelId="{1C7685DD-53BF-4672-9FCB-2D2A99991A75}">
      <dgm:prSet/>
      <dgm:spPr/>
      <dgm:t>
        <a:bodyPr/>
        <a:lstStyle/>
        <a:p>
          <a:r>
            <a:rPr lang="en-US" dirty="0">
              <a:latin typeface="Arial" panose="020B0604020202020204" pitchFamily="34" charset="0"/>
              <a:cs typeface="Arial" panose="020B0604020202020204" pitchFamily="34" charset="0"/>
            </a:rPr>
            <a:t>Post program placement</a:t>
          </a:r>
        </a:p>
      </dgm:t>
    </dgm:pt>
    <dgm:pt modelId="{A930D117-DF22-4341-9596-6622041CDE60}" type="parTrans" cxnId="{D71FF2B9-6A65-4884-8436-3236F7293CE3}">
      <dgm:prSet/>
      <dgm:spPr/>
      <dgm:t>
        <a:bodyPr/>
        <a:lstStyle/>
        <a:p>
          <a:endParaRPr lang="en-US"/>
        </a:p>
      </dgm:t>
    </dgm:pt>
    <dgm:pt modelId="{E9CBCDFE-B527-45F0-8CAF-F0108F4C166F}" type="sibTrans" cxnId="{D71FF2B9-6A65-4884-8436-3236F7293CE3}">
      <dgm:prSet/>
      <dgm:spPr/>
      <dgm:t>
        <a:bodyPr/>
        <a:lstStyle/>
        <a:p>
          <a:endParaRPr lang="en-US"/>
        </a:p>
      </dgm:t>
    </dgm:pt>
    <dgm:pt modelId="{E963CFAB-26D3-461C-A940-9D2A22E896D5}">
      <dgm:prSet/>
      <dgm:spPr/>
      <dgm:t>
        <a:bodyPr/>
        <a:lstStyle/>
        <a:p>
          <a:r>
            <a:rPr lang="en-US" dirty="0">
              <a:latin typeface="Arial" panose="020B0604020202020204" pitchFamily="34" charset="0"/>
              <a:cs typeface="Arial" panose="020B0604020202020204" pitchFamily="34" charset="0"/>
            </a:rPr>
            <a:t>Credentials earned</a:t>
          </a:r>
        </a:p>
      </dgm:t>
    </dgm:pt>
    <dgm:pt modelId="{18C3D0FE-54AA-4729-9C75-C2E97763A390}" type="parTrans" cxnId="{722D3A14-AF04-4E4A-B147-45315B09C0F0}">
      <dgm:prSet/>
      <dgm:spPr/>
      <dgm:t>
        <a:bodyPr/>
        <a:lstStyle/>
        <a:p>
          <a:endParaRPr lang="en-US"/>
        </a:p>
      </dgm:t>
    </dgm:pt>
    <dgm:pt modelId="{930F5AFF-20D1-465F-B102-DCD8B12AB026}" type="sibTrans" cxnId="{722D3A14-AF04-4E4A-B147-45315B09C0F0}">
      <dgm:prSet/>
      <dgm:spPr/>
      <dgm:t>
        <a:bodyPr/>
        <a:lstStyle/>
        <a:p>
          <a:endParaRPr lang="en-US"/>
        </a:p>
      </dgm:t>
    </dgm:pt>
    <dgm:pt modelId="{398404D9-14F5-4C5C-A1C5-AD776E6BBE74}">
      <dgm:prSet/>
      <dgm:spPr/>
      <dgm:t>
        <a:bodyPr/>
        <a:lstStyle/>
        <a:p>
          <a:r>
            <a:rPr lang="en-US" dirty="0">
              <a:latin typeface="Arial" panose="020B0604020202020204" pitchFamily="34" charset="0"/>
              <a:cs typeface="Arial" panose="020B0604020202020204" pitchFamily="34" charset="0"/>
            </a:rPr>
            <a:t>Students in non-traditional fields</a:t>
          </a:r>
        </a:p>
      </dgm:t>
    </dgm:pt>
    <dgm:pt modelId="{8CE66C51-1C25-4220-B491-5ACF1943A2E9}" type="parTrans" cxnId="{6A8E2685-32B4-495A-9FB5-121DEA7147BC}">
      <dgm:prSet/>
      <dgm:spPr/>
      <dgm:t>
        <a:bodyPr/>
        <a:lstStyle/>
        <a:p>
          <a:endParaRPr lang="en-US"/>
        </a:p>
      </dgm:t>
    </dgm:pt>
    <dgm:pt modelId="{6CB5636C-B178-4536-892A-35BFF2AD5DCB}" type="sibTrans" cxnId="{6A8E2685-32B4-495A-9FB5-121DEA7147BC}">
      <dgm:prSet/>
      <dgm:spPr/>
      <dgm:t>
        <a:bodyPr/>
        <a:lstStyle/>
        <a:p>
          <a:endParaRPr lang="en-US"/>
        </a:p>
      </dgm:t>
    </dgm:pt>
    <dgm:pt modelId="{B6F2EA71-AFB0-4164-90A0-438CB80084D5}">
      <dgm:prSet/>
      <dgm:spPr/>
      <dgm:t>
        <a:bodyPr/>
        <a:lstStyle/>
        <a:p>
          <a:r>
            <a:rPr lang="en-US" b="1" dirty="0">
              <a:latin typeface="Arial" panose="020B0604020202020204" pitchFamily="34" charset="0"/>
              <a:cs typeface="Arial" panose="020B0604020202020204" pitchFamily="34" charset="0"/>
            </a:rPr>
            <a:t>Local Flexibility</a:t>
          </a:r>
          <a:r>
            <a:rPr lang="en-US" dirty="0">
              <a:latin typeface="Arial" panose="020B0604020202020204" pitchFamily="34" charset="0"/>
              <a:cs typeface="Arial" panose="020B0604020202020204" pitchFamily="34" charset="0"/>
            </a:rPr>
            <a:t>:</a:t>
          </a:r>
        </a:p>
      </dgm:t>
    </dgm:pt>
    <dgm:pt modelId="{03C4012F-F689-4AA1-BABD-F898AEF758D2}" type="parTrans" cxnId="{72DBD310-F6F0-436C-86D7-43830385D370}">
      <dgm:prSet/>
      <dgm:spPr/>
      <dgm:t>
        <a:bodyPr/>
        <a:lstStyle/>
        <a:p>
          <a:endParaRPr lang="en-US"/>
        </a:p>
      </dgm:t>
    </dgm:pt>
    <dgm:pt modelId="{6386D7D8-CA02-4BE4-A15D-2348081C947F}" type="sibTrans" cxnId="{72DBD310-F6F0-436C-86D7-43830385D370}">
      <dgm:prSet/>
      <dgm:spPr/>
      <dgm:t>
        <a:bodyPr/>
        <a:lstStyle/>
        <a:p>
          <a:endParaRPr lang="en-US"/>
        </a:p>
      </dgm:t>
    </dgm:pt>
    <dgm:pt modelId="{DA56A415-BFF8-46C0-A8D8-D9C0BECCDD72}">
      <dgm:prSet/>
      <dgm:spPr/>
      <dgm:t>
        <a:bodyPr/>
        <a:lstStyle/>
        <a:p>
          <a:pPr>
            <a:buFontTx/>
            <a:buNone/>
          </a:pPr>
          <a:r>
            <a:rPr lang="en-US" dirty="0">
              <a:latin typeface="Arial" panose="020B0604020202020204" pitchFamily="34" charset="0"/>
              <a:cs typeface="Arial" panose="020B0604020202020204" pitchFamily="34" charset="0"/>
            </a:rPr>
            <a:t>States and institutions have greater autonomy to customize programs and funding to address unique needs effectively.</a:t>
          </a:r>
        </a:p>
      </dgm:t>
    </dgm:pt>
    <dgm:pt modelId="{2641A3D2-1FA5-46D5-9F0B-E28681BCFBDD}" type="parTrans" cxnId="{189D5BC3-38BC-44BD-AD04-8D84BDF378AB}">
      <dgm:prSet/>
      <dgm:spPr/>
      <dgm:t>
        <a:bodyPr/>
        <a:lstStyle/>
        <a:p>
          <a:endParaRPr lang="en-US"/>
        </a:p>
      </dgm:t>
    </dgm:pt>
    <dgm:pt modelId="{9C4A0E40-EC6A-4F53-8D66-FBF251BC7B74}" type="sibTrans" cxnId="{189D5BC3-38BC-44BD-AD04-8D84BDF378AB}">
      <dgm:prSet/>
      <dgm:spPr/>
      <dgm:t>
        <a:bodyPr/>
        <a:lstStyle/>
        <a:p>
          <a:endParaRPr lang="en-US"/>
        </a:p>
      </dgm:t>
    </dgm:pt>
    <dgm:pt modelId="{9259ADD9-42A8-4D5F-9CEC-E5A12C509F19}" type="pres">
      <dgm:prSet presAssocID="{0416711E-9F9F-4A62-824C-2C38607975F8}" presName="Name0" presStyleCnt="0">
        <dgm:presLayoutVars>
          <dgm:chMax val="7"/>
          <dgm:dir/>
          <dgm:animLvl val="lvl"/>
          <dgm:resizeHandles val="exact"/>
        </dgm:presLayoutVars>
      </dgm:prSet>
      <dgm:spPr/>
    </dgm:pt>
    <dgm:pt modelId="{3062437C-CC41-463D-B456-AC787C3CA725}" type="pres">
      <dgm:prSet presAssocID="{0FD19AE3-A042-48FA-97FC-4DF49101124F}" presName="circle1" presStyleLbl="node1" presStyleIdx="0" presStyleCnt="2"/>
      <dgm:spPr/>
    </dgm:pt>
    <dgm:pt modelId="{B74C514E-5479-4794-A414-C4BD931C1155}" type="pres">
      <dgm:prSet presAssocID="{0FD19AE3-A042-48FA-97FC-4DF49101124F}" presName="space" presStyleCnt="0"/>
      <dgm:spPr/>
    </dgm:pt>
    <dgm:pt modelId="{9BBF47B5-3C5D-4A6C-8BA9-356F6234E065}" type="pres">
      <dgm:prSet presAssocID="{0FD19AE3-A042-48FA-97FC-4DF49101124F}" presName="rect1" presStyleLbl="alignAcc1" presStyleIdx="0" presStyleCnt="2" custLinFactNeighborX="717" custLinFactNeighborY="-3829"/>
      <dgm:spPr/>
    </dgm:pt>
    <dgm:pt modelId="{86876EC2-AC8B-41F9-9E52-8B0E32C6927A}" type="pres">
      <dgm:prSet presAssocID="{B6F2EA71-AFB0-4164-90A0-438CB80084D5}" presName="vertSpace2" presStyleLbl="node1" presStyleIdx="0" presStyleCnt="2"/>
      <dgm:spPr/>
    </dgm:pt>
    <dgm:pt modelId="{F9752CEF-16C2-4B8C-979E-0AACC01286CF}" type="pres">
      <dgm:prSet presAssocID="{B6F2EA71-AFB0-4164-90A0-438CB80084D5}" presName="circle2" presStyleLbl="node1" presStyleIdx="1" presStyleCnt="2"/>
      <dgm:spPr/>
    </dgm:pt>
    <dgm:pt modelId="{9D37E9C5-A3D0-4471-881A-CD43EB5DCB84}" type="pres">
      <dgm:prSet presAssocID="{B6F2EA71-AFB0-4164-90A0-438CB80084D5}" presName="rect2" presStyleLbl="alignAcc1" presStyleIdx="1" presStyleCnt="2"/>
      <dgm:spPr/>
    </dgm:pt>
    <dgm:pt modelId="{792426CE-0920-43D2-84ED-7172CD1A3CAC}" type="pres">
      <dgm:prSet presAssocID="{0FD19AE3-A042-48FA-97FC-4DF49101124F}" presName="rect1ParTx" presStyleLbl="alignAcc1" presStyleIdx="1" presStyleCnt="2">
        <dgm:presLayoutVars>
          <dgm:chMax val="1"/>
          <dgm:bulletEnabled val="1"/>
        </dgm:presLayoutVars>
      </dgm:prSet>
      <dgm:spPr/>
    </dgm:pt>
    <dgm:pt modelId="{DB59F73E-0011-4A68-BC5A-DEF14E372015}" type="pres">
      <dgm:prSet presAssocID="{0FD19AE3-A042-48FA-97FC-4DF49101124F}" presName="rect1ChTx" presStyleLbl="alignAcc1" presStyleIdx="1" presStyleCnt="2">
        <dgm:presLayoutVars>
          <dgm:bulletEnabled val="1"/>
        </dgm:presLayoutVars>
      </dgm:prSet>
      <dgm:spPr/>
    </dgm:pt>
    <dgm:pt modelId="{53744579-4705-4B69-BB0E-5A9267DFEA9E}" type="pres">
      <dgm:prSet presAssocID="{B6F2EA71-AFB0-4164-90A0-438CB80084D5}" presName="rect2ParTx" presStyleLbl="alignAcc1" presStyleIdx="1" presStyleCnt="2">
        <dgm:presLayoutVars>
          <dgm:chMax val="1"/>
          <dgm:bulletEnabled val="1"/>
        </dgm:presLayoutVars>
      </dgm:prSet>
      <dgm:spPr/>
    </dgm:pt>
    <dgm:pt modelId="{99D2983D-6DE0-400C-B4C8-E4F5477B277B}" type="pres">
      <dgm:prSet presAssocID="{B6F2EA71-AFB0-4164-90A0-438CB80084D5}" presName="rect2ChTx" presStyleLbl="alignAcc1" presStyleIdx="1" presStyleCnt="2">
        <dgm:presLayoutVars>
          <dgm:bulletEnabled val="1"/>
        </dgm:presLayoutVars>
      </dgm:prSet>
      <dgm:spPr/>
    </dgm:pt>
  </dgm:ptLst>
  <dgm:cxnLst>
    <dgm:cxn modelId="{D3DDEE04-ACF1-4488-B634-707EBE8EB193}" srcId="{0FD19AE3-A042-48FA-97FC-4DF49101124F}" destId="{0CE3E1A8-1766-4CA5-81B0-DB26D089C397}" srcOrd="0" destOrd="0" parTransId="{EC86E585-FD66-4C9A-9DAF-8CE300888605}" sibTransId="{870C4530-02E9-434B-BC55-F84D9D94836F}"/>
    <dgm:cxn modelId="{72DBD310-F6F0-436C-86D7-43830385D370}" srcId="{0416711E-9F9F-4A62-824C-2C38607975F8}" destId="{B6F2EA71-AFB0-4164-90A0-438CB80084D5}" srcOrd="1" destOrd="0" parTransId="{03C4012F-F689-4AA1-BABD-F898AEF758D2}" sibTransId="{6386D7D8-CA02-4BE4-A15D-2348081C947F}"/>
    <dgm:cxn modelId="{722D3A14-AF04-4E4A-B147-45315B09C0F0}" srcId="{0CE3E1A8-1766-4CA5-81B0-DB26D089C397}" destId="{E963CFAB-26D3-461C-A940-9D2A22E896D5}" srcOrd="1" destOrd="0" parTransId="{18C3D0FE-54AA-4729-9C75-C2E97763A390}" sibTransId="{930F5AFF-20D1-465F-B102-DCD8B12AB026}"/>
    <dgm:cxn modelId="{1D5D1930-7935-4827-9EF6-7D66E91326E4}" srcId="{0416711E-9F9F-4A62-824C-2C38607975F8}" destId="{0FD19AE3-A042-48FA-97FC-4DF49101124F}" srcOrd="0" destOrd="0" parTransId="{0698F595-CA7C-42D2-B227-2C251BA17EB0}" sibTransId="{44F41E95-CDAB-4DC7-A9E0-2D904CB69DA7}"/>
    <dgm:cxn modelId="{47053A5E-0FAC-492E-ACE2-968FE9289599}" type="presOf" srcId="{E963CFAB-26D3-461C-A940-9D2A22E896D5}" destId="{DB59F73E-0011-4A68-BC5A-DEF14E372015}" srcOrd="0" destOrd="2" presId="urn:microsoft.com/office/officeart/2005/8/layout/target3"/>
    <dgm:cxn modelId="{770FAB64-950F-4E89-A37A-4BE84A94BBF9}" type="presOf" srcId="{0CE3E1A8-1766-4CA5-81B0-DB26D089C397}" destId="{DB59F73E-0011-4A68-BC5A-DEF14E372015}" srcOrd="0" destOrd="0" presId="urn:microsoft.com/office/officeart/2005/8/layout/target3"/>
    <dgm:cxn modelId="{11A53C58-F222-4A4E-898A-2F32A4B34E03}" type="presOf" srcId="{1C7685DD-53BF-4672-9FCB-2D2A99991A75}" destId="{DB59F73E-0011-4A68-BC5A-DEF14E372015}" srcOrd="0" destOrd="1" presId="urn:microsoft.com/office/officeart/2005/8/layout/target3"/>
    <dgm:cxn modelId="{6A8E2685-32B4-495A-9FB5-121DEA7147BC}" srcId="{0CE3E1A8-1766-4CA5-81B0-DB26D089C397}" destId="{398404D9-14F5-4C5C-A1C5-AD776E6BBE74}" srcOrd="2" destOrd="0" parTransId="{8CE66C51-1C25-4220-B491-5ACF1943A2E9}" sibTransId="{6CB5636C-B178-4536-892A-35BFF2AD5DCB}"/>
    <dgm:cxn modelId="{A775189E-F05A-40E8-A643-95C4834B65F2}" type="presOf" srcId="{398404D9-14F5-4C5C-A1C5-AD776E6BBE74}" destId="{DB59F73E-0011-4A68-BC5A-DEF14E372015}" srcOrd="0" destOrd="3" presId="urn:microsoft.com/office/officeart/2005/8/layout/target3"/>
    <dgm:cxn modelId="{0301D0B9-E943-4D1E-A6E0-08FF09408A82}" type="presOf" srcId="{B6F2EA71-AFB0-4164-90A0-438CB80084D5}" destId="{9D37E9C5-A3D0-4471-881A-CD43EB5DCB84}" srcOrd="0" destOrd="0" presId="urn:microsoft.com/office/officeart/2005/8/layout/target3"/>
    <dgm:cxn modelId="{D71FF2B9-6A65-4884-8436-3236F7293CE3}" srcId="{0CE3E1A8-1766-4CA5-81B0-DB26D089C397}" destId="{1C7685DD-53BF-4672-9FCB-2D2A99991A75}" srcOrd="0" destOrd="0" parTransId="{A930D117-DF22-4341-9596-6622041CDE60}" sibTransId="{E9CBCDFE-B527-45F0-8CAF-F0108F4C166F}"/>
    <dgm:cxn modelId="{189D5BC3-38BC-44BD-AD04-8D84BDF378AB}" srcId="{B6F2EA71-AFB0-4164-90A0-438CB80084D5}" destId="{DA56A415-BFF8-46C0-A8D8-D9C0BECCDD72}" srcOrd="0" destOrd="0" parTransId="{2641A3D2-1FA5-46D5-9F0B-E28681BCFBDD}" sibTransId="{9C4A0E40-EC6A-4F53-8D66-FBF251BC7B74}"/>
    <dgm:cxn modelId="{168D0AD6-5541-48BA-BC71-78C4005F98FD}" type="presOf" srcId="{0416711E-9F9F-4A62-824C-2C38607975F8}" destId="{9259ADD9-42A8-4D5F-9CEC-E5A12C509F19}" srcOrd="0" destOrd="0" presId="urn:microsoft.com/office/officeart/2005/8/layout/target3"/>
    <dgm:cxn modelId="{76147DD7-81E5-4EA0-99DC-424CAEE44ECA}" type="presOf" srcId="{0FD19AE3-A042-48FA-97FC-4DF49101124F}" destId="{9BBF47B5-3C5D-4A6C-8BA9-356F6234E065}" srcOrd="0" destOrd="0" presId="urn:microsoft.com/office/officeart/2005/8/layout/target3"/>
    <dgm:cxn modelId="{AD0814D8-AD58-47BA-9403-2D1531C0A017}" type="presOf" srcId="{B6F2EA71-AFB0-4164-90A0-438CB80084D5}" destId="{53744579-4705-4B69-BB0E-5A9267DFEA9E}" srcOrd="1" destOrd="0" presId="urn:microsoft.com/office/officeart/2005/8/layout/target3"/>
    <dgm:cxn modelId="{24DC16E5-EFF6-49A4-824F-90AC274F9254}" type="presOf" srcId="{DA56A415-BFF8-46C0-A8D8-D9C0BECCDD72}" destId="{99D2983D-6DE0-400C-B4C8-E4F5477B277B}" srcOrd="0" destOrd="0" presId="urn:microsoft.com/office/officeart/2005/8/layout/target3"/>
    <dgm:cxn modelId="{B17594F2-1493-4DDB-9859-57DDADBF24B1}" type="presOf" srcId="{0FD19AE3-A042-48FA-97FC-4DF49101124F}" destId="{792426CE-0920-43D2-84ED-7172CD1A3CAC}" srcOrd="1" destOrd="0" presId="urn:microsoft.com/office/officeart/2005/8/layout/target3"/>
    <dgm:cxn modelId="{BA3A8687-4341-4843-9B40-2602BD811D6E}" type="presParOf" srcId="{9259ADD9-42A8-4D5F-9CEC-E5A12C509F19}" destId="{3062437C-CC41-463D-B456-AC787C3CA725}" srcOrd="0" destOrd="0" presId="urn:microsoft.com/office/officeart/2005/8/layout/target3"/>
    <dgm:cxn modelId="{4E41B0BA-4D96-4C01-84AC-52352EE84BDF}" type="presParOf" srcId="{9259ADD9-42A8-4D5F-9CEC-E5A12C509F19}" destId="{B74C514E-5479-4794-A414-C4BD931C1155}" srcOrd="1" destOrd="0" presId="urn:microsoft.com/office/officeart/2005/8/layout/target3"/>
    <dgm:cxn modelId="{8B4B974D-178B-4E19-867E-BE5377C310E5}" type="presParOf" srcId="{9259ADD9-42A8-4D5F-9CEC-E5A12C509F19}" destId="{9BBF47B5-3C5D-4A6C-8BA9-356F6234E065}" srcOrd="2" destOrd="0" presId="urn:microsoft.com/office/officeart/2005/8/layout/target3"/>
    <dgm:cxn modelId="{E325E652-9EB6-4BA4-9B9A-78ED5DCC9580}" type="presParOf" srcId="{9259ADD9-42A8-4D5F-9CEC-E5A12C509F19}" destId="{86876EC2-AC8B-41F9-9E52-8B0E32C6927A}" srcOrd="3" destOrd="0" presId="urn:microsoft.com/office/officeart/2005/8/layout/target3"/>
    <dgm:cxn modelId="{A73C52EA-0D9A-47BB-9160-A2925D73556F}" type="presParOf" srcId="{9259ADD9-42A8-4D5F-9CEC-E5A12C509F19}" destId="{F9752CEF-16C2-4B8C-979E-0AACC01286CF}" srcOrd="4" destOrd="0" presId="urn:microsoft.com/office/officeart/2005/8/layout/target3"/>
    <dgm:cxn modelId="{58BA489F-1BB2-4E83-8472-344A40558475}" type="presParOf" srcId="{9259ADD9-42A8-4D5F-9CEC-E5A12C509F19}" destId="{9D37E9C5-A3D0-4471-881A-CD43EB5DCB84}" srcOrd="5" destOrd="0" presId="urn:microsoft.com/office/officeart/2005/8/layout/target3"/>
    <dgm:cxn modelId="{77B3CB28-EDB0-4FA4-BEFD-F5839EA65920}" type="presParOf" srcId="{9259ADD9-42A8-4D5F-9CEC-E5A12C509F19}" destId="{792426CE-0920-43D2-84ED-7172CD1A3CAC}" srcOrd="6" destOrd="0" presId="urn:microsoft.com/office/officeart/2005/8/layout/target3"/>
    <dgm:cxn modelId="{21DF4A9D-6E8F-43D4-A8DE-A6D38CB656A9}" type="presParOf" srcId="{9259ADD9-42A8-4D5F-9CEC-E5A12C509F19}" destId="{DB59F73E-0011-4A68-BC5A-DEF14E372015}" srcOrd="7" destOrd="0" presId="urn:microsoft.com/office/officeart/2005/8/layout/target3"/>
    <dgm:cxn modelId="{EDA80B0A-3334-45BF-A6C7-A04B3134A004}" type="presParOf" srcId="{9259ADD9-42A8-4D5F-9CEC-E5A12C509F19}" destId="{53744579-4705-4B69-BB0E-5A9267DFEA9E}" srcOrd="8" destOrd="0" presId="urn:microsoft.com/office/officeart/2005/8/layout/target3"/>
    <dgm:cxn modelId="{01D57D31-54D0-4340-8FB9-C578BEAAD426}" type="presParOf" srcId="{9259ADD9-42A8-4D5F-9CEC-E5A12C509F19}" destId="{99D2983D-6DE0-400C-B4C8-E4F5477B277B}" srcOrd="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DD01E1-161F-4662-91B7-4B1403D2353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ADE8870-88C9-4BAF-89FC-1F1C54B48D90}">
      <dgm:prSet custT="1"/>
      <dgm:spPr/>
      <dgm:t>
        <a:bodyPr anchor="t"/>
        <a:lstStyle/>
        <a:p>
          <a:r>
            <a:rPr lang="en-US" sz="2000" b="1" dirty="0">
              <a:latin typeface="Arial" panose="020B0604020202020204" pitchFamily="34" charset="0"/>
              <a:cs typeface="Arial" panose="020B0604020202020204" pitchFamily="34" charset="0"/>
            </a:rPr>
            <a:t>Career Exploration and Development-</a:t>
          </a:r>
        </a:p>
        <a:p>
          <a:r>
            <a:rPr lang="en-US" sz="2000" dirty="0">
              <a:latin typeface="Arial" panose="020B0604020202020204" pitchFamily="34" charset="0"/>
              <a:cs typeface="Arial" panose="020B0604020202020204" pitchFamily="34" charset="0"/>
            </a:rPr>
            <a:t>Provide students with opportunities for career exploration and guidance to help them understand career pathways and make informed choices about their education and career goals.</a:t>
          </a:r>
        </a:p>
      </dgm:t>
    </dgm:pt>
    <dgm:pt modelId="{E836BFCA-73FE-4B87-AD50-09CF8FF6CFCA}" type="parTrans" cxnId="{BC08FF14-F5ED-414A-896C-D5C0C85CDFA7}">
      <dgm:prSet/>
      <dgm:spPr/>
      <dgm:t>
        <a:bodyPr/>
        <a:lstStyle/>
        <a:p>
          <a:endParaRPr lang="en-US"/>
        </a:p>
      </dgm:t>
    </dgm:pt>
    <dgm:pt modelId="{6AEC4827-5C48-4EB5-9048-678F1C86BB23}" type="sibTrans" cxnId="{BC08FF14-F5ED-414A-896C-D5C0C85CDFA7}">
      <dgm:prSet/>
      <dgm:spPr/>
      <dgm:t>
        <a:bodyPr/>
        <a:lstStyle/>
        <a:p>
          <a:endParaRPr lang="en-US"/>
        </a:p>
      </dgm:t>
    </dgm:pt>
    <dgm:pt modelId="{8AA55535-EBF6-4C60-B4ED-B3376C6EDC31}">
      <dgm:prSet custT="1"/>
      <dgm:spPr/>
      <dgm:t>
        <a:bodyPr/>
        <a:lstStyle/>
        <a:p>
          <a:r>
            <a:rPr lang="en-US" sz="2000" b="1" dirty="0">
              <a:latin typeface="Arial" panose="020B0604020202020204" pitchFamily="34" charset="0"/>
              <a:cs typeface="Arial" panose="020B0604020202020204" pitchFamily="34" charset="0"/>
            </a:rPr>
            <a:t>Professional Development for Educators-</a:t>
          </a:r>
        </a:p>
        <a:p>
          <a:r>
            <a:rPr lang="en-US" sz="2000" dirty="0">
              <a:latin typeface="Arial" panose="020B0604020202020204" pitchFamily="34" charset="0"/>
              <a:cs typeface="Arial" panose="020B0604020202020204" pitchFamily="34" charset="0"/>
            </a:rPr>
            <a:t>Offer continuous professional development for CTE instructors, faculty, administrators, and other CTE personnel to enhance their skills, support student achievement, and improve program quality.</a:t>
          </a:r>
        </a:p>
      </dgm:t>
    </dgm:pt>
    <dgm:pt modelId="{14683728-0AA4-4CCE-8FA8-62496B2D6BD0}" type="parTrans" cxnId="{CEB15A65-09B3-4845-9F39-E0F88AB99823}">
      <dgm:prSet/>
      <dgm:spPr/>
      <dgm:t>
        <a:bodyPr/>
        <a:lstStyle/>
        <a:p>
          <a:endParaRPr lang="en-US"/>
        </a:p>
      </dgm:t>
    </dgm:pt>
    <dgm:pt modelId="{CEF3FE74-F5E5-473D-AFF2-80EEF66D1924}" type="sibTrans" cxnId="{CEB15A65-09B3-4845-9F39-E0F88AB99823}">
      <dgm:prSet/>
      <dgm:spPr/>
      <dgm:t>
        <a:bodyPr/>
        <a:lstStyle/>
        <a:p>
          <a:endParaRPr lang="en-US"/>
        </a:p>
      </dgm:t>
    </dgm:pt>
    <dgm:pt modelId="{AC1B7790-FF78-4F40-B907-77462FC2CECE}">
      <dgm:prSet custT="1"/>
      <dgm:spPr/>
      <dgm:t>
        <a:bodyPr/>
        <a:lstStyle/>
        <a:p>
          <a:r>
            <a:rPr lang="en-US" sz="2000" b="1" dirty="0">
              <a:latin typeface="Arial" panose="020B0604020202020204" pitchFamily="34" charset="0"/>
              <a:cs typeface="Arial" panose="020B0604020202020204" pitchFamily="34" charset="0"/>
            </a:rPr>
            <a:t>High-Quality Programs and Standards Alignment-</a:t>
          </a:r>
        </a:p>
        <a:p>
          <a:r>
            <a:rPr lang="en-US" sz="2000" dirty="0">
              <a:latin typeface="Arial" panose="020B0604020202020204" pitchFamily="34" charset="0"/>
              <a:cs typeface="Arial" panose="020B0604020202020204" pitchFamily="34" charset="0"/>
            </a:rPr>
            <a:t>Develop and implement rigorous CTE programs that are aligned with industry standards and relevant to the labor market, ensuring that students are equipped with the skills required for high-demand jobs.</a:t>
          </a:r>
        </a:p>
      </dgm:t>
    </dgm:pt>
    <dgm:pt modelId="{CB59150A-DF4F-4557-AF75-ACA808C3B891}" type="parTrans" cxnId="{06DB0713-2E34-4445-93C9-27EDF5CDF1D9}">
      <dgm:prSet/>
      <dgm:spPr/>
      <dgm:t>
        <a:bodyPr/>
        <a:lstStyle/>
        <a:p>
          <a:endParaRPr lang="en-US"/>
        </a:p>
      </dgm:t>
    </dgm:pt>
    <dgm:pt modelId="{94A83803-5945-4633-887D-103B3705D383}" type="sibTrans" cxnId="{06DB0713-2E34-4445-93C9-27EDF5CDF1D9}">
      <dgm:prSet/>
      <dgm:spPr/>
      <dgm:t>
        <a:bodyPr/>
        <a:lstStyle/>
        <a:p>
          <a:endParaRPr lang="en-US"/>
        </a:p>
      </dgm:t>
    </dgm:pt>
    <dgm:pt modelId="{F52C8C04-51F0-445E-8E98-294660AE10ED}">
      <dgm:prSet/>
      <dgm:spPr/>
      <dgm:t>
        <a:bodyPr/>
        <a:lstStyle/>
        <a:p>
          <a:r>
            <a:rPr lang="en-US" b="1" dirty="0">
              <a:latin typeface="Arial" panose="020B0604020202020204" pitchFamily="34" charset="0"/>
              <a:cs typeface="Arial" panose="020B0604020202020204" pitchFamily="34" charset="0"/>
            </a:rPr>
            <a:t>Student Support Services-</a:t>
          </a:r>
        </a:p>
        <a:p>
          <a:r>
            <a:rPr lang="en-US" dirty="0">
              <a:latin typeface="Arial" panose="020B0604020202020204" pitchFamily="34" charset="0"/>
              <a:cs typeface="Arial" panose="020B0604020202020204" pitchFamily="34" charset="0"/>
            </a:rPr>
            <a:t>Provide comprehensive support services, including tutoring, counseling, and mentorship, especially for special populations, to help students succeed in CTE programs and transition smoothly to postsecondary education or the workforce.</a:t>
          </a:r>
        </a:p>
      </dgm:t>
    </dgm:pt>
    <dgm:pt modelId="{1C9C1BCC-F66E-474C-8FEB-44B62AD88345}" type="parTrans" cxnId="{3287DBEB-F0C8-4EDB-89E5-0DEE0C4F454A}">
      <dgm:prSet/>
      <dgm:spPr/>
      <dgm:t>
        <a:bodyPr/>
        <a:lstStyle/>
        <a:p>
          <a:endParaRPr lang="en-US"/>
        </a:p>
      </dgm:t>
    </dgm:pt>
    <dgm:pt modelId="{C5817E26-CE68-49CE-9683-A933BC4C8A07}" type="sibTrans" cxnId="{3287DBEB-F0C8-4EDB-89E5-0DEE0C4F454A}">
      <dgm:prSet/>
      <dgm:spPr/>
      <dgm:t>
        <a:bodyPr/>
        <a:lstStyle/>
        <a:p>
          <a:endParaRPr lang="en-US"/>
        </a:p>
      </dgm:t>
    </dgm:pt>
    <dgm:pt modelId="{8DC03244-FC71-4237-B6CB-5B8303B2E804}">
      <dgm:prSet/>
      <dgm:spPr/>
      <dgm:t>
        <a:bodyPr/>
        <a:lstStyle/>
        <a:p>
          <a:r>
            <a:rPr lang="en-US" b="1" dirty="0">
              <a:latin typeface="Arial" panose="020B0604020202020204" pitchFamily="34" charset="0"/>
              <a:cs typeface="Arial" panose="020B0604020202020204" pitchFamily="34" charset="0"/>
            </a:rPr>
            <a:t>Innovation and Modernization of Equipment and Infrastructure-</a:t>
          </a:r>
        </a:p>
        <a:p>
          <a:r>
            <a:rPr lang="en-US" dirty="0">
              <a:latin typeface="Arial" panose="020B0604020202020204" pitchFamily="34" charset="0"/>
              <a:cs typeface="Arial" panose="020B0604020202020204" pitchFamily="34" charset="0"/>
            </a:rPr>
            <a:t>Invest in state-of-the-art technology and equipment, work-based learning opportunities, and relevant curricula that meet current industry standards, enhancing students' hands-on skills.</a:t>
          </a:r>
        </a:p>
      </dgm:t>
    </dgm:pt>
    <dgm:pt modelId="{1602DC23-2706-4104-A45F-2A2E6A202488}" type="parTrans" cxnId="{1773914E-845A-4D1C-A423-42D45B496265}">
      <dgm:prSet/>
      <dgm:spPr/>
      <dgm:t>
        <a:bodyPr/>
        <a:lstStyle/>
        <a:p>
          <a:endParaRPr lang="en-US"/>
        </a:p>
      </dgm:t>
    </dgm:pt>
    <dgm:pt modelId="{86E8BF4C-6D6A-466F-8A04-A7B67B2F8926}" type="sibTrans" cxnId="{1773914E-845A-4D1C-A423-42D45B496265}">
      <dgm:prSet/>
      <dgm:spPr/>
      <dgm:t>
        <a:bodyPr/>
        <a:lstStyle/>
        <a:p>
          <a:endParaRPr lang="en-US"/>
        </a:p>
      </dgm:t>
    </dgm:pt>
    <dgm:pt modelId="{14BB1A40-FEBB-4AAF-A51B-EDA65C0C1826}">
      <dgm:prSet/>
      <dgm:spPr/>
      <dgm:t>
        <a:bodyPr/>
        <a:lstStyle/>
        <a:p>
          <a:r>
            <a:rPr lang="en-US" b="1" dirty="0">
              <a:latin typeface="Arial" panose="020B0604020202020204" pitchFamily="34" charset="0"/>
              <a:cs typeface="Arial" panose="020B0604020202020204" pitchFamily="34" charset="0"/>
            </a:rPr>
            <a:t>Data Collection, Reporting, and Continuous Improvement-</a:t>
          </a:r>
        </a:p>
        <a:p>
          <a:r>
            <a:rPr lang="en-US" dirty="0">
              <a:latin typeface="Arial" panose="020B0604020202020204" pitchFamily="34" charset="0"/>
              <a:cs typeface="Arial" panose="020B0604020202020204" pitchFamily="34" charset="0"/>
            </a:rPr>
            <a:t>Collect and analyze data to assess program effectiveness, measure student outcomes, and inform continuous improvement efforts, aligning with Perkins V accountability requirements.</a:t>
          </a:r>
        </a:p>
      </dgm:t>
    </dgm:pt>
    <dgm:pt modelId="{DBCE50FF-50F1-41F1-9521-66EB75ECA435}" type="parTrans" cxnId="{D6600093-A2A1-4E01-A5DA-A1CAA375E1F3}">
      <dgm:prSet/>
      <dgm:spPr/>
      <dgm:t>
        <a:bodyPr/>
        <a:lstStyle/>
        <a:p>
          <a:endParaRPr lang="en-US"/>
        </a:p>
      </dgm:t>
    </dgm:pt>
    <dgm:pt modelId="{CAA4DB02-488A-400A-BE8E-A9A8A766544B}" type="sibTrans" cxnId="{D6600093-A2A1-4E01-A5DA-A1CAA375E1F3}">
      <dgm:prSet/>
      <dgm:spPr/>
      <dgm:t>
        <a:bodyPr/>
        <a:lstStyle/>
        <a:p>
          <a:endParaRPr lang="en-US"/>
        </a:p>
      </dgm:t>
    </dgm:pt>
    <dgm:pt modelId="{A850B909-1B42-4C03-B0B2-007E57498D80}" type="pres">
      <dgm:prSet presAssocID="{7CDD01E1-161F-4662-91B7-4B1403D23534}" presName="diagram" presStyleCnt="0">
        <dgm:presLayoutVars>
          <dgm:dir/>
          <dgm:resizeHandles val="exact"/>
        </dgm:presLayoutVars>
      </dgm:prSet>
      <dgm:spPr/>
    </dgm:pt>
    <dgm:pt modelId="{590EDC12-E03C-4745-81DB-9A1080B00CC0}" type="pres">
      <dgm:prSet presAssocID="{FADE8870-88C9-4BAF-89FC-1F1C54B48D90}" presName="node" presStyleLbl="node1" presStyleIdx="0" presStyleCnt="6">
        <dgm:presLayoutVars>
          <dgm:bulletEnabled val="1"/>
        </dgm:presLayoutVars>
      </dgm:prSet>
      <dgm:spPr/>
    </dgm:pt>
    <dgm:pt modelId="{DB691D8E-46D5-4494-A283-444C0B157A16}" type="pres">
      <dgm:prSet presAssocID="{6AEC4827-5C48-4EB5-9048-678F1C86BB23}" presName="sibTrans" presStyleCnt="0"/>
      <dgm:spPr/>
    </dgm:pt>
    <dgm:pt modelId="{73274D14-56D9-432C-BB38-314B0D5A372E}" type="pres">
      <dgm:prSet presAssocID="{8AA55535-EBF6-4C60-B4ED-B3376C6EDC31}" presName="node" presStyleLbl="node1" presStyleIdx="1" presStyleCnt="6">
        <dgm:presLayoutVars>
          <dgm:bulletEnabled val="1"/>
        </dgm:presLayoutVars>
      </dgm:prSet>
      <dgm:spPr/>
    </dgm:pt>
    <dgm:pt modelId="{79F60191-486D-496B-8F90-6E83268CE94D}" type="pres">
      <dgm:prSet presAssocID="{CEF3FE74-F5E5-473D-AFF2-80EEF66D1924}" presName="sibTrans" presStyleCnt="0"/>
      <dgm:spPr/>
    </dgm:pt>
    <dgm:pt modelId="{7246D633-5FAB-4786-A1EC-6DCC74F0269E}" type="pres">
      <dgm:prSet presAssocID="{AC1B7790-FF78-4F40-B907-77462FC2CECE}" presName="node" presStyleLbl="node1" presStyleIdx="2" presStyleCnt="6">
        <dgm:presLayoutVars>
          <dgm:bulletEnabled val="1"/>
        </dgm:presLayoutVars>
      </dgm:prSet>
      <dgm:spPr/>
    </dgm:pt>
    <dgm:pt modelId="{566CF14A-37C9-42EB-AE62-AD62B48CC6BD}" type="pres">
      <dgm:prSet presAssocID="{94A83803-5945-4633-887D-103B3705D383}" presName="sibTrans" presStyleCnt="0"/>
      <dgm:spPr/>
    </dgm:pt>
    <dgm:pt modelId="{89AEE914-87A6-4D54-9320-E8AC3C7BC82C}" type="pres">
      <dgm:prSet presAssocID="{F52C8C04-51F0-445E-8E98-294660AE10ED}" presName="node" presStyleLbl="node1" presStyleIdx="3" presStyleCnt="6">
        <dgm:presLayoutVars>
          <dgm:bulletEnabled val="1"/>
        </dgm:presLayoutVars>
      </dgm:prSet>
      <dgm:spPr/>
    </dgm:pt>
    <dgm:pt modelId="{CC59335F-C93C-484B-B054-3D540A4F25D9}" type="pres">
      <dgm:prSet presAssocID="{C5817E26-CE68-49CE-9683-A933BC4C8A07}" presName="sibTrans" presStyleCnt="0"/>
      <dgm:spPr/>
    </dgm:pt>
    <dgm:pt modelId="{42AA4E29-3793-4462-A613-5D6408EE7921}" type="pres">
      <dgm:prSet presAssocID="{8DC03244-FC71-4237-B6CB-5B8303B2E804}" presName="node" presStyleLbl="node1" presStyleIdx="4" presStyleCnt="6">
        <dgm:presLayoutVars>
          <dgm:bulletEnabled val="1"/>
        </dgm:presLayoutVars>
      </dgm:prSet>
      <dgm:spPr/>
    </dgm:pt>
    <dgm:pt modelId="{17154415-0472-4169-8DCE-066E501F8C80}" type="pres">
      <dgm:prSet presAssocID="{86E8BF4C-6D6A-466F-8A04-A7B67B2F8926}" presName="sibTrans" presStyleCnt="0"/>
      <dgm:spPr/>
    </dgm:pt>
    <dgm:pt modelId="{695FC666-7A9F-47C8-8330-FF8EF803628E}" type="pres">
      <dgm:prSet presAssocID="{14BB1A40-FEBB-4AAF-A51B-EDA65C0C1826}" presName="node" presStyleLbl="node1" presStyleIdx="5" presStyleCnt="6">
        <dgm:presLayoutVars>
          <dgm:bulletEnabled val="1"/>
        </dgm:presLayoutVars>
      </dgm:prSet>
      <dgm:spPr/>
    </dgm:pt>
  </dgm:ptLst>
  <dgm:cxnLst>
    <dgm:cxn modelId="{AD01EB04-546A-44F6-9B7B-94E105955664}" type="presOf" srcId="{8DC03244-FC71-4237-B6CB-5B8303B2E804}" destId="{42AA4E29-3793-4462-A613-5D6408EE7921}" srcOrd="0" destOrd="0" presId="urn:microsoft.com/office/officeart/2005/8/layout/default"/>
    <dgm:cxn modelId="{06DB0713-2E34-4445-93C9-27EDF5CDF1D9}" srcId="{7CDD01E1-161F-4662-91B7-4B1403D23534}" destId="{AC1B7790-FF78-4F40-B907-77462FC2CECE}" srcOrd="2" destOrd="0" parTransId="{CB59150A-DF4F-4557-AF75-ACA808C3B891}" sibTransId="{94A83803-5945-4633-887D-103B3705D383}"/>
    <dgm:cxn modelId="{BC08FF14-F5ED-414A-896C-D5C0C85CDFA7}" srcId="{7CDD01E1-161F-4662-91B7-4B1403D23534}" destId="{FADE8870-88C9-4BAF-89FC-1F1C54B48D90}" srcOrd="0" destOrd="0" parTransId="{E836BFCA-73FE-4B87-AD50-09CF8FF6CFCA}" sibTransId="{6AEC4827-5C48-4EB5-9048-678F1C86BB23}"/>
    <dgm:cxn modelId="{7498BF2A-D639-426B-8435-16791046A58D}" type="presOf" srcId="{FADE8870-88C9-4BAF-89FC-1F1C54B48D90}" destId="{590EDC12-E03C-4745-81DB-9A1080B00CC0}" srcOrd="0" destOrd="0" presId="urn:microsoft.com/office/officeart/2005/8/layout/default"/>
    <dgm:cxn modelId="{CEB15A65-09B3-4845-9F39-E0F88AB99823}" srcId="{7CDD01E1-161F-4662-91B7-4B1403D23534}" destId="{8AA55535-EBF6-4C60-B4ED-B3376C6EDC31}" srcOrd="1" destOrd="0" parTransId="{14683728-0AA4-4CCE-8FA8-62496B2D6BD0}" sibTransId="{CEF3FE74-F5E5-473D-AFF2-80EEF66D1924}"/>
    <dgm:cxn modelId="{9DB14866-6DFC-4CD0-8286-0003E35A5EA7}" type="presOf" srcId="{8AA55535-EBF6-4C60-B4ED-B3376C6EDC31}" destId="{73274D14-56D9-432C-BB38-314B0D5A372E}" srcOrd="0" destOrd="0" presId="urn:microsoft.com/office/officeart/2005/8/layout/default"/>
    <dgm:cxn modelId="{F3E45A48-D488-49A2-A9A1-622A31AE64A2}" type="presOf" srcId="{AC1B7790-FF78-4F40-B907-77462FC2CECE}" destId="{7246D633-5FAB-4786-A1EC-6DCC74F0269E}" srcOrd="0" destOrd="0" presId="urn:microsoft.com/office/officeart/2005/8/layout/default"/>
    <dgm:cxn modelId="{1773914E-845A-4D1C-A423-42D45B496265}" srcId="{7CDD01E1-161F-4662-91B7-4B1403D23534}" destId="{8DC03244-FC71-4237-B6CB-5B8303B2E804}" srcOrd="4" destOrd="0" parTransId="{1602DC23-2706-4104-A45F-2A2E6A202488}" sibTransId="{86E8BF4C-6D6A-466F-8A04-A7B67B2F8926}"/>
    <dgm:cxn modelId="{D6600093-A2A1-4E01-A5DA-A1CAA375E1F3}" srcId="{7CDD01E1-161F-4662-91B7-4B1403D23534}" destId="{14BB1A40-FEBB-4AAF-A51B-EDA65C0C1826}" srcOrd="5" destOrd="0" parTransId="{DBCE50FF-50F1-41F1-9521-66EB75ECA435}" sibTransId="{CAA4DB02-488A-400A-BE8E-A9A8A766544B}"/>
    <dgm:cxn modelId="{3BC8989F-8D05-43B5-AF08-13814AA16FED}" type="presOf" srcId="{F52C8C04-51F0-445E-8E98-294660AE10ED}" destId="{89AEE914-87A6-4D54-9320-E8AC3C7BC82C}" srcOrd="0" destOrd="0" presId="urn:microsoft.com/office/officeart/2005/8/layout/default"/>
    <dgm:cxn modelId="{CC772AAC-D14D-4BB0-B523-C500CA557A14}" type="presOf" srcId="{14BB1A40-FEBB-4AAF-A51B-EDA65C0C1826}" destId="{695FC666-7A9F-47C8-8330-FF8EF803628E}" srcOrd="0" destOrd="0" presId="urn:microsoft.com/office/officeart/2005/8/layout/default"/>
    <dgm:cxn modelId="{FA775DDC-D1B2-4ED8-A0FE-E1D890D64281}" type="presOf" srcId="{7CDD01E1-161F-4662-91B7-4B1403D23534}" destId="{A850B909-1B42-4C03-B0B2-007E57498D80}" srcOrd="0" destOrd="0" presId="urn:microsoft.com/office/officeart/2005/8/layout/default"/>
    <dgm:cxn modelId="{3287DBEB-F0C8-4EDB-89E5-0DEE0C4F454A}" srcId="{7CDD01E1-161F-4662-91B7-4B1403D23534}" destId="{F52C8C04-51F0-445E-8E98-294660AE10ED}" srcOrd="3" destOrd="0" parTransId="{1C9C1BCC-F66E-474C-8FEB-44B62AD88345}" sibTransId="{C5817E26-CE68-49CE-9683-A933BC4C8A07}"/>
    <dgm:cxn modelId="{9CE1E31C-3503-4AAF-9AC6-664E462391F6}" type="presParOf" srcId="{A850B909-1B42-4C03-B0B2-007E57498D80}" destId="{590EDC12-E03C-4745-81DB-9A1080B00CC0}" srcOrd="0" destOrd="0" presId="urn:microsoft.com/office/officeart/2005/8/layout/default"/>
    <dgm:cxn modelId="{47359035-6519-4555-9272-416A94EB484B}" type="presParOf" srcId="{A850B909-1B42-4C03-B0B2-007E57498D80}" destId="{DB691D8E-46D5-4494-A283-444C0B157A16}" srcOrd="1" destOrd="0" presId="urn:microsoft.com/office/officeart/2005/8/layout/default"/>
    <dgm:cxn modelId="{10D18FDB-4B3A-4D81-A28A-80494E8CFA30}" type="presParOf" srcId="{A850B909-1B42-4C03-B0B2-007E57498D80}" destId="{73274D14-56D9-432C-BB38-314B0D5A372E}" srcOrd="2" destOrd="0" presId="urn:microsoft.com/office/officeart/2005/8/layout/default"/>
    <dgm:cxn modelId="{1C9601BC-C04F-4155-A439-CA158CF303F4}" type="presParOf" srcId="{A850B909-1B42-4C03-B0B2-007E57498D80}" destId="{79F60191-486D-496B-8F90-6E83268CE94D}" srcOrd="3" destOrd="0" presId="urn:microsoft.com/office/officeart/2005/8/layout/default"/>
    <dgm:cxn modelId="{2C0CE383-DFFC-49DC-AC48-6DE23F2BBD4D}" type="presParOf" srcId="{A850B909-1B42-4C03-B0B2-007E57498D80}" destId="{7246D633-5FAB-4786-A1EC-6DCC74F0269E}" srcOrd="4" destOrd="0" presId="urn:microsoft.com/office/officeart/2005/8/layout/default"/>
    <dgm:cxn modelId="{CD52C1DE-4333-4152-A43F-EFB403D916FD}" type="presParOf" srcId="{A850B909-1B42-4C03-B0B2-007E57498D80}" destId="{566CF14A-37C9-42EB-AE62-AD62B48CC6BD}" srcOrd="5" destOrd="0" presId="urn:microsoft.com/office/officeart/2005/8/layout/default"/>
    <dgm:cxn modelId="{CC75D521-77E4-486B-9A60-9F506E1C64BE}" type="presParOf" srcId="{A850B909-1B42-4C03-B0B2-007E57498D80}" destId="{89AEE914-87A6-4D54-9320-E8AC3C7BC82C}" srcOrd="6" destOrd="0" presId="urn:microsoft.com/office/officeart/2005/8/layout/default"/>
    <dgm:cxn modelId="{1DB33120-FBF6-4015-A9D1-48FA2F9A4A25}" type="presParOf" srcId="{A850B909-1B42-4C03-B0B2-007E57498D80}" destId="{CC59335F-C93C-484B-B054-3D540A4F25D9}" srcOrd="7" destOrd="0" presId="urn:microsoft.com/office/officeart/2005/8/layout/default"/>
    <dgm:cxn modelId="{2CB8FDAA-5738-4DDC-A73B-55F42D1F5A95}" type="presParOf" srcId="{A850B909-1B42-4C03-B0B2-007E57498D80}" destId="{42AA4E29-3793-4462-A613-5D6408EE7921}" srcOrd="8" destOrd="0" presId="urn:microsoft.com/office/officeart/2005/8/layout/default"/>
    <dgm:cxn modelId="{CE225169-EE19-4216-8B78-DCE3A883ADBF}" type="presParOf" srcId="{A850B909-1B42-4C03-B0B2-007E57498D80}" destId="{17154415-0472-4169-8DCE-066E501F8C80}" srcOrd="9" destOrd="0" presId="urn:microsoft.com/office/officeart/2005/8/layout/default"/>
    <dgm:cxn modelId="{5DC9753A-FB80-42E0-8CF0-280C575AC565}" type="presParOf" srcId="{A850B909-1B42-4C03-B0B2-007E57498D80}" destId="{695FC666-7A9F-47C8-8330-FF8EF803628E}" srcOrd="10" destOrd="0" presId="urn:microsoft.com/office/officeart/2005/8/layout/default"/>
  </dgm:cxnLst>
  <dgm:bg>
    <a:solidFill>
      <a:schemeClr val="accent2"/>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5834E6-A43A-435A-AFA3-441D65550E3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DAC5FFD-BEFD-40CF-BE3E-8A48318C9A3D}">
      <dgm:prSet/>
      <dgm:spPr>
        <a:solidFill>
          <a:schemeClr val="accent2"/>
        </a:solidFill>
      </dgm:spPr>
      <dgm:t>
        <a:bodyPr/>
        <a:lstStyle/>
        <a:p>
          <a:r>
            <a:rPr lang="en-US" dirty="0">
              <a:latin typeface="Arial" panose="020B0604020202020204" pitchFamily="34" charset="0"/>
              <a:cs typeface="Arial" panose="020B0604020202020204" pitchFamily="34" charset="0"/>
            </a:rPr>
            <a:t>Methods of Administration (MOAs) are carried out under the guidance of the U.S. Department of Education’s Office for Civil Rights (OCR) by the North Carolina Community Colleges System Office (NCCCS). </a:t>
          </a:r>
        </a:p>
      </dgm:t>
    </dgm:pt>
    <dgm:pt modelId="{90459362-9D5C-4E77-B6D4-0CC5FC9C259A}" type="parTrans" cxnId="{08779484-0BED-4424-B66B-2D103365E117}">
      <dgm:prSet/>
      <dgm:spPr/>
      <dgm:t>
        <a:bodyPr/>
        <a:lstStyle/>
        <a:p>
          <a:endParaRPr lang="en-US"/>
        </a:p>
      </dgm:t>
    </dgm:pt>
    <dgm:pt modelId="{891A8673-A16C-4F54-A23B-D64D2464E28E}" type="sibTrans" cxnId="{08779484-0BED-4424-B66B-2D103365E117}">
      <dgm:prSet/>
      <dgm:spPr/>
      <dgm:t>
        <a:bodyPr/>
        <a:lstStyle/>
        <a:p>
          <a:endParaRPr lang="en-US"/>
        </a:p>
      </dgm:t>
    </dgm:pt>
    <dgm:pt modelId="{254376C7-8B70-452E-8316-8B335C1AA130}">
      <dgm:prSet/>
      <dgm:spPr/>
      <dgm:t>
        <a:bodyPr/>
        <a:lstStyle/>
        <a:p>
          <a:r>
            <a:rPr lang="en-US" dirty="0">
              <a:latin typeface="Arial" panose="020B0604020202020204" pitchFamily="34" charset="0"/>
              <a:cs typeface="Arial" panose="020B0604020202020204" pitchFamily="34" charset="0"/>
            </a:rPr>
            <a:t>NCCCS is responsible for ensuring that all state-funded postsecondary community colleges in the system, adhere to federal civil rights laws, which prohibit discrimination based on race, color, national origin, sex, disability, or age.</a:t>
          </a:r>
        </a:p>
      </dgm:t>
    </dgm:pt>
    <dgm:pt modelId="{C71239AE-1C45-403C-937F-A6191FAF09FA}" type="parTrans" cxnId="{90B57B95-702E-4F78-971D-6F96E1A16B5A}">
      <dgm:prSet/>
      <dgm:spPr/>
      <dgm:t>
        <a:bodyPr/>
        <a:lstStyle/>
        <a:p>
          <a:endParaRPr lang="en-US"/>
        </a:p>
      </dgm:t>
    </dgm:pt>
    <dgm:pt modelId="{8C1CB0F4-8D8C-4ABC-876D-9DD53F5F5372}" type="sibTrans" cxnId="{90B57B95-702E-4F78-971D-6F96E1A16B5A}">
      <dgm:prSet/>
      <dgm:spPr/>
      <dgm:t>
        <a:bodyPr/>
        <a:lstStyle/>
        <a:p>
          <a:endParaRPr lang="en-US"/>
        </a:p>
      </dgm:t>
    </dgm:pt>
    <dgm:pt modelId="{B84AF163-40BF-405F-BDF7-F0B840E6B121}" type="pres">
      <dgm:prSet presAssocID="{9D5834E6-A43A-435A-AFA3-441D65550E38}" presName="Name0" presStyleCnt="0">
        <dgm:presLayoutVars>
          <dgm:dir/>
          <dgm:animLvl val="lvl"/>
          <dgm:resizeHandles val="exact"/>
        </dgm:presLayoutVars>
      </dgm:prSet>
      <dgm:spPr/>
    </dgm:pt>
    <dgm:pt modelId="{6A98BA37-D436-4420-8E83-A11FD85C7BBD}" type="pres">
      <dgm:prSet presAssocID="{FDAC5FFD-BEFD-40CF-BE3E-8A48318C9A3D}" presName="linNode" presStyleCnt="0"/>
      <dgm:spPr/>
    </dgm:pt>
    <dgm:pt modelId="{F1897EFF-090F-422A-923E-CC975CF86BF7}" type="pres">
      <dgm:prSet presAssocID="{FDAC5FFD-BEFD-40CF-BE3E-8A48318C9A3D}" presName="parentText" presStyleLbl="node1" presStyleIdx="0" presStyleCnt="1">
        <dgm:presLayoutVars>
          <dgm:chMax val="1"/>
          <dgm:bulletEnabled val="1"/>
        </dgm:presLayoutVars>
      </dgm:prSet>
      <dgm:spPr/>
    </dgm:pt>
    <dgm:pt modelId="{6E9EAB75-33EA-413B-9DC7-D594317BF529}" type="pres">
      <dgm:prSet presAssocID="{FDAC5FFD-BEFD-40CF-BE3E-8A48318C9A3D}" presName="descendantText" presStyleLbl="alignAccFollowNode1" presStyleIdx="0" presStyleCnt="1">
        <dgm:presLayoutVars>
          <dgm:bulletEnabled val="1"/>
        </dgm:presLayoutVars>
      </dgm:prSet>
      <dgm:spPr/>
    </dgm:pt>
  </dgm:ptLst>
  <dgm:cxnLst>
    <dgm:cxn modelId="{F5BF703A-CA47-47B6-8A15-0190951FCFF9}" type="presOf" srcId="{9D5834E6-A43A-435A-AFA3-441D65550E38}" destId="{B84AF163-40BF-405F-BDF7-F0B840E6B121}" srcOrd="0" destOrd="0" presId="urn:microsoft.com/office/officeart/2005/8/layout/vList5"/>
    <dgm:cxn modelId="{08779484-0BED-4424-B66B-2D103365E117}" srcId="{9D5834E6-A43A-435A-AFA3-441D65550E38}" destId="{FDAC5FFD-BEFD-40CF-BE3E-8A48318C9A3D}" srcOrd="0" destOrd="0" parTransId="{90459362-9D5C-4E77-B6D4-0CC5FC9C259A}" sibTransId="{891A8673-A16C-4F54-A23B-D64D2464E28E}"/>
    <dgm:cxn modelId="{90B57B95-702E-4F78-971D-6F96E1A16B5A}" srcId="{FDAC5FFD-BEFD-40CF-BE3E-8A48318C9A3D}" destId="{254376C7-8B70-452E-8316-8B335C1AA130}" srcOrd="0" destOrd="0" parTransId="{C71239AE-1C45-403C-937F-A6191FAF09FA}" sibTransId="{8C1CB0F4-8D8C-4ABC-876D-9DD53F5F5372}"/>
    <dgm:cxn modelId="{65050BCD-33F1-4DCE-9E44-FF46E265EC24}" type="presOf" srcId="{254376C7-8B70-452E-8316-8B335C1AA130}" destId="{6E9EAB75-33EA-413B-9DC7-D594317BF529}" srcOrd="0" destOrd="0" presId="urn:microsoft.com/office/officeart/2005/8/layout/vList5"/>
    <dgm:cxn modelId="{BBAC3DE5-9258-46A7-9104-28EA4F777AD3}" type="presOf" srcId="{FDAC5FFD-BEFD-40CF-BE3E-8A48318C9A3D}" destId="{F1897EFF-090F-422A-923E-CC975CF86BF7}" srcOrd="0" destOrd="0" presId="urn:microsoft.com/office/officeart/2005/8/layout/vList5"/>
    <dgm:cxn modelId="{5EFDC7F3-A380-463E-8A7A-2D317CD455AC}" type="presParOf" srcId="{B84AF163-40BF-405F-BDF7-F0B840E6B121}" destId="{6A98BA37-D436-4420-8E83-A11FD85C7BBD}" srcOrd="0" destOrd="0" presId="urn:microsoft.com/office/officeart/2005/8/layout/vList5"/>
    <dgm:cxn modelId="{0EC1B78E-A2DD-43B2-A0E6-916884273A0C}" type="presParOf" srcId="{6A98BA37-D436-4420-8E83-A11FD85C7BBD}" destId="{F1897EFF-090F-422A-923E-CC975CF86BF7}" srcOrd="0" destOrd="0" presId="urn:microsoft.com/office/officeart/2005/8/layout/vList5"/>
    <dgm:cxn modelId="{E8A5A56F-A26F-4980-886D-7ECD9116A423}" type="presParOf" srcId="{6A98BA37-D436-4420-8E83-A11FD85C7BBD}" destId="{6E9EAB75-33EA-413B-9DC7-D594317BF52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B9218E-91C1-422A-B0F3-F8892E8E6CB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ADE8E31-1757-4910-88EB-6D90F24E8AB8}">
      <dgm:prSet custT="1"/>
      <dgm:spPr/>
      <dgm:t>
        <a:bodyPr/>
        <a:lstStyle/>
        <a:p>
          <a:r>
            <a:rPr lang="en-US" sz="2400" dirty="0">
              <a:latin typeface="Arial" panose="020B0604020202020204" pitchFamily="34" charset="0"/>
              <a:cs typeface="Arial" panose="020B0604020202020204" pitchFamily="34" charset="0"/>
            </a:rPr>
            <a:t>Title VI of the Civil Rights Act of 1964: Prohibits discrimination based on race, color, or national origin.</a:t>
          </a:r>
        </a:p>
      </dgm:t>
    </dgm:pt>
    <dgm:pt modelId="{A3ED7100-79E7-4EA2-96D6-56C96DF8E6E9}" type="parTrans" cxnId="{93E9F425-F803-4FA3-9976-9F1B6C457544}">
      <dgm:prSet/>
      <dgm:spPr/>
      <dgm:t>
        <a:bodyPr/>
        <a:lstStyle/>
        <a:p>
          <a:endParaRPr lang="en-US" sz="1800"/>
        </a:p>
      </dgm:t>
    </dgm:pt>
    <dgm:pt modelId="{BC0C5E1D-B369-4DB4-8549-FB3CE39CA4B3}" type="sibTrans" cxnId="{93E9F425-F803-4FA3-9976-9F1B6C457544}">
      <dgm:prSet custT="1"/>
      <dgm:spPr/>
      <dgm:t>
        <a:bodyPr/>
        <a:lstStyle/>
        <a:p>
          <a:endParaRPr lang="en-US" sz="2400"/>
        </a:p>
      </dgm:t>
    </dgm:pt>
    <dgm:pt modelId="{436A009B-1B11-4E26-B4F5-E2864A8172B5}">
      <dgm:prSet custT="1"/>
      <dgm:spPr/>
      <dgm:t>
        <a:bodyPr/>
        <a:lstStyle/>
        <a:p>
          <a:r>
            <a:rPr lang="en-US" sz="2400" dirty="0">
              <a:latin typeface="Arial" panose="020B0604020202020204" pitchFamily="34" charset="0"/>
              <a:cs typeface="Arial" panose="020B0604020202020204" pitchFamily="34" charset="0"/>
            </a:rPr>
            <a:t>Title IX of the Education Amendments of 1972: Prohibits discrimination based on sex in education programs and activities.</a:t>
          </a:r>
        </a:p>
      </dgm:t>
    </dgm:pt>
    <dgm:pt modelId="{8966D655-1906-49C9-89EA-94003ED21F77}" type="parTrans" cxnId="{6A43574B-E40C-4792-9A5C-CE91423AC89E}">
      <dgm:prSet/>
      <dgm:spPr/>
      <dgm:t>
        <a:bodyPr/>
        <a:lstStyle/>
        <a:p>
          <a:endParaRPr lang="en-US" sz="1800"/>
        </a:p>
      </dgm:t>
    </dgm:pt>
    <dgm:pt modelId="{5673B5D3-144C-490D-8B03-5D4262F44AE3}" type="sibTrans" cxnId="{6A43574B-E40C-4792-9A5C-CE91423AC89E}">
      <dgm:prSet custT="1"/>
      <dgm:spPr/>
      <dgm:t>
        <a:bodyPr/>
        <a:lstStyle/>
        <a:p>
          <a:endParaRPr lang="en-US" sz="2400"/>
        </a:p>
      </dgm:t>
    </dgm:pt>
    <dgm:pt modelId="{3A8314A5-C7EB-4A20-9C1F-EA25B4FF005E}">
      <dgm:prSet custT="1"/>
      <dgm:spPr/>
      <dgm:t>
        <a:bodyPr/>
        <a:lstStyle/>
        <a:p>
          <a:r>
            <a:rPr lang="en-US" sz="2400" dirty="0">
              <a:latin typeface="Arial" panose="020B0604020202020204" pitchFamily="34" charset="0"/>
              <a:cs typeface="Arial" panose="020B0604020202020204" pitchFamily="34" charset="0"/>
            </a:rPr>
            <a:t>Section 504 of the Rehabilitation Act of 1973: Prohibits discrimination based on disability.</a:t>
          </a:r>
        </a:p>
      </dgm:t>
    </dgm:pt>
    <dgm:pt modelId="{3D7DD2AF-8150-4E70-B053-F3B50870167B}" type="parTrans" cxnId="{7A16ED4E-0713-41DD-8825-11AC2FDEDE12}">
      <dgm:prSet/>
      <dgm:spPr/>
      <dgm:t>
        <a:bodyPr/>
        <a:lstStyle/>
        <a:p>
          <a:endParaRPr lang="en-US" sz="1800"/>
        </a:p>
      </dgm:t>
    </dgm:pt>
    <dgm:pt modelId="{00A49B1C-CBE2-4DF5-9ABA-DF3FB41F7525}" type="sibTrans" cxnId="{7A16ED4E-0713-41DD-8825-11AC2FDEDE12}">
      <dgm:prSet custT="1"/>
      <dgm:spPr/>
      <dgm:t>
        <a:bodyPr/>
        <a:lstStyle/>
        <a:p>
          <a:endParaRPr lang="en-US" sz="2400"/>
        </a:p>
      </dgm:t>
    </dgm:pt>
    <dgm:pt modelId="{AD101A34-E572-4842-A181-65AE35BD3968}">
      <dgm:prSet custT="1"/>
      <dgm:spPr/>
      <dgm:t>
        <a:bodyPr/>
        <a:lstStyle/>
        <a:p>
          <a:r>
            <a:rPr lang="en-US" sz="2400" dirty="0">
              <a:latin typeface="Arial" panose="020B0604020202020204" pitchFamily="34" charset="0"/>
              <a:cs typeface="Arial" panose="020B0604020202020204" pitchFamily="34" charset="0"/>
            </a:rPr>
            <a:t>The Americans with Disabilities Act (ADA) of 1990: Prohibits discrimination against individuals with disabilities.</a:t>
          </a:r>
        </a:p>
      </dgm:t>
    </dgm:pt>
    <dgm:pt modelId="{8FBE8A31-6EE2-496C-AA59-E6C4B29E8E2C}" type="parTrans" cxnId="{7EC39D03-5319-43D7-85FE-1FD887DCB6D7}">
      <dgm:prSet/>
      <dgm:spPr/>
      <dgm:t>
        <a:bodyPr/>
        <a:lstStyle/>
        <a:p>
          <a:endParaRPr lang="en-US" sz="1800"/>
        </a:p>
      </dgm:t>
    </dgm:pt>
    <dgm:pt modelId="{4BCAB72D-FBB8-48A4-A1C3-F8C66CB10416}" type="sibTrans" cxnId="{7EC39D03-5319-43D7-85FE-1FD887DCB6D7}">
      <dgm:prSet custT="1"/>
      <dgm:spPr/>
      <dgm:t>
        <a:bodyPr/>
        <a:lstStyle/>
        <a:p>
          <a:endParaRPr lang="en-US" sz="2400"/>
        </a:p>
      </dgm:t>
    </dgm:pt>
    <dgm:pt modelId="{D3B65ED9-F160-4BEA-B32A-096D2FA0E7C6}">
      <dgm:prSet custT="1"/>
      <dgm:spPr/>
      <dgm:t>
        <a:bodyPr/>
        <a:lstStyle/>
        <a:p>
          <a:r>
            <a:rPr lang="en-US" sz="2400" dirty="0">
              <a:latin typeface="Arial" panose="020B0604020202020204" pitchFamily="34" charset="0"/>
              <a:cs typeface="Arial" panose="020B0604020202020204" pitchFamily="34" charset="0"/>
            </a:rPr>
            <a:t>The Age Discrimination Act of 1975: Prohibits discrimination based on age.</a:t>
          </a:r>
        </a:p>
      </dgm:t>
    </dgm:pt>
    <dgm:pt modelId="{07991498-7CF7-499F-8959-50C6B6CE0AD0}" type="parTrans" cxnId="{B28772DD-66F0-4075-9E2F-2616DBD690D5}">
      <dgm:prSet/>
      <dgm:spPr/>
      <dgm:t>
        <a:bodyPr/>
        <a:lstStyle/>
        <a:p>
          <a:endParaRPr lang="en-US" sz="1800"/>
        </a:p>
      </dgm:t>
    </dgm:pt>
    <dgm:pt modelId="{58BD5452-C67C-45F5-A107-3511897C79A7}" type="sibTrans" cxnId="{B28772DD-66F0-4075-9E2F-2616DBD690D5}">
      <dgm:prSet/>
      <dgm:spPr/>
      <dgm:t>
        <a:bodyPr/>
        <a:lstStyle/>
        <a:p>
          <a:endParaRPr lang="en-US" sz="1800"/>
        </a:p>
      </dgm:t>
    </dgm:pt>
    <dgm:pt modelId="{C9B6CDB6-EE8C-4B97-AE12-C5BC67ECB5A3}" type="pres">
      <dgm:prSet presAssocID="{B9B9218E-91C1-422A-B0F3-F8892E8E6CB2}" presName="diagram" presStyleCnt="0">
        <dgm:presLayoutVars>
          <dgm:dir/>
          <dgm:resizeHandles val="exact"/>
        </dgm:presLayoutVars>
      </dgm:prSet>
      <dgm:spPr/>
    </dgm:pt>
    <dgm:pt modelId="{4875DFED-C7FC-4177-AD09-26074228A0CF}" type="pres">
      <dgm:prSet presAssocID="{CADE8E31-1757-4910-88EB-6D90F24E8AB8}" presName="node" presStyleLbl="node1" presStyleIdx="0" presStyleCnt="5">
        <dgm:presLayoutVars>
          <dgm:bulletEnabled val="1"/>
        </dgm:presLayoutVars>
      </dgm:prSet>
      <dgm:spPr/>
    </dgm:pt>
    <dgm:pt modelId="{15917F3D-7084-4E0F-805B-67F2A6C118E6}" type="pres">
      <dgm:prSet presAssocID="{BC0C5E1D-B369-4DB4-8549-FB3CE39CA4B3}" presName="sibTrans" presStyleCnt="0"/>
      <dgm:spPr/>
    </dgm:pt>
    <dgm:pt modelId="{71DA5192-9721-4E7E-A343-3F0B010B9641}" type="pres">
      <dgm:prSet presAssocID="{436A009B-1B11-4E26-B4F5-E2864A8172B5}" presName="node" presStyleLbl="node1" presStyleIdx="1" presStyleCnt="5">
        <dgm:presLayoutVars>
          <dgm:bulletEnabled val="1"/>
        </dgm:presLayoutVars>
      </dgm:prSet>
      <dgm:spPr/>
    </dgm:pt>
    <dgm:pt modelId="{83C874A6-96A8-4859-9455-076F7D18618F}" type="pres">
      <dgm:prSet presAssocID="{5673B5D3-144C-490D-8B03-5D4262F44AE3}" presName="sibTrans" presStyleCnt="0"/>
      <dgm:spPr/>
    </dgm:pt>
    <dgm:pt modelId="{E1B05B8D-2F89-40D2-A383-84AA25D05C92}" type="pres">
      <dgm:prSet presAssocID="{3A8314A5-C7EB-4A20-9C1F-EA25B4FF005E}" presName="node" presStyleLbl="node1" presStyleIdx="2" presStyleCnt="5">
        <dgm:presLayoutVars>
          <dgm:bulletEnabled val="1"/>
        </dgm:presLayoutVars>
      </dgm:prSet>
      <dgm:spPr/>
    </dgm:pt>
    <dgm:pt modelId="{3926B5AF-1C3D-438B-87A4-DEEC630E7A01}" type="pres">
      <dgm:prSet presAssocID="{00A49B1C-CBE2-4DF5-9ABA-DF3FB41F7525}" presName="sibTrans" presStyleCnt="0"/>
      <dgm:spPr/>
    </dgm:pt>
    <dgm:pt modelId="{CE072A43-945E-4498-BFDB-3DCA4F7B1B7D}" type="pres">
      <dgm:prSet presAssocID="{AD101A34-E572-4842-A181-65AE35BD3968}" presName="node" presStyleLbl="node1" presStyleIdx="3" presStyleCnt="5">
        <dgm:presLayoutVars>
          <dgm:bulletEnabled val="1"/>
        </dgm:presLayoutVars>
      </dgm:prSet>
      <dgm:spPr/>
    </dgm:pt>
    <dgm:pt modelId="{95F07D1A-E782-4D71-8FA0-F8036735569E}" type="pres">
      <dgm:prSet presAssocID="{4BCAB72D-FBB8-48A4-A1C3-F8C66CB10416}" presName="sibTrans" presStyleCnt="0"/>
      <dgm:spPr/>
    </dgm:pt>
    <dgm:pt modelId="{84F244F9-294C-453E-A82C-C517A1234248}" type="pres">
      <dgm:prSet presAssocID="{D3B65ED9-F160-4BEA-B32A-096D2FA0E7C6}" presName="node" presStyleLbl="node1" presStyleIdx="4" presStyleCnt="5">
        <dgm:presLayoutVars>
          <dgm:bulletEnabled val="1"/>
        </dgm:presLayoutVars>
      </dgm:prSet>
      <dgm:spPr/>
    </dgm:pt>
  </dgm:ptLst>
  <dgm:cxnLst>
    <dgm:cxn modelId="{7EC39D03-5319-43D7-85FE-1FD887DCB6D7}" srcId="{B9B9218E-91C1-422A-B0F3-F8892E8E6CB2}" destId="{AD101A34-E572-4842-A181-65AE35BD3968}" srcOrd="3" destOrd="0" parTransId="{8FBE8A31-6EE2-496C-AA59-E6C4B29E8E2C}" sibTransId="{4BCAB72D-FBB8-48A4-A1C3-F8C66CB10416}"/>
    <dgm:cxn modelId="{65A37B14-6A4B-453F-92EE-D40F7A65159D}" type="presOf" srcId="{D3B65ED9-F160-4BEA-B32A-096D2FA0E7C6}" destId="{84F244F9-294C-453E-A82C-C517A1234248}" srcOrd="0" destOrd="0" presId="urn:microsoft.com/office/officeart/2005/8/layout/default"/>
    <dgm:cxn modelId="{93E9F425-F803-4FA3-9976-9F1B6C457544}" srcId="{B9B9218E-91C1-422A-B0F3-F8892E8E6CB2}" destId="{CADE8E31-1757-4910-88EB-6D90F24E8AB8}" srcOrd="0" destOrd="0" parTransId="{A3ED7100-79E7-4EA2-96D6-56C96DF8E6E9}" sibTransId="{BC0C5E1D-B369-4DB4-8549-FB3CE39CA4B3}"/>
    <dgm:cxn modelId="{973F362F-A413-4E30-A943-D1ED94EF4930}" type="presOf" srcId="{AD101A34-E572-4842-A181-65AE35BD3968}" destId="{CE072A43-945E-4498-BFDB-3DCA4F7B1B7D}" srcOrd="0" destOrd="0" presId="urn:microsoft.com/office/officeart/2005/8/layout/default"/>
    <dgm:cxn modelId="{AFC50238-901A-4772-B2BF-572386F6364C}" type="presOf" srcId="{436A009B-1B11-4E26-B4F5-E2864A8172B5}" destId="{71DA5192-9721-4E7E-A343-3F0B010B9641}" srcOrd="0" destOrd="0" presId="urn:microsoft.com/office/officeart/2005/8/layout/default"/>
    <dgm:cxn modelId="{4074C15B-F24A-4E06-ACBD-17B4EF1EB3E4}" type="presOf" srcId="{B9B9218E-91C1-422A-B0F3-F8892E8E6CB2}" destId="{C9B6CDB6-EE8C-4B97-AE12-C5BC67ECB5A3}" srcOrd="0" destOrd="0" presId="urn:microsoft.com/office/officeart/2005/8/layout/default"/>
    <dgm:cxn modelId="{6A43574B-E40C-4792-9A5C-CE91423AC89E}" srcId="{B9B9218E-91C1-422A-B0F3-F8892E8E6CB2}" destId="{436A009B-1B11-4E26-B4F5-E2864A8172B5}" srcOrd="1" destOrd="0" parTransId="{8966D655-1906-49C9-89EA-94003ED21F77}" sibTransId="{5673B5D3-144C-490D-8B03-5D4262F44AE3}"/>
    <dgm:cxn modelId="{7A16ED4E-0713-41DD-8825-11AC2FDEDE12}" srcId="{B9B9218E-91C1-422A-B0F3-F8892E8E6CB2}" destId="{3A8314A5-C7EB-4A20-9C1F-EA25B4FF005E}" srcOrd="2" destOrd="0" parTransId="{3D7DD2AF-8150-4E70-B053-F3B50870167B}" sibTransId="{00A49B1C-CBE2-4DF5-9ABA-DF3FB41F7525}"/>
    <dgm:cxn modelId="{1F72FDB6-DA5A-43AE-813F-DD7D123061BB}" type="presOf" srcId="{3A8314A5-C7EB-4A20-9C1F-EA25B4FF005E}" destId="{E1B05B8D-2F89-40D2-A383-84AA25D05C92}" srcOrd="0" destOrd="0" presId="urn:microsoft.com/office/officeart/2005/8/layout/default"/>
    <dgm:cxn modelId="{B28772DD-66F0-4075-9E2F-2616DBD690D5}" srcId="{B9B9218E-91C1-422A-B0F3-F8892E8E6CB2}" destId="{D3B65ED9-F160-4BEA-B32A-096D2FA0E7C6}" srcOrd="4" destOrd="0" parTransId="{07991498-7CF7-499F-8959-50C6B6CE0AD0}" sibTransId="{58BD5452-C67C-45F5-A107-3511897C79A7}"/>
    <dgm:cxn modelId="{FAC2A6F8-12A3-42C7-B036-7B387C29DA9A}" type="presOf" srcId="{CADE8E31-1757-4910-88EB-6D90F24E8AB8}" destId="{4875DFED-C7FC-4177-AD09-26074228A0CF}" srcOrd="0" destOrd="0" presId="urn:microsoft.com/office/officeart/2005/8/layout/default"/>
    <dgm:cxn modelId="{559424F5-A842-4481-B8E0-7B5DA1BD3E20}" type="presParOf" srcId="{C9B6CDB6-EE8C-4B97-AE12-C5BC67ECB5A3}" destId="{4875DFED-C7FC-4177-AD09-26074228A0CF}" srcOrd="0" destOrd="0" presId="urn:microsoft.com/office/officeart/2005/8/layout/default"/>
    <dgm:cxn modelId="{4885751B-67BD-447D-8E1F-EACB51B95A8C}" type="presParOf" srcId="{C9B6CDB6-EE8C-4B97-AE12-C5BC67ECB5A3}" destId="{15917F3D-7084-4E0F-805B-67F2A6C118E6}" srcOrd="1" destOrd="0" presId="urn:microsoft.com/office/officeart/2005/8/layout/default"/>
    <dgm:cxn modelId="{7B470669-DC82-4D28-BD99-337AA6E1D24E}" type="presParOf" srcId="{C9B6CDB6-EE8C-4B97-AE12-C5BC67ECB5A3}" destId="{71DA5192-9721-4E7E-A343-3F0B010B9641}" srcOrd="2" destOrd="0" presId="urn:microsoft.com/office/officeart/2005/8/layout/default"/>
    <dgm:cxn modelId="{2F05FE05-D2C7-41F6-949E-352650C0C4FC}" type="presParOf" srcId="{C9B6CDB6-EE8C-4B97-AE12-C5BC67ECB5A3}" destId="{83C874A6-96A8-4859-9455-076F7D18618F}" srcOrd="3" destOrd="0" presId="urn:microsoft.com/office/officeart/2005/8/layout/default"/>
    <dgm:cxn modelId="{8941257F-5C2F-47D3-843D-E408777AC514}" type="presParOf" srcId="{C9B6CDB6-EE8C-4B97-AE12-C5BC67ECB5A3}" destId="{E1B05B8D-2F89-40D2-A383-84AA25D05C92}" srcOrd="4" destOrd="0" presId="urn:microsoft.com/office/officeart/2005/8/layout/default"/>
    <dgm:cxn modelId="{80C2DEC6-5F6A-4292-AA43-BD2D2AE27F5B}" type="presParOf" srcId="{C9B6CDB6-EE8C-4B97-AE12-C5BC67ECB5A3}" destId="{3926B5AF-1C3D-438B-87A4-DEEC630E7A01}" srcOrd="5" destOrd="0" presId="urn:microsoft.com/office/officeart/2005/8/layout/default"/>
    <dgm:cxn modelId="{7F4F8759-1073-4865-8AAD-38BC878B3E62}" type="presParOf" srcId="{C9B6CDB6-EE8C-4B97-AE12-C5BC67ECB5A3}" destId="{CE072A43-945E-4498-BFDB-3DCA4F7B1B7D}" srcOrd="6" destOrd="0" presId="urn:microsoft.com/office/officeart/2005/8/layout/default"/>
    <dgm:cxn modelId="{4A828BB4-741F-4BAF-A5F2-916A68F8D4E8}" type="presParOf" srcId="{C9B6CDB6-EE8C-4B97-AE12-C5BC67ECB5A3}" destId="{95F07D1A-E782-4D71-8FA0-F8036735569E}" srcOrd="7" destOrd="0" presId="urn:microsoft.com/office/officeart/2005/8/layout/default"/>
    <dgm:cxn modelId="{C89A42D7-E408-46F3-8359-BA4A8004DFB0}" type="presParOf" srcId="{C9B6CDB6-EE8C-4B97-AE12-C5BC67ECB5A3}" destId="{84F244F9-294C-453E-A82C-C517A123424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2DFF146-4413-4117-ABF9-4B1148B14FE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A338085-1E4D-4627-B07E-B1562A4B2C93}">
      <dgm:prSet custT="1"/>
      <dgm:spPr>
        <a:solidFill>
          <a:srgbClr val="14435B"/>
        </a:solidFill>
      </dgm:spPr>
      <dgm:t>
        <a:bodyPr/>
        <a:lstStyle/>
        <a:p>
          <a:r>
            <a:rPr lang="en-US" sz="1400" b="1" i="0" dirty="0">
              <a:latin typeface="Arial" panose="020B0604020202020204" pitchFamily="34" charset="0"/>
              <a:cs typeface="Arial" panose="020B0604020202020204" pitchFamily="34" charset="0"/>
            </a:rPr>
            <a:t>Dr. Bob Witchger </a:t>
          </a:r>
        </a:p>
        <a:p>
          <a:r>
            <a:rPr lang="en-US" sz="1400" b="0" i="0" dirty="0">
              <a:latin typeface="Arial" panose="020B0604020202020204" pitchFamily="34" charset="0"/>
              <a:cs typeface="Arial" panose="020B0604020202020204" pitchFamily="34" charset="0"/>
            </a:rPr>
            <a:t>Executive Director of Perkins CTE​</a:t>
          </a:r>
          <a:br>
            <a:rPr lang="en-US" sz="1400" b="0" i="0" dirty="0">
              <a:latin typeface="Arial" panose="020B0604020202020204" pitchFamily="34" charset="0"/>
              <a:cs typeface="Arial" panose="020B0604020202020204" pitchFamily="34" charset="0"/>
            </a:rPr>
          </a:br>
          <a:r>
            <a:rPr lang="en-US" sz="1400" b="0" i="0" dirty="0">
              <a:latin typeface="Arial" panose="020B0604020202020204" pitchFamily="34" charset="0"/>
              <a:cs typeface="Arial" panose="020B0604020202020204" pitchFamily="34" charset="0"/>
            </a:rPr>
            <a:t>witchgerb@nccommunitycolleges.edu​</a:t>
          </a:r>
          <a:endParaRPr lang="en-US" sz="1400" dirty="0">
            <a:latin typeface="Arial" panose="020B0604020202020204" pitchFamily="34" charset="0"/>
            <a:cs typeface="Arial" panose="020B0604020202020204" pitchFamily="34" charset="0"/>
          </a:endParaRPr>
        </a:p>
      </dgm:t>
    </dgm:pt>
    <dgm:pt modelId="{1604437D-9CA5-42D8-AB0D-605520FB07C4}" type="parTrans" cxnId="{0AC1C8EA-9255-43B4-B178-E30B19D7DE64}">
      <dgm:prSet/>
      <dgm:spPr/>
      <dgm:t>
        <a:bodyPr/>
        <a:lstStyle/>
        <a:p>
          <a:endParaRPr lang="en-US" sz="2400"/>
        </a:p>
      </dgm:t>
    </dgm:pt>
    <dgm:pt modelId="{D307FFAD-9358-44C5-BE36-69EFB97AEF52}" type="sibTrans" cxnId="{0AC1C8EA-9255-43B4-B178-E30B19D7DE64}">
      <dgm:prSet/>
      <dgm:spPr/>
      <dgm:t>
        <a:bodyPr/>
        <a:lstStyle/>
        <a:p>
          <a:endParaRPr lang="en-US" sz="2400"/>
        </a:p>
      </dgm:t>
    </dgm:pt>
    <dgm:pt modelId="{B21D3E02-BF16-4B8C-AEEC-34E0D5F9E74B}">
      <dgm:prSet custT="1"/>
      <dgm:spPr>
        <a:solidFill>
          <a:srgbClr val="14435B"/>
        </a:solidFill>
      </dgm:spPr>
      <dgm:t>
        <a:bodyPr/>
        <a:lstStyle/>
        <a:p>
          <a:r>
            <a:rPr lang="en-US" sz="1400" b="1" i="0" dirty="0">
              <a:latin typeface="Arial" panose="020B0604020202020204" pitchFamily="34" charset="0"/>
              <a:cs typeface="Arial" panose="020B0604020202020204" pitchFamily="34" charset="0"/>
            </a:rPr>
            <a:t>Dr. Tony Reggi </a:t>
          </a:r>
        </a:p>
        <a:p>
          <a:r>
            <a:rPr lang="en-US" sz="1400" b="0" i="0" dirty="0">
              <a:latin typeface="Arial" panose="020B0604020202020204" pitchFamily="34" charset="0"/>
              <a:cs typeface="Arial" panose="020B0604020202020204" pitchFamily="34" charset="0"/>
            </a:rPr>
            <a:t>Associate Director of Perkins CTE​</a:t>
          </a:r>
          <a:br>
            <a:rPr lang="en-US" sz="1400" b="0" i="0" dirty="0">
              <a:latin typeface="Arial" panose="020B0604020202020204" pitchFamily="34" charset="0"/>
              <a:cs typeface="Arial" panose="020B0604020202020204" pitchFamily="34" charset="0"/>
            </a:rPr>
          </a:br>
          <a:r>
            <a:rPr lang="en-US" sz="1400" b="0" i="0" dirty="0">
              <a:latin typeface="Arial" panose="020B0604020202020204" pitchFamily="34" charset="0"/>
              <a:cs typeface="Arial" panose="020B0604020202020204" pitchFamily="34" charset="0"/>
            </a:rPr>
            <a:t>reggia@nccommunitycolleges.edu</a:t>
          </a:r>
          <a:r>
            <a:rPr lang="en-US" sz="1600" b="0" i="0" dirty="0">
              <a:latin typeface="Calibri (MS)" panose="020B0604020202020204" charset="0"/>
              <a:cs typeface="Calibri (MS)" panose="020B0604020202020204" charset="0"/>
            </a:rPr>
            <a:t>​</a:t>
          </a:r>
          <a:endParaRPr lang="en-US" sz="1600" dirty="0">
            <a:latin typeface="Calibri (MS)" panose="020B0604020202020204" charset="0"/>
            <a:cs typeface="Calibri (MS)" panose="020B0604020202020204" charset="0"/>
          </a:endParaRPr>
        </a:p>
      </dgm:t>
    </dgm:pt>
    <dgm:pt modelId="{FCDF7244-68CD-40B6-8ABF-A024635556F2}" type="parTrans" cxnId="{8B7A5233-C66D-4719-99CF-8DB1F8D1B38B}">
      <dgm:prSet/>
      <dgm:spPr/>
      <dgm:t>
        <a:bodyPr/>
        <a:lstStyle/>
        <a:p>
          <a:endParaRPr lang="en-US" sz="2400"/>
        </a:p>
      </dgm:t>
    </dgm:pt>
    <dgm:pt modelId="{77232A7D-4560-46C2-B4B9-6E78E7773786}" type="sibTrans" cxnId="{8B7A5233-C66D-4719-99CF-8DB1F8D1B38B}">
      <dgm:prSet/>
      <dgm:spPr/>
      <dgm:t>
        <a:bodyPr/>
        <a:lstStyle/>
        <a:p>
          <a:endParaRPr lang="en-US" sz="2400"/>
        </a:p>
      </dgm:t>
    </dgm:pt>
    <dgm:pt modelId="{0A18B763-F361-4B23-A9E1-C88EA206EE4A}">
      <dgm:prSet custT="1"/>
      <dgm:spPr>
        <a:solidFill>
          <a:srgbClr val="14435B"/>
        </a:solidFill>
      </dgm:spPr>
      <dgm:t>
        <a:bodyPr/>
        <a:lstStyle/>
        <a:p>
          <a:r>
            <a:rPr lang="en-US" sz="1400" b="1" i="0" dirty="0">
              <a:latin typeface="Arial" panose="020B0604020202020204" pitchFamily="34" charset="0"/>
              <a:cs typeface="Arial" panose="020B0604020202020204" pitchFamily="34" charset="0"/>
            </a:rPr>
            <a:t>Patti Coultas</a:t>
          </a:r>
        </a:p>
        <a:p>
          <a:r>
            <a:rPr lang="en-US" sz="1400" b="0" i="0" dirty="0">
              <a:latin typeface="Arial" panose="020B0604020202020204" pitchFamily="34" charset="0"/>
              <a:cs typeface="Arial" panose="020B0604020202020204" pitchFamily="34" charset="0"/>
            </a:rPr>
            <a:t>Assistant Director of Perkins CTE - East   </a:t>
          </a:r>
          <a:r>
            <a:rPr lang="en-US" sz="1400" b="1" i="0" dirty="0">
              <a:latin typeface="Arial" panose="020B0604020202020204" pitchFamily="34" charset="0"/>
              <a:cs typeface="Arial" panose="020B0604020202020204" pitchFamily="34" charset="0"/>
            </a:rPr>
            <a:t>    </a:t>
          </a:r>
          <a:r>
            <a:rPr lang="en-US" sz="1400" b="0" i="0" dirty="0">
              <a:latin typeface="Arial" panose="020B0604020202020204" pitchFamily="34" charset="0"/>
              <a:cs typeface="Arial" panose="020B0604020202020204" pitchFamily="34" charset="0"/>
            </a:rPr>
            <a:t> ​</a:t>
          </a:r>
          <a:br>
            <a:rPr lang="en-US" sz="1400" b="0" i="0" dirty="0">
              <a:latin typeface="Arial" panose="020B0604020202020204" pitchFamily="34" charset="0"/>
              <a:cs typeface="Arial" panose="020B0604020202020204" pitchFamily="34" charset="0"/>
            </a:rPr>
          </a:br>
          <a:r>
            <a:rPr lang="en-US" sz="1400" b="0" i="0" dirty="0">
              <a:latin typeface="Arial" panose="020B0604020202020204" pitchFamily="34" charset="0"/>
              <a:cs typeface="Arial" panose="020B0604020202020204" pitchFamily="34" charset="0"/>
            </a:rPr>
            <a:t>coultasp@nccommunitycolleges.edu  </a:t>
          </a:r>
          <a:r>
            <a:rPr lang="en-US" sz="1400" b="0" i="0" dirty="0">
              <a:latin typeface="Calibri (MS)" panose="020B0604020202020204" charset="0"/>
              <a:cs typeface="Calibri (MS)" panose="020B0604020202020204" charset="0"/>
            </a:rPr>
            <a:t>​</a:t>
          </a:r>
          <a:endParaRPr lang="en-US" sz="1400" dirty="0">
            <a:latin typeface="Calibri (MS)" panose="020B0604020202020204" charset="0"/>
            <a:cs typeface="Calibri (MS)" panose="020B0604020202020204" charset="0"/>
          </a:endParaRPr>
        </a:p>
      </dgm:t>
    </dgm:pt>
    <dgm:pt modelId="{BDCD92A7-6C58-40FA-A117-C472A23BBE91}" type="parTrans" cxnId="{4508B018-C05B-49B6-8854-DEF5EDF131EA}">
      <dgm:prSet/>
      <dgm:spPr/>
      <dgm:t>
        <a:bodyPr/>
        <a:lstStyle/>
        <a:p>
          <a:endParaRPr lang="en-US" sz="2400"/>
        </a:p>
      </dgm:t>
    </dgm:pt>
    <dgm:pt modelId="{CAEA5090-EA77-47DA-9579-F4E4E7008ADE}" type="sibTrans" cxnId="{4508B018-C05B-49B6-8854-DEF5EDF131EA}">
      <dgm:prSet/>
      <dgm:spPr/>
      <dgm:t>
        <a:bodyPr/>
        <a:lstStyle/>
        <a:p>
          <a:endParaRPr lang="en-US" sz="2400"/>
        </a:p>
      </dgm:t>
    </dgm:pt>
    <dgm:pt modelId="{46D5EE26-4F70-452B-9BA3-F0BFA2745F25}">
      <dgm:prSet custT="1"/>
      <dgm:spPr>
        <a:solidFill>
          <a:srgbClr val="14435B"/>
        </a:solidFill>
      </dgm:spPr>
      <dgm:t>
        <a:bodyPr/>
        <a:lstStyle/>
        <a:p>
          <a:r>
            <a:rPr lang="en-US" sz="1400" b="1" i="0" dirty="0">
              <a:latin typeface="Arial" panose="020B0604020202020204" pitchFamily="34" charset="0"/>
              <a:cs typeface="Arial" panose="020B0604020202020204" pitchFamily="34" charset="0"/>
            </a:rPr>
            <a:t>Dr. Mary Olvera</a:t>
          </a:r>
        </a:p>
        <a:p>
          <a:r>
            <a:rPr lang="en-US" sz="1400" b="1" i="0" dirty="0">
              <a:latin typeface="Arial" panose="020B0604020202020204" pitchFamily="34" charset="0"/>
              <a:cs typeface="Arial" panose="020B0604020202020204" pitchFamily="34" charset="0"/>
            </a:rPr>
            <a:t> </a:t>
          </a:r>
          <a:r>
            <a:rPr lang="en-US" sz="1400" b="0" i="0" dirty="0">
              <a:latin typeface="Arial" panose="020B0604020202020204" pitchFamily="34" charset="0"/>
              <a:cs typeface="Arial" panose="020B0604020202020204" pitchFamily="34" charset="0"/>
            </a:rPr>
            <a:t>State Director of Teacher Education, Public Services, and Perkins Special Populations​</a:t>
          </a:r>
          <a:br>
            <a:rPr lang="en-US" sz="1400" b="0" i="0" dirty="0">
              <a:latin typeface="Arial" panose="020B0604020202020204" pitchFamily="34" charset="0"/>
              <a:cs typeface="Arial" panose="020B0604020202020204" pitchFamily="34" charset="0"/>
            </a:rPr>
          </a:br>
          <a:r>
            <a:rPr lang="en-US" sz="1400" b="0" i="0" dirty="0">
              <a:latin typeface="Arial" panose="020B0604020202020204" pitchFamily="34" charset="0"/>
              <a:cs typeface="Arial" panose="020B0604020202020204" pitchFamily="34" charset="0"/>
            </a:rPr>
            <a:t>olveram@nccommunitycolleges.edu</a:t>
          </a:r>
          <a:r>
            <a:rPr lang="en-US" sz="1600" b="0" i="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dgm:t>
    </dgm:pt>
    <dgm:pt modelId="{D499E53C-1598-46F1-8218-9816E43A6FD1}" type="parTrans" cxnId="{676BADDB-045B-4CA1-9D41-999B2FC6A142}">
      <dgm:prSet/>
      <dgm:spPr/>
      <dgm:t>
        <a:bodyPr/>
        <a:lstStyle/>
        <a:p>
          <a:endParaRPr lang="en-US" sz="2400"/>
        </a:p>
      </dgm:t>
    </dgm:pt>
    <dgm:pt modelId="{0E6334A8-1916-487C-935E-2AAA7B0B86AB}" type="sibTrans" cxnId="{676BADDB-045B-4CA1-9D41-999B2FC6A142}">
      <dgm:prSet/>
      <dgm:spPr/>
      <dgm:t>
        <a:bodyPr/>
        <a:lstStyle/>
        <a:p>
          <a:endParaRPr lang="en-US" sz="2400"/>
        </a:p>
      </dgm:t>
    </dgm:pt>
    <dgm:pt modelId="{F802B5BA-0776-4F3E-9DC3-CC19A402C5F2}">
      <dgm:prSet custT="1"/>
      <dgm:spPr>
        <a:solidFill>
          <a:srgbClr val="14435B"/>
        </a:solidFill>
      </dgm:spPr>
      <dgm:t>
        <a:bodyPr/>
        <a:lstStyle/>
        <a:p>
          <a:r>
            <a:rPr lang="en-US" sz="1400" b="1" i="0" dirty="0">
              <a:latin typeface="Arial" panose="020B0604020202020204" pitchFamily="34" charset="0"/>
              <a:cs typeface="Arial" panose="020B0604020202020204" pitchFamily="34" charset="0"/>
            </a:rPr>
            <a:t>Stefanie Schroeder</a:t>
          </a:r>
        </a:p>
        <a:p>
          <a:r>
            <a:rPr lang="en-US" sz="1400" b="1" i="0" dirty="0">
              <a:latin typeface="Arial" panose="020B0604020202020204" pitchFamily="34" charset="0"/>
              <a:cs typeface="Arial" panose="020B0604020202020204" pitchFamily="34" charset="0"/>
            </a:rPr>
            <a:t> </a:t>
          </a:r>
          <a:r>
            <a:rPr lang="en-US" sz="1400" b="0" i="0" dirty="0">
              <a:latin typeface="Arial" panose="020B0604020202020204" pitchFamily="34" charset="0"/>
              <a:cs typeface="Arial" panose="020B0604020202020204" pitchFamily="34" charset="0"/>
            </a:rPr>
            <a:t>Assistant Director of Perkins CTE - West​</a:t>
          </a:r>
          <a:br>
            <a:rPr lang="en-US" sz="1400" b="0" i="0" dirty="0">
              <a:latin typeface="Arial" panose="020B0604020202020204" pitchFamily="34" charset="0"/>
              <a:cs typeface="Arial" panose="020B0604020202020204" pitchFamily="34" charset="0"/>
            </a:rPr>
          </a:br>
          <a:r>
            <a:rPr lang="en-US" sz="1400" b="0" i="0" dirty="0">
              <a:latin typeface="Arial" panose="020B0604020202020204" pitchFamily="34" charset="0"/>
              <a:cs typeface="Arial" panose="020B0604020202020204" pitchFamily="34" charset="0"/>
            </a:rPr>
            <a:t>schroeders@nccommunitycolleges.edu</a:t>
          </a:r>
          <a:r>
            <a:rPr lang="en-US" sz="1600" b="0" i="0" dirty="0">
              <a:latin typeface="Calibri (MS)" panose="020B0604020202020204" charset="0"/>
              <a:cs typeface="Calibri (MS)" panose="020B0604020202020204" charset="0"/>
            </a:rPr>
            <a:t>​</a:t>
          </a:r>
          <a:endParaRPr lang="en-US" sz="1600" dirty="0">
            <a:latin typeface="Calibri (MS)" panose="020B0604020202020204" charset="0"/>
            <a:cs typeface="Calibri (MS)" panose="020B0604020202020204" charset="0"/>
          </a:endParaRPr>
        </a:p>
      </dgm:t>
    </dgm:pt>
    <dgm:pt modelId="{D5F98165-BE0B-46CB-A45C-6682ED507544}" type="parTrans" cxnId="{48A25462-9BF7-4394-A7FE-804B2127125B}">
      <dgm:prSet/>
      <dgm:spPr/>
      <dgm:t>
        <a:bodyPr/>
        <a:lstStyle/>
        <a:p>
          <a:endParaRPr lang="en-US" sz="2400"/>
        </a:p>
      </dgm:t>
    </dgm:pt>
    <dgm:pt modelId="{60243F12-1AE4-4CF1-89DE-2EA02D19CF4B}" type="sibTrans" cxnId="{48A25462-9BF7-4394-A7FE-804B2127125B}">
      <dgm:prSet/>
      <dgm:spPr/>
      <dgm:t>
        <a:bodyPr/>
        <a:lstStyle/>
        <a:p>
          <a:endParaRPr lang="en-US" sz="2400"/>
        </a:p>
      </dgm:t>
    </dgm:pt>
    <dgm:pt modelId="{498AB37F-30C2-498D-A451-71062482B9BD}">
      <dgm:prSet custT="1"/>
      <dgm:spPr>
        <a:solidFill>
          <a:srgbClr val="14435B"/>
        </a:solidFill>
      </dgm:spPr>
      <dgm:t>
        <a:bodyPr/>
        <a:lstStyle/>
        <a:p>
          <a:r>
            <a:rPr lang="en-US" sz="1400" b="1" i="0" dirty="0">
              <a:latin typeface="Arial" panose="020B0604020202020204" pitchFamily="34" charset="0"/>
              <a:cs typeface="Arial" panose="020B0604020202020204" pitchFamily="34" charset="0"/>
            </a:rPr>
            <a:t>Darice McDougald</a:t>
          </a:r>
        </a:p>
        <a:p>
          <a:r>
            <a:rPr lang="en-US" sz="1400" b="0" i="0" dirty="0">
              <a:latin typeface="Arial" panose="020B0604020202020204" pitchFamily="34" charset="0"/>
              <a:cs typeface="Arial" panose="020B0604020202020204" pitchFamily="34" charset="0"/>
            </a:rPr>
            <a:t>Perkins Program Specialist​</a:t>
          </a:r>
          <a:br>
            <a:rPr lang="en-US" sz="1400" b="0" i="0" dirty="0">
              <a:latin typeface="Arial" panose="020B0604020202020204" pitchFamily="34" charset="0"/>
              <a:cs typeface="Arial" panose="020B0604020202020204" pitchFamily="34" charset="0"/>
            </a:rPr>
          </a:br>
          <a:r>
            <a:rPr lang="en-US" sz="1400" b="0" i="0" dirty="0">
              <a:latin typeface="Arial" panose="020B0604020202020204" pitchFamily="34" charset="0"/>
              <a:cs typeface="Arial" panose="020B0604020202020204" pitchFamily="34" charset="0"/>
            </a:rPr>
            <a:t>mcdougaldd@nccommunitycolleges.edu​</a:t>
          </a:r>
          <a:endParaRPr lang="en-US" sz="1400" dirty="0">
            <a:latin typeface="Arial" panose="020B0604020202020204" pitchFamily="34" charset="0"/>
            <a:cs typeface="Arial" panose="020B0604020202020204" pitchFamily="34" charset="0"/>
          </a:endParaRPr>
        </a:p>
      </dgm:t>
    </dgm:pt>
    <dgm:pt modelId="{B28AD89F-FEB7-4791-A7D3-E3C24614E293}" type="parTrans" cxnId="{BC48D6C8-D213-4C71-94CB-4652FF27AB1D}">
      <dgm:prSet/>
      <dgm:spPr/>
      <dgm:t>
        <a:bodyPr/>
        <a:lstStyle/>
        <a:p>
          <a:endParaRPr lang="en-US" sz="2400"/>
        </a:p>
      </dgm:t>
    </dgm:pt>
    <dgm:pt modelId="{619E81CF-F960-4C9D-8250-62154AD62059}" type="sibTrans" cxnId="{BC48D6C8-D213-4C71-94CB-4652FF27AB1D}">
      <dgm:prSet/>
      <dgm:spPr/>
      <dgm:t>
        <a:bodyPr/>
        <a:lstStyle/>
        <a:p>
          <a:endParaRPr lang="en-US" sz="2400"/>
        </a:p>
      </dgm:t>
    </dgm:pt>
    <dgm:pt modelId="{3905EFF3-4B71-41FA-A8D3-135FD7277FB0}" type="pres">
      <dgm:prSet presAssocID="{A2DFF146-4413-4117-ABF9-4B1148B14FE1}" presName="diagram" presStyleCnt="0">
        <dgm:presLayoutVars>
          <dgm:dir/>
          <dgm:resizeHandles val="exact"/>
        </dgm:presLayoutVars>
      </dgm:prSet>
      <dgm:spPr/>
    </dgm:pt>
    <dgm:pt modelId="{13CDC19A-2150-4F83-AD30-7437739B1FAD}" type="pres">
      <dgm:prSet presAssocID="{EA338085-1E4D-4627-B07E-B1562A4B2C93}" presName="node" presStyleLbl="node1" presStyleIdx="0" presStyleCnt="6">
        <dgm:presLayoutVars>
          <dgm:bulletEnabled val="1"/>
        </dgm:presLayoutVars>
      </dgm:prSet>
      <dgm:spPr/>
    </dgm:pt>
    <dgm:pt modelId="{947E1D81-4C77-4A7A-B7F8-BEC3622C2843}" type="pres">
      <dgm:prSet presAssocID="{D307FFAD-9358-44C5-BE36-69EFB97AEF52}" presName="sibTrans" presStyleCnt="0"/>
      <dgm:spPr/>
    </dgm:pt>
    <dgm:pt modelId="{DF527DD4-B813-4472-80EF-24DA3A269561}" type="pres">
      <dgm:prSet presAssocID="{B21D3E02-BF16-4B8C-AEEC-34E0D5F9E74B}" presName="node" presStyleLbl="node1" presStyleIdx="1" presStyleCnt="6">
        <dgm:presLayoutVars>
          <dgm:bulletEnabled val="1"/>
        </dgm:presLayoutVars>
      </dgm:prSet>
      <dgm:spPr/>
    </dgm:pt>
    <dgm:pt modelId="{90B7FBF4-A533-4752-8B50-63470FA37096}" type="pres">
      <dgm:prSet presAssocID="{77232A7D-4560-46C2-B4B9-6E78E7773786}" presName="sibTrans" presStyleCnt="0"/>
      <dgm:spPr/>
    </dgm:pt>
    <dgm:pt modelId="{2E8980F0-5B13-4CAD-AE01-D1DE187AC75A}" type="pres">
      <dgm:prSet presAssocID="{0A18B763-F361-4B23-A9E1-C88EA206EE4A}" presName="node" presStyleLbl="node1" presStyleIdx="2" presStyleCnt="6">
        <dgm:presLayoutVars>
          <dgm:bulletEnabled val="1"/>
        </dgm:presLayoutVars>
      </dgm:prSet>
      <dgm:spPr/>
    </dgm:pt>
    <dgm:pt modelId="{78D1B372-7AB9-4C3C-ACBC-28BA44C579A9}" type="pres">
      <dgm:prSet presAssocID="{CAEA5090-EA77-47DA-9579-F4E4E7008ADE}" presName="sibTrans" presStyleCnt="0"/>
      <dgm:spPr/>
    </dgm:pt>
    <dgm:pt modelId="{F2D5E975-1B6A-4A9E-B914-66B0343FA852}" type="pres">
      <dgm:prSet presAssocID="{46D5EE26-4F70-452B-9BA3-F0BFA2745F25}" presName="node" presStyleLbl="node1" presStyleIdx="3" presStyleCnt="6">
        <dgm:presLayoutVars>
          <dgm:bulletEnabled val="1"/>
        </dgm:presLayoutVars>
      </dgm:prSet>
      <dgm:spPr/>
    </dgm:pt>
    <dgm:pt modelId="{6A3CC415-51B7-41E6-B7BF-050D43416171}" type="pres">
      <dgm:prSet presAssocID="{0E6334A8-1916-487C-935E-2AAA7B0B86AB}" presName="sibTrans" presStyleCnt="0"/>
      <dgm:spPr/>
    </dgm:pt>
    <dgm:pt modelId="{5617B1A5-251E-4544-931E-66D3CF643F90}" type="pres">
      <dgm:prSet presAssocID="{F802B5BA-0776-4F3E-9DC3-CC19A402C5F2}" presName="node" presStyleLbl="node1" presStyleIdx="4" presStyleCnt="6">
        <dgm:presLayoutVars>
          <dgm:bulletEnabled val="1"/>
        </dgm:presLayoutVars>
      </dgm:prSet>
      <dgm:spPr/>
    </dgm:pt>
    <dgm:pt modelId="{DB758023-A737-4A7B-8F7B-3EC834F88472}" type="pres">
      <dgm:prSet presAssocID="{60243F12-1AE4-4CF1-89DE-2EA02D19CF4B}" presName="sibTrans" presStyleCnt="0"/>
      <dgm:spPr/>
    </dgm:pt>
    <dgm:pt modelId="{C3091DAD-462F-4244-9384-ED20EFDDE876}" type="pres">
      <dgm:prSet presAssocID="{498AB37F-30C2-498D-A451-71062482B9BD}" presName="node" presStyleLbl="node1" presStyleIdx="5" presStyleCnt="6" custScaleX="104688" custLinFactNeighborX="-1520" custLinFactNeighborY="-8">
        <dgm:presLayoutVars>
          <dgm:bulletEnabled val="1"/>
        </dgm:presLayoutVars>
      </dgm:prSet>
      <dgm:spPr/>
    </dgm:pt>
  </dgm:ptLst>
  <dgm:cxnLst>
    <dgm:cxn modelId="{4508B018-C05B-49B6-8854-DEF5EDF131EA}" srcId="{A2DFF146-4413-4117-ABF9-4B1148B14FE1}" destId="{0A18B763-F361-4B23-A9E1-C88EA206EE4A}" srcOrd="2" destOrd="0" parTransId="{BDCD92A7-6C58-40FA-A117-C472A23BBE91}" sibTransId="{CAEA5090-EA77-47DA-9579-F4E4E7008ADE}"/>
    <dgm:cxn modelId="{3B103732-EE4F-46A4-8BEC-9CCF4BF69B6E}" type="presOf" srcId="{498AB37F-30C2-498D-A451-71062482B9BD}" destId="{C3091DAD-462F-4244-9384-ED20EFDDE876}" srcOrd="0" destOrd="0" presId="urn:microsoft.com/office/officeart/2005/8/layout/default"/>
    <dgm:cxn modelId="{8B7A5233-C66D-4719-99CF-8DB1F8D1B38B}" srcId="{A2DFF146-4413-4117-ABF9-4B1148B14FE1}" destId="{B21D3E02-BF16-4B8C-AEEC-34E0D5F9E74B}" srcOrd="1" destOrd="0" parTransId="{FCDF7244-68CD-40B6-8ABF-A024635556F2}" sibTransId="{77232A7D-4560-46C2-B4B9-6E78E7773786}"/>
    <dgm:cxn modelId="{48A25462-9BF7-4394-A7FE-804B2127125B}" srcId="{A2DFF146-4413-4117-ABF9-4B1148B14FE1}" destId="{F802B5BA-0776-4F3E-9DC3-CC19A402C5F2}" srcOrd="4" destOrd="0" parTransId="{D5F98165-BE0B-46CB-A45C-6682ED507544}" sibTransId="{60243F12-1AE4-4CF1-89DE-2EA02D19CF4B}"/>
    <dgm:cxn modelId="{9CB10E4A-622F-48B1-8780-E6B64301CD34}" type="presOf" srcId="{F802B5BA-0776-4F3E-9DC3-CC19A402C5F2}" destId="{5617B1A5-251E-4544-931E-66D3CF643F90}" srcOrd="0" destOrd="0" presId="urn:microsoft.com/office/officeart/2005/8/layout/default"/>
    <dgm:cxn modelId="{A1DE4F8A-607E-4259-940A-637A540C02F2}" type="presOf" srcId="{A2DFF146-4413-4117-ABF9-4B1148B14FE1}" destId="{3905EFF3-4B71-41FA-A8D3-135FD7277FB0}" srcOrd="0" destOrd="0" presId="urn:microsoft.com/office/officeart/2005/8/layout/default"/>
    <dgm:cxn modelId="{BC48D6C8-D213-4C71-94CB-4652FF27AB1D}" srcId="{A2DFF146-4413-4117-ABF9-4B1148B14FE1}" destId="{498AB37F-30C2-498D-A451-71062482B9BD}" srcOrd="5" destOrd="0" parTransId="{B28AD89F-FEB7-4791-A7D3-E3C24614E293}" sibTransId="{619E81CF-F960-4C9D-8250-62154AD62059}"/>
    <dgm:cxn modelId="{453AEBCD-4D14-48B2-894F-14D558F7C791}" type="presOf" srcId="{EA338085-1E4D-4627-B07E-B1562A4B2C93}" destId="{13CDC19A-2150-4F83-AD30-7437739B1FAD}" srcOrd="0" destOrd="0" presId="urn:microsoft.com/office/officeart/2005/8/layout/default"/>
    <dgm:cxn modelId="{676BADDB-045B-4CA1-9D41-999B2FC6A142}" srcId="{A2DFF146-4413-4117-ABF9-4B1148B14FE1}" destId="{46D5EE26-4F70-452B-9BA3-F0BFA2745F25}" srcOrd="3" destOrd="0" parTransId="{D499E53C-1598-46F1-8218-9816E43A6FD1}" sibTransId="{0E6334A8-1916-487C-935E-2AAA7B0B86AB}"/>
    <dgm:cxn modelId="{FD5838E2-DAF2-4BCD-8DAC-AF90743B4325}" type="presOf" srcId="{0A18B763-F361-4B23-A9E1-C88EA206EE4A}" destId="{2E8980F0-5B13-4CAD-AE01-D1DE187AC75A}" srcOrd="0" destOrd="0" presId="urn:microsoft.com/office/officeart/2005/8/layout/default"/>
    <dgm:cxn modelId="{B24F70E4-43F6-414C-8329-4E0E7246EAE7}" type="presOf" srcId="{B21D3E02-BF16-4B8C-AEEC-34E0D5F9E74B}" destId="{DF527DD4-B813-4472-80EF-24DA3A269561}" srcOrd="0" destOrd="0" presId="urn:microsoft.com/office/officeart/2005/8/layout/default"/>
    <dgm:cxn modelId="{212274E4-DF6D-4F84-B305-45795A133B63}" type="presOf" srcId="{46D5EE26-4F70-452B-9BA3-F0BFA2745F25}" destId="{F2D5E975-1B6A-4A9E-B914-66B0343FA852}" srcOrd="0" destOrd="0" presId="urn:microsoft.com/office/officeart/2005/8/layout/default"/>
    <dgm:cxn modelId="{0AC1C8EA-9255-43B4-B178-E30B19D7DE64}" srcId="{A2DFF146-4413-4117-ABF9-4B1148B14FE1}" destId="{EA338085-1E4D-4627-B07E-B1562A4B2C93}" srcOrd="0" destOrd="0" parTransId="{1604437D-9CA5-42D8-AB0D-605520FB07C4}" sibTransId="{D307FFAD-9358-44C5-BE36-69EFB97AEF52}"/>
    <dgm:cxn modelId="{E9ECF1DC-3061-4DB8-AE2D-D462CFB98614}" type="presParOf" srcId="{3905EFF3-4B71-41FA-A8D3-135FD7277FB0}" destId="{13CDC19A-2150-4F83-AD30-7437739B1FAD}" srcOrd="0" destOrd="0" presId="urn:microsoft.com/office/officeart/2005/8/layout/default"/>
    <dgm:cxn modelId="{8F4B63A7-E3AA-45CD-9C85-CE0E0BBA32C0}" type="presParOf" srcId="{3905EFF3-4B71-41FA-A8D3-135FD7277FB0}" destId="{947E1D81-4C77-4A7A-B7F8-BEC3622C2843}" srcOrd="1" destOrd="0" presId="urn:microsoft.com/office/officeart/2005/8/layout/default"/>
    <dgm:cxn modelId="{66772115-AA74-4432-8D84-85D7FF20FE0D}" type="presParOf" srcId="{3905EFF3-4B71-41FA-A8D3-135FD7277FB0}" destId="{DF527DD4-B813-4472-80EF-24DA3A269561}" srcOrd="2" destOrd="0" presId="urn:microsoft.com/office/officeart/2005/8/layout/default"/>
    <dgm:cxn modelId="{856A2212-A06D-4D3E-B25D-5362B98A779E}" type="presParOf" srcId="{3905EFF3-4B71-41FA-A8D3-135FD7277FB0}" destId="{90B7FBF4-A533-4752-8B50-63470FA37096}" srcOrd="3" destOrd="0" presId="urn:microsoft.com/office/officeart/2005/8/layout/default"/>
    <dgm:cxn modelId="{CEF33308-2319-45B0-8C2D-BFA0A4CF0259}" type="presParOf" srcId="{3905EFF3-4B71-41FA-A8D3-135FD7277FB0}" destId="{2E8980F0-5B13-4CAD-AE01-D1DE187AC75A}" srcOrd="4" destOrd="0" presId="urn:microsoft.com/office/officeart/2005/8/layout/default"/>
    <dgm:cxn modelId="{3276DA4C-075F-4E16-97D2-72666193AFB7}" type="presParOf" srcId="{3905EFF3-4B71-41FA-A8D3-135FD7277FB0}" destId="{78D1B372-7AB9-4C3C-ACBC-28BA44C579A9}" srcOrd="5" destOrd="0" presId="urn:microsoft.com/office/officeart/2005/8/layout/default"/>
    <dgm:cxn modelId="{4853D4B2-F2F4-4AA2-86ED-E72BAB56B5E6}" type="presParOf" srcId="{3905EFF3-4B71-41FA-A8D3-135FD7277FB0}" destId="{F2D5E975-1B6A-4A9E-B914-66B0343FA852}" srcOrd="6" destOrd="0" presId="urn:microsoft.com/office/officeart/2005/8/layout/default"/>
    <dgm:cxn modelId="{4ADE2772-BB99-473E-A53F-DD80AB758628}" type="presParOf" srcId="{3905EFF3-4B71-41FA-A8D3-135FD7277FB0}" destId="{6A3CC415-51B7-41E6-B7BF-050D43416171}" srcOrd="7" destOrd="0" presId="urn:microsoft.com/office/officeart/2005/8/layout/default"/>
    <dgm:cxn modelId="{462DBDC1-88A8-4F73-AA11-88ED2E818B86}" type="presParOf" srcId="{3905EFF3-4B71-41FA-A8D3-135FD7277FB0}" destId="{5617B1A5-251E-4544-931E-66D3CF643F90}" srcOrd="8" destOrd="0" presId="urn:microsoft.com/office/officeart/2005/8/layout/default"/>
    <dgm:cxn modelId="{3C532444-72DE-429A-AF3F-035D54ACE35D}" type="presParOf" srcId="{3905EFF3-4B71-41FA-A8D3-135FD7277FB0}" destId="{DB758023-A737-4A7B-8F7B-3EC834F88472}" srcOrd="9" destOrd="0" presId="urn:microsoft.com/office/officeart/2005/8/layout/default"/>
    <dgm:cxn modelId="{FCB54D36-9DD0-4C98-A384-46E9AE02FCC7}" type="presParOf" srcId="{3905EFF3-4B71-41FA-A8D3-135FD7277FB0}" destId="{C3091DAD-462F-4244-9384-ED20EFDDE876}" srcOrd="10"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33C4E-4A58-4980-A420-12B550A20EDC}">
      <dsp:nvSpPr>
        <dsp:cNvPr id="0" name=""/>
        <dsp:cNvSpPr/>
      </dsp:nvSpPr>
      <dsp:spPr>
        <a:xfrm rot="5400000">
          <a:off x="5639137" y="-1795539"/>
          <a:ext cx="2201924" cy="634362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US" sz="2700" b="1" kern="1200" dirty="0">
              <a:latin typeface="Arial" panose="020B0604020202020204" pitchFamily="34" charset="0"/>
              <a:cs typeface="Arial" panose="020B0604020202020204" pitchFamily="34" charset="0"/>
            </a:rPr>
            <a:t>Requires biennial assessment to align programs with workforce demands.</a:t>
          </a:r>
          <a:endParaRPr lang="en-US" sz="2700" kern="1200" dirty="0">
            <a:latin typeface="Arial" panose="020B0604020202020204" pitchFamily="34" charset="0"/>
            <a:cs typeface="Arial" panose="020B0604020202020204" pitchFamily="34" charset="0"/>
          </a:endParaRPr>
        </a:p>
        <a:p>
          <a:pPr marL="228600" lvl="1" indent="-228600" algn="l" defTabSz="1200150">
            <a:lnSpc>
              <a:spcPct val="90000"/>
            </a:lnSpc>
            <a:spcBef>
              <a:spcPct val="0"/>
            </a:spcBef>
            <a:spcAft>
              <a:spcPct val="15000"/>
            </a:spcAft>
            <a:buChar char="•"/>
          </a:pPr>
          <a:r>
            <a:rPr lang="en-US" sz="2700" b="1" kern="1200" dirty="0">
              <a:latin typeface="Arial" panose="020B0604020202020204" pitchFamily="34" charset="0"/>
              <a:cs typeface="Arial" panose="020B0604020202020204" pitchFamily="34" charset="0"/>
            </a:rPr>
            <a:t>Engages local stakeholders to identify gaps and align resources.</a:t>
          </a:r>
          <a:endParaRPr lang="en-US" sz="2700" kern="1200" dirty="0">
            <a:latin typeface="Arial" panose="020B0604020202020204" pitchFamily="34" charset="0"/>
            <a:cs typeface="Arial" panose="020B0604020202020204" pitchFamily="34" charset="0"/>
          </a:endParaRPr>
        </a:p>
      </dsp:txBody>
      <dsp:txXfrm rot="-5400000">
        <a:off x="3568288" y="382799"/>
        <a:ext cx="6236134" cy="1986946"/>
      </dsp:txXfrm>
    </dsp:sp>
    <dsp:sp modelId="{38888685-430B-41E5-82ED-A68630C738D5}">
      <dsp:nvSpPr>
        <dsp:cNvPr id="0" name=""/>
        <dsp:cNvSpPr/>
      </dsp:nvSpPr>
      <dsp:spPr>
        <a:xfrm>
          <a:off x="0" y="0"/>
          <a:ext cx="3568287" cy="2752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b="1" kern="1200" dirty="0">
              <a:latin typeface="Arial" panose="020B0604020202020204" pitchFamily="34" charset="0"/>
              <a:cs typeface="Arial" panose="020B0604020202020204" pitchFamily="34" charset="0"/>
            </a:rPr>
            <a:t>Local Needs Assessment (CLNA):</a:t>
          </a:r>
          <a:endParaRPr lang="en-US" sz="3800" kern="1200" dirty="0">
            <a:latin typeface="Arial" panose="020B0604020202020204" pitchFamily="34" charset="0"/>
            <a:cs typeface="Arial" panose="020B0604020202020204" pitchFamily="34" charset="0"/>
          </a:endParaRPr>
        </a:p>
      </dsp:txBody>
      <dsp:txXfrm>
        <a:off x="134361" y="134361"/>
        <a:ext cx="3299565" cy="2483683"/>
      </dsp:txXfrm>
    </dsp:sp>
    <dsp:sp modelId="{A83EF4BC-B139-442A-887D-63F23449E509}">
      <dsp:nvSpPr>
        <dsp:cNvPr id="0" name=""/>
        <dsp:cNvSpPr/>
      </dsp:nvSpPr>
      <dsp:spPr>
        <a:xfrm rot="5400000">
          <a:off x="5639137" y="1094486"/>
          <a:ext cx="2201924" cy="6343623"/>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51435" rIns="102870" bIns="51435" numCol="1" spcCol="1270" anchor="ctr" anchorCtr="0">
          <a:noAutofit/>
        </a:bodyPr>
        <a:lstStyle/>
        <a:p>
          <a:pPr marL="228600" lvl="1" indent="-228600" algn="l" defTabSz="1200150">
            <a:lnSpc>
              <a:spcPct val="90000"/>
            </a:lnSpc>
            <a:spcBef>
              <a:spcPct val="0"/>
            </a:spcBef>
            <a:spcAft>
              <a:spcPct val="15000"/>
            </a:spcAft>
            <a:buChar char="•"/>
          </a:pPr>
          <a:r>
            <a:rPr lang="en-US" sz="2700" b="1" kern="1200" dirty="0">
              <a:latin typeface="Arial" panose="020B0604020202020204" pitchFamily="34" charset="0"/>
              <a:cs typeface="Arial" panose="020B0604020202020204" pitchFamily="34" charset="0"/>
            </a:rPr>
            <a:t>Inclusive support for individuals with disabilities, low-income students, non-traditional fields, etc.</a:t>
          </a:r>
          <a:endParaRPr lang="en-US" sz="2700" kern="1200" dirty="0">
            <a:latin typeface="Arial" panose="020B0604020202020204" pitchFamily="34" charset="0"/>
            <a:cs typeface="Arial" panose="020B0604020202020204" pitchFamily="34" charset="0"/>
          </a:endParaRPr>
        </a:p>
        <a:p>
          <a:pPr marL="228600" lvl="1" indent="-228600" algn="l" defTabSz="1200150">
            <a:lnSpc>
              <a:spcPct val="90000"/>
            </a:lnSpc>
            <a:spcBef>
              <a:spcPct val="0"/>
            </a:spcBef>
            <a:spcAft>
              <a:spcPct val="15000"/>
            </a:spcAft>
            <a:buChar char="•"/>
          </a:pPr>
          <a:r>
            <a:rPr lang="en-US" sz="2700" b="1" kern="1200" dirty="0">
              <a:latin typeface="Arial" panose="020B0604020202020204" pitchFamily="34" charset="0"/>
              <a:cs typeface="Arial" panose="020B0604020202020204" pitchFamily="34" charset="0"/>
            </a:rPr>
            <a:t>Focus on removing barriers to equitable CTE access.</a:t>
          </a:r>
          <a:endParaRPr lang="en-US" sz="2700" kern="1200" dirty="0">
            <a:latin typeface="Arial" panose="020B0604020202020204" pitchFamily="34" charset="0"/>
            <a:cs typeface="Arial" panose="020B0604020202020204" pitchFamily="34" charset="0"/>
          </a:endParaRPr>
        </a:p>
      </dsp:txBody>
      <dsp:txXfrm rot="-5400000">
        <a:off x="3568288" y="3272825"/>
        <a:ext cx="6236134" cy="1986946"/>
      </dsp:txXfrm>
    </dsp:sp>
    <dsp:sp modelId="{D3B7FF46-D40C-4BE6-86E8-E83BB4F8CBCE}">
      <dsp:nvSpPr>
        <dsp:cNvPr id="0" name=""/>
        <dsp:cNvSpPr/>
      </dsp:nvSpPr>
      <dsp:spPr>
        <a:xfrm>
          <a:off x="0" y="2890095"/>
          <a:ext cx="3568287" cy="2752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1689100">
            <a:lnSpc>
              <a:spcPct val="90000"/>
            </a:lnSpc>
            <a:spcBef>
              <a:spcPct val="0"/>
            </a:spcBef>
            <a:spcAft>
              <a:spcPct val="35000"/>
            </a:spcAft>
            <a:buNone/>
          </a:pPr>
          <a:r>
            <a:rPr lang="en-US" sz="3800" b="1" kern="1200" dirty="0">
              <a:latin typeface="Arial" panose="020B0604020202020204" pitchFamily="34" charset="0"/>
              <a:cs typeface="Arial" panose="020B0604020202020204" pitchFamily="34" charset="0"/>
            </a:rPr>
            <a:t>Special Populations:</a:t>
          </a:r>
          <a:endParaRPr lang="en-US" sz="3800" kern="1200" dirty="0">
            <a:latin typeface="Arial" panose="020B0604020202020204" pitchFamily="34" charset="0"/>
            <a:cs typeface="Arial" panose="020B0604020202020204" pitchFamily="34" charset="0"/>
          </a:endParaRPr>
        </a:p>
      </dsp:txBody>
      <dsp:txXfrm>
        <a:off x="134361" y="3024456"/>
        <a:ext cx="3299565" cy="24836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2437C-CC41-463D-B456-AC787C3CA725}">
      <dsp:nvSpPr>
        <dsp:cNvPr id="0" name=""/>
        <dsp:cNvSpPr/>
      </dsp:nvSpPr>
      <dsp:spPr>
        <a:xfrm>
          <a:off x="0" y="0"/>
          <a:ext cx="4569691" cy="4569691"/>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BF47B5-3C5D-4A6C-8BA9-356F6234E065}">
      <dsp:nvSpPr>
        <dsp:cNvPr id="0" name=""/>
        <dsp:cNvSpPr/>
      </dsp:nvSpPr>
      <dsp:spPr>
        <a:xfrm>
          <a:off x="2284845" y="0"/>
          <a:ext cx="9373754" cy="456969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b="1" kern="1200" dirty="0">
              <a:latin typeface="Arial" panose="020B0604020202020204" pitchFamily="34" charset="0"/>
              <a:cs typeface="Arial" panose="020B0604020202020204" pitchFamily="34" charset="0"/>
            </a:rPr>
            <a:t>Data-Driven Accountability</a:t>
          </a:r>
          <a:r>
            <a:rPr lang="en-US" sz="4100" kern="1200" dirty="0">
              <a:latin typeface="Arial" panose="020B0604020202020204" pitchFamily="34" charset="0"/>
              <a:cs typeface="Arial" panose="020B0604020202020204" pitchFamily="34" charset="0"/>
            </a:rPr>
            <a:t>:</a:t>
          </a:r>
        </a:p>
      </dsp:txBody>
      <dsp:txXfrm>
        <a:off x="2284845" y="0"/>
        <a:ext cx="4686877" cy="2170603"/>
      </dsp:txXfrm>
    </dsp:sp>
    <dsp:sp modelId="{F9752CEF-16C2-4B8C-979E-0AACC01286CF}">
      <dsp:nvSpPr>
        <dsp:cNvPr id="0" name=""/>
        <dsp:cNvSpPr/>
      </dsp:nvSpPr>
      <dsp:spPr>
        <a:xfrm>
          <a:off x="1199543" y="2170603"/>
          <a:ext cx="2170603" cy="2170603"/>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37E9C5-A3D0-4471-881A-CD43EB5DCB84}">
      <dsp:nvSpPr>
        <dsp:cNvPr id="0" name=""/>
        <dsp:cNvSpPr/>
      </dsp:nvSpPr>
      <dsp:spPr>
        <a:xfrm>
          <a:off x="2284845" y="2170603"/>
          <a:ext cx="9373754" cy="217060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b="1" kern="1200" dirty="0">
              <a:latin typeface="Arial" panose="020B0604020202020204" pitchFamily="34" charset="0"/>
              <a:cs typeface="Arial" panose="020B0604020202020204" pitchFamily="34" charset="0"/>
            </a:rPr>
            <a:t>Local Flexibility</a:t>
          </a:r>
          <a:r>
            <a:rPr lang="en-US" sz="4100" kern="1200" dirty="0">
              <a:latin typeface="Arial" panose="020B0604020202020204" pitchFamily="34" charset="0"/>
              <a:cs typeface="Arial" panose="020B0604020202020204" pitchFamily="34" charset="0"/>
            </a:rPr>
            <a:t>:</a:t>
          </a:r>
        </a:p>
      </dsp:txBody>
      <dsp:txXfrm>
        <a:off x="2284845" y="2170603"/>
        <a:ext cx="4686877" cy="2170603"/>
      </dsp:txXfrm>
    </dsp:sp>
    <dsp:sp modelId="{DB59F73E-0011-4A68-BC5A-DEF14E372015}">
      <dsp:nvSpPr>
        <dsp:cNvPr id="0" name=""/>
        <dsp:cNvSpPr/>
      </dsp:nvSpPr>
      <dsp:spPr>
        <a:xfrm>
          <a:off x="6971722" y="0"/>
          <a:ext cx="4686877" cy="217060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FontTx/>
            <a:buNone/>
          </a:pPr>
          <a:r>
            <a:rPr lang="en-US" sz="2300" kern="1200" dirty="0">
              <a:latin typeface="Arial" panose="020B0604020202020204" pitchFamily="34" charset="0"/>
              <a:cs typeface="Arial" panose="020B0604020202020204" pitchFamily="34" charset="0"/>
            </a:rPr>
            <a:t>Performance indicators measure success in:</a:t>
          </a:r>
        </a:p>
        <a:p>
          <a:pPr marL="457200" lvl="2" indent="-228600" algn="l" defTabSz="1022350">
            <a:lnSpc>
              <a:spcPct val="90000"/>
            </a:lnSpc>
            <a:spcBef>
              <a:spcPct val="0"/>
            </a:spcBef>
            <a:spcAft>
              <a:spcPct val="15000"/>
            </a:spcAft>
            <a:buChar char="•"/>
          </a:pPr>
          <a:r>
            <a:rPr lang="en-US" sz="2300" kern="1200" dirty="0">
              <a:latin typeface="Arial" panose="020B0604020202020204" pitchFamily="34" charset="0"/>
              <a:cs typeface="Arial" panose="020B0604020202020204" pitchFamily="34" charset="0"/>
            </a:rPr>
            <a:t>Post program placement</a:t>
          </a:r>
        </a:p>
        <a:p>
          <a:pPr marL="457200" lvl="2" indent="-228600" algn="l" defTabSz="1022350">
            <a:lnSpc>
              <a:spcPct val="90000"/>
            </a:lnSpc>
            <a:spcBef>
              <a:spcPct val="0"/>
            </a:spcBef>
            <a:spcAft>
              <a:spcPct val="15000"/>
            </a:spcAft>
            <a:buChar char="•"/>
          </a:pPr>
          <a:r>
            <a:rPr lang="en-US" sz="2300" kern="1200" dirty="0">
              <a:latin typeface="Arial" panose="020B0604020202020204" pitchFamily="34" charset="0"/>
              <a:cs typeface="Arial" panose="020B0604020202020204" pitchFamily="34" charset="0"/>
            </a:rPr>
            <a:t>Credentials earned</a:t>
          </a:r>
        </a:p>
        <a:p>
          <a:pPr marL="457200" lvl="2" indent="-228600" algn="l" defTabSz="1022350">
            <a:lnSpc>
              <a:spcPct val="90000"/>
            </a:lnSpc>
            <a:spcBef>
              <a:spcPct val="0"/>
            </a:spcBef>
            <a:spcAft>
              <a:spcPct val="15000"/>
            </a:spcAft>
            <a:buChar char="•"/>
          </a:pPr>
          <a:r>
            <a:rPr lang="en-US" sz="2300" kern="1200" dirty="0">
              <a:latin typeface="Arial" panose="020B0604020202020204" pitchFamily="34" charset="0"/>
              <a:cs typeface="Arial" panose="020B0604020202020204" pitchFamily="34" charset="0"/>
            </a:rPr>
            <a:t>Students in non-traditional fields</a:t>
          </a:r>
        </a:p>
      </dsp:txBody>
      <dsp:txXfrm>
        <a:off x="6971722" y="0"/>
        <a:ext cx="4686877" cy="2170603"/>
      </dsp:txXfrm>
    </dsp:sp>
    <dsp:sp modelId="{99D2983D-6DE0-400C-B4C8-E4F5477B277B}">
      <dsp:nvSpPr>
        <dsp:cNvPr id="0" name=""/>
        <dsp:cNvSpPr/>
      </dsp:nvSpPr>
      <dsp:spPr>
        <a:xfrm>
          <a:off x="6971722" y="2170603"/>
          <a:ext cx="4686877" cy="2170603"/>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FontTx/>
            <a:buNone/>
          </a:pPr>
          <a:r>
            <a:rPr lang="en-US" sz="2300" kern="1200" dirty="0">
              <a:latin typeface="Arial" panose="020B0604020202020204" pitchFamily="34" charset="0"/>
              <a:cs typeface="Arial" panose="020B0604020202020204" pitchFamily="34" charset="0"/>
            </a:rPr>
            <a:t>States and institutions have greater autonomy to customize programs and funding to address unique needs effectively.</a:t>
          </a:r>
        </a:p>
      </dsp:txBody>
      <dsp:txXfrm>
        <a:off x="6971722" y="2170603"/>
        <a:ext cx="4686877" cy="2170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0EDC12-E03C-4745-81DB-9A1080B00CC0}">
      <dsp:nvSpPr>
        <dsp:cNvPr id="0" name=""/>
        <dsp:cNvSpPr/>
      </dsp:nvSpPr>
      <dsp:spPr>
        <a:xfrm>
          <a:off x="0" y="524575"/>
          <a:ext cx="4548187" cy="27289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Career Exploration and Development-</a:t>
          </a:r>
        </a:p>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Provide students with opportunities for career exploration and guidance to help them understand career pathways and make informed choices about their education and career goals.</a:t>
          </a:r>
        </a:p>
      </dsp:txBody>
      <dsp:txXfrm>
        <a:off x="0" y="524575"/>
        <a:ext cx="4548187" cy="2728912"/>
      </dsp:txXfrm>
    </dsp:sp>
    <dsp:sp modelId="{73274D14-56D9-432C-BB38-314B0D5A372E}">
      <dsp:nvSpPr>
        <dsp:cNvPr id="0" name=""/>
        <dsp:cNvSpPr/>
      </dsp:nvSpPr>
      <dsp:spPr>
        <a:xfrm>
          <a:off x="5003006" y="524575"/>
          <a:ext cx="4548187" cy="27289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Professional Development for Educators-</a:t>
          </a:r>
        </a:p>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Offer continuous professional development for CTE instructors, faculty, administrators, and other CTE personnel to enhance their skills, support student achievement, and improve program quality.</a:t>
          </a:r>
        </a:p>
      </dsp:txBody>
      <dsp:txXfrm>
        <a:off x="5003006" y="524575"/>
        <a:ext cx="4548187" cy="2728912"/>
      </dsp:txXfrm>
    </dsp:sp>
    <dsp:sp modelId="{7246D633-5FAB-4786-A1EC-6DCC74F0269E}">
      <dsp:nvSpPr>
        <dsp:cNvPr id="0" name=""/>
        <dsp:cNvSpPr/>
      </dsp:nvSpPr>
      <dsp:spPr>
        <a:xfrm>
          <a:off x="10006012" y="524575"/>
          <a:ext cx="4548187" cy="27289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High-Quality Programs and Standards Alignment-</a:t>
          </a:r>
        </a:p>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Develop and implement rigorous CTE programs that are aligned with industry standards and relevant to the labor market, ensuring that students are equipped with the skills required for high-demand jobs.</a:t>
          </a:r>
        </a:p>
      </dsp:txBody>
      <dsp:txXfrm>
        <a:off x="10006012" y="524575"/>
        <a:ext cx="4548187" cy="2728912"/>
      </dsp:txXfrm>
    </dsp:sp>
    <dsp:sp modelId="{89AEE914-87A6-4D54-9320-E8AC3C7BC82C}">
      <dsp:nvSpPr>
        <dsp:cNvPr id="0" name=""/>
        <dsp:cNvSpPr/>
      </dsp:nvSpPr>
      <dsp:spPr>
        <a:xfrm>
          <a:off x="0" y="3708306"/>
          <a:ext cx="4548187" cy="27289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Student Support Services-</a:t>
          </a:r>
        </a:p>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Provide comprehensive support services, including tutoring, counseling, and mentorship, especially for special populations, to help students succeed in CTE programs and transition smoothly to postsecondary education or the workforce.</a:t>
          </a:r>
        </a:p>
      </dsp:txBody>
      <dsp:txXfrm>
        <a:off x="0" y="3708306"/>
        <a:ext cx="4548187" cy="2728912"/>
      </dsp:txXfrm>
    </dsp:sp>
    <dsp:sp modelId="{42AA4E29-3793-4462-A613-5D6408EE7921}">
      <dsp:nvSpPr>
        <dsp:cNvPr id="0" name=""/>
        <dsp:cNvSpPr/>
      </dsp:nvSpPr>
      <dsp:spPr>
        <a:xfrm>
          <a:off x="5003006" y="3708306"/>
          <a:ext cx="4548187" cy="27289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Innovation and Modernization of Equipment and Infrastructure-</a:t>
          </a:r>
        </a:p>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Invest in state-of-the-art technology and equipment, work-based learning opportunities, and relevant curricula that meet current industry standards, enhancing students' hands-on skills.</a:t>
          </a:r>
        </a:p>
      </dsp:txBody>
      <dsp:txXfrm>
        <a:off x="5003006" y="3708306"/>
        <a:ext cx="4548187" cy="2728912"/>
      </dsp:txXfrm>
    </dsp:sp>
    <dsp:sp modelId="{695FC666-7A9F-47C8-8330-FF8EF803628E}">
      <dsp:nvSpPr>
        <dsp:cNvPr id="0" name=""/>
        <dsp:cNvSpPr/>
      </dsp:nvSpPr>
      <dsp:spPr>
        <a:xfrm>
          <a:off x="10006012" y="3708306"/>
          <a:ext cx="4548187" cy="27289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Arial" panose="020B0604020202020204" pitchFamily="34" charset="0"/>
              <a:cs typeface="Arial" panose="020B0604020202020204" pitchFamily="34" charset="0"/>
            </a:rPr>
            <a:t>Data Collection, Reporting, and Continuous Improvement-</a:t>
          </a:r>
        </a:p>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Collect and analyze data to assess program effectiveness, measure student outcomes, and inform continuous improvement efforts, aligning with Perkins V accountability requirements.</a:t>
          </a:r>
        </a:p>
      </dsp:txBody>
      <dsp:txXfrm>
        <a:off x="10006012" y="3708306"/>
        <a:ext cx="4548187" cy="27289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EAB75-33EA-413B-9DC7-D594317BF529}">
      <dsp:nvSpPr>
        <dsp:cNvPr id="0" name=""/>
        <dsp:cNvSpPr/>
      </dsp:nvSpPr>
      <dsp:spPr>
        <a:xfrm rot="5400000">
          <a:off x="8627201" y="-2565559"/>
          <a:ext cx="3834429" cy="99241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latin typeface="Arial" panose="020B0604020202020204" pitchFamily="34" charset="0"/>
              <a:cs typeface="Arial" panose="020B0604020202020204" pitchFamily="34" charset="0"/>
            </a:rPr>
            <a:t>NCCCS is responsible for ensuring that all state-funded postsecondary community colleges in the system, adhere to federal civil rights laws, which prohibit discrimination based on race, color, national origin, sex, disability, or age.</a:t>
          </a:r>
        </a:p>
      </dsp:txBody>
      <dsp:txXfrm rot="-5400000">
        <a:off x="5582338" y="666485"/>
        <a:ext cx="9736975" cy="3460067"/>
      </dsp:txXfrm>
    </dsp:sp>
    <dsp:sp modelId="{F1897EFF-090F-422A-923E-CC975CF86BF7}">
      <dsp:nvSpPr>
        <dsp:cNvPr id="0" name=""/>
        <dsp:cNvSpPr/>
      </dsp:nvSpPr>
      <dsp:spPr>
        <a:xfrm>
          <a:off x="0" y="0"/>
          <a:ext cx="5582338" cy="4793037"/>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Arial" panose="020B0604020202020204" pitchFamily="34" charset="0"/>
              <a:cs typeface="Arial" panose="020B0604020202020204" pitchFamily="34" charset="0"/>
            </a:rPr>
            <a:t>Methods of Administration (MOAs) are carried out under the guidance of the U.S. Department of Education’s Office for Civil Rights (OCR) by the North Carolina Community Colleges System Office (NCCCS). </a:t>
          </a:r>
        </a:p>
      </dsp:txBody>
      <dsp:txXfrm>
        <a:off x="233977" y="233977"/>
        <a:ext cx="5114384" cy="43250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5DFED-C7FC-4177-AD09-26074228A0CF}">
      <dsp:nvSpPr>
        <dsp:cNvPr id="0" name=""/>
        <dsp:cNvSpPr/>
      </dsp:nvSpPr>
      <dsp:spPr>
        <a:xfrm>
          <a:off x="1709994" y="1434"/>
          <a:ext cx="3616169" cy="21697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Title VI of the Civil Rights Act of 1964: Prohibits discrimination based on race, color, or national origin.</a:t>
          </a:r>
        </a:p>
      </dsp:txBody>
      <dsp:txXfrm>
        <a:off x="1709994" y="1434"/>
        <a:ext cx="3616169" cy="2169701"/>
      </dsp:txXfrm>
    </dsp:sp>
    <dsp:sp modelId="{71DA5192-9721-4E7E-A343-3F0B010B9641}">
      <dsp:nvSpPr>
        <dsp:cNvPr id="0" name=""/>
        <dsp:cNvSpPr/>
      </dsp:nvSpPr>
      <dsp:spPr>
        <a:xfrm>
          <a:off x="5687781" y="1434"/>
          <a:ext cx="3616169" cy="21697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Title IX of the Education Amendments of 1972: Prohibits discrimination based on sex in education programs and activities.</a:t>
          </a:r>
        </a:p>
      </dsp:txBody>
      <dsp:txXfrm>
        <a:off x="5687781" y="1434"/>
        <a:ext cx="3616169" cy="2169701"/>
      </dsp:txXfrm>
    </dsp:sp>
    <dsp:sp modelId="{E1B05B8D-2F89-40D2-A383-84AA25D05C92}">
      <dsp:nvSpPr>
        <dsp:cNvPr id="0" name=""/>
        <dsp:cNvSpPr/>
      </dsp:nvSpPr>
      <dsp:spPr>
        <a:xfrm>
          <a:off x="9665568" y="1434"/>
          <a:ext cx="3616169" cy="21697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Section 504 of the Rehabilitation Act of 1973: Prohibits discrimination based on disability.</a:t>
          </a:r>
        </a:p>
      </dsp:txBody>
      <dsp:txXfrm>
        <a:off x="9665568" y="1434"/>
        <a:ext cx="3616169" cy="2169701"/>
      </dsp:txXfrm>
    </dsp:sp>
    <dsp:sp modelId="{CE072A43-945E-4498-BFDB-3DCA4F7B1B7D}">
      <dsp:nvSpPr>
        <dsp:cNvPr id="0" name=""/>
        <dsp:cNvSpPr/>
      </dsp:nvSpPr>
      <dsp:spPr>
        <a:xfrm>
          <a:off x="3698888" y="2532753"/>
          <a:ext cx="3616169" cy="21697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The Americans with Disabilities Act (ADA) of 1990: Prohibits discrimination against individuals with disabilities.</a:t>
          </a:r>
        </a:p>
      </dsp:txBody>
      <dsp:txXfrm>
        <a:off x="3698888" y="2532753"/>
        <a:ext cx="3616169" cy="2169701"/>
      </dsp:txXfrm>
    </dsp:sp>
    <dsp:sp modelId="{84F244F9-294C-453E-A82C-C517A1234248}">
      <dsp:nvSpPr>
        <dsp:cNvPr id="0" name=""/>
        <dsp:cNvSpPr/>
      </dsp:nvSpPr>
      <dsp:spPr>
        <a:xfrm>
          <a:off x="7676674" y="2532753"/>
          <a:ext cx="3616169" cy="216970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The Age Discrimination Act of 1975: Prohibits discrimination based on age.</a:t>
          </a:r>
        </a:p>
      </dsp:txBody>
      <dsp:txXfrm>
        <a:off x="7676674" y="2532753"/>
        <a:ext cx="3616169" cy="21697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CDC19A-2150-4F83-AD30-7437739B1FAD}">
      <dsp:nvSpPr>
        <dsp:cNvPr id="0" name=""/>
        <dsp:cNvSpPr/>
      </dsp:nvSpPr>
      <dsp:spPr>
        <a:xfrm>
          <a:off x="1327020" y="4426"/>
          <a:ext cx="3509031" cy="2105418"/>
        </a:xfrm>
        <a:prstGeom prst="rect">
          <a:avLst/>
        </a:prstGeom>
        <a:solidFill>
          <a:srgbClr val="14435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Dr. Bob Witchger </a:t>
          </a:r>
        </a:p>
        <a:p>
          <a:pPr marL="0" lvl="0" indent="0" algn="ctr" defTabSz="622300">
            <a:lnSpc>
              <a:spcPct val="90000"/>
            </a:lnSpc>
            <a:spcBef>
              <a:spcPct val="0"/>
            </a:spcBef>
            <a:spcAft>
              <a:spcPct val="35000"/>
            </a:spcAft>
            <a:buNone/>
          </a:pPr>
          <a:r>
            <a:rPr lang="en-US" sz="1400" b="0" i="0" kern="1200" dirty="0">
              <a:latin typeface="Arial" panose="020B0604020202020204" pitchFamily="34" charset="0"/>
              <a:cs typeface="Arial" panose="020B0604020202020204" pitchFamily="34" charset="0"/>
            </a:rPr>
            <a:t>Executive Director of Perkins CTE​</a:t>
          </a:r>
          <a:br>
            <a:rPr lang="en-US" sz="1400" b="0" i="0" kern="1200" dirty="0">
              <a:latin typeface="Arial" panose="020B0604020202020204" pitchFamily="34" charset="0"/>
              <a:cs typeface="Arial" panose="020B0604020202020204" pitchFamily="34" charset="0"/>
            </a:rPr>
          </a:br>
          <a:r>
            <a:rPr lang="en-US" sz="1400" b="0" i="0" kern="1200" dirty="0">
              <a:latin typeface="Arial" panose="020B0604020202020204" pitchFamily="34" charset="0"/>
              <a:cs typeface="Arial" panose="020B0604020202020204" pitchFamily="34" charset="0"/>
            </a:rPr>
            <a:t>witchgerb@nccommunitycolleges.edu​</a:t>
          </a:r>
          <a:endParaRPr lang="en-US" sz="1400" kern="1200" dirty="0">
            <a:latin typeface="Arial" panose="020B0604020202020204" pitchFamily="34" charset="0"/>
            <a:cs typeface="Arial" panose="020B0604020202020204" pitchFamily="34" charset="0"/>
          </a:endParaRPr>
        </a:p>
      </dsp:txBody>
      <dsp:txXfrm>
        <a:off x="1327020" y="4426"/>
        <a:ext cx="3509031" cy="2105418"/>
      </dsp:txXfrm>
    </dsp:sp>
    <dsp:sp modelId="{DF527DD4-B813-4472-80EF-24DA3A269561}">
      <dsp:nvSpPr>
        <dsp:cNvPr id="0" name=""/>
        <dsp:cNvSpPr/>
      </dsp:nvSpPr>
      <dsp:spPr>
        <a:xfrm>
          <a:off x="5186955" y="4426"/>
          <a:ext cx="3509031" cy="2105418"/>
        </a:xfrm>
        <a:prstGeom prst="rect">
          <a:avLst/>
        </a:prstGeom>
        <a:solidFill>
          <a:srgbClr val="14435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Dr. Tony Reggi </a:t>
          </a:r>
        </a:p>
        <a:p>
          <a:pPr marL="0" lvl="0" indent="0" algn="ctr" defTabSz="622300">
            <a:lnSpc>
              <a:spcPct val="90000"/>
            </a:lnSpc>
            <a:spcBef>
              <a:spcPct val="0"/>
            </a:spcBef>
            <a:spcAft>
              <a:spcPct val="35000"/>
            </a:spcAft>
            <a:buNone/>
          </a:pPr>
          <a:r>
            <a:rPr lang="en-US" sz="1400" b="0" i="0" kern="1200" dirty="0">
              <a:latin typeface="Arial" panose="020B0604020202020204" pitchFamily="34" charset="0"/>
              <a:cs typeface="Arial" panose="020B0604020202020204" pitchFamily="34" charset="0"/>
            </a:rPr>
            <a:t>Associate Director of Perkins CTE​</a:t>
          </a:r>
          <a:br>
            <a:rPr lang="en-US" sz="1400" b="0" i="0" kern="1200" dirty="0">
              <a:latin typeface="Arial" panose="020B0604020202020204" pitchFamily="34" charset="0"/>
              <a:cs typeface="Arial" panose="020B0604020202020204" pitchFamily="34" charset="0"/>
            </a:rPr>
          </a:br>
          <a:r>
            <a:rPr lang="en-US" sz="1400" b="0" i="0" kern="1200" dirty="0">
              <a:latin typeface="Arial" panose="020B0604020202020204" pitchFamily="34" charset="0"/>
              <a:cs typeface="Arial" panose="020B0604020202020204" pitchFamily="34" charset="0"/>
            </a:rPr>
            <a:t>reggia@nccommunitycolleges.edu</a:t>
          </a:r>
          <a:r>
            <a:rPr lang="en-US" sz="1600" b="0" i="0" kern="1200" dirty="0">
              <a:latin typeface="Calibri (MS)" panose="020B0604020202020204" charset="0"/>
              <a:cs typeface="Calibri (MS)" panose="020B0604020202020204" charset="0"/>
            </a:rPr>
            <a:t>​</a:t>
          </a:r>
          <a:endParaRPr lang="en-US" sz="1600" kern="1200" dirty="0">
            <a:latin typeface="Calibri (MS)" panose="020B0604020202020204" charset="0"/>
            <a:cs typeface="Calibri (MS)" panose="020B0604020202020204" charset="0"/>
          </a:endParaRPr>
        </a:p>
      </dsp:txBody>
      <dsp:txXfrm>
        <a:off x="5186955" y="4426"/>
        <a:ext cx="3509031" cy="2105418"/>
      </dsp:txXfrm>
    </dsp:sp>
    <dsp:sp modelId="{2E8980F0-5B13-4CAD-AE01-D1DE187AC75A}">
      <dsp:nvSpPr>
        <dsp:cNvPr id="0" name=""/>
        <dsp:cNvSpPr/>
      </dsp:nvSpPr>
      <dsp:spPr>
        <a:xfrm>
          <a:off x="1327020" y="2460749"/>
          <a:ext cx="3509031" cy="2105418"/>
        </a:xfrm>
        <a:prstGeom prst="rect">
          <a:avLst/>
        </a:prstGeom>
        <a:solidFill>
          <a:srgbClr val="14435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Patti Coultas</a:t>
          </a:r>
        </a:p>
        <a:p>
          <a:pPr marL="0" lvl="0" indent="0" algn="ctr" defTabSz="622300">
            <a:lnSpc>
              <a:spcPct val="90000"/>
            </a:lnSpc>
            <a:spcBef>
              <a:spcPct val="0"/>
            </a:spcBef>
            <a:spcAft>
              <a:spcPct val="35000"/>
            </a:spcAft>
            <a:buNone/>
          </a:pPr>
          <a:r>
            <a:rPr lang="en-US" sz="1400" b="0" i="0" kern="1200" dirty="0">
              <a:latin typeface="Arial" panose="020B0604020202020204" pitchFamily="34" charset="0"/>
              <a:cs typeface="Arial" panose="020B0604020202020204" pitchFamily="34" charset="0"/>
            </a:rPr>
            <a:t>Assistant Director of Perkins CTE - East   </a:t>
          </a:r>
          <a:r>
            <a:rPr lang="en-US" sz="1400" b="1" i="0" kern="1200" dirty="0">
              <a:latin typeface="Arial" panose="020B0604020202020204" pitchFamily="34" charset="0"/>
              <a:cs typeface="Arial" panose="020B0604020202020204" pitchFamily="34" charset="0"/>
            </a:rPr>
            <a:t>    </a:t>
          </a:r>
          <a:r>
            <a:rPr lang="en-US" sz="1400" b="0" i="0" kern="1200" dirty="0">
              <a:latin typeface="Arial" panose="020B0604020202020204" pitchFamily="34" charset="0"/>
              <a:cs typeface="Arial" panose="020B0604020202020204" pitchFamily="34" charset="0"/>
            </a:rPr>
            <a:t> ​</a:t>
          </a:r>
          <a:br>
            <a:rPr lang="en-US" sz="1400" b="0" i="0" kern="1200" dirty="0">
              <a:latin typeface="Arial" panose="020B0604020202020204" pitchFamily="34" charset="0"/>
              <a:cs typeface="Arial" panose="020B0604020202020204" pitchFamily="34" charset="0"/>
            </a:rPr>
          </a:br>
          <a:r>
            <a:rPr lang="en-US" sz="1400" b="0" i="0" kern="1200" dirty="0">
              <a:latin typeface="Arial" panose="020B0604020202020204" pitchFamily="34" charset="0"/>
              <a:cs typeface="Arial" panose="020B0604020202020204" pitchFamily="34" charset="0"/>
            </a:rPr>
            <a:t>coultasp@nccommunitycolleges.edu  </a:t>
          </a:r>
          <a:r>
            <a:rPr lang="en-US" sz="1400" b="0" i="0" kern="1200" dirty="0">
              <a:latin typeface="Calibri (MS)" panose="020B0604020202020204" charset="0"/>
              <a:cs typeface="Calibri (MS)" panose="020B0604020202020204" charset="0"/>
            </a:rPr>
            <a:t>​</a:t>
          </a:r>
          <a:endParaRPr lang="en-US" sz="1400" kern="1200" dirty="0">
            <a:latin typeface="Calibri (MS)" panose="020B0604020202020204" charset="0"/>
            <a:cs typeface="Calibri (MS)" panose="020B0604020202020204" charset="0"/>
          </a:endParaRPr>
        </a:p>
      </dsp:txBody>
      <dsp:txXfrm>
        <a:off x="1327020" y="2460749"/>
        <a:ext cx="3509031" cy="2105418"/>
      </dsp:txXfrm>
    </dsp:sp>
    <dsp:sp modelId="{F2D5E975-1B6A-4A9E-B914-66B0343FA852}">
      <dsp:nvSpPr>
        <dsp:cNvPr id="0" name=""/>
        <dsp:cNvSpPr/>
      </dsp:nvSpPr>
      <dsp:spPr>
        <a:xfrm>
          <a:off x="5186955" y="2460749"/>
          <a:ext cx="3509031" cy="2105418"/>
        </a:xfrm>
        <a:prstGeom prst="rect">
          <a:avLst/>
        </a:prstGeom>
        <a:solidFill>
          <a:srgbClr val="14435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Dr. Mary Olvera</a:t>
          </a:r>
        </a:p>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 </a:t>
          </a:r>
          <a:r>
            <a:rPr lang="en-US" sz="1400" b="0" i="0" kern="1200" dirty="0">
              <a:latin typeface="Arial" panose="020B0604020202020204" pitchFamily="34" charset="0"/>
              <a:cs typeface="Arial" panose="020B0604020202020204" pitchFamily="34" charset="0"/>
            </a:rPr>
            <a:t>State Director of Teacher Education, Public Services, and Perkins Special Populations​</a:t>
          </a:r>
          <a:br>
            <a:rPr lang="en-US" sz="1400" b="0" i="0" kern="1200" dirty="0">
              <a:latin typeface="Arial" panose="020B0604020202020204" pitchFamily="34" charset="0"/>
              <a:cs typeface="Arial" panose="020B0604020202020204" pitchFamily="34" charset="0"/>
            </a:rPr>
          </a:br>
          <a:r>
            <a:rPr lang="en-US" sz="1400" b="0" i="0" kern="1200" dirty="0">
              <a:latin typeface="Arial" panose="020B0604020202020204" pitchFamily="34" charset="0"/>
              <a:cs typeface="Arial" panose="020B0604020202020204" pitchFamily="34" charset="0"/>
            </a:rPr>
            <a:t>olveram@nccommunitycolleges.edu</a:t>
          </a:r>
          <a:r>
            <a:rPr lang="en-US" sz="1600" b="0" i="0" kern="1200" dirty="0">
              <a:latin typeface="Arial" panose="020B0604020202020204" pitchFamily="34" charset="0"/>
              <a:cs typeface="Arial" panose="020B0604020202020204" pitchFamily="34" charset="0"/>
            </a:rPr>
            <a:t>​</a:t>
          </a:r>
          <a:endParaRPr lang="en-US" sz="1600" kern="1200" dirty="0">
            <a:latin typeface="Arial" panose="020B0604020202020204" pitchFamily="34" charset="0"/>
            <a:cs typeface="Arial" panose="020B0604020202020204" pitchFamily="34" charset="0"/>
          </a:endParaRPr>
        </a:p>
      </dsp:txBody>
      <dsp:txXfrm>
        <a:off x="5186955" y="2460749"/>
        <a:ext cx="3509031" cy="2105418"/>
      </dsp:txXfrm>
    </dsp:sp>
    <dsp:sp modelId="{5617B1A5-251E-4544-931E-66D3CF643F90}">
      <dsp:nvSpPr>
        <dsp:cNvPr id="0" name=""/>
        <dsp:cNvSpPr/>
      </dsp:nvSpPr>
      <dsp:spPr>
        <a:xfrm>
          <a:off x="1244769" y="4917071"/>
          <a:ext cx="3509031" cy="2105418"/>
        </a:xfrm>
        <a:prstGeom prst="rect">
          <a:avLst/>
        </a:prstGeom>
        <a:solidFill>
          <a:srgbClr val="14435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Stefanie Schroeder</a:t>
          </a:r>
        </a:p>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 </a:t>
          </a:r>
          <a:r>
            <a:rPr lang="en-US" sz="1400" b="0" i="0" kern="1200" dirty="0">
              <a:latin typeface="Arial" panose="020B0604020202020204" pitchFamily="34" charset="0"/>
              <a:cs typeface="Arial" panose="020B0604020202020204" pitchFamily="34" charset="0"/>
            </a:rPr>
            <a:t>Assistant Director of Perkins CTE - West​</a:t>
          </a:r>
          <a:br>
            <a:rPr lang="en-US" sz="1400" b="0" i="0" kern="1200" dirty="0">
              <a:latin typeface="Arial" panose="020B0604020202020204" pitchFamily="34" charset="0"/>
              <a:cs typeface="Arial" panose="020B0604020202020204" pitchFamily="34" charset="0"/>
            </a:rPr>
          </a:br>
          <a:r>
            <a:rPr lang="en-US" sz="1400" b="0" i="0" kern="1200" dirty="0">
              <a:latin typeface="Arial" panose="020B0604020202020204" pitchFamily="34" charset="0"/>
              <a:cs typeface="Arial" panose="020B0604020202020204" pitchFamily="34" charset="0"/>
            </a:rPr>
            <a:t>schroeders@nccommunitycolleges.edu</a:t>
          </a:r>
          <a:r>
            <a:rPr lang="en-US" sz="1600" b="0" i="0" kern="1200" dirty="0">
              <a:latin typeface="Calibri (MS)" panose="020B0604020202020204" charset="0"/>
              <a:cs typeface="Calibri (MS)" panose="020B0604020202020204" charset="0"/>
            </a:rPr>
            <a:t>​</a:t>
          </a:r>
          <a:endParaRPr lang="en-US" sz="1600" kern="1200" dirty="0">
            <a:latin typeface="Calibri (MS)" panose="020B0604020202020204" charset="0"/>
            <a:cs typeface="Calibri (MS)" panose="020B0604020202020204" charset="0"/>
          </a:endParaRPr>
        </a:p>
      </dsp:txBody>
      <dsp:txXfrm>
        <a:off x="1244769" y="4917071"/>
        <a:ext cx="3509031" cy="2105418"/>
      </dsp:txXfrm>
    </dsp:sp>
    <dsp:sp modelId="{C3091DAD-462F-4244-9384-ED20EFDDE876}">
      <dsp:nvSpPr>
        <dsp:cNvPr id="0" name=""/>
        <dsp:cNvSpPr/>
      </dsp:nvSpPr>
      <dsp:spPr>
        <a:xfrm>
          <a:off x="5051366" y="4916902"/>
          <a:ext cx="3673535" cy="2105418"/>
        </a:xfrm>
        <a:prstGeom prst="rect">
          <a:avLst/>
        </a:prstGeom>
        <a:solidFill>
          <a:srgbClr val="14435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Darice McDougald</a:t>
          </a:r>
        </a:p>
        <a:p>
          <a:pPr marL="0" lvl="0" indent="0" algn="ctr" defTabSz="622300">
            <a:lnSpc>
              <a:spcPct val="90000"/>
            </a:lnSpc>
            <a:spcBef>
              <a:spcPct val="0"/>
            </a:spcBef>
            <a:spcAft>
              <a:spcPct val="35000"/>
            </a:spcAft>
            <a:buNone/>
          </a:pPr>
          <a:r>
            <a:rPr lang="en-US" sz="1400" b="0" i="0" kern="1200" dirty="0">
              <a:latin typeface="Arial" panose="020B0604020202020204" pitchFamily="34" charset="0"/>
              <a:cs typeface="Arial" panose="020B0604020202020204" pitchFamily="34" charset="0"/>
            </a:rPr>
            <a:t>Perkins Program Specialist​</a:t>
          </a:r>
          <a:br>
            <a:rPr lang="en-US" sz="1400" b="0" i="0" kern="1200" dirty="0">
              <a:latin typeface="Arial" panose="020B0604020202020204" pitchFamily="34" charset="0"/>
              <a:cs typeface="Arial" panose="020B0604020202020204" pitchFamily="34" charset="0"/>
            </a:rPr>
          </a:br>
          <a:r>
            <a:rPr lang="en-US" sz="1400" b="0" i="0" kern="1200" dirty="0">
              <a:latin typeface="Arial" panose="020B0604020202020204" pitchFamily="34" charset="0"/>
              <a:cs typeface="Arial" panose="020B0604020202020204" pitchFamily="34" charset="0"/>
            </a:rPr>
            <a:t>mcdougaldd@nccommunitycolleges.edu​</a:t>
          </a:r>
          <a:endParaRPr lang="en-US" sz="1400" kern="1200" dirty="0">
            <a:latin typeface="Arial" panose="020B0604020202020204" pitchFamily="34" charset="0"/>
            <a:cs typeface="Arial" panose="020B0604020202020204" pitchFamily="34" charset="0"/>
          </a:endParaRPr>
        </a:p>
      </dsp:txBody>
      <dsp:txXfrm>
        <a:off x="5051366" y="4916902"/>
        <a:ext cx="3673535" cy="210541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E2DFAC-26ED-4DBF-B56A-EE2C329C3050}" type="datetimeFigureOut">
              <a:rPr lang="en-US" smtClean="0"/>
              <a:t>12/10/2024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A5C258-B68A-4475-86DD-CED94A98E566}" type="slidenum">
              <a:rPr lang="en-US" smtClean="0"/>
              <a:t>‹#›</a:t>
            </a:fld>
            <a:endParaRPr lang="en-US"/>
          </a:p>
        </p:txBody>
      </p:sp>
    </p:spTree>
    <p:extLst>
      <p:ext uri="{BB962C8B-B14F-4D97-AF65-F5344CB8AC3E}">
        <p14:creationId xmlns:p14="http://schemas.microsoft.com/office/powerpoint/2010/main" val="13404198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A5C258-B68A-4475-86DD-CED94A98E566}" type="slidenum">
              <a:rPr lang="en-US" smtClean="0"/>
              <a:t>5</a:t>
            </a:fld>
            <a:endParaRPr lang="en-US"/>
          </a:p>
        </p:txBody>
      </p:sp>
    </p:spTree>
    <p:extLst>
      <p:ext uri="{BB962C8B-B14F-4D97-AF65-F5344CB8AC3E}">
        <p14:creationId xmlns:p14="http://schemas.microsoft.com/office/powerpoint/2010/main" val="3861857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A5C258-B68A-4475-86DD-CED94A98E566}" type="slidenum">
              <a:rPr lang="en-US" smtClean="0"/>
              <a:t>7</a:t>
            </a:fld>
            <a:endParaRPr lang="en-US"/>
          </a:p>
        </p:txBody>
      </p:sp>
    </p:spTree>
    <p:extLst>
      <p:ext uri="{BB962C8B-B14F-4D97-AF65-F5344CB8AC3E}">
        <p14:creationId xmlns:p14="http://schemas.microsoft.com/office/powerpoint/2010/main" val="1570225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A5C258-B68A-4475-86DD-CED94A98E566}" type="slidenum">
              <a:rPr lang="en-US" smtClean="0"/>
              <a:t>17</a:t>
            </a:fld>
            <a:endParaRPr lang="en-US"/>
          </a:p>
        </p:txBody>
      </p:sp>
    </p:spTree>
    <p:extLst>
      <p:ext uri="{BB962C8B-B14F-4D97-AF65-F5344CB8AC3E}">
        <p14:creationId xmlns:p14="http://schemas.microsoft.com/office/powerpoint/2010/main" val="3555018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12/10/2024</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8" Type="http://schemas.openxmlformats.org/officeDocument/2006/relationships/hyperlink" Target="https://www.ed.gov/about/ed-offices/ocr"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1.png"/><Relationship Id="rId7" Type="http://schemas.openxmlformats.org/officeDocument/2006/relationships/diagramLayout" Target="../diagrams/layout6.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6.xml"/><Relationship Id="rId5" Type="http://schemas.openxmlformats.org/officeDocument/2006/relationships/image" Target="../media/image15.png"/><Relationship Id="rId10" Type="http://schemas.microsoft.com/office/2007/relationships/diagramDrawing" Target="../diagrams/drawing6.xml"/><Relationship Id="rId4" Type="http://schemas.openxmlformats.org/officeDocument/2006/relationships/image" Target="../media/image14.jpeg"/><Relationship Id="rId9" Type="http://schemas.openxmlformats.org/officeDocument/2006/relationships/diagramColors" Target="../diagrams/colors6.xml"/></Relationships>
</file>

<file path=ppt/slides/_rels/slide18.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eg"/><Relationship Id="rId3" Type="http://schemas.openxmlformats.org/officeDocument/2006/relationships/image" Target="../media/image17.jpeg"/><Relationship Id="rId7" Type="http://schemas.openxmlformats.org/officeDocument/2006/relationships/image" Target="../media/image21.jpeg"/><Relationship Id="rId12"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eg"/><Relationship Id="rId15" Type="http://schemas.openxmlformats.org/officeDocument/2006/relationships/image" Target="../media/image2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 Id="rId1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8.png"/><Relationship Id="rId7" Type="http://schemas.openxmlformats.org/officeDocument/2006/relationships/diagramLayout" Target="../diagrams/layout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9.svg"/><Relationship Id="rId9" Type="http://schemas.openxmlformats.org/officeDocument/2006/relationships/diagramColors" Target="../diagrams/colors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435B"/>
        </a:solidFill>
        <a:effectLst/>
      </p:bgPr>
    </p:bg>
    <p:spTree>
      <p:nvGrpSpPr>
        <p:cNvPr id="1" name=""/>
        <p:cNvGrpSpPr/>
        <p:nvPr/>
      </p:nvGrpSpPr>
      <p:grpSpPr>
        <a:xfrm>
          <a:off x="0" y="0"/>
          <a:ext cx="0" cy="0"/>
          <a:chOff x="0" y="0"/>
          <a:chExt cx="0" cy="0"/>
        </a:xfrm>
      </p:grpSpPr>
      <p:grpSp>
        <p:nvGrpSpPr>
          <p:cNvPr id="2" name="Group 2"/>
          <p:cNvGrpSpPr/>
          <p:nvPr/>
        </p:nvGrpSpPr>
        <p:grpSpPr>
          <a:xfrm rot="-1801313">
            <a:off x="7523466" y="2416741"/>
            <a:ext cx="1603602" cy="9552208"/>
            <a:chOff x="0" y="0"/>
            <a:chExt cx="422348" cy="2515808"/>
          </a:xfrm>
        </p:grpSpPr>
        <p:sp>
          <p:nvSpPr>
            <p:cNvPr id="3" name="Freeform 3"/>
            <p:cNvSpPr/>
            <p:nvPr/>
          </p:nvSpPr>
          <p:spPr>
            <a:xfrm>
              <a:off x="0" y="0"/>
              <a:ext cx="422348" cy="2515808"/>
            </a:xfrm>
            <a:custGeom>
              <a:avLst/>
              <a:gdLst/>
              <a:ahLst/>
              <a:cxnLst/>
              <a:rect l="l" t="t" r="r" b="b"/>
              <a:pathLst>
                <a:path w="422348" h="2515808">
                  <a:moveTo>
                    <a:pt x="0" y="0"/>
                  </a:moveTo>
                  <a:lnTo>
                    <a:pt x="422348" y="0"/>
                  </a:lnTo>
                  <a:lnTo>
                    <a:pt x="422348" y="2515808"/>
                  </a:lnTo>
                  <a:lnTo>
                    <a:pt x="0" y="2515808"/>
                  </a:lnTo>
                  <a:close/>
                </a:path>
              </a:pathLst>
            </a:custGeom>
            <a:solidFill>
              <a:srgbClr val="F5F5F5"/>
            </a:solidFill>
          </p:spPr>
          <p:txBody>
            <a:bodyPr/>
            <a:lstStyle/>
            <a:p>
              <a:endParaRPr lang="en-US"/>
            </a:p>
          </p:txBody>
        </p:sp>
        <p:sp>
          <p:nvSpPr>
            <p:cNvPr id="4" name="TextBox 4"/>
            <p:cNvSpPr txBox="1"/>
            <p:nvPr/>
          </p:nvSpPr>
          <p:spPr>
            <a:xfrm>
              <a:off x="0" y="-57150"/>
              <a:ext cx="422348" cy="257295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01313">
            <a:off x="16945529" y="-2609268"/>
            <a:ext cx="1603602" cy="5817991"/>
            <a:chOff x="0" y="0"/>
            <a:chExt cx="422348" cy="1532310"/>
          </a:xfrm>
        </p:grpSpPr>
        <p:sp>
          <p:nvSpPr>
            <p:cNvPr id="6" name="Freeform 6"/>
            <p:cNvSpPr/>
            <p:nvPr/>
          </p:nvSpPr>
          <p:spPr>
            <a:xfrm>
              <a:off x="0" y="0"/>
              <a:ext cx="422348" cy="1532310"/>
            </a:xfrm>
            <a:custGeom>
              <a:avLst/>
              <a:gdLst/>
              <a:ahLst/>
              <a:cxnLst/>
              <a:rect l="l" t="t" r="r" b="b"/>
              <a:pathLst>
                <a:path w="422348" h="1532310">
                  <a:moveTo>
                    <a:pt x="0" y="0"/>
                  </a:moveTo>
                  <a:lnTo>
                    <a:pt x="422348" y="0"/>
                  </a:lnTo>
                  <a:lnTo>
                    <a:pt x="422348" y="1532310"/>
                  </a:lnTo>
                  <a:lnTo>
                    <a:pt x="0" y="1532310"/>
                  </a:lnTo>
                  <a:close/>
                </a:path>
              </a:pathLst>
            </a:custGeom>
            <a:solidFill>
              <a:srgbClr val="E1AF00"/>
            </a:solidFill>
          </p:spPr>
          <p:txBody>
            <a:bodyPr/>
            <a:lstStyle/>
            <a:p>
              <a:endParaRPr lang="en-US"/>
            </a:p>
          </p:txBody>
        </p:sp>
        <p:sp>
          <p:nvSpPr>
            <p:cNvPr id="7" name="TextBox 7"/>
            <p:cNvSpPr txBox="1"/>
            <p:nvPr/>
          </p:nvSpPr>
          <p:spPr>
            <a:xfrm>
              <a:off x="0" y="-57150"/>
              <a:ext cx="422348" cy="158946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323218">
            <a:off x="-1555493" y="-2499941"/>
            <a:ext cx="9329309" cy="13900928"/>
            <a:chOff x="0" y="0"/>
            <a:chExt cx="640025" cy="953655"/>
          </a:xfrm>
        </p:grpSpPr>
        <p:sp>
          <p:nvSpPr>
            <p:cNvPr id="9" name="Freeform 9"/>
            <p:cNvSpPr/>
            <p:nvPr/>
          </p:nvSpPr>
          <p:spPr>
            <a:xfrm>
              <a:off x="0" y="0"/>
              <a:ext cx="640025" cy="953655"/>
            </a:xfrm>
            <a:custGeom>
              <a:avLst/>
              <a:gdLst/>
              <a:ahLst/>
              <a:cxnLst/>
              <a:rect l="l" t="t" r="r" b="b"/>
              <a:pathLst>
                <a:path w="640025" h="953655">
                  <a:moveTo>
                    <a:pt x="203200" y="0"/>
                  </a:moveTo>
                  <a:lnTo>
                    <a:pt x="640025" y="0"/>
                  </a:lnTo>
                  <a:lnTo>
                    <a:pt x="436825" y="953655"/>
                  </a:lnTo>
                  <a:lnTo>
                    <a:pt x="0" y="953655"/>
                  </a:lnTo>
                  <a:lnTo>
                    <a:pt x="203200" y="0"/>
                  </a:lnTo>
                  <a:close/>
                </a:path>
              </a:pathLst>
            </a:custGeom>
            <a:solidFill>
              <a:srgbClr val="E1AF00"/>
            </a:solidFill>
          </p:spPr>
          <p:txBody>
            <a:bodyPr/>
            <a:lstStyle/>
            <a:p>
              <a:endParaRPr lang="en-US"/>
            </a:p>
          </p:txBody>
        </p:sp>
        <p:sp>
          <p:nvSpPr>
            <p:cNvPr id="10" name="TextBox 10"/>
            <p:cNvSpPr txBox="1"/>
            <p:nvPr/>
          </p:nvSpPr>
          <p:spPr>
            <a:xfrm>
              <a:off x="101600" y="-57150"/>
              <a:ext cx="436825" cy="1010805"/>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rot="-7234808">
            <a:off x="-545671" y="4853273"/>
            <a:ext cx="16230600" cy="770953"/>
          </a:xfrm>
          <a:custGeom>
            <a:avLst/>
            <a:gdLst/>
            <a:ahLst/>
            <a:cxnLst/>
            <a:rect l="l" t="t" r="r" b="b"/>
            <a:pathLst>
              <a:path w="16230600" h="770953">
                <a:moveTo>
                  <a:pt x="0" y="0"/>
                </a:moveTo>
                <a:lnTo>
                  <a:pt x="16230600" y="0"/>
                </a:lnTo>
                <a:lnTo>
                  <a:pt x="16230600" y="770954"/>
                </a:lnTo>
                <a:lnTo>
                  <a:pt x="0" y="770954"/>
                </a:lnTo>
                <a:lnTo>
                  <a:pt x="0" y="0"/>
                </a:lnTo>
                <a:close/>
              </a:path>
            </a:pathLst>
          </a:custGeom>
          <a:blipFill>
            <a:blip r:embed="rId2">
              <a:alphaModFix amt="52000"/>
            </a:blip>
            <a:stretch>
              <a:fillRect/>
            </a:stretch>
          </a:blipFill>
        </p:spPr>
        <p:txBody>
          <a:bodyPr/>
          <a:lstStyle/>
          <a:p>
            <a:endParaRPr lang="en-US"/>
          </a:p>
        </p:txBody>
      </p:sp>
      <p:grpSp>
        <p:nvGrpSpPr>
          <p:cNvPr id="12" name="Group 12" descr="A young woman working on a piece of machinery."/>
          <p:cNvGrpSpPr/>
          <p:nvPr/>
        </p:nvGrpSpPr>
        <p:grpSpPr>
          <a:xfrm>
            <a:off x="0" y="0"/>
            <a:ext cx="11153673" cy="11333827"/>
            <a:chOff x="0" y="0"/>
            <a:chExt cx="5765800" cy="5858929"/>
          </a:xfrm>
        </p:grpSpPr>
        <p:sp>
          <p:nvSpPr>
            <p:cNvPr id="13" name="Freeform 13"/>
            <p:cNvSpPr/>
            <p:nvPr/>
          </p:nvSpPr>
          <p:spPr>
            <a:xfrm>
              <a:off x="0" y="0"/>
              <a:ext cx="5765800" cy="5858891"/>
            </a:xfrm>
            <a:custGeom>
              <a:avLst/>
              <a:gdLst/>
              <a:ahLst/>
              <a:cxnLst/>
              <a:rect l="l" t="t" r="r" b="b"/>
              <a:pathLst>
                <a:path w="5765800" h="5858891">
                  <a:moveTo>
                    <a:pt x="0" y="0"/>
                  </a:moveTo>
                  <a:lnTo>
                    <a:pt x="0" y="5858891"/>
                  </a:lnTo>
                  <a:lnTo>
                    <a:pt x="5765800" y="5858891"/>
                  </a:lnTo>
                  <a:lnTo>
                    <a:pt x="2235200" y="0"/>
                  </a:lnTo>
                  <a:close/>
                </a:path>
              </a:pathLst>
            </a:custGeom>
            <a:blipFill>
              <a:blip r:embed="rId3"/>
              <a:stretch>
                <a:fillRect l="-26210" r="-26210"/>
              </a:stretch>
            </a:blipFill>
          </p:spPr>
          <p:txBody>
            <a:bodyPr/>
            <a:lstStyle/>
            <a:p>
              <a:endParaRPr lang="en-US"/>
            </a:p>
          </p:txBody>
        </p:sp>
      </p:grpSp>
      <p:grpSp>
        <p:nvGrpSpPr>
          <p:cNvPr id="14" name="Group 14"/>
          <p:cNvGrpSpPr/>
          <p:nvPr/>
        </p:nvGrpSpPr>
        <p:grpSpPr>
          <a:xfrm rot="-1801313">
            <a:off x="-1212776" y="4436810"/>
            <a:ext cx="2060748" cy="7889373"/>
            <a:chOff x="0" y="0"/>
            <a:chExt cx="542748" cy="2077860"/>
          </a:xfrm>
        </p:grpSpPr>
        <p:sp>
          <p:nvSpPr>
            <p:cNvPr id="15" name="Freeform 15"/>
            <p:cNvSpPr/>
            <p:nvPr/>
          </p:nvSpPr>
          <p:spPr>
            <a:xfrm>
              <a:off x="0" y="0"/>
              <a:ext cx="542748" cy="2077860"/>
            </a:xfrm>
            <a:custGeom>
              <a:avLst/>
              <a:gdLst/>
              <a:ahLst/>
              <a:cxnLst/>
              <a:rect l="l" t="t" r="r" b="b"/>
              <a:pathLst>
                <a:path w="542748" h="2077860">
                  <a:moveTo>
                    <a:pt x="0" y="0"/>
                  </a:moveTo>
                  <a:lnTo>
                    <a:pt x="542748" y="0"/>
                  </a:lnTo>
                  <a:lnTo>
                    <a:pt x="542748" y="2077860"/>
                  </a:lnTo>
                  <a:lnTo>
                    <a:pt x="0" y="2077860"/>
                  </a:lnTo>
                  <a:close/>
                </a:path>
              </a:pathLst>
            </a:custGeom>
            <a:solidFill>
              <a:srgbClr val="E1AF00"/>
            </a:solidFill>
          </p:spPr>
          <p:txBody>
            <a:bodyPr/>
            <a:lstStyle/>
            <a:p>
              <a:endParaRPr lang="en-US"/>
            </a:p>
          </p:txBody>
        </p:sp>
        <p:sp>
          <p:nvSpPr>
            <p:cNvPr id="16" name="TextBox 16"/>
            <p:cNvSpPr txBox="1"/>
            <p:nvPr/>
          </p:nvSpPr>
          <p:spPr>
            <a:xfrm>
              <a:off x="0" y="-57150"/>
              <a:ext cx="542748" cy="213501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rot="-3131416">
            <a:off x="-4080653" y="2120145"/>
            <a:ext cx="12285790" cy="583575"/>
          </a:xfrm>
          <a:custGeom>
            <a:avLst/>
            <a:gdLst/>
            <a:ahLst/>
            <a:cxnLst/>
            <a:rect l="l" t="t" r="r" b="b"/>
            <a:pathLst>
              <a:path w="12285790" h="583575">
                <a:moveTo>
                  <a:pt x="0" y="0"/>
                </a:moveTo>
                <a:lnTo>
                  <a:pt x="12285790" y="0"/>
                </a:lnTo>
                <a:lnTo>
                  <a:pt x="12285790" y="583575"/>
                </a:lnTo>
                <a:lnTo>
                  <a:pt x="0" y="583575"/>
                </a:lnTo>
                <a:lnTo>
                  <a:pt x="0" y="0"/>
                </a:lnTo>
                <a:close/>
              </a:path>
            </a:pathLst>
          </a:custGeom>
          <a:blipFill>
            <a:blip r:embed="rId2">
              <a:alphaModFix amt="65000"/>
            </a:blip>
            <a:stretch>
              <a:fillRect/>
            </a:stretch>
          </a:blipFill>
        </p:spPr>
        <p:txBody>
          <a:bodyPr/>
          <a:lstStyle/>
          <a:p>
            <a:endParaRPr lang="en-US"/>
          </a:p>
        </p:txBody>
      </p:sp>
      <p:grpSp>
        <p:nvGrpSpPr>
          <p:cNvPr id="18" name="Group 18"/>
          <p:cNvGrpSpPr/>
          <p:nvPr/>
        </p:nvGrpSpPr>
        <p:grpSpPr>
          <a:xfrm rot="2252587">
            <a:off x="-1105257" y="-2239445"/>
            <a:ext cx="3086100" cy="7845843"/>
            <a:chOff x="0" y="0"/>
            <a:chExt cx="812800" cy="2066395"/>
          </a:xfrm>
        </p:grpSpPr>
        <p:sp>
          <p:nvSpPr>
            <p:cNvPr id="19" name="Freeform 19"/>
            <p:cNvSpPr/>
            <p:nvPr/>
          </p:nvSpPr>
          <p:spPr>
            <a:xfrm>
              <a:off x="0" y="0"/>
              <a:ext cx="812800" cy="2066395"/>
            </a:xfrm>
            <a:custGeom>
              <a:avLst/>
              <a:gdLst/>
              <a:ahLst/>
              <a:cxnLst/>
              <a:rect l="l" t="t" r="r" b="b"/>
              <a:pathLst>
                <a:path w="812800" h="2066395">
                  <a:moveTo>
                    <a:pt x="0" y="0"/>
                  </a:moveTo>
                  <a:lnTo>
                    <a:pt x="812800" y="0"/>
                  </a:lnTo>
                  <a:lnTo>
                    <a:pt x="812800" y="2066395"/>
                  </a:lnTo>
                  <a:lnTo>
                    <a:pt x="0" y="2066395"/>
                  </a:lnTo>
                  <a:close/>
                </a:path>
              </a:pathLst>
            </a:custGeom>
            <a:solidFill>
              <a:srgbClr val="AED5E7"/>
            </a:solidFill>
          </p:spPr>
          <p:txBody>
            <a:bodyPr/>
            <a:lstStyle/>
            <a:p>
              <a:endParaRPr lang="en-US"/>
            </a:p>
          </p:txBody>
        </p:sp>
        <p:sp>
          <p:nvSpPr>
            <p:cNvPr id="20" name="TextBox 20"/>
            <p:cNvSpPr txBox="1"/>
            <p:nvPr/>
          </p:nvSpPr>
          <p:spPr>
            <a:xfrm>
              <a:off x="0" y="-57150"/>
              <a:ext cx="812800" cy="2123545"/>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9713630" y="1066800"/>
            <a:ext cx="7545670" cy="2574960"/>
          </a:xfrm>
          <a:custGeom>
            <a:avLst/>
            <a:gdLst/>
            <a:ahLst/>
            <a:cxnLst/>
            <a:rect l="l" t="t" r="r" b="b"/>
            <a:pathLst>
              <a:path w="7545670" h="2574960">
                <a:moveTo>
                  <a:pt x="0" y="0"/>
                </a:moveTo>
                <a:lnTo>
                  <a:pt x="7545670" y="0"/>
                </a:lnTo>
                <a:lnTo>
                  <a:pt x="7545670" y="2574960"/>
                </a:lnTo>
                <a:lnTo>
                  <a:pt x="0" y="2574960"/>
                </a:lnTo>
                <a:lnTo>
                  <a:pt x="0" y="0"/>
                </a:lnTo>
                <a:close/>
              </a:path>
            </a:pathLst>
          </a:custGeom>
          <a:blipFill>
            <a:blip r:embed="rId4"/>
            <a:stretch>
              <a:fillRect/>
            </a:stretch>
          </a:blipFill>
        </p:spPr>
        <p:txBody>
          <a:bodyPr/>
          <a:lstStyle/>
          <a:p>
            <a:endParaRPr lang="en-US"/>
          </a:p>
        </p:txBody>
      </p:sp>
      <p:sp>
        <p:nvSpPr>
          <p:cNvPr id="22" name="Freeform 22"/>
          <p:cNvSpPr/>
          <p:nvPr/>
        </p:nvSpPr>
        <p:spPr>
          <a:xfrm>
            <a:off x="14218875" y="8209353"/>
            <a:ext cx="3040425" cy="1048947"/>
          </a:xfrm>
          <a:custGeom>
            <a:avLst/>
            <a:gdLst/>
            <a:ahLst/>
            <a:cxnLst/>
            <a:rect l="l" t="t" r="r" b="b"/>
            <a:pathLst>
              <a:path w="3040425" h="1048947">
                <a:moveTo>
                  <a:pt x="0" y="0"/>
                </a:moveTo>
                <a:lnTo>
                  <a:pt x="3040425" y="0"/>
                </a:lnTo>
                <a:lnTo>
                  <a:pt x="3040425" y="1048947"/>
                </a:lnTo>
                <a:lnTo>
                  <a:pt x="0" y="1048947"/>
                </a:lnTo>
                <a:lnTo>
                  <a:pt x="0" y="0"/>
                </a:lnTo>
                <a:close/>
              </a:path>
            </a:pathLst>
          </a:custGeom>
          <a:blipFill>
            <a:blip r:embed="rId5"/>
            <a:stretch>
              <a:fillRect/>
            </a:stretch>
          </a:blipFill>
        </p:spPr>
        <p:txBody>
          <a:bodyPr/>
          <a:lstStyle/>
          <a:p>
            <a:endParaRPr lang="en-US"/>
          </a:p>
        </p:txBody>
      </p:sp>
      <p:sp>
        <p:nvSpPr>
          <p:cNvPr id="23" name="TextBox 23"/>
          <p:cNvSpPr txBox="1"/>
          <p:nvPr/>
        </p:nvSpPr>
        <p:spPr>
          <a:xfrm>
            <a:off x="10042238" y="3824690"/>
            <a:ext cx="7176016" cy="3033779"/>
          </a:xfrm>
          <a:prstGeom prst="rect">
            <a:avLst/>
          </a:prstGeom>
        </p:spPr>
        <p:txBody>
          <a:bodyPr lIns="0" tIns="0" rIns="0" bIns="0" rtlCol="0" anchor="t">
            <a:spAutoFit/>
          </a:bodyPr>
          <a:lstStyle/>
          <a:p>
            <a:pPr algn="ctr">
              <a:lnSpc>
                <a:spcPts val="12235"/>
              </a:lnSpc>
            </a:pPr>
            <a:r>
              <a:rPr lang="en-US" sz="8739" b="1" dirty="0">
                <a:solidFill>
                  <a:srgbClr val="F5F5F5"/>
                </a:solidFill>
                <a:latin typeface="Calibri (MS) Bold"/>
                <a:ea typeface="Calibri (MS) Bold"/>
                <a:cs typeface="Calibri (MS) Bold"/>
                <a:sym typeface="Calibri (MS) Bold"/>
              </a:rPr>
              <a:t>Perkins V Act</a:t>
            </a:r>
          </a:p>
          <a:p>
            <a:pPr algn="ctr">
              <a:lnSpc>
                <a:spcPts val="12235"/>
              </a:lnSpc>
            </a:pPr>
            <a:r>
              <a:rPr lang="en-US" sz="8739" b="1" dirty="0">
                <a:solidFill>
                  <a:srgbClr val="F5F5F5"/>
                </a:solidFill>
                <a:latin typeface="Calibri (MS) Bold"/>
                <a:ea typeface="Calibri (MS) Bold"/>
                <a:cs typeface="Calibri (MS) Bold"/>
                <a:sym typeface="Calibri (MS) Bold"/>
              </a:rPr>
              <a:t>Module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6241" y="907192"/>
            <a:ext cx="17215778" cy="1186881"/>
            <a:chOff x="0" y="0"/>
            <a:chExt cx="4534197" cy="312594"/>
          </a:xfrm>
        </p:grpSpPr>
        <p:sp>
          <p:nvSpPr>
            <p:cNvPr id="3" name="Freeform 3"/>
            <p:cNvSpPr/>
            <p:nvPr/>
          </p:nvSpPr>
          <p:spPr>
            <a:xfrm>
              <a:off x="0" y="0"/>
              <a:ext cx="4534196" cy="312594"/>
            </a:xfrm>
            <a:custGeom>
              <a:avLst/>
              <a:gdLst/>
              <a:ahLst/>
              <a:cxnLst/>
              <a:rect l="l" t="t" r="r" b="b"/>
              <a:pathLst>
                <a:path w="4534196" h="312594">
                  <a:moveTo>
                    <a:pt x="41372" y="0"/>
                  </a:moveTo>
                  <a:lnTo>
                    <a:pt x="4492824" y="0"/>
                  </a:lnTo>
                  <a:cubicBezTo>
                    <a:pt x="4515674" y="0"/>
                    <a:pt x="4534196" y="18523"/>
                    <a:pt x="4534196" y="41372"/>
                  </a:cubicBezTo>
                  <a:lnTo>
                    <a:pt x="4534196" y="271222"/>
                  </a:lnTo>
                  <a:cubicBezTo>
                    <a:pt x="4534196" y="294071"/>
                    <a:pt x="4515674" y="312594"/>
                    <a:pt x="4492824" y="312594"/>
                  </a:cubicBezTo>
                  <a:lnTo>
                    <a:pt x="41372" y="312594"/>
                  </a:lnTo>
                  <a:cubicBezTo>
                    <a:pt x="18523" y="312594"/>
                    <a:pt x="0" y="294071"/>
                    <a:pt x="0" y="271222"/>
                  </a:cubicBezTo>
                  <a:lnTo>
                    <a:pt x="0" y="41372"/>
                  </a:lnTo>
                  <a:cubicBezTo>
                    <a:pt x="0" y="18523"/>
                    <a:pt x="18523" y="0"/>
                    <a:pt x="41372" y="0"/>
                  </a:cubicBezTo>
                  <a:close/>
                </a:path>
              </a:pathLst>
            </a:custGeom>
            <a:solidFill>
              <a:srgbClr val="14435B"/>
            </a:solidFill>
          </p:spPr>
          <p:txBody>
            <a:bodyPr/>
            <a:lstStyle/>
            <a:p>
              <a:endParaRPr lang="en-US"/>
            </a:p>
          </p:txBody>
        </p:sp>
        <p:sp>
          <p:nvSpPr>
            <p:cNvPr id="4" name="TextBox 4"/>
            <p:cNvSpPr txBox="1"/>
            <p:nvPr/>
          </p:nvSpPr>
          <p:spPr>
            <a:xfrm>
              <a:off x="0" y="-57150"/>
              <a:ext cx="4534197" cy="36974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62148" y="839915"/>
            <a:ext cx="15159477" cy="1024063"/>
          </a:xfrm>
          <a:prstGeom prst="rect">
            <a:avLst/>
          </a:prstGeom>
        </p:spPr>
        <p:txBody>
          <a:bodyPr lIns="0" tIns="0" rIns="0" bIns="0" rtlCol="0" anchor="t">
            <a:spAutoFit/>
          </a:bodyPr>
          <a:lstStyle/>
          <a:p>
            <a:pPr algn="l">
              <a:lnSpc>
                <a:spcPts val="8539"/>
              </a:lnSpc>
            </a:pPr>
            <a:r>
              <a:rPr lang="en-US" sz="6099" b="1" cap="all" dirty="0">
                <a:solidFill>
                  <a:srgbClr val="FFFFFF"/>
                </a:solidFill>
                <a:latin typeface="Arial" panose="020B0604020202020204" pitchFamily="34" charset="0"/>
                <a:ea typeface="Calibri" panose="020F0502020204030204" pitchFamily="34" charset="0"/>
                <a:cs typeface="Arial" panose="020B0604020202020204" pitchFamily="34" charset="0"/>
                <a:sym typeface="Calibri (MS) Bold"/>
              </a:rPr>
              <a:t>CTE Concentrators defined</a:t>
            </a:r>
          </a:p>
        </p:txBody>
      </p:sp>
      <p:sp>
        <p:nvSpPr>
          <p:cNvPr id="6" name="TextBox 6"/>
          <p:cNvSpPr txBox="1"/>
          <p:nvPr/>
        </p:nvSpPr>
        <p:spPr>
          <a:xfrm>
            <a:off x="1239330" y="2454770"/>
            <a:ext cx="15809339" cy="5847755"/>
          </a:xfrm>
          <a:prstGeom prst="rect">
            <a:avLst/>
          </a:prstGeom>
        </p:spPr>
        <p:txBody>
          <a:bodyPr wrap="square" lIns="0" tIns="0" rIns="0" bIns="0" rtlCol="0" anchor="t">
            <a:spAutoFit/>
          </a:bodyPr>
          <a:lstStyle/>
          <a:p>
            <a:pPr marL="0" indent="0">
              <a:spcBef>
                <a:spcPts val="0"/>
              </a:spcBef>
              <a:spcAft>
                <a:spcPts val="1200"/>
              </a:spcAft>
              <a:buNone/>
            </a:pPr>
            <a:r>
              <a:rPr lang="en-US" sz="4000" dirty="0">
                <a:latin typeface="Arial" panose="020B0604020202020204" pitchFamily="34" charset="0"/>
                <a:cs typeface="Arial" panose="020B0604020202020204" pitchFamily="34" charset="0"/>
              </a:rPr>
              <a:t>Perkins V Section 113(b)(4)(i)(II) requires colleges to make “meaningful progress toward improving the performance of all </a:t>
            </a:r>
            <a:r>
              <a:rPr lang="en-US" sz="4000" b="1" dirty="0">
                <a:solidFill>
                  <a:srgbClr val="E1AF00"/>
                </a:solidFill>
                <a:latin typeface="Arial" panose="020B0604020202020204" pitchFamily="34" charset="0"/>
                <a:cs typeface="Arial" panose="020B0604020202020204" pitchFamily="34" charset="0"/>
              </a:rPr>
              <a:t>CTE concentrators</a:t>
            </a:r>
            <a:r>
              <a:rPr lang="en-US" sz="4000" dirty="0">
                <a:latin typeface="Arial" panose="020B0604020202020204" pitchFamily="34" charset="0"/>
                <a:cs typeface="Arial" panose="020B0604020202020204" pitchFamily="34" charset="0"/>
              </a:rPr>
              <a:t>, including special populations and subgroups.</a:t>
            </a:r>
          </a:p>
          <a:p>
            <a:pPr marL="0" indent="0">
              <a:spcBef>
                <a:spcPts val="0"/>
              </a:spcBef>
              <a:spcAft>
                <a:spcPts val="1200"/>
              </a:spcAft>
              <a:buNone/>
            </a:pPr>
            <a:r>
              <a:rPr lang="en-US" sz="4000" dirty="0">
                <a:latin typeface="Arial" panose="020B0604020202020204" pitchFamily="34" charset="0"/>
                <a:cs typeface="Arial" panose="020B0604020202020204" pitchFamily="34" charset="0"/>
              </a:rPr>
              <a:t>Perkins V Section 3(12) </a:t>
            </a:r>
            <a:r>
              <a:rPr lang="en-US" sz="4000" b="1" dirty="0">
                <a:solidFill>
                  <a:srgbClr val="E1AF00"/>
                </a:solidFill>
                <a:latin typeface="Arial" panose="020B0604020202020204" pitchFamily="34" charset="0"/>
                <a:cs typeface="Arial" panose="020B0604020202020204" pitchFamily="34" charset="0"/>
              </a:rPr>
              <a:t>defines CTE concentrator </a:t>
            </a:r>
            <a:r>
              <a:rPr lang="en-US" sz="4000" dirty="0">
                <a:latin typeface="Arial" panose="020B0604020202020204" pitchFamily="34" charset="0"/>
                <a:cs typeface="Arial" panose="020B0604020202020204" pitchFamily="34" charset="0"/>
              </a:rPr>
              <a:t>as a student who has earned at least 12 CTE credits within a CTE program or program of study.</a:t>
            </a:r>
          </a:p>
          <a:p>
            <a:pPr marL="0" indent="0">
              <a:spcBef>
                <a:spcPts val="0"/>
              </a:spcBef>
              <a:spcAft>
                <a:spcPts val="1200"/>
              </a:spcAft>
              <a:buNone/>
            </a:pPr>
            <a:r>
              <a:rPr lang="en-US" sz="4000" dirty="0">
                <a:latin typeface="Arial" panose="020B0604020202020204" pitchFamily="34" charset="0"/>
                <a:cs typeface="Arial" panose="020B0604020202020204" pitchFamily="34" charset="0"/>
              </a:rPr>
              <a:t>NCCCS calculates it as </a:t>
            </a:r>
            <a:r>
              <a:rPr lang="en-US" sz="4000" dirty="0">
                <a:effectLst/>
                <a:latin typeface="Arial" panose="020B0604020202020204" pitchFamily="34" charset="0"/>
                <a:cs typeface="Arial" panose="020B0604020202020204" pitchFamily="34" charset="0"/>
              </a:rPr>
              <a:t>a student with a CTE primary program code who has earned at least 12 CTE credits within that program or program of study.</a:t>
            </a:r>
            <a:endParaRPr lang="en-US" sz="4000" dirty="0">
              <a:latin typeface="Arial" panose="020B0604020202020204" pitchFamily="34" charset="0"/>
              <a:cs typeface="Arial" panose="020B0604020202020204" pitchFamily="34" charset="0"/>
            </a:endParaRPr>
          </a:p>
        </p:txBody>
      </p:sp>
      <p:sp>
        <p:nvSpPr>
          <p:cNvPr id="7" name="Freeform 7"/>
          <p:cNvSpPr/>
          <p:nvPr/>
        </p:nvSpPr>
        <p:spPr>
          <a:xfrm>
            <a:off x="8524573" y="8548746"/>
            <a:ext cx="1238855" cy="965748"/>
          </a:xfrm>
          <a:custGeom>
            <a:avLst/>
            <a:gdLst/>
            <a:ahLst/>
            <a:cxnLst/>
            <a:rect l="l" t="t" r="r" b="b"/>
            <a:pathLst>
              <a:path w="1238855" h="965748">
                <a:moveTo>
                  <a:pt x="0" y="0"/>
                </a:moveTo>
                <a:lnTo>
                  <a:pt x="1238854" y="0"/>
                </a:lnTo>
                <a:lnTo>
                  <a:pt x="1238854" y="965748"/>
                </a:lnTo>
                <a:lnTo>
                  <a:pt x="0" y="965748"/>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544503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6241" y="907192"/>
            <a:ext cx="17215778" cy="1186881"/>
            <a:chOff x="0" y="0"/>
            <a:chExt cx="4534197" cy="312594"/>
          </a:xfrm>
        </p:grpSpPr>
        <p:sp>
          <p:nvSpPr>
            <p:cNvPr id="3" name="Freeform 3"/>
            <p:cNvSpPr/>
            <p:nvPr/>
          </p:nvSpPr>
          <p:spPr>
            <a:xfrm>
              <a:off x="0" y="0"/>
              <a:ext cx="4534196" cy="312594"/>
            </a:xfrm>
            <a:custGeom>
              <a:avLst/>
              <a:gdLst/>
              <a:ahLst/>
              <a:cxnLst/>
              <a:rect l="l" t="t" r="r" b="b"/>
              <a:pathLst>
                <a:path w="4534196" h="312594">
                  <a:moveTo>
                    <a:pt x="41372" y="0"/>
                  </a:moveTo>
                  <a:lnTo>
                    <a:pt x="4492824" y="0"/>
                  </a:lnTo>
                  <a:cubicBezTo>
                    <a:pt x="4515674" y="0"/>
                    <a:pt x="4534196" y="18523"/>
                    <a:pt x="4534196" y="41372"/>
                  </a:cubicBezTo>
                  <a:lnTo>
                    <a:pt x="4534196" y="271222"/>
                  </a:lnTo>
                  <a:cubicBezTo>
                    <a:pt x="4534196" y="294071"/>
                    <a:pt x="4515674" y="312594"/>
                    <a:pt x="4492824" y="312594"/>
                  </a:cubicBezTo>
                  <a:lnTo>
                    <a:pt x="41372" y="312594"/>
                  </a:lnTo>
                  <a:cubicBezTo>
                    <a:pt x="18523" y="312594"/>
                    <a:pt x="0" y="294071"/>
                    <a:pt x="0" y="271222"/>
                  </a:cubicBezTo>
                  <a:lnTo>
                    <a:pt x="0" y="41372"/>
                  </a:lnTo>
                  <a:cubicBezTo>
                    <a:pt x="0" y="18523"/>
                    <a:pt x="18523" y="0"/>
                    <a:pt x="41372" y="0"/>
                  </a:cubicBezTo>
                  <a:close/>
                </a:path>
              </a:pathLst>
            </a:custGeom>
            <a:solidFill>
              <a:srgbClr val="14435B"/>
            </a:solidFill>
          </p:spPr>
          <p:txBody>
            <a:bodyPr/>
            <a:lstStyle/>
            <a:p>
              <a:endParaRPr lang="en-US"/>
            </a:p>
          </p:txBody>
        </p:sp>
        <p:sp>
          <p:nvSpPr>
            <p:cNvPr id="4" name="TextBox 4"/>
            <p:cNvSpPr txBox="1"/>
            <p:nvPr/>
          </p:nvSpPr>
          <p:spPr>
            <a:xfrm>
              <a:off x="0" y="-57150"/>
              <a:ext cx="4534197" cy="36974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62148" y="839915"/>
            <a:ext cx="15159477" cy="2085636"/>
          </a:xfrm>
          <a:prstGeom prst="rect">
            <a:avLst/>
          </a:prstGeom>
        </p:spPr>
        <p:txBody>
          <a:bodyPr lIns="0" tIns="0" rIns="0" bIns="0" rtlCol="0" anchor="t">
            <a:spAutoFit/>
          </a:bodyPr>
          <a:lstStyle/>
          <a:p>
            <a:pPr algn="l">
              <a:lnSpc>
                <a:spcPts val="8539"/>
              </a:lnSpc>
            </a:pPr>
            <a:r>
              <a:rPr lang="en-US" sz="6099" b="1" dirty="0">
                <a:solidFill>
                  <a:srgbClr val="FFFFFF"/>
                </a:solidFill>
                <a:latin typeface="Arial" panose="020B0604020202020204" pitchFamily="34" charset="0"/>
                <a:ea typeface="Calibri" panose="020F0502020204030204" pitchFamily="34" charset="0"/>
                <a:cs typeface="Arial" panose="020B0604020202020204" pitchFamily="34" charset="0"/>
                <a:sym typeface="Calibri (MS) Bold"/>
              </a:rPr>
              <a:t>WHO ARE THE SPECIAL POPULATIONS?*</a:t>
            </a:r>
          </a:p>
        </p:txBody>
      </p:sp>
      <p:sp>
        <p:nvSpPr>
          <p:cNvPr id="9" name="TextBox 8">
            <a:extLst>
              <a:ext uri="{FF2B5EF4-FFF2-40B4-BE49-F238E27FC236}">
                <a16:creationId xmlns:a16="http://schemas.microsoft.com/office/drawing/2014/main" id="{A0C93F6E-BA28-5989-497E-EAD062E6E964}"/>
              </a:ext>
            </a:extLst>
          </p:cNvPr>
          <p:cNvSpPr txBox="1"/>
          <p:nvPr/>
        </p:nvSpPr>
        <p:spPr>
          <a:xfrm>
            <a:off x="647710" y="2243788"/>
            <a:ext cx="16025652" cy="7743658"/>
          </a:xfrm>
          <a:prstGeom prst="rect">
            <a:avLst/>
          </a:prstGeom>
          <a:noFill/>
        </p:spPr>
        <p:txBody>
          <a:bodyPr wrap="square">
            <a:spAutoFit/>
          </a:bodyPr>
          <a:lstStyle/>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Individuals with disabilities;</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Individuals from economically disadvantaged families, including low-income youth and adults;</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Individuals preparing for non-traditional fields; </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Single-parents, including single pregnant women;</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Out-of-workforce individuals; </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English learners;</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Homeless individuals described in section 725 of the McKinney-Vento Homeless Assistance Act </a:t>
            </a:r>
            <a:br>
              <a:rPr lang="en-US" sz="2800" b="1" dirty="0">
                <a:effectLst/>
                <a:latin typeface="Arial" panose="020B0604020202020204" pitchFamily="34" charset="0"/>
                <a:ea typeface="Calibri" panose="020F0502020204030204" pitchFamily="34" charset="0"/>
                <a:cs typeface="Arial" panose="020B0604020202020204" pitchFamily="34" charset="0"/>
              </a:rPr>
            </a:br>
            <a:r>
              <a:rPr lang="en-US" sz="2800" b="1" dirty="0">
                <a:effectLst/>
                <a:latin typeface="Arial" panose="020B0604020202020204" pitchFamily="34" charset="0"/>
                <a:ea typeface="Calibri" panose="020F0502020204030204" pitchFamily="34" charset="0"/>
                <a:cs typeface="Arial" panose="020B0604020202020204" pitchFamily="34" charset="0"/>
              </a:rPr>
              <a:t>(42 U.S.C. 11434a);</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Youth who are in, or have aged out of, the foster care system; and</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Youth with a parent who – </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Is a member of the armed forces (as such term is defined in section 101(a)(4) of title 10, U.S.C.); and</a:t>
            </a:r>
          </a:p>
          <a:p>
            <a:pPr marL="742950" marR="0" lvl="0" indent="-627063">
              <a:lnSpc>
                <a:spcPct val="107000"/>
              </a:lnSpc>
              <a:spcBef>
                <a:spcPts val="0"/>
              </a:spcBef>
              <a:spcAft>
                <a:spcPts val="600"/>
              </a:spcAft>
              <a:buFont typeface="+mj-lt"/>
              <a:buAutoNum type="alphaUcParenBoth"/>
            </a:pPr>
            <a:r>
              <a:rPr lang="en-US" sz="2800" b="1" dirty="0">
                <a:effectLst/>
                <a:latin typeface="Arial" panose="020B0604020202020204" pitchFamily="34" charset="0"/>
                <a:ea typeface="Calibri" panose="020F0502020204030204" pitchFamily="34" charset="0"/>
                <a:cs typeface="Arial" panose="020B0604020202020204" pitchFamily="34" charset="0"/>
              </a:rPr>
              <a:t>Is on active duty (as such term is defined in section 101(d)(1) of such title).</a:t>
            </a:r>
          </a:p>
        </p:txBody>
      </p:sp>
      <p:sp>
        <p:nvSpPr>
          <p:cNvPr id="10" name="TextBox 9">
            <a:extLst>
              <a:ext uri="{FF2B5EF4-FFF2-40B4-BE49-F238E27FC236}">
                <a16:creationId xmlns:a16="http://schemas.microsoft.com/office/drawing/2014/main" id="{82A168AC-A649-5DA0-C3A7-444A08DD889B}"/>
              </a:ext>
            </a:extLst>
          </p:cNvPr>
          <p:cNvSpPr txBox="1"/>
          <p:nvPr/>
        </p:nvSpPr>
        <p:spPr>
          <a:xfrm>
            <a:off x="13411199" y="9684383"/>
            <a:ext cx="3262163" cy="461665"/>
          </a:xfrm>
          <a:prstGeom prst="rect">
            <a:avLst/>
          </a:prstGeom>
          <a:noFill/>
        </p:spPr>
        <p:txBody>
          <a:bodyPr wrap="square" rtlCol="0">
            <a:spAutoFit/>
          </a:bodyPr>
          <a:lstStyle/>
          <a:p>
            <a:r>
              <a:rPr lang="en-US" sz="2400" dirty="0"/>
              <a:t>*Perkins V, Section 3(48)</a:t>
            </a:r>
          </a:p>
        </p:txBody>
      </p:sp>
    </p:spTree>
    <p:extLst>
      <p:ext uri="{BB962C8B-B14F-4D97-AF65-F5344CB8AC3E}">
        <p14:creationId xmlns:p14="http://schemas.microsoft.com/office/powerpoint/2010/main" val="2854714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6241" y="907192"/>
            <a:ext cx="17215778" cy="1186881"/>
            <a:chOff x="0" y="0"/>
            <a:chExt cx="4534197" cy="312594"/>
          </a:xfrm>
        </p:grpSpPr>
        <p:sp>
          <p:nvSpPr>
            <p:cNvPr id="3" name="Freeform 3"/>
            <p:cNvSpPr/>
            <p:nvPr/>
          </p:nvSpPr>
          <p:spPr>
            <a:xfrm>
              <a:off x="0" y="0"/>
              <a:ext cx="4534196" cy="312594"/>
            </a:xfrm>
            <a:custGeom>
              <a:avLst/>
              <a:gdLst/>
              <a:ahLst/>
              <a:cxnLst/>
              <a:rect l="l" t="t" r="r" b="b"/>
              <a:pathLst>
                <a:path w="4534196" h="312594">
                  <a:moveTo>
                    <a:pt x="41372" y="0"/>
                  </a:moveTo>
                  <a:lnTo>
                    <a:pt x="4492824" y="0"/>
                  </a:lnTo>
                  <a:cubicBezTo>
                    <a:pt x="4515674" y="0"/>
                    <a:pt x="4534196" y="18523"/>
                    <a:pt x="4534196" y="41372"/>
                  </a:cubicBezTo>
                  <a:lnTo>
                    <a:pt x="4534196" y="271222"/>
                  </a:lnTo>
                  <a:cubicBezTo>
                    <a:pt x="4534196" y="294071"/>
                    <a:pt x="4515674" y="312594"/>
                    <a:pt x="4492824" y="312594"/>
                  </a:cubicBezTo>
                  <a:lnTo>
                    <a:pt x="41372" y="312594"/>
                  </a:lnTo>
                  <a:cubicBezTo>
                    <a:pt x="18523" y="312594"/>
                    <a:pt x="0" y="294071"/>
                    <a:pt x="0" y="271222"/>
                  </a:cubicBezTo>
                  <a:lnTo>
                    <a:pt x="0" y="41372"/>
                  </a:lnTo>
                  <a:cubicBezTo>
                    <a:pt x="0" y="18523"/>
                    <a:pt x="18523" y="0"/>
                    <a:pt x="41372" y="0"/>
                  </a:cubicBezTo>
                  <a:close/>
                </a:path>
              </a:pathLst>
            </a:custGeom>
            <a:solidFill>
              <a:srgbClr val="14435B"/>
            </a:solidFill>
          </p:spPr>
          <p:txBody>
            <a:bodyPr/>
            <a:lstStyle/>
            <a:p>
              <a:endParaRPr lang="en-US"/>
            </a:p>
          </p:txBody>
        </p:sp>
        <p:sp>
          <p:nvSpPr>
            <p:cNvPr id="4" name="TextBox 4"/>
            <p:cNvSpPr txBox="1"/>
            <p:nvPr/>
          </p:nvSpPr>
          <p:spPr>
            <a:xfrm>
              <a:off x="0" y="-57150"/>
              <a:ext cx="4534197" cy="36974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62148" y="839915"/>
            <a:ext cx="15159477" cy="2085636"/>
          </a:xfrm>
          <a:prstGeom prst="rect">
            <a:avLst/>
          </a:prstGeom>
        </p:spPr>
        <p:txBody>
          <a:bodyPr lIns="0" tIns="0" rIns="0" bIns="0" rtlCol="0" anchor="t">
            <a:spAutoFit/>
          </a:bodyPr>
          <a:lstStyle/>
          <a:p>
            <a:pPr algn="l">
              <a:lnSpc>
                <a:spcPts val="8539"/>
              </a:lnSpc>
            </a:pPr>
            <a:r>
              <a:rPr lang="en-US" sz="6099" b="1" dirty="0">
                <a:solidFill>
                  <a:srgbClr val="FFFFFF"/>
                </a:solidFill>
                <a:latin typeface="Arial" panose="020B0604020202020204" pitchFamily="34" charset="0"/>
                <a:ea typeface="Calibri" panose="020F0502020204030204" pitchFamily="34" charset="0"/>
                <a:cs typeface="Arial" panose="020B0604020202020204" pitchFamily="34" charset="0"/>
                <a:sym typeface="Calibri (MS) Bold"/>
              </a:rPr>
              <a:t>REQUIRED ESEA STUDENT SUBGROUPS*</a:t>
            </a:r>
          </a:p>
        </p:txBody>
      </p:sp>
      <p:sp>
        <p:nvSpPr>
          <p:cNvPr id="7" name="Freeform 7"/>
          <p:cNvSpPr/>
          <p:nvPr/>
        </p:nvSpPr>
        <p:spPr>
          <a:xfrm>
            <a:off x="8524573" y="8548746"/>
            <a:ext cx="1238855" cy="965748"/>
          </a:xfrm>
          <a:custGeom>
            <a:avLst/>
            <a:gdLst/>
            <a:ahLst/>
            <a:cxnLst/>
            <a:rect l="l" t="t" r="r" b="b"/>
            <a:pathLst>
              <a:path w="1238855" h="965748">
                <a:moveTo>
                  <a:pt x="0" y="0"/>
                </a:moveTo>
                <a:lnTo>
                  <a:pt x="1238854" y="0"/>
                </a:lnTo>
                <a:lnTo>
                  <a:pt x="1238854" y="965748"/>
                </a:lnTo>
                <a:lnTo>
                  <a:pt x="0" y="965748"/>
                </a:lnTo>
                <a:lnTo>
                  <a:pt x="0" y="0"/>
                </a:lnTo>
                <a:close/>
              </a:path>
            </a:pathLst>
          </a:custGeom>
          <a:blipFill>
            <a:blip r:embed="rId2"/>
            <a:stretch>
              <a:fillRect/>
            </a:stretch>
          </a:blipFill>
        </p:spPr>
        <p:txBody>
          <a:bodyPr/>
          <a:lstStyle/>
          <a:p>
            <a:endParaRPr lang="en-US"/>
          </a:p>
        </p:txBody>
      </p:sp>
      <p:sp>
        <p:nvSpPr>
          <p:cNvPr id="9" name="TextBox 8">
            <a:extLst>
              <a:ext uri="{FF2B5EF4-FFF2-40B4-BE49-F238E27FC236}">
                <a16:creationId xmlns:a16="http://schemas.microsoft.com/office/drawing/2014/main" id="{A0C93F6E-BA28-5989-497E-EAD062E6E964}"/>
              </a:ext>
            </a:extLst>
          </p:cNvPr>
          <p:cNvSpPr txBox="1"/>
          <p:nvPr/>
        </p:nvSpPr>
        <p:spPr>
          <a:xfrm>
            <a:off x="671773" y="2781300"/>
            <a:ext cx="16011214" cy="4300408"/>
          </a:xfrm>
          <a:prstGeom prst="rect">
            <a:avLst/>
          </a:prstGeom>
          <a:noFill/>
        </p:spPr>
        <p:txBody>
          <a:bodyPr wrap="square">
            <a:spAutoFit/>
          </a:bodyPr>
          <a:lstStyle/>
          <a:p>
            <a:pPr marL="1146175" marR="0" indent="-917575">
              <a:lnSpc>
                <a:spcPct val="107000"/>
              </a:lnSpc>
              <a:spcBef>
                <a:spcPts val="0"/>
              </a:spcBef>
              <a:spcAft>
                <a:spcPts val="600"/>
              </a:spcAft>
              <a:buNone/>
            </a:pPr>
            <a:r>
              <a:rPr lang="en-US" sz="3200" dirty="0">
                <a:effectLst/>
                <a:latin typeface="Calibri" panose="020F0502020204030204" pitchFamily="34" charset="0"/>
                <a:ea typeface="Calibri" panose="020F0502020204030204" pitchFamily="34" charset="0"/>
                <a:cs typeface="Times New Roman" panose="02020603050405020304" pitchFamily="18" charset="0"/>
              </a:rPr>
              <a:t>(A)	</a:t>
            </a:r>
            <a:r>
              <a:rPr lang="en-US" sz="3200" dirty="0">
                <a:effectLst/>
                <a:latin typeface="Arial" panose="020B0604020202020204" pitchFamily="34" charset="0"/>
                <a:ea typeface="Calibri" panose="020F0502020204030204" pitchFamily="34" charset="0"/>
                <a:cs typeface="Arial" panose="020B0604020202020204" pitchFamily="34" charset="0"/>
              </a:rPr>
              <a:t>Economically disadvantaged students;  </a:t>
            </a:r>
          </a:p>
          <a:p>
            <a:pPr marL="1146175" marR="0" indent="-917575">
              <a:lnSpc>
                <a:spcPct val="107000"/>
              </a:lnSpc>
              <a:spcBef>
                <a:spcPts val="0"/>
              </a:spcBef>
              <a:spcAft>
                <a:spcPts val="600"/>
              </a:spcAft>
              <a:buNone/>
            </a:pPr>
            <a:r>
              <a:rPr lang="en-US" sz="3200" dirty="0">
                <a:effectLst/>
                <a:latin typeface="Arial" panose="020B0604020202020204" pitchFamily="34" charset="0"/>
                <a:ea typeface="Calibri" panose="020F0502020204030204" pitchFamily="34" charset="0"/>
                <a:cs typeface="Arial" panose="020B0604020202020204" pitchFamily="34" charset="0"/>
              </a:rPr>
              <a:t>(B) 	Students from major racial and ethnic groups;  </a:t>
            </a:r>
          </a:p>
          <a:p>
            <a:pPr marL="1146175" marR="0" indent="-917575">
              <a:lnSpc>
                <a:spcPct val="107000"/>
              </a:lnSpc>
              <a:spcBef>
                <a:spcPts val="0"/>
              </a:spcBef>
              <a:spcAft>
                <a:spcPts val="600"/>
              </a:spcAft>
              <a:buAutoNum type="alphaUcParenBoth" startAt="3"/>
            </a:pPr>
            <a:r>
              <a:rPr lang="en-US" sz="3200" dirty="0">
                <a:effectLst/>
                <a:latin typeface="Arial" panose="020B0604020202020204" pitchFamily="34" charset="0"/>
                <a:ea typeface="Calibri" panose="020F0502020204030204" pitchFamily="34" charset="0"/>
                <a:cs typeface="Arial" panose="020B0604020202020204" pitchFamily="34" charset="0"/>
              </a:rPr>
              <a:t>Children with disabilities; and  </a:t>
            </a:r>
          </a:p>
          <a:p>
            <a:pPr marL="1146175" marR="0" indent="-917575">
              <a:lnSpc>
                <a:spcPct val="107000"/>
              </a:lnSpc>
              <a:spcBef>
                <a:spcPts val="0"/>
              </a:spcBef>
              <a:spcAft>
                <a:spcPts val="600"/>
              </a:spcAft>
              <a:buAutoNum type="alphaUcParenBoth" startAt="3"/>
            </a:pPr>
            <a:r>
              <a:rPr lang="en-US" sz="3200" dirty="0">
                <a:effectLst/>
                <a:latin typeface="Arial" panose="020B0604020202020204" pitchFamily="34" charset="0"/>
                <a:ea typeface="Calibri" panose="020F0502020204030204" pitchFamily="34" charset="0"/>
                <a:cs typeface="Arial" panose="020B0604020202020204" pitchFamily="34" charset="0"/>
              </a:rPr>
              <a:t>English language learners. </a:t>
            </a:r>
          </a:p>
          <a:p>
            <a:pPr marL="228600" marR="0">
              <a:lnSpc>
                <a:spcPct val="107000"/>
              </a:lnSpc>
              <a:spcBef>
                <a:spcPts val="0"/>
              </a:spcBef>
              <a:spcAft>
                <a:spcPts val="0"/>
              </a:spcAft>
            </a:pPr>
            <a:endParaRPr lang="en-US" sz="3200" dirty="0">
              <a:latin typeface="Arial" panose="020B0604020202020204" pitchFamily="34" charset="0"/>
              <a:ea typeface="Calibri" panose="020F0502020204030204" pitchFamily="34" charset="0"/>
              <a:cs typeface="Arial" panose="020B0604020202020204" pitchFamily="34" charset="0"/>
            </a:endParaRPr>
          </a:p>
          <a:p>
            <a:pPr marL="228600" marR="0">
              <a:lnSpc>
                <a:spcPct val="107000"/>
              </a:lnSpc>
              <a:spcBef>
                <a:spcPts val="0"/>
              </a:spcBef>
              <a:spcAft>
                <a:spcPts val="0"/>
              </a:spcAft>
            </a:pPr>
            <a:endParaRPr lang="en-US" sz="3200" dirty="0">
              <a:latin typeface="Arial" panose="020B0604020202020204" pitchFamily="34" charset="0"/>
              <a:ea typeface="Calibri" panose="020F050202020403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*Elementary &amp; Secondary Education Act of 1965, Section </a:t>
            </a:r>
            <a:r>
              <a:rPr lang="en-US" sz="2400" dirty="0">
                <a:effectLst/>
                <a:latin typeface="Arial" panose="020B0604020202020204" pitchFamily="34" charset="0"/>
                <a:ea typeface="Calibri" panose="020F0502020204030204" pitchFamily="34" charset="0"/>
                <a:cs typeface="Arial" panose="020B0604020202020204" pitchFamily="34" charset="0"/>
              </a:rPr>
              <a:t>1111(c)(2)(B) </a:t>
            </a:r>
            <a:r>
              <a:rPr lang="en-US" sz="2400" dirty="0">
                <a:latin typeface="Arial" panose="020B0604020202020204" pitchFamily="34" charset="0"/>
                <a:ea typeface="Calibri" panose="020F0502020204030204" pitchFamily="34" charset="0"/>
                <a:cs typeface="Arial" panose="020B0604020202020204" pitchFamily="34" charset="0"/>
              </a:rPr>
              <a:t>Referenced in </a:t>
            </a:r>
            <a:r>
              <a:rPr lang="en-US" sz="2400" dirty="0">
                <a:effectLst/>
                <a:latin typeface="Arial" panose="020B0604020202020204" pitchFamily="34" charset="0"/>
                <a:ea typeface="Calibri" panose="020F0502020204030204" pitchFamily="34" charset="0"/>
                <a:cs typeface="Arial" panose="020B0604020202020204" pitchFamily="34" charset="0"/>
              </a:rPr>
              <a:t>Perkins Section 114(e)(8)(B)(i)</a:t>
            </a:r>
            <a:endParaRPr lang="en-US" sz="2400" dirty="0">
              <a:latin typeface="Arial" panose="020B0604020202020204" pitchFamily="34" charset="0"/>
              <a:cs typeface="Arial" panose="020B0604020202020204" pitchFamily="34" charset="0"/>
            </a:endParaRPr>
          </a:p>
        </p:txBody>
      </p:sp>
      <p:sp>
        <p:nvSpPr>
          <p:cNvPr id="6" name="Arrow: Left 5">
            <a:extLst>
              <a:ext uri="{FF2B5EF4-FFF2-40B4-BE49-F238E27FC236}">
                <a16:creationId xmlns:a16="http://schemas.microsoft.com/office/drawing/2014/main" id="{68D68F31-0A38-65A5-E332-AAF85F1520BF}"/>
              </a:ext>
            </a:extLst>
          </p:cNvPr>
          <p:cNvSpPr/>
          <p:nvPr/>
        </p:nvSpPr>
        <p:spPr>
          <a:xfrm>
            <a:off x="11277600" y="3100669"/>
            <a:ext cx="2933700" cy="1193002"/>
          </a:xfrm>
          <a:prstGeom prst="leftArrow">
            <a:avLst/>
          </a:prstGeom>
          <a:solidFill>
            <a:srgbClr val="E1A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Arial" panose="020B0604020202020204" pitchFamily="34" charset="0"/>
                <a:cs typeface="Arial" panose="020B0604020202020204" pitchFamily="34" charset="0"/>
              </a:rPr>
              <a:t>Additional Group</a:t>
            </a:r>
          </a:p>
        </p:txBody>
      </p:sp>
    </p:spTree>
    <p:extLst>
      <p:ext uri="{BB962C8B-B14F-4D97-AF65-F5344CB8AC3E}">
        <p14:creationId xmlns:p14="http://schemas.microsoft.com/office/powerpoint/2010/main" val="563251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 y="0"/>
            <a:ext cx="18287543"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118AF46-DE67-7CA7-58F0-75FAE9997E13}"/>
              </a:ext>
            </a:extLst>
          </p:cNvPr>
          <p:cNvSpPr>
            <a:spLocks noGrp="1"/>
          </p:cNvSpPr>
          <p:nvPr>
            <p:ph type="title"/>
          </p:nvPr>
        </p:nvSpPr>
        <p:spPr>
          <a:xfrm>
            <a:off x="1207008" y="1204433"/>
            <a:ext cx="7936992" cy="2110268"/>
          </a:xfrm>
        </p:spPr>
        <p:style>
          <a:lnRef idx="3">
            <a:schemeClr val="lt1"/>
          </a:lnRef>
          <a:fillRef idx="1">
            <a:schemeClr val="accent2"/>
          </a:fillRef>
          <a:effectRef idx="1">
            <a:schemeClr val="accent2"/>
          </a:effectRef>
          <a:fontRef idx="minor">
            <a:schemeClr val="lt1"/>
          </a:fontRef>
        </p:style>
        <p:txBody>
          <a:bodyPr vert="horz" lIns="91440" tIns="45720" rIns="91440" bIns="45720" rtlCol="0" anchor="ctr">
            <a:normAutofit/>
          </a:bodyPr>
          <a:lstStyle/>
          <a:p>
            <a:pPr>
              <a:lnSpc>
                <a:spcPct val="90000"/>
              </a:lnSpc>
            </a:pPr>
            <a:r>
              <a:rPr lang="en-US" sz="4000" kern="1200" dirty="0">
                <a:solidFill>
                  <a:schemeClr val="tx2"/>
                </a:solidFill>
                <a:latin typeface="Arial" panose="020B0604020202020204" pitchFamily="34" charset="0"/>
                <a:ea typeface="+mj-ea"/>
                <a:cs typeface="Arial" panose="020B0604020202020204" pitchFamily="34" charset="0"/>
              </a:rPr>
              <a:t>USING THE PERKINS V GRANT FOR LOCAL NEEDS	</a:t>
            </a:r>
          </a:p>
        </p:txBody>
      </p:sp>
      <p:sp>
        <p:nvSpPr>
          <p:cNvPr id="19" name="Text Placeholder 8">
            <a:extLst>
              <a:ext uri="{FF2B5EF4-FFF2-40B4-BE49-F238E27FC236}">
                <a16:creationId xmlns:a16="http://schemas.microsoft.com/office/drawing/2014/main" id="{9C4E99E9-8FD6-AD27-CE4C-29A71A63AA83}"/>
              </a:ext>
            </a:extLst>
          </p:cNvPr>
          <p:cNvSpPr>
            <a:spLocks noGrp="1"/>
          </p:cNvSpPr>
          <p:nvPr>
            <p:ph type="body" sz="half" idx="2"/>
          </p:nvPr>
        </p:nvSpPr>
        <p:spPr>
          <a:xfrm>
            <a:off x="1207008" y="3632523"/>
            <a:ext cx="7466367" cy="5458933"/>
          </a:xfrm>
        </p:spPr>
        <p:txBody>
          <a:bodyPr vert="horz" lIns="91440" tIns="45720" rIns="91440" bIns="45720" rtlCol="0" anchor="ctr">
            <a:normAutofit fontScale="92500" lnSpcReduction="10000"/>
          </a:bodyPr>
          <a:lstStyle/>
          <a:p>
            <a:pPr>
              <a:lnSpc>
                <a:spcPct val="90000"/>
              </a:lnSpc>
            </a:pPr>
            <a:r>
              <a:rPr lang="en-US" sz="2800" dirty="0">
                <a:solidFill>
                  <a:schemeClr val="tx2"/>
                </a:solidFill>
                <a:latin typeface="Arial" panose="020B0604020202020204" pitchFamily="34" charset="0"/>
                <a:cs typeface="Arial" panose="020B0604020202020204" pitchFamily="34" charset="0"/>
              </a:rPr>
              <a:t>Community colleges create a local application to allocate basic grant funds, based on a comprehensive local needs assessment (CLNA). This assessment focuses on six key activities to ensure effective and impactful fund usage.</a:t>
            </a:r>
          </a:p>
          <a:p>
            <a:pPr indent="-228600">
              <a:lnSpc>
                <a:spcPct val="90000"/>
              </a:lnSpc>
              <a:buFont typeface="Arial" panose="020B0604020202020204" pitchFamily="34" charset="0"/>
              <a:buChar char="•"/>
            </a:pPr>
            <a:endParaRPr lang="en-US" sz="2400" dirty="0">
              <a:solidFill>
                <a:schemeClr val="tx2"/>
              </a:solidFill>
              <a:latin typeface="Arial" panose="020B0604020202020204" pitchFamily="34" charset="0"/>
              <a:cs typeface="Arial" panose="020B0604020202020204" pitchFamily="34" charset="0"/>
            </a:endParaRPr>
          </a:p>
          <a:p>
            <a:pPr>
              <a:lnSpc>
                <a:spcPct val="90000"/>
              </a:lnSpc>
            </a:pPr>
            <a:r>
              <a:rPr lang="en-US" sz="2400" dirty="0">
                <a:solidFill>
                  <a:schemeClr val="tx2"/>
                </a:solidFill>
                <a:latin typeface="Arial" panose="020B0604020202020204" pitchFamily="34" charset="0"/>
                <a:cs typeface="Arial" panose="020B0604020202020204" pitchFamily="34" charset="0"/>
              </a:rPr>
              <a:t>Developing both the CLNA and the local application requires input from a diverse group of stakeholders, including:</a:t>
            </a:r>
          </a:p>
          <a:p>
            <a:pPr lvl="1" indent="-228600">
              <a:lnSpc>
                <a:spcPct val="90000"/>
              </a:lnSpc>
              <a:buFont typeface="Arial" panose="020B0604020202020204" pitchFamily="34" charset="0"/>
              <a:buChar char="•"/>
            </a:pPr>
            <a:r>
              <a:rPr lang="en-US" sz="2400" dirty="0">
                <a:solidFill>
                  <a:schemeClr val="tx2"/>
                </a:solidFill>
                <a:latin typeface="Arial" panose="020B0604020202020204" pitchFamily="34" charset="0"/>
                <a:cs typeface="Arial" panose="020B0604020202020204" pitchFamily="34" charset="0"/>
              </a:rPr>
              <a:t>Representatives from secondary and postsecondary CTE programs</a:t>
            </a:r>
          </a:p>
          <a:p>
            <a:pPr lvl="1" indent="-228600">
              <a:lnSpc>
                <a:spcPct val="90000"/>
              </a:lnSpc>
              <a:buFont typeface="Arial" panose="020B0604020202020204" pitchFamily="34" charset="0"/>
              <a:buChar char="•"/>
            </a:pPr>
            <a:r>
              <a:rPr lang="en-US" sz="2400" dirty="0">
                <a:solidFill>
                  <a:schemeClr val="tx2"/>
                </a:solidFill>
                <a:latin typeface="Arial" panose="020B0604020202020204" pitchFamily="34" charset="0"/>
                <a:cs typeface="Arial" panose="020B0604020202020204" pitchFamily="34" charset="0"/>
              </a:rPr>
              <a:t>Workforce and industry partners</a:t>
            </a:r>
          </a:p>
          <a:p>
            <a:pPr lvl="1" indent="-228600">
              <a:lnSpc>
                <a:spcPct val="90000"/>
              </a:lnSpc>
              <a:buFont typeface="Arial" panose="020B0604020202020204" pitchFamily="34" charset="0"/>
              <a:buChar char="•"/>
            </a:pPr>
            <a:r>
              <a:rPr lang="en-US" sz="2400" dirty="0">
                <a:solidFill>
                  <a:schemeClr val="tx2"/>
                </a:solidFill>
                <a:latin typeface="Arial" panose="020B0604020202020204" pitchFamily="34" charset="0"/>
                <a:cs typeface="Arial" panose="020B0604020202020204" pitchFamily="34" charset="0"/>
              </a:rPr>
              <a:t>Parents and students</a:t>
            </a:r>
          </a:p>
          <a:p>
            <a:pPr lvl="1" indent="-228600">
              <a:lnSpc>
                <a:spcPct val="90000"/>
              </a:lnSpc>
              <a:buFont typeface="Arial" panose="020B0604020202020204" pitchFamily="34" charset="0"/>
              <a:buChar char="•"/>
            </a:pPr>
            <a:r>
              <a:rPr lang="en-US" sz="2400" dirty="0">
                <a:solidFill>
                  <a:schemeClr val="tx2"/>
                </a:solidFill>
                <a:latin typeface="Arial" panose="020B0604020202020204" pitchFamily="34" charset="0"/>
                <a:cs typeface="Arial" panose="020B0604020202020204" pitchFamily="34" charset="0"/>
              </a:rPr>
              <a:t>Special populations advocates</a:t>
            </a:r>
          </a:p>
          <a:p>
            <a:pPr lvl="1" indent="-228600">
              <a:lnSpc>
                <a:spcPct val="90000"/>
              </a:lnSpc>
              <a:buFont typeface="Arial" panose="020B0604020202020204" pitchFamily="34" charset="0"/>
              <a:buChar char="•"/>
            </a:pPr>
            <a:r>
              <a:rPr lang="en-US" sz="2400" dirty="0">
                <a:solidFill>
                  <a:schemeClr val="tx2"/>
                </a:solidFill>
                <a:latin typeface="Arial" panose="020B0604020202020204" pitchFamily="34" charset="0"/>
                <a:cs typeface="Arial" panose="020B0604020202020204" pitchFamily="34" charset="0"/>
              </a:rPr>
              <a:t>Organizations serving out-of-school, homeless, and at-risk youth</a:t>
            </a:r>
          </a:p>
          <a:p>
            <a:pPr indent="-228600">
              <a:lnSpc>
                <a:spcPct val="90000"/>
              </a:lnSpc>
              <a:buFont typeface="Arial" panose="020B0604020202020204" pitchFamily="34" charset="0"/>
              <a:buChar char="•"/>
            </a:pPr>
            <a:endParaRPr lang="en-US" sz="2300" dirty="0">
              <a:solidFill>
                <a:schemeClr val="tx2"/>
              </a:solidFill>
            </a:endParaRPr>
          </a:p>
        </p:txBody>
      </p:sp>
      <p:grpSp>
        <p:nvGrpSpPr>
          <p:cNvPr id="90" name="Group 89">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554845" y="0"/>
            <a:ext cx="8733155" cy="10027900"/>
            <a:chOff x="6357228" y="0"/>
            <a:chExt cx="5822103" cy="6685267"/>
          </a:xfrm>
        </p:grpSpPr>
        <p:sp>
          <p:nvSpPr>
            <p:cNvPr id="91" name="Freeform: Shape 90">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Shape 91">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Shape 92">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reeform: Shape 93">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Graphic 12" descr="Schoolhouse">
            <a:extLst>
              <a:ext uri="{FF2B5EF4-FFF2-40B4-BE49-F238E27FC236}">
                <a16:creationId xmlns:a16="http://schemas.microsoft.com/office/drawing/2014/main" id="{203AA452-E390-2860-83BD-FF2991B3C85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182588" y="2443633"/>
            <a:ext cx="5430032" cy="5430032"/>
          </a:xfrm>
          <a:prstGeom prst="rect">
            <a:avLst/>
          </a:prstGeom>
        </p:spPr>
      </p:pic>
      <p:pic>
        <p:nvPicPr>
          <p:cNvPr id="3" name="Picture 2">
            <a:extLst>
              <a:ext uri="{FF2B5EF4-FFF2-40B4-BE49-F238E27FC236}">
                <a16:creationId xmlns:a16="http://schemas.microsoft.com/office/drawing/2014/main" id="{32A48CE6-F599-026A-61EF-536CD378CE28}"/>
              </a:ext>
            </a:extLst>
          </p:cNvPr>
          <p:cNvPicPr>
            <a:picLocks noChangeAspect="1"/>
          </p:cNvPicPr>
          <p:nvPr/>
        </p:nvPicPr>
        <p:blipFill>
          <a:blip r:embed="rId4"/>
          <a:stretch>
            <a:fillRect/>
          </a:stretch>
        </p:blipFill>
        <p:spPr>
          <a:xfrm>
            <a:off x="8673375" y="8455025"/>
            <a:ext cx="1243692" cy="969348"/>
          </a:xfrm>
          <a:prstGeom prst="rect">
            <a:avLst/>
          </a:prstGeom>
        </p:spPr>
      </p:pic>
    </p:spTree>
    <p:extLst>
      <p:ext uri="{BB962C8B-B14F-4D97-AF65-F5344CB8AC3E}">
        <p14:creationId xmlns:p14="http://schemas.microsoft.com/office/powerpoint/2010/main" val="3678199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6241" y="907192"/>
            <a:ext cx="17215778" cy="1186881"/>
            <a:chOff x="0" y="0"/>
            <a:chExt cx="4534197" cy="312594"/>
          </a:xfrm>
        </p:grpSpPr>
        <p:sp>
          <p:nvSpPr>
            <p:cNvPr id="3" name="Freeform 3"/>
            <p:cNvSpPr/>
            <p:nvPr/>
          </p:nvSpPr>
          <p:spPr>
            <a:xfrm>
              <a:off x="0" y="0"/>
              <a:ext cx="4534196" cy="312594"/>
            </a:xfrm>
            <a:custGeom>
              <a:avLst/>
              <a:gdLst/>
              <a:ahLst/>
              <a:cxnLst/>
              <a:rect l="l" t="t" r="r" b="b"/>
              <a:pathLst>
                <a:path w="4534196" h="312594">
                  <a:moveTo>
                    <a:pt x="41372" y="0"/>
                  </a:moveTo>
                  <a:lnTo>
                    <a:pt x="4492824" y="0"/>
                  </a:lnTo>
                  <a:cubicBezTo>
                    <a:pt x="4515674" y="0"/>
                    <a:pt x="4534196" y="18523"/>
                    <a:pt x="4534196" y="41372"/>
                  </a:cubicBezTo>
                  <a:lnTo>
                    <a:pt x="4534196" y="271222"/>
                  </a:lnTo>
                  <a:cubicBezTo>
                    <a:pt x="4534196" y="294071"/>
                    <a:pt x="4515674" y="312594"/>
                    <a:pt x="4492824" y="312594"/>
                  </a:cubicBezTo>
                  <a:lnTo>
                    <a:pt x="41372" y="312594"/>
                  </a:lnTo>
                  <a:cubicBezTo>
                    <a:pt x="18523" y="312594"/>
                    <a:pt x="0" y="294071"/>
                    <a:pt x="0" y="271222"/>
                  </a:cubicBezTo>
                  <a:lnTo>
                    <a:pt x="0" y="41372"/>
                  </a:lnTo>
                  <a:cubicBezTo>
                    <a:pt x="0" y="18523"/>
                    <a:pt x="18523" y="0"/>
                    <a:pt x="41372" y="0"/>
                  </a:cubicBezTo>
                  <a:close/>
                </a:path>
              </a:pathLst>
            </a:custGeom>
            <a:solidFill>
              <a:srgbClr val="14435B"/>
            </a:solidFill>
          </p:spPr>
          <p:txBody>
            <a:bodyPr/>
            <a:lstStyle/>
            <a:p>
              <a:endParaRPr lang="en-US"/>
            </a:p>
          </p:txBody>
        </p:sp>
        <p:sp>
          <p:nvSpPr>
            <p:cNvPr id="4" name="TextBox 4"/>
            <p:cNvSpPr txBox="1"/>
            <p:nvPr/>
          </p:nvSpPr>
          <p:spPr>
            <a:xfrm>
              <a:off x="0" y="-57150"/>
              <a:ext cx="4534197" cy="36974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62148" y="839915"/>
            <a:ext cx="15159477" cy="945965"/>
          </a:xfrm>
          <a:prstGeom prst="rect">
            <a:avLst/>
          </a:prstGeom>
        </p:spPr>
        <p:txBody>
          <a:bodyPr lIns="0" tIns="0" rIns="0" bIns="0" rtlCol="0" anchor="t">
            <a:spAutoFit/>
          </a:bodyPr>
          <a:lstStyle/>
          <a:p>
            <a:pPr algn="l">
              <a:lnSpc>
                <a:spcPts val="8539"/>
              </a:lnSpc>
            </a:pPr>
            <a:r>
              <a:rPr lang="en-US" sz="4400" b="1" dirty="0">
                <a:solidFill>
                  <a:srgbClr val="FFFFFF"/>
                </a:solidFill>
                <a:latin typeface="Arial" panose="020B0604020202020204" pitchFamily="34" charset="0"/>
                <a:ea typeface="Calibri (MS) Bold"/>
                <a:cs typeface="Arial" panose="020B0604020202020204" pitchFamily="34" charset="0"/>
                <a:sym typeface="Calibri (MS) Bold"/>
              </a:rPr>
              <a:t>PERKINS V GRANT REQUIRED ACTIVITIES </a:t>
            </a:r>
          </a:p>
        </p:txBody>
      </p:sp>
      <p:sp>
        <p:nvSpPr>
          <p:cNvPr id="7" name="Freeform 7"/>
          <p:cNvSpPr/>
          <p:nvPr/>
        </p:nvSpPr>
        <p:spPr>
          <a:xfrm>
            <a:off x="8524573" y="8548746"/>
            <a:ext cx="1238855" cy="965748"/>
          </a:xfrm>
          <a:custGeom>
            <a:avLst/>
            <a:gdLst/>
            <a:ahLst/>
            <a:cxnLst/>
            <a:rect l="l" t="t" r="r" b="b"/>
            <a:pathLst>
              <a:path w="1238855" h="965748">
                <a:moveTo>
                  <a:pt x="0" y="0"/>
                </a:moveTo>
                <a:lnTo>
                  <a:pt x="1238854" y="0"/>
                </a:lnTo>
                <a:lnTo>
                  <a:pt x="1238854" y="965748"/>
                </a:lnTo>
                <a:lnTo>
                  <a:pt x="0" y="965748"/>
                </a:lnTo>
                <a:lnTo>
                  <a:pt x="0" y="0"/>
                </a:lnTo>
                <a:close/>
              </a:path>
            </a:pathLst>
          </a:custGeom>
          <a:blipFill>
            <a:blip r:embed="rId2"/>
            <a:stretch>
              <a:fillRect/>
            </a:stretch>
          </a:blipFill>
        </p:spPr>
        <p:txBody>
          <a:bodyPr/>
          <a:lstStyle/>
          <a:p>
            <a:endParaRPr lang="en-US"/>
          </a:p>
        </p:txBody>
      </p:sp>
      <p:graphicFrame>
        <p:nvGraphicFramePr>
          <p:cNvPr id="16" name="TextBox 13">
            <a:extLst>
              <a:ext uri="{FF2B5EF4-FFF2-40B4-BE49-F238E27FC236}">
                <a16:creationId xmlns:a16="http://schemas.microsoft.com/office/drawing/2014/main" id="{E0C0FC2B-16F0-BE28-D600-60507AA5FD3D}"/>
              </a:ext>
            </a:extLst>
          </p:cNvPr>
          <p:cNvGraphicFramePr/>
          <p:nvPr>
            <p:extLst>
              <p:ext uri="{D42A27DB-BD31-4B8C-83A1-F6EECF244321}">
                <p14:modId xmlns:p14="http://schemas.microsoft.com/office/powerpoint/2010/main" val="353377834"/>
              </p:ext>
            </p:extLst>
          </p:nvPr>
        </p:nvGraphicFramePr>
        <p:xfrm>
          <a:off x="838201" y="2552699"/>
          <a:ext cx="14554200" cy="69617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C092449B-911A-743C-F51A-B1C34AF97C71}"/>
              </a:ext>
            </a:extLst>
          </p:cNvPr>
          <p:cNvPicPr>
            <a:picLocks noChangeAspect="1"/>
          </p:cNvPicPr>
          <p:nvPr/>
        </p:nvPicPr>
        <p:blipFill>
          <a:blip r:embed="rId8"/>
          <a:stretch>
            <a:fillRect/>
          </a:stretch>
        </p:blipFill>
        <p:spPr>
          <a:xfrm>
            <a:off x="15544800" y="8545146"/>
            <a:ext cx="1243692" cy="969348"/>
          </a:xfrm>
          <a:prstGeom prst="rect">
            <a:avLst/>
          </a:prstGeom>
        </p:spPr>
      </p:pic>
      <p:sp>
        <p:nvSpPr>
          <p:cNvPr id="8" name="TextBox 7">
            <a:extLst>
              <a:ext uri="{FF2B5EF4-FFF2-40B4-BE49-F238E27FC236}">
                <a16:creationId xmlns:a16="http://schemas.microsoft.com/office/drawing/2014/main" id="{1DAEB18D-8B0A-1FE4-A34E-587F36B0630E}"/>
              </a:ext>
            </a:extLst>
          </p:cNvPr>
          <p:cNvSpPr txBox="1"/>
          <p:nvPr/>
        </p:nvSpPr>
        <p:spPr>
          <a:xfrm>
            <a:off x="838201" y="2137937"/>
            <a:ext cx="11734799" cy="400110"/>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Community Colleges must allocate basic grant funds to support these six required activities: </a:t>
            </a:r>
          </a:p>
        </p:txBody>
      </p:sp>
    </p:spTree>
    <p:extLst>
      <p:ext uri="{BB962C8B-B14F-4D97-AF65-F5344CB8AC3E}">
        <p14:creationId xmlns:p14="http://schemas.microsoft.com/office/powerpoint/2010/main" val="2746308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F95FF-CB0E-9E5E-B5ED-CF9EEC0D79E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82967CC-6B83-BABE-15CC-B8B01C7936D3}"/>
              </a:ext>
            </a:extLst>
          </p:cNvPr>
          <p:cNvGrpSpPr/>
          <p:nvPr/>
        </p:nvGrpSpPr>
        <p:grpSpPr>
          <a:xfrm>
            <a:off x="-776241" y="907192"/>
            <a:ext cx="17215778" cy="1186881"/>
            <a:chOff x="0" y="0"/>
            <a:chExt cx="4534197" cy="312594"/>
          </a:xfrm>
        </p:grpSpPr>
        <p:sp>
          <p:nvSpPr>
            <p:cNvPr id="3" name="Freeform 3">
              <a:extLst>
                <a:ext uri="{FF2B5EF4-FFF2-40B4-BE49-F238E27FC236}">
                  <a16:creationId xmlns:a16="http://schemas.microsoft.com/office/drawing/2014/main" id="{CBB90E17-0192-5A02-A492-BC78FEC0EF26}"/>
                </a:ext>
              </a:extLst>
            </p:cNvPr>
            <p:cNvSpPr/>
            <p:nvPr/>
          </p:nvSpPr>
          <p:spPr>
            <a:xfrm>
              <a:off x="0" y="0"/>
              <a:ext cx="4534196" cy="312594"/>
            </a:xfrm>
            <a:custGeom>
              <a:avLst/>
              <a:gdLst/>
              <a:ahLst/>
              <a:cxnLst/>
              <a:rect l="l" t="t" r="r" b="b"/>
              <a:pathLst>
                <a:path w="4534196" h="312594">
                  <a:moveTo>
                    <a:pt x="41372" y="0"/>
                  </a:moveTo>
                  <a:lnTo>
                    <a:pt x="4492824" y="0"/>
                  </a:lnTo>
                  <a:cubicBezTo>
                    <a:pt x="4515674" y="0"/>
                    <a:pt x="4534196" y="18523"/>
                    <a:pt x="4534196" y="41372"/>
                  </a:cubicBezTo>
                  <a:lnTo>
                    <a:pt x="4534196" y="271222"/>
                  </a:lnTo>
                  <a:cubicBezTo>
                    <a:pt x="4534196" y="294071"/>
                    <a:pt x="4515674" y="312594"/>
                    <a:pt x="4492824" y="312594"/>
                  </a:cubicBezTo>
                  <a:lnTo>
                    <a:pt x="41372" y="312594"/>
                  </a:lnTo>
                  <a:cubicBezTo>
                    <a:pt x="18523" y="312594"/>
                    <a:pt x="0" y="294071"/>
                    <a:pt x="0" y="271222"/>
                  </a:cubicBezTo>
                  <a:lnTo>
                    <a:pt x="0" y="41372"/>
                  </a:lnTo>
                  <a:cubicBezTo>
                    <a:pt x="0" y="18523"/>
                    <a:pt x="18523" y="0"/>
                    <a:pt x="41372" y="0"/>
                  </a:cubicBezTo>
                  <a:close/>
                </a:path>
              </a:pathLst>
            </a:custGeom>
            <a:solidFill>
              <a:srgbClr val="14435B"/>
            </a:solidFill>
          </p:spPr>
          <p:txBody>
            <a:bodyPr/>
            <a:lstStyle/>
            <a:p>
              <a:endParaRPr lang="en-US"/>
            </a:p>
          </p:txBody>
        </p:sp>
        <p:sp>
          <p:nvSpPr>
            <p:cNvPr id="4" name="TextBox 4">
              <a:extLst>
                <a:ext uri="{FF2B5EF4-FFF2-40B4-BE49-F238E27FC236}">
                  <a16:creationId xmlns:a16="http://schemas.microsoft.com/office/drawing/2014/main" id="{0C960C50-757D-8082-C542-54C6CE2D7CA9}"/>
                </a:ext>
              </a:extLst>
            </p:cNvPr>
            <p:cNvSpPr txBox="1"/>
            <p:nvPr/>
          </p:nvSpPr>
          <p:spPr>
            <a:xfrm>
              <a:off x="0" y="-57150"/>
              <a:ext cx="4534197" cy="369744"/>
            </a:xfrm>
            <a:prstGeom prst="rect">
              <a:avLst/>
            </a:prstGeom>
          </p:spPr>
          <p:txBody>
            <a:bodyPr lIns="50800" tIns="50800" rIns="50800" bIns="50800" rtlCol="0" anchor="ctr"/>
            <a:lstStyle/>
            <a:p>
              <a:pPr algn="ctr">
                <a:lnSpc>
                  <a:spcPts val="2659"/>
                </a:lnSpc>
              </a:pPr>
              <a:endParaRPr/>
            </a:p>
          </p:txBody>
        </p:sp>
      </p:grpSp>
      <p:sp>
        <p:nvSpPr>
          <p:cNvPr id="5" name="TextBox 5">
            <a:extLst>
              <a:ext uri="{FF2B5EF4-FFF2-40B4-BE49-F238E27FC236}">
                <a16:creationId xmlns:a16="http://schemas.microsoft.com/office/drawing/2014/main" id="{30AE8CF3-7354-5501-AC06-49ECA3ACF08A}"/>
              </a:ext>
            </a:extLst>
          </p:cNvPr>
          <p:cNvSpPr txBox="1"/>
          <p:nvPr/>
        </p:nvSpPr>
        <p:spPr>
          <a:xfrm>
            <a:off x="662148" y="839915"/>
            <a:ext cx="15159477" cy="2110706"/>
          </a:xfrm>
          <a:prstGeom prst="rect">
            <a:avLst/>
          </a:prstGeom>
        </p:spPr>
        <p:txBody>
          <a:bodyPr lIns="0" tIns="0" rIns="0" bIns="0" rtlCol="0" anchor="t">
            <a:spAutoFit/>
          </a:bodyPr>
          <a:lstStyle/>
          <a:p>
            <a:pPr algn="l">
              <a:lnSpc>
                <a:spcPts val="8539"/>
              </a:lnSpc>
            </a:pPr>
            <a:r>
              <a:rPr lang="en-US" sz="5400" b="1" dirty="0">
                <a:solidFill>
                  <a:srgbClr val="FFFFFF"/>
                </a:solidFill>
                <a:latin typeface="Arial" panose="020B0604020202020204" pitchFamily="34" charset="0"/>
                <a:ea typeface="Calibri (MS) Bold"/>
                <a:cs typeface="Arial" panose="020B0604020202020204" pitchFamily="34" charset="0"/>
                <a:sym typeface="Calibri (MS) Bold"/>
              </a:rPr>
              <a:t>ENSURING COMPLIANCE WITH CIVIL RIGHTS LAWS</a:t>
            </a:r>
          </a:p>
        </p:txBody>
      </p:sp>
      <p:sp>
        <p:nvSpPr>
          <p:cNvPr id="6" name="TextBox 6">
            <a:extLst>
              <a:ext uri="{FF2B5EF4-FFF2-40B4-BE49-F238E27FC236}">
                <a16:creationId xmlns:a16="http://schemas.microsoft.com/office/drawing/2014/main" id="{E58DD170-7565-54EE-03F3-D66C5CDE9DEA}"/>
              </a:ext>
            </a:extLst>
          </p:cNvPr>
          <p:cNvSpPr txBox="1"/>
          <p:nvPr/>
        </p:nvSpPr>
        <p:spPr>
          <a:xfrm>
            <a:off x="2376851" y="2865063"/>
            <a:ext cx="13791792" cy="677108"/>
          </a:xfrm>
          <a:prstGeom prst="rect">
            <a:avLst/>
          </a:prstGeom>
        </p:spPr>
        <p:txBody>
          <a:bodyPr wrap="square" lIns="0" tIns="0" rIns="0" bIns="0" rtlCol="0" anchor="t">
            <a:spAutoFit/>
          </a:bodyPr>
          <a:lstStyle/>
          <a:p>
            <a:pPr marL="857250" indent="-857250">
              <a:buFont typeface="Arial" panose="020B0604020202020204" pitchFamily="34" charset="0"/>
              <a:buChar char="•"/>
            </a:pPr>
            <a:endParaRPr lang="en-US" sz="4400" dirty="0">
              <a:solidFill>
                <a:srgbClr val="000000"/>
              </a:solidFill>
              <a:latin typeface="Calibri (MS) Bold"/>
              <a:ea typeface="Calibri (MS) Bold"/>
              <a:cs typeface="Calibri (MS) Bold"/>
              <a:sym typeface="Calibri (MS) Bold"/>
            </a:endParaRPr>
          </a:p>
        </p:txBody>
      </p:sp>
      <p:sp>
        <p:nvSpPr>
          <p:cNvPr id="7" name="Freeform 7">
            <a:extLst>
              <a:ext uri="{FF2B5EF4-FFF2-40B4-BE49-F238E27FC236}">
                <a16:creationId xmlns:a16="http://schemas.microsoft.com/office/drawing/2014/main" id="{B94514A9-3691-97CD-3778-DB24F2E20631}"/>
              </a:ext>
            </a:extLst>
          </p:cNvPr>
          <p:cNvSpPr/>
          <p:nvPr/>
        </p:nvSpPr>
        <p:spPr>
          <a:xfrm>
            <a:off x="8524573" y="8548746"/>
            <a:ext cx="1238855" cy="965748"/>
          </a:xfrm>
          <a:custGeom>
            <a:avLst/>
            <a:gdLst/>
            <a:ahLst/>
            <a:cxnLst/>
            <a:rect l="l" t="t" r="r" b="b"/>
            <a:pathLst>
              <a:path w="1238855" h="965748">
                <a:moveTo>
                  <a:pt x="0" y="0"/>
                </a:moveTo>
                <a:lnTo>
                  <a:pt x="1238854" y="0"/>
                </a:lnTo>
                <a:lnTo>
                  <a:pt x="1238854" y="965748"/>
                </a:lnTo>
                <a:lnTo>
                  <a:pt x="0" y="965748"/>
                </a:lnTo>
                <a:lnTo>
                  <a:pt x="0" y="0"/>
                </a:lnTo>
                <a:close/>
              </a:path>
            </a:pathLst>
          </a:custGeom>
          <a:blipFill>
            <a:blip r:embed="rId2"/>
            <a:stretch>
              <a:fillRect/>
            </a:stretch>
          </a:blipFill>
        </p:spPr>
        <p:txBody>
          <a:bodyPr/>
          <a:lstStyle/>
          <a:p>
            <a:endParaRPr lang="en-US"/>
          </a:p>
        </p:txBody>
      </p:sp>
      <p:graphicFrame>
        <p:nvGraphicFramePr>
          <p:cNvPr id="14" name="Diagram 13">
            <a:extLst>
              <a:ext uri="{FF2B5EF4-FFF2-40B4-BE49-F238E27FC236}">
                <a16:creationId xmlns:a16="http://schemas.microsoft.com/office/drawing/2014/main" id="{17C0E344-B93C-1745-B0AC-40BA8F3110BA}"/>
              </a:ext>
            </a:extLst>
          </p:cNvPr>
          <p:cNvGraphicFramePr/>
          <p:nvPr>
            <p:extLst>
              <p:ext uri="{D42A27DB-BD31-4B8C-83A1-F6EECF244321}">
                <p14:modId xmlns:p14="http://schemas.microsoft.com/office/powerpoint/2010/main" val="2060242280"/>
              </p:ext>
            </p:extLst>
          </p:nvPr>
        </p:nvGraphicFramePr>
        <p:xfrm>
          <a:off x="908156" y="2865062"/>
          <a:ext cx="15506495" cy="4793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1C577410-16EC-45D1-A3AF-20D464D67A59}"/>
              </a:ext>
            </a:extLst>
          </p:cNvPr>
          <p:cNvSpPr txBox="1"/>
          <p:nvPr/>
        </p:nvSpPr>
        <p:spPr>
          <a:xfrm>
            <a:off x="6400800" y="7133926"/>
            <a:ext cx="10013851"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More information about this topic can be found here </a:t>
            </a:r>
            <a:r>
              <a:rPr lang="en-US" dirty="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Office for Civil Rights (OCR) | U.S. Department of Education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4919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2000" y="763782"/>
            <a:ext cx="17215778" cy="1186881"/>
            <a:chOff x="0" y="0"/>
            <a:chExt cx="4534197" cy="312594"/>
          </a:xfrm>
          <a:solidFill>
            <a:schemeClr val="bg1">
              <a:lumMod val="65000"/>
            </a:schemeClr>
          </a:solidFill>
        </p:grpSpPr>
        <p:sp>
          <p:nvSpPr>
            <p:cNvPr id="3" name="Freeform 3"/>
            <p:cNvSpPr/>
            <p:nvPr/>
          </p:nvSpPr>
          <p:spPr>
            <a:xfrm>
              <a:off x="0" y="0"/>
              <a:ext cx="4534196" cy="312594"/>
            </a:xfrm>
            <a:custGeom>
              <a:avLst/>
              <a:gdLst/>
              <a:ahLst/>
              <a:cxnLst/>
              <a:rect l="l" t="t" r="r" b="b"/>
              <a:pathLst>
                <a:path w="4534196" h="312594">
                  <a:moveTo>
                    <a:pt x="41372" y="0"/>
                  </a:moveTo>
                  <a:lnTo>
                    <a:pt x="4492824" y="0"/>
                  </a:lnTo>
                  <a:cubicBezTo>
                    <a:pt x="4515674" y="0"/>
                    <a:pt x="4534196" y="18523"/>
                    <a:pt x="4534196" y="41372"/>
                  </a:cubicBezTo>
                  <a:lnTo>
                    <a:pt x="4534196" y="271222"/>
                  </a:lnTo>
                  <a:cubicBezTo>
                    <a:pt x="4534196" y="294071"/>
                    <a:pt x="4515674" y="312594"/>
                    <a:pt x="4492824" y="312594"/>
                  </a:cubicBezTo>
                  <a:lnTo>
                    <a:pt x="41372" y="312594"/>
                  </a:lnTo>
                  <a:cubicBezTo>
                    <a:pt x="18523" y="312594"/>
                    <a:pt x="0" y="294071"/>
                    <a:pt x="0" y="271222"/>
                  </a:cubicBezTo>
                  <a:lnTo>
                    <a:pt x="0" y="41372"/>
                  </a:lnTo>
                  <a:cubicBezTo>
                    <a:pt x="0" y="18523"/>
                    <a:pt x="18523" y="0"/>
                    <a:pt x="41372" y="0"/>
                  </a:cubicBezTo>
                  <a:close/>
                </a:path>
              </a:pathLst>
            </a:custGeom>
            <a:grpFill/>
          </p:spPr>
          <p:txBody>
            <a:bodyPr/>
            <a:lstStyle/>
            <a:p>
              <a:endParaRPr lang="en-US"/>
            </a:p>
          </p:txBody>
        </p:sp>
        <p:sp>
          <p:nvSpPr>
            <p:cNvPr id="4" name="TextBox 4"/>
            <p:cNvSpPr txBox="1"/>
            <p:nvPr/>
          </p:nvSpPr>
          <p:spPr>
            <a:xfrm>
              <a:off x="0" y="-57150"/>
              <a:ext cx="4534197" cy="369744"/>
            </a:xfrm>
            <a:prstGeom prst="rect">
              <a:avLst/>
            </a:prstGeom>
            <a:grpFill/>
          </p:spPr>
          <p:txBody>
            <a:bodyPr lIns="50800" tIns="50800" rIns="50800" bIns="50800" rtlCol="0" anchor="ctr"/>
            <a:lstStyle/>
            <a:p>
              <a:pPr algn="ctr">
                <a:lnSpc>
                  <a:spcPts val="2659"/>
                </a:lnSpc>
              </a:pPr>
              <a:endParaRPr/>
            </a:p>
          </p:txBody>
        </p:sp>
      </p:grpSp>
      <p:sp>
        <p:nvSpPr>
          <p:cNvPr id="5" name="TextBox 5"/>
          <p:cNvSpPr txBox="1"/>
          <p:nvPr/>
        </p:nvSpPr>
        <p:spPr>
          <a:xfrm>
            <a:off x="457200" y="763782"/>
            <a:ext cx="15976358" cy="2082750"/>
          </a:xfrm>
          <a:prstGeom prst="rect">
            <a:avLst/>
          </a:prstGeom>
        </p:spPr>
        <p:txBody>
          <a:bodyPr wrap="square" lIns="0" tIns="0" rIns="0" bIns="0" rtlCol="0" anchor="t">
            <a:spAutoFit/>
          </a:bodyPr>
          <a:lstStyle/>
          <a:p>
            <a:pPr algn="l">
              <a:lnSpc>
                <a:spcPts val="8539"/>
              </a:lnSpc>
            </a:pPr>
            <a:r>
              <a:rPr lang="en-US" sz="6000" b="1" dirty="0">
                <a:solidFill>
                  <a:srgbClr val="FFFFFF"/>
                </a:solidFill>
                <a:latin typeface="Arial" panose="020B0604020202020204" pitchFamily="34" charset="0"/>
                <a:ea typeface="Calibri (MS) Bold"/>
                <a:cs typeface="Arial" panose="020B0604020202020204" pitchFamily="34" charset="0"/>
                <a:sym typeface="Calibri (MS) Bold"/>
              </a:rPr>
              <a:t>FEDERAL CIVIL RIGHTS LAWS GOVERNING MOA</a:t>
            </a:r>
          </a:p>
        </p:txBody>
      </p:sp>
      <p:sp>
        <p:nvSpPr>
          <p:cNvPr id="6" name="TextBox 6"/>
          <p:cNvSpPr txBox="1"/>
          <p:nvPr/>
        </p:nvSpPr>
        <p:spPr>
          <a:xfrm>
            <a:off x="2376851" y="2865063"/>
            <a:ext cx="13791792" cy="677108"/>
          </a:xfrm>
          <a:prstGeom prst="rect">
            <a:avLst/>
          </a:prstGeom>
        </p:spPr>
        <p:txBody>
          <a:bodyPr wrap="square" lIns="0" tIns="0" rIns="0" bIns="0" rtlCol="0" anchor="t">
            <a:spAutoFit/>
          </a:bodyPr>
          <a:lstStyle/>
          <a:p>
            <a:pPr marL="857250" indent="-857250">
              <a:buFont typeface="Arial" panose="020B0604020202020204" pitchFamily="34" charset="0"/>
              <a:buChar char="•"/>
            </a:pPr>
            <a:endParaRPr lang="en-US" sz="4400" dirty="0">
              <a:solidFill>
                <a:srgbClr val="000000"/>
              </a:solidFill>
              <a:latin typeface="Calibri (MS) Bold"/>
              <a:ea typeface="Calibri (MS) Bold"/>
              <a:cs typeface="Calibri (MS) Bold"/>
              <a:sym typeface="Calibri (MS) Bold"/>
            </a:endParaRPr>
          </a:p>
        </p:txBody>
      </p:sp>
      <p:sp>
        <p:nvSpPr>
          <p:cNvPr id="7" name="Freeform 7"/>
          <p:cNvSpPr/>
          <p:nvPr/>
        </p:nvSpPr>
        <p:spPr>
          <a:xfrm>
            <a:off x="8524573" y="8548746"/>
            <a:ext cx="1238855" cy="965748"/>
          </a:xfrm>
          <a:custGeom>
            <a:avLst/>
            <a:gdLst/>
            <a:ahLst/>
            <a:cxnLst/>
            <a:rect l="l" t="t" r="r" b="b"/>
            <a:pathLst>
              <a:path w="1238855" h="965748">
                <a:moveTo>
                  <a:pt x="0" y="0"/>
                </a:moveTo>
                <a:lnTo>
                  <a:pt x="1238854" y="0"/>
                </a:lnTo>
                <a:lnTo>
                  <a:pt x="1238854" y="965748"/>
                </a:lnTo>
                <a:lnTo>
                  <a:pt x="0" y="965748"/>
                </a:lnTo>
                <a:lnTo>
                  <a:pt x="0" y="0"/>
                </a:lnTo>
                <a:close/>
              </a:path>
            </a:pathLst>
          </a:custGeom>
          <a:blipFill>
            <a:blip r:embed="rId2"/>
            <a:stretch>
              <a:fillRect/>
            </a:stretch>
          </a:blipFill>
        </p:spPr>
        <p:txBody>
          <a:bodyPr/>
          <a:lstStyle/>
          <a:p>
            <a:endParaRPr lang="en-US"/>
          </a:p>
        </p:txBody>
      </p:sp>
      <p:graphicFrame>
        <p:nvGraphicFramePr>
          <p:cNvPr id="13" name="TextBox 7">
            <a:extLst>
              <a:ext uri="{FF2B5EF4-FFF2-40B4-BE49-F238E27FC236}">
                <a16:creationId xmlns:a16="http://schemas.microsoft.com/office/drawing/2014/main" id="{9BD60181-7F03-9668-B3C0-BF693C6B7DCD}"/>
              </a:ext>
            </a:extLst>
          </p:cNvPr>
          <p:cNvGraphicFramePr/>
          <p:nvPr>
            <p:extLst>
              <p:ext uri="{D42A27DB-BD31-4B8C-83A1-F6EECF244321}">
                <p14:modId xmlns:p14="http://schemas.microsoft.com/office/powerpoint/2010/main" val="3039059250"/>
              </p:ext>
            </p:extLst>
          </p:nvPr>
        </p:nvGraphicFramePr>
        <p:xfrm>
          <a:off x="1441825" y="2791555"/>
          <a:ext cx="14991733" cy="4703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694764">
            <a:off x="7099151" y="2667907"/>
            <a:ext cx="1603602" cy="9552208"/>
            <a:chOff x="0" y="0"/>
            <a:chExt cx="422348" cy="2515808"/>
          </a:xfrm>
        </p:grpSpPr>
        <p:sp>
          <p:nvSpPr>
            <p:cNvPr id="3" name="Freeform 3"/>
            <p:cNvSpPr/>
            <p:nvPr/>
          </p:nvSpPr>
          <p:spPr>
            <a:xfrm>
              <a:off x="0" y="0"/>
              <a:ext cx="422348" cy="2515808"/>
            </a:xfrm>
            <a:custGeom>
              <a:avLst/>
              <a:gdLst/>
              <a:ahLst/>
              <a:cxnLst/>
              <a:rect l="l" t="t" r="r" b="b"/>
              <a:pathLst>
                <a:path w="422348" h="2515808">
                  <a:moveTo>
                    <a:pt x="0" y="0"/>
                  </a:moveTo>
                  <a:lnTo>
                    <a:pt x="422348" y="0"/>
                  </a:lnTo>
                  <a:lnTo>
                    <a:pt x="422348" y="2515808"/>
                  </a:lnTo>
                  <a:lnTo>
                    <a:pt x="0" y="2515808"/>
                  </a:lnTo>
                  <a:close/>
                </a:path>
              </a:pathLst>
            </a:custGeom>
            <a:solidFill>
              <a:srgbClr val="E1AF00"/>
            </a:solidFill>
          </p:spPr>
          <p:txBody>
            <a:bodyPr/>
            <a:lstStyle/>
            <a:p>
              <a:endParaRPr lang="en-US"/>
            </a:p>
          </p:txBody>
        </p:sp>
        <p:sp>
          <p:nvSpPr>
            <p:cNvPr id="4" name="TextBox 4"/>
            <p:cNvSpPr txBox="1"/>
            <p:nvPr/>
          </p:nvSpPr>
          <p:spPr>
            <a:xfrm>
              <a:off x="0" y="-57150"/>
              <a:ext cx="422348" cy="257295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01313">
            <a:off x="17293479" y="-4169084"/>
            <a:ext cx="1603602" cy="9552208"/>
            <a:chOff x="0" y="0"/>
            <a:chExt cx="422348" cy="2515808"/>
          </a:xfrm>
        </p:grpSpPr>
        <p:sp>
          <p:nvSpPr>
            <p:cNvPr id="6" name="Freeform 6"/>
            <p:cNvSpPr/>
            <p:nvPr/>
          </p:nvSpPr>
          <p:spPr>
            <a:xfrm>
              <a:off x="0" y="0"/>
              <a:ext cx="422348" cy="2515808"/>
            </a:xfrm>
            <a:custGeom>
              <a:avLst/>
              <a:gdLst/>
              <a:ahLst/>
              <a:cxnLst/>
              <a:rect l="l" t="t" r="r" b="b"/>
              <a:pathLst>
                <a:path w="422348" h="2515808">
                  <a:moveTo>
                    <a:pt x="0" y="0"/>
                  </a:moveTo>
                  <a:lnTo>
                    <a:pt x="422348" y="0"/>
                  </a:lnTo>
                  <a:lnTo>
                    <a:pt x="422348" y="2515808"/>
                  </a:lnTo>
                  <a:lnTo>
                    <a:pt x="0" y="2515808"/>
                  </a:lnTo>
                  <a:close/>
                </a:path>
              </a:pathLst>
            </a:custGeom>
            <a:solidFill>
              <a:srgbClr val="E1AF00"/>
            </a:solidFill>
          </p:spPr>
          <p:txBody>
            <a:bodyPr/>
            <a:lstStyle/>
            <a:p>
              <a:endParaRPr lang="en-US"/>
            </a:p>
          </p:txBody>
        </p:sp>
        <p:sp>
          <p:nvSpPr>
            <p:cNvPr id="7" name="TextBox 7"/>
            <p:cNvSpPr txBox="1"/>
            <p:nvPr/>
          </p:nvSpPr>
          <p:spPr>
            <a:xfrm>
              <a:off x="0" y="-57150"/>
              <a:ext cx="422348" cy="2572958"/>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323218">
            <a:off x="-612920" y="-3112989"/>
            <a:ext cx="9329309" cy="13900928"/>
            <a:chOff x="0" y="0"/>
            <a:chExt cx="640025" cy="953655"/>
          </a:xfrm>
        </p:grpSpPr>
        <p:sp>
          <p:nvSpPr>
            <p:cNvPr id="9" name="Freeform 9"/>
            <p:cNvSpPr/>
            <p:nvPr/>
          </p:nvSpPr>
          <p:spPr>
            <a:xfrm>
              <a:off x="0" y="0"/>
              <a:ext cx="640025" cy="953655"/>
            </a:xfrm>
            <a:custGeom>
              <a:avLst/>
              <a:gdLst/>
              <a:ahLst/>
              <a:cxnLst/>
              <a:rect l="l" t="t" r="r" b="b"/>
              <a:pathLst>
                <a:path w="640025" h="953655">
                  <a:moveTo>
                    <a:pt x="203200" y="0"/>
                  </a:moveTo>
                  <a:lnTo>
                    <a:pt x="640025" y="0"/>
                  </a:lnTo>
                  <a:lnTo>
                    <a:pt x="436825" y="953655"/>
                  </a:lnTo>
                  <a:lnTo>
                    <a:pt x="0" y="953655"/>
                  </a:lnTo>
                  <a:lnTo>
                    <a:pt x="203200" y="0"/>
                  </a:lnTo>
                  <a:close/>
                </a:path>
              </a:pathLst>
            </a:custGeom>
            <a:solidFill>
              <a:srgbClr val="14435B"/>
            </a:solidFill>
          </p:spPr>
          <p:txBody>
            <a:bodyPr/>
            <a:lstStyle/>
            <a:p>
              <a:endParaRPr lang="en-US"/>
            </a:p>
          </p:txBody>
        </p:sp>
        <p:sp>
          <p:nvSpPr>
            <p:cNvPr id="10" name="TextBox 10"/>
            <p:cNvSpPr txBox="1"/>
            <p:nvPr/>
          </p:nvSpPr>
          <p:spPr>
            <a:xfrm>
              <a:off x="101600" y="-57150"/>
              <a:ext cx="436825" cy="1010805"/>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rot="-7054524">
            <a:off x="-545671" y="4853273"/>
            <a:ext cx="16230600" cy="770953"/>
          </a:xfrm>
          <a:custGeom>
            <a:avLst/>
            <a:gdLst/>
            <a:ahLst/>
            <a:cxnLst/>
            <a:rect l="l" t="t" r="r" b="b"/>
            <a:pathLst>
              <a:path w="16230600" h="770953">
                <a:moveTo>
                  <a:pt x="0" y="0"/>
                </a:moveTo>
                <a:lnTo>
                  <a:pt x="16230600" y="0"/>
                </a:lnTo>
                <a:lnTo>
                  <a:pt x="16230600" y="770954"/>
                </a:lnTo>
                <a:lnTo>
                  <a:pt x="0" y="770954"/>
                </a:lnTo>
                <a:lnTo>
                  <a:pt x="0" y="0"/>
                </a:lnTo>
                <a:close/>
              </a:path>
            </a:pathLst>
          </a:custGeom>
          <a:blipFill>
            <a:blip r:embed="rId3">
              <a:alphaModFix amt="52000"/>
            </a:blip>
            <a:stretch>
              <a:fillRect/>
            </a:stretch>
          </a:blipFill>
        </p:spPr>
        <p:txBody>
          <a:bodyPr/>
          <a:lstStyle/>
          <a:p>
            <a:endParaRPr lang="en-US"/>
          </a:p>
        </p:txBody>
      </p:sp>
      <p:grpSp>
        <p:nvGrpSpPr>
          <p:cNvPr id="12" name="Group 12" descr="picture of a young man in a welding uniform."/>
          <p:cNvGrpSpPr/>
          <p:nvPr/>
        </p:nvGrpSpPr>
        <p:grpSpPr>
          <a:xfrm>
            <a:off x="1235949" y="446139"/>
            <a:ext cx="8791731" cy="10287000"/>
            <a:chOff x="0" y="0"/>
            <a:chExt cx="5007303" cy="5858929"/>
          </a:xfrm>
        </p:grpSpPr>
        <p:sp>
          <p:nvSpPr>
            <p:cNvPr id="13" name="Freeform 13"/>
            <p:cNvSpPr/>
            <p:nvPr/>
          </p:nvSpPr>
          <p:spPr>
            <a:xfrm>
              <a:off x="0" y="0"/>
              <a:ext cx="5007303" cy="5858891"/>
            </a:xfrm>
            <a:custGeom>
              <a:avLst/>
              <a:gdLst/>
              <a:ahLst/>
              <a:cxnLst/>
              <a:rect l="l" t="t" r="r" b="b"/>
              <a:pathLst>
                <a:path w="5007303" h="5858891">
                  <a:moveTo>
                    <a:pt x="0" y="0"/>
                  </a:moveTo>
                  <a:lnTo>
                    <a:pt x="0" y="5858891"/>
                  </a:lnTo>
                  <a:lnTo>
                    <a:pt x="5007303" y="5858891"/>
                  </a:lnTo>
                  <a:lnTo>
                    <a:pt x="1941157" y="0"/>
                  </a:lnTo>
                  <a:close/>
                </a:path>
              </a:pathLst>
            </a:custGeom>
            <a:blipFill>
              <a:blip r:embed="rId4"/>
              <a:stretch>
                <a:fillRect t="-14392" b="-13836"/>
              </a:stretch>
            </a:blipFill>
          </p:spPr>
          <p:txBody>
            <a:bodyPr/>
            <a:lstStyle/>
            <a:p>
              <a:endParaRPr lang="en-US"/>
            </a:p>
          </p:txBody>
        </p:sp>
      </p:grpSp>
      <p:grpSp>
        <p:nvGrpSpPr>
          <p:cNvPr id="14" name="Group 14"/>
          <p:cNvGrpSpPr/>
          <p:nvPr/>
        </p:nvGrpSpPr>
        <p:grpSpPr>
          <a:xfrm rot="-1801313">
            <a:off x="-1212776" y="4436810"/>
            <a:ext cx="2060748" cy="7889373"/>
            <a:chOff x="0" y="0"/>
            <a:chExt cx="542748" cy="2077860"/>
          </a:xfrm>
        </p:grpSpPr>
        <p:sp>
          <p:nvSpPr>
            <p:cNvPr id="15" name="Freeform 15"/>
            <p:cNvSpPr/>
            <p:nvPr/>
          </p:nvSpPr>
          <p:spPr>
            <a:xfrm>
              <a:off x="0" y="0"/>
              <a:ext cx="542748" cy="2077860"/>
            </a:xfrm>
            <a:custGeom>
              <a:avLst/>
              <a:gdLst/>
              <a:ahLst/>
              <a:cxnLst/>
              <a:rect l="l" t="t" r="r" b="b"/>
              <a:pathLst>
                <a:path w="542748" h="2077860">
                  <a:moveTo>
                    <a:pt x="0" y="0"/>
                  </a:moveTo>
                  <a:lnTo>
                    <a:pt x="542748" y="0"/>
                  </a:lnTo>
                  <a:lnTo>
                    <a:pt x="542748" y="2077860"/>
                  </a:lnTo>
                  <a:lnTo>
                    <a:pt x="0" y="2077860"/>
                  </a:lnTo>
                  <a:close/>
                </a:path>
              </a:pathLst>
            </a:custGeom>
            <a:solidFill>
              <a:srgbClr val="14435B"/>
            </a:solidFill>
          </p:spPr>
          <p:txBody>
            <a:bodyPr/>
            <a:lstStyle/>
            <a:p>
              <a:endParaRPr lang="en-US"/>
            </a:p>
          </p:txBody>
        </p:sp>
        <p:sp>
          <p:nvSpPr>
            <p:cNvPr id="16" name="TextBox 16"/>
            <p:cNvSpPr txBox="1"/>
            <p:nvPr/>
          </p:nvSpPr>
          <p:spPr>
            <a:xfrm>
              <a:off x="0" y="-57150"/>
              <a:ext cx="542748" cy="213501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rot="-3131416">
            <a:off x="-4080653" y="2120145"/>
            <a:ext cx="12285790" cy="583575"/>
          </a:xfrm>
          <a:custGeom>
            <a:avLst/>
            <a:gdLst/>
            <a:ahLst/>
            <a:cxnLst/>
            <a:rect l="l" t="t" r="r" b="b"/>
            <a:pathLst>
              <a:path w="12285790" h="583575">
                <a:moveTo>
                  <a:pt x="0" y="0"/>
                </a:moveTo>
                <a:lnTo>
                  <a:pt x="12285790" y="0"/>
                </a:lnTo>
                <a:lnTo>
                  <a:pt x="12285790" y="583575"/>
                </a:lnTo>
                <a:lnTo>
                  <a:pt x="0" y="583575"/>
                </a:lnTo>
                <a:lnTo>
                  <a:pt x="0" y="0"/>
                </a:lnTo>
                <a:close/>
              </a:path>
            </a:pathLst>
          </a:custGeom>
          <a:blipFill>
            <a:blip r:embed="rId3">
              <a:alphaModFix amt="65000"/>
            </a:blip>
            <a:stretch>
              <a:fillRect/>
            </a:stretch>
          </a:blipFill>
        </p:spPr>
        <p:txBody>
          <a:bodyPr/>
          <a:lstStyle/>
          <a:p>
            <a:endParaRPr lang="en-US"/>
          </a:p>
        </p:txBody>
      </p:sp>
      <p:grpSp>
        <p:nvGrpSpPr>
          <p:cNvPr id="18" name="Group 18"/>
          <p:cNvGrpSpPr/>
          <p:nvPr/>
        </p:nvGrpSpPr>
        <p:grpSpPr>
          <a:xfrm rot="2252587">
            <a:off x="-1105257" y="-2239445"/>
            <a:ext cx="3086100" cy="7845843"/>
            <a:chOff x="0" y="0"/>
            <a:chExt cx="812800" cy="2066395"/>
          </a:xfrm>
        </p:grpSpPr>
        <p:sp>
          <p:nvSpPr>
            <p:cNvPr id="19" name="Freeform 19"/>
            <p:cNvSpPr/>
            <p:nvPr/>
          </p:nvSpPr>
          <p:spPr>
            <a:xfrm>
              <a:off x="0" y="0"/>
              <a:ext cx="812800" cy="2066395"/>
            </a:xfrm>
            <a:custGeom>
              <a:avLst/>
              <a:gdLst/>
              <a:ahLst/>
              <a:cxnLst/>
              <a:rect l="l" t="t" r="r" b="b"/>
              <a:pathLst>
                <a:path w="812800" h="2066395">
                  <a:moveTo>
                    <a:pt x="0" y="0"/>
                  </a:moveTo>
                  <a:lnTo>
                    <a:pt x="812800" y="0"/>
                  </a:lnTo>
                  <a:lnTo>
                    <a:pt x="812800" y="2066395"/>
                  </a:lnTo>
                  <a:lnTo>
                    <a:pt x="0" y="2066395"/>
                  </a:lnTo>
                  <a:close/>
                </a:path>
              </a:pathLst>
            </a:custGeom>
            <a:solidFill>
              <a:srgbClr val="E1AF00"/>
            </a:solidFill>
          </p:spPr>
          <p:txBody>
            <a:bodyPr/>
            <a:lstStyle/>
            <a:p>
              <a:endParaRPr lang="en-US"/>
            </a:p>
          </p:txBody>
        </p:sp>
        <p:sp>
          <p:nvSpPr>
            <p:cNvPr id="20" name="TextBox 20"/>
            <p:cNvSpPr txBox="1"/>
            <p:nvPr/>
          </p:nvSpPr>
          <p:spPr>
            <a:xfrm>
              <a:off x="0" y="-57150"/>
              <a:ext cx="812800" cy="2123545"/>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16020445" y="8292552"/>
            <a:ext cx="1238855" cy="965748"/>
          </a:xfrm>
          <a:custGeom>
            <a:avLst/>
            <a:gdLst/>
            <a:ahLst/>
            <a:cxnLst/>
            <a:rect l="l" t="t" r="r" b="b"/>
            <a:pathLst>
              <a:path w="1238855" h="965748">
                <a:moveTo>
                  <a:pt x="0" y="0"/>
                </a:moveTo>
                <a:lnTo>
                  <a:pt x="1238855" y="0"/>
                </a:lnTo>
                <a:lnTo>
                  <a:pt x="1238855" y="965748"/>
                </a:lnTo>
                <a:lnTo>
                  <a:pt x="0" y="965748"/>
                </a:lnTo>
                <a:lnTo>
                  <a:pt x="0" y="0"/>
                </a:lnTo>
                <a:close/>
              </a:path>
            </a:pathLst>
          </a:custGeom>
          <a:blipFill>
            <a:blip r:embed="rId5"/>
            <a:stretch>
              <a:fillRect/>
            </a:stretch>
          </a:blipFill>
        </p:spPr>
        <p:txBody>
          <a:bodyPr/>
          <a:lstStyle/>
          <a:p>
            <a:endParaRPr lang="en-US"/>
          </a:p>
        </p:txBody>
      </p:sp>
      <p:graphicFrame>
        <p:nvGraphicFramePr>
          <p:cNvPr id="27" name="TextBox 22">
            <a:extLst>
              <a:ext uri="{FF2B5EF4-FFF2-40B4-BE49-F238E27FC236}">
                <a16:creationId xmlns:a16="http://schemas.microsoft.com/office/drawing/2014/main" id="{53E75E18-DE40-8144-9D40-BFA7D476FDDE}"/>
              </a:ext>
            </a:extLst>
          </p:cNvPr>
          <p:cNvGraphicFramePr/>
          <p:nvPr>
            <p:extLst>
              <p:ext uri="{D42A27DB-BD31-4B8C-83A1-F6EECF244321}">
                <p14:modId xmlns:p14="http://schemas.microsoft.com/office/powerpoint/2010/main" val="287321008"/>
              </p:ext>
            </p:extLst>
          </p:nvPr>
        </p:nvGraphicFramePr>
        <p:xfrm>
          <a:off x="8534400" y="1148563"/>
          <a:ext cx="10023008" cy="702691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1" name="TextBox 20">
            <a:extLst>
              <a:ext uri="{FF2B5EF4-FFF2-40B4-BE49-F238E27FC236}">
                <a16:creationId xmlns:a16="http://schemas.microsoft.com/office/drawing/2014/main" id="{E3E935D8-CFD5-797E-1923-6089DE2924A2}"/>
              </a:ext>
            </a:extLst>
          </p:cNvPr>
          <p:cNvSpPr txBox="1"/>
          <p:nvPr/>
        </p:nvSpPr>
        <p:spPr>
          <a:xfrm>
            <a:off x="10326886" y="440385"/>
            <a:ext cx="7648248" cy="400110"/>
          </a:xfrm>
          <a:prstGeom prst="rect">
            <a:avLst/>
          </a:prstGeom>
          <a:noFill/>
        </p:spPr>
        <p:txBody>
          <a:bodyPr wrap="none" rtlCol="0">
            <a:spAutoFit/>
          </a:bodyPr>
          <a:lstStyle/>
          <a:p>
            <a:r>
              <a:rPr lang="en-US" sz="2000" b="1" dirty="0">
                <a:latin typeface="Arial" panose="020B0604020202020204" pitchFamily="34" charset="0"/>
                <a:cs typeface="Arial" panose="020B0604020202020204" pitchFamily="34" charset="0"/>
              </a:rPr>
              <a:t>North Carolina Community College System Perkins/CTE Staff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Two young women one black and one white posing for a picture. "/>
          <p:cNvSpPr/>
          <p:nvPr/>
        </p:nvSpPr>
        <p:spPr>
          <a:xfrm>
            <a:off x="351896" y="7436391"/>
            <a:ext cx="4275914" cy="2850609"/>
          </a:xfrm>
          <a:custGeom>
            <a:avLst/>
            <a:gdLst/>
            <a:ahLst/>
            <a:cxnLst/>
            <a:rect l="l" t="t" r="r" b="b"/>
            <a:pathLst>
              <a:path w="4275914" h="2850609">
                <a:moveTo>
                  <a:pt x="0" y="0"/>
                </a:moveTo>
                <a:lnTo>
                  <a:pt x="4275913" y="0"/>
                </a:lnTo>
                <a:lnTo>
                  <a:pt x="4275913" y="2850609"/>
                </a:lnTo>
                <a:lnTo>
                  <a:pt x="0" y="2850609"/>
                </a:lnTo>
                <a:lnTo>
                  <a:pt x="0" y="0"/>
                </a:lnTo>
                <a:close/>
              </a:path>
            </a:pathLst>
          </a:custGeom>
          <a:blipFill>
            <a:blip r:embed="rId2"/>
            <a:stretch>
              <a:fillRect/>
            </a:stretch>
          </a:blipFill>
        </p:spPr>
        <p:txBody>
          <a:bodyPr/>
          <a:lstStyle/>
          <a:p>
            <a:endParaRPr lang="en-US"/>
          </a:p>
        </p:txBody>
      </p:sp>
      <p:sp>
        <p:nvSpPr>
          <p:cNvPr id="3" name="Freeform 3" descr="young white woman working in a lab"/>
          <p:cNvSpPr/>
          <p:nvPr/>
        </p:nvSpPr>
        <p:spPr>
          <a:xfrm>
            <a:off x="4788807" y="7436391"/>
            <a:ext cx="4270575" cy="2850609"/>
          </a:xfrm>
          <a:custGeom>
            <a:avLst/>
            <a:gdLst/>
            <a:ahLst/>
            <a:cxnLst/>
            <a:rect l="l" t="t" r="r" b="b"/>
            <a:pathLst>
              <a:path w="4270575" h="2850609">
                <a:moveTo>
                  <a:pt x="0" y="0"/>
                </a:moveTo>
                <a:lnTo>
                  <a:pt x="4270576" y="0"/>
                </a:lnTo>
                <a:lnTo>
                  <a:pt x="4270576" y="2850609"/>
                </a:lnTo>
                <a:lnTo>
                  <a:pt x="0" y="2850609"/>
                </a:lnTo>
                <a:lnTo>
                  <a:pt x="0" y="0"/>
                </a:lnTo>
                <a:close/>
              </a:path>
            </a:pathLst>
          </a:custGeom>
          <a:blipFill>
            <a:blip r:embed="rId3"/>
            <a:stretch>
              <a:fillRect/>
            </a:stretch>
          </a:blipFill>
        </p:spPr>
        <p:txBody>
          <a:bodyPr/>
          <a:lstStyle/>
          <a:p>
            <a:endParaRPr lang="en-US"/>
          </a:p>
        </p:txBody>
      </p:sp>
      <p:sp>
        <p:nvSpPr>
          <p:cNvPr id="4" name="Freeform 4" descr="young black woman working with machinery"/>
          <p:cNvSpPr/>
          <p:nvPr/>
        </p:nvSpPr>
        <p:spPr>
          <a:xfrm>
            <a:off x="9221308" y="7436391"/>
            <a:ext cx="4275914" cy="2850609"/>
          </a:xfrm>
          <a:custGeom>
            <a:avLst/>
            <a:gdLst/>
            <a:ahLst/>
            <a:cxnLst/>
            <a:rect l="l" t="t" r="r" b="b"/>
            <a:pathLst>
              <a:path w="4275914" h="2850609">
                <a:moveTo>
                  <a:pt x="0" y="0"/>
                </a:moveTo>
                <a:lnTo>
                  <a:pt x="4275913" y="0"/>
                </a:lnTo>
                <a:lnTo>
                  <a:pt x="4275913" y="2850609"/>
                </a:lnTo>
                <a:lnTo>
                  <a:pt x="0" y="2850609"/>
                </a:lnTo>
                <a:lnTo>
                  <a:pt x="0" y="0"/>
                </a:lnTo>
                <a:close/>
              </a:path>
            </a:pathLst>
          </a:custGeom>
          <a:blipFill>
            <a:blip r:embed="rId4"/>
            <a:stretch>
              <a:fillRect/>
            </a:stretch>
          </a:blipFill>
        </p:spPr>
        <p:txBody>
          <a:bodyPr/>
          <a:lstStyle/>
          <a:p>
            <a:endParaRPr lang="en-US"/>
          </a:p>
        </p:txBody>
      </p:sp>
      <p:sp>
        <p:nvSpPr>
          <p:cNvPr id="5" name="Freeform 5" descr="two students one white and one black engaged in a conversation."/>
          <p:cNvSpPr/>
          <p:nvPr/>
        </p:nvSpPr>
        <p:spPr>
          <a:xfrm>
            <a:off x="13659146" y="7436391"/>
            <a:ext cx="4276958" cy="2850609"/>
          </a:xfrm>
          <a:custGeom>
            <a:avLst/>
            <a:gdLst/>
            <a:ahLst/>
            <a:cxnLst/>
            <a:rect l="l" t="t" r="r" b="b"/>
            <a:pathLst>
              <a:path w="4276958" h="2850609">
                <a:moveTo>
                  <a:pt x="0" y="0"/>
                </a:moveTo>
                <a:lnTo>
                  <a:pt x="4276958" y="0"/>
                </a:lnTo>
                <a:lnTo>
                  <a:pt x="4276958" y="2850609"/>
                </a:lnTo>
                <a:lnTo>
                  <a:pt x="0" y="2850609"/>
                </a:lnTo>
                <a:lnTo>
                  <a:pt x="0" y="0"/>
                </a:lnTo>
                <a:close/>
              </a:path>
            </a:pathLst>
          </a:custGeom>
          <a:blipFill>
            <a:blip r:embed="rId5"/>
            <a:stretch>
              <a:fillRect/>
            </a:stretch>
          </a:blipFill>
        </p:spPr>
        <p:txBody>
          <a:bodyPr/>
          <a:lstStyle/>
          <a:p>
            <a:endParaRPr lang="en-US"/>
          </a:p>
        </p:txBody>
      </p:sp>
      <p:sp>
        <p:nvSpPr>
          <p:cNvPr id="6" name="Freeform 6" descr="young white woman standing in front of the ocean with her diploma."/>
          <p:cNvSpPr/>
          <p:nvPr/>
        </p:nvSpPr>
        <p:spPr>
          <a:xfrm>
            <a:off x="351896" y="4408455"/>
            <a:ext cx="4275914" cy="2849913"/>
          </a:xfrm>
          <a:custGeom>
            <a:avLst/>
            <a:gdLst/>
            <a:ahLst/>
            <a:cxnLst/>
            <a:rect l="l" t="t" r="r" b="b"/>
            <a:pathLst>
              <a:path w="4275914" h="2849913">
                <a:moveTo>
                  <a:pt x="0" y="0"/>
                </a:moveTo>
                <a:lnTo>
                  <a:pt x="4275913" y="0"/>
                </a:lnTo>
                <a:lnTo>
                  <a:pt x="4275913" y="2849913"/>
                </a:lnTo>
                <a:lnTo>
                  <a:pt x="0" y="2849913"/>
                </a:lnTo>
                <a:lnTo>
                  <a:pt x="0" y="0"/>
                </a:lnTo>
                <a:close/>
              </a:path>
            </a:pathLst>
          </a:custGeom>
          <a:blipFill>
            <a:blip r:embed="rId6"/>
            <a:stretch>
              <a:fillRect/>
            </a:stretch>
          </a:blipFill>
        </p:spPr>
        <p:txBody>
          <a:bodyPr/>
          <a:lstStyle/>
          <a:p>
            <a:endParaRPr lang="en-US"/>
          </a:p>
        </p:txBody>
      </p:sp>
      <p:sp>
        <p:nvSpPr>
          <p:cNvPr id="7" name="Freeform 7" descr="a black man and a woman standing in front of an electrical display."/>
          <p:cNvSpPr/>
          <p:nvPr/>
        </p:nvSpPr>
        <p:spPr>
          <a:xfrm>
            <a:off x="4878552" y="4408455"/>
            <a:ext cx="3989489" cy="2849913"/>
          </a:xfrm>
          <a:custGeom>
            <a:avLst/>
            <a:gdLst/>
            <a:ahLst/>
            <a:cxnLst/>
            <a:rect l="l" t="t" r="r" b="b"/>
            <a:pathLst>
              <a:path w="3989489" h="2849913">
                <a:moveTo>
                  <a:pt x="0" y="0"/>
                </a:moveTo>
                <a:lnTo>
                  <a:pt x="3989489" y="0"/>
                </a:lnTo>
                <a:lnTo>
                  <a:pt x="3989489" y="2849913"/>
                </a:lnTo>
                <a:lnTo>
                  <a:pt x="0" y="2849913"/>
                </a:lnTo>
                <a:lnTo>
                  <a:pt x="0" y="0"/>
                </a:lnTo>
                <a:close/>
              </a:path>
            </a:pathLst>
          </a:custGeom>
          <a:blipFill>
            <a:blip r:embed="rId7"/>
            <a:stretch>
              <a:fillRect/>
            </a:stretch>
          </a:blipFill>
        </p:spPr>
        <p:txBody>
          <a:bodyPr/>
          <a:lstStyle/>
          <a:p>
            <a:endParaRPr lang="en-US"/>
          </a:p>
        </p:txBody>
      </p:sp>
      <p:sp>
        <p:nvSpPr>
          <p:cNvPr id="8" name="Freeform 8" descr="young man in a welding uniform"/>
          <p:cNvSpPr/>
          <p:nvPr/>
        </p:nvSpPr>
        <p:spPr>
          <a:xfrm>
            <a:off x="380899" y="260154"/>
            <a:ext cx="2644238" cy="3967326"/>
          </a:xfrm>
          <a:custGeom>
            <a:avLst/>
            <a:gdLst/>
            <a:ahLst/>
            <a:cxnLst/>
            <a:rect l="l" t="t" r="r" b="b"/>
            <a:pathLst>
              <a:path w="2644238" h="3967326">
                <a:moveTo>
                  <a:pt x="0" y="0"/>
                </a:moveTo>
                <a:lnTo>
                  <a:pt x="2644238" y="0"/>
                </a:lnTo>
                <a:lnTo>
                  <a:pt x="2644238" y="3967326"/>
                </a:lnTo>
                <a:lnTo>
                  <a:pt x="0" y="3967326"/>
                </a:lnTo>
                <a:lnTo>
                  <a:pt x="0" y="0"/>
                </a:lnTo>
                <a:close/>
              </a:path>
            </a:pathLst>
          </a:custGeom>
          <a:blipFill>
            <a:blip r:embed="rId8"/>
            <a:stretch>
              <a:fillRect/>
            </a:stretch>
          </a:blipFill>
        </p:spPr>
        <p:txBody>
          <a:bodyPr/>
          <a:lstStyle/>
          <a:p>
            <a:endParaRPr lang="en-US"/>
          </a:p>
        </p:txBody>
      </p:sp>
      <p:sp>
        <p:nvSpPr>
          <p:cNvPr id="9" name="Freeform 9" descr="a young woman of color in the cosmetology wearing a black cape ready to get her hair cut."/>
          <p:cNvSpPr/>
          <p:nvPr/>
        </p:nvSpPr>
        <p:spPr>
          <a:xfrm>
            <a:off x="9221308" y="4408455"/>
            <a:ext cx="4299215" cy="2865443"/>
          </a:xfrm>
          <a:custGeom>
            <a:avLst/>
            <a:gdLst/>
            <a:ahLst/>
            <a:cxnLst/>
            <a:rect l="l" t="t" r="r" b="b"/>
            <a:pathLst>
              <a:path w="4299215" h="2865443">
                <a:moveTo>
                  <a:pt x="0" y="0"/>
                </a:moveTo>
                <a:lnTo>
                  <a:pt x="4299214" y="0"/>
                </a:lnTo>
                <a:lnTo>
                  <a:pt x="4299214" y="2865444"/>
                </a:lnTo>
                <a:lnTo>
                  <a:pt x="0" y="2865444"/>
                </a:lnTo>
                <a:lnTo>
                  <a:pt x="0" y="0"/>
                </a:lnTo>
                <a:close/>
              </a:path>
            </a:pathLst>
          </a:custGeom>
          <a:blipFill>
            <a:blip r:embed="rId9"/>
            <a:stretch>
              <a:fillRect/>
            </a:stretch>
          </a:blipFill>
        </p:spPr>
        <p:txBody>
          <a:bodyPr/>
          <a:lstStyle/>
          <a:p>
            <a:endParaRPr lang="en-US"/>
          </a:p>
        </p:txBody>
      </p:sp>
      <p:sp>
        <p:nvSpPr>
          <p:cNvPr id="10" name="Freeform 10" descr="young white woman standing on a red tractor. "/>
          <p:cNvSpPr/>
          <p:nvPr/>
        </p:nvSpPr>
        <p:spPr>
          <a:xfrm>
            <a:off x="15291220" y="260154"/>
            <a:ext cx="2644884" cy="3967326"/>
          </a:xfrm>
          <a:custGeom>
            <a:avLst/>
            <a:gdLst/>
            <a:ahLst/>
            <a:cxnLst/>
            <a:rect l="l" t="t" r="r" b="b"/>
            <a:pathLst>
              <a:path w="2644884" h="3967326">
                <a:moveTo>
                  <a:pt x="0" y="0"/>
                </a:moveTo>
                <a:lnTo>
                  <a:pt x="2644884" y="0"/>
                </a:lnTo>
                <a:lnTo>
                  <a:pt x="2644884" y="3967326"/>
                </a:lnTo>
                <a:lnTo>
                  <a:pt x="0" y="3967326"/>
                </a:lnTo>
                <a:lnTo>
                  <a:pt x="0" y="0"/>
                </a:lnTo>
                <a:close/>
              </a:path>
            </a:pathLst>
          </a:custGeom>
          <a:blipFill>
            <a:blip r:embed="rId10"/>
            <a:stretch>
              <a:fillRect/>
            </a:stretch>
          </a:blipFill>
        </p:spPr>
        <p:txBody>
          <a:bodyPr/>
          <a:lstStyle/>
          <a:p>
            <a:endParaRPr lang="en-US"/>
          </a:p>
        </p:txBody>
      </p:sp>
      <p:sp>
        <p:nvSpPr>
          <p:cNvPr id="11" name="Freeform 11" descr="two young white women reviewing a chart."/>
          <p:cNvSpPr/>
          <p:nvPr/>
        </p:nvSpPr>
        <p:spPr>
          <a:xfrm>
            <a:off x="13768172" y="4408455"/>
            <a:ext cx="4274870" cy="2849913"/>
          </a:xfrm>
          <a:custGeom>
            <a:avLst/>
            <a:gdLst/>
            <a:ahLst/>
            <a:cxnLst/>
            <a:rect l="l" t="t" r="r" b="b"/>
            <a:pathLst>
              <a:path w="4274870" h="2849913">
                <a:moveTo>
                  <a:pt x="0" y="0"/>
                </a:moveTo>
                <a:lnTo>
                  <a:pt x="4274870" y="0"/>
                </a:lnTo>
                <a:lnTo>
                  <a:pt x="4274870" y="2849913"/>
                </a:lnTo>
                <a:lnTo>
                  <a:pt x="0" y="2849913"/>
                </a:lnTo>
                <a:lnTo>
                  <a:pt x="0" y="0"/>
                </a:lnTo>
                <a:close/>
              </a:path>
            </a:pathLst>
          </a:custGeom>
          <a:blipFill>
            <a:blip r:embed="rId11"/>
            <a:stretch>
              <a:fillRect/>
            </a:stretch>
          </a:blipFill>
        </p:spPr>
        <p:txBody>
          <a:bodyPr/>
          <a:lstStyle/>
          <a:p>
            <a:endParaRPr lang="en-US"/>
          </a:p>
        </p:txBody>
      </p:sp>
      <p:sp>
        <p:nvSpPr>
          <p:cNvPr id="12" name="Freeform 12" descr="young man working with plants in the agriculture program"/>
          <p:cNvSpPr/>
          <p:nvPr/>
        </p:nvSpPr>
        <p:spPr>
          <a:xfrm>
            <a:off x="3250162" y="1354211"/>
            <a:ext cx="2033022" cy="2873270"/>
          </a:xfrm>
          <a:custGeom>
            <a:avLst/>
            <a:gdLst/>
            <a:ahLst/>
            <a:cxnLst/>
            <a:rect l="l" t="t" r="r" b="b"/>
            <a:pathLst>
              <a:path w="2033022" h="2873270">
                <a:moveTo>
                  <a:pt x="0" y="0"/>
                </a:moveTo>
                <a:lnTo>
                  <a:pt x="2033021" y="0"/>
                </a:lnTo>
                <a:lnTo>
                  <a:pt x="2033021" y="2873269"/>
                </a:lnTo>
                <a:lnTo>
                  <a:pt x="0" y="2873269"/>
                </a:lnTo>
                <a:lnTo>
                  <a:pt x="0" y="0"/>
                </a:lnTo>
                <a:close/>
              </a:path>
            </a:pathLst>
          </a:custGeom>
          <a:blipFill>
            <a:blip r:embed="rId12"/>
            <a:stretch>
              <a:fillRect t="-12013" r="-17339" b="-12524"/>
            </a:stretch>
          </a:blipFill>
        </p:spPr>
        <p:txBody>
          <a:bodyPr/>
          <a:lstStyle/>
          <a:p>
            <a:endParaRPr lang="en-US"/>
          </a:p>
        </p:txBody>
      </p:sp>
      <p:sp>
        <p:nvSpPr>
          <p:cNvPr id="13" name="Freeform 13" descr="young man in a black t-shirt, black pants with ear plugs draped around his neck."/>
          <p:cNvSpPr/>
          <p:nvPr/>
        </p:nvSpPr>
        <p:spPr>
          <a:xfrm>
            <a:off x="5511783" y="1354211"/>
            <a:ext cx="1915513" cy="2873270"/>
          </a:xfrm>
          <a:custGeom>
            <a:avLst/>
            <a:gdLst/>
            <a:ahLst/>
            <a:cxnLst/>
            <a:rect l="l" t="t" r="r" b="b"/>
            <a:pathLst>
              <a:path w="1915513" h="2873270">
                <a:moveTo>
                  <a:pt x="0" y="0"/>
                </a:moveTo>
                <a:lnTo>
                  <a:pt x="1915513" y="0"/>
                </a:lnTo>
                <a:lnTo>
                  <a:pt x="1915513" y="2873269"/>
                </a:lnTo>
                <a:lnTo>
                  <a:pt x="0" y="2873269"/>
                </a:lnTo>
                <a:lnTo>
                  <a:pt x="0" y="0"/>
                </a:lnTo>
                <a:close/>
              </a:path>
            </a:pathLst>
          </a:custGeom>
          <a:blipFill>
            <a:blip r:embed="rId13"/>
            <a:stretch>
              <a:fillRect/>
            </a:stretch>
          </a:blipFill>
        </p:spPr>
        <p:txBody>
          <a:bodyPr/>
          <a:lstStyle/>
          <a:p>
            <a:endParaRPr lang="en-US"/>
          </a:p>
        </p:txBody>
      </p:sp>
      <p:sp>
        <p:nvSpPr>
          <p:cNvPr id="14" name="Freeform 14" descr="and Asian woman and a white woman at graduation with their light blue robes and yellow tassle."/>
          <p:cNvSpPr/>
          <p:nvPr/>
        </p:nvSpPr>
        <p:spPr>
          <a:xfrm>
            <a:off x="7655896" y="1354211"/>
            <a:ext cx="4347949" cy="2873270"/>
          </a:xfrm>
          <a:custGeom>
            <a:avLst/>
            <a:gdLst/>
            <a:ahLst/>
            <a:cxnLst/>
            <a:rect l="l" t="t" r="r" b="b"/>
            <a:pathLst>
              <a:path w="4347949" h="2873270">
                <a:moveTo>
                  <a:pt x="0" y="0"/>
                </a:moveTo>
                <a:lnTo>
                  <a:pt x="4347949" y="0"/>
                </a:lnTo>
                <a:lnTo>
                  <a:pt x="4347949" y="2873269"/>
                </a:lnTo>
                <a:lnTo>
                  <a:pt x="0" y="2873269"/>
                </a:lnTo>
                <a:lnTo>
                  <a:pt x="0" y="0"/>
                </a:lnTo>
                <a:close/>
              </a:path>
            </a:pathLst>
          </a:custGeom>
          <a:blipFill>
            <a:blip r:embed="rId14"/>
            <a:stretch>
              <a:fillRect t="-36127" b="-15196"/>
            </a:stretch>
          </a:blipFill>
        </p:spPr>
        <p:txBody>
          <a:bodyPr/>
          <a:lstStyle/>
          <a:p>
            <a:endParaRPr lang="en-US"/>
          </a:p>
        </p:txBody>
      </p:sp>
      <p:sp>
        <p:nvSpPr>
          <p:cNvPr id="15" name="Freeform 15" descr="young woman at graduation holding up her diploma."/>
          <p:cNvSpPr/>
          <p:nvPr/>
        </p:nvSpPr>
        <p:spPr>
          <a:xfrm>
            <a:off x="12232445" y="1354211"/>
            <a:ext cx="2026092" cy="2873270"/>
          </a:xfrm>
          <a:custGeom>
            <a:avLst/>
            <a:gdLst/>
            <a:ahLst/>
            <a:cxnLst/>
            <a:rect l="l" t="t" r="r" b="b"/>
            <a:pathLst>
              <a:path w="2026092" h="2873270">
                <a:moveTo>
                  <a:pt x="0" y="0"/>
                </a:moveTo>
                <a:lnTo>
                  <a:pt x="2026093" y="0"/>
                </a:lnTo>
                <a:lnTo>
                  <a:pt x="2026093" y="2873269"/>
                </a:lnTo>
                <a:lnTo>
                  <a:pt x="0" y="2873269"/>
                </a:lnTo>
                <a:lnTo>
                  <a:pt x="0" y="0"/>
                </a:lnTo>
                <a:close/>
              </a:path>
            </a:pathLst>
          </a:custGeom>
          <a:blipFill>
            <a:blip r:embed="rId15"/>
            <a:stretch>
              <a:fillRect l="-61225" r="-51390"/>
            </a:stretch>
          </a:blipFill>
        </p:spPr>
        <p:txBody>
          <a:bodyPr/>
          <a:lstStyle/>
          <a:p>
            <a:endParaRPr lang="en-US"/>
          </a:p>
        </p:txBody>
      </p:sp>
      <p:sp>
        <p:nvSpPr>
          <p:cNvPr id="16" name="TextBox 16"/>
          <p:cNvSpPr txBox="1"/>
          <p:nvPr/>
        </p:nvSpPr>
        <p:spPr>
          <a:xfrm>
            <a:off x="1564261" y="4200"/>
            <a:ext cx="15159477" cy="995594"/>
          </a:xfrm>
          <a:prstGeom prst="rect">
            <a:avLst/>
          </a:prstGeom>
        </p:spPr>
        <p:txBody>
          <a:bodyPr lIns="0" tIns="0" rIns="0" bIns="0" rtlCol="0" anchor="t">
            <a:spAutoFit/>
          </a:bodyPr>
          <a:lstStyle/>
          <a:p>
            <a:pPr algn="ctr">
              <a:lnSpc>
                <a:spcPts val="8539"/>
              </a:lnSpc>
            </a:pPr>
            <a:r>
              <a:rPr lang="en-US" sz="6099" b="1" dirty="0">
                <a:solidFill>
                  <a:srgbClr val="000000"/>
                </a:solidFill>
                <a:latin typeface="Arial" panose="020B0604020202020204" pitchFamily="34" charset="0"/>
                <a:ea typeface="Calibri (MS) Bold"/>
                <a:cs typeface="Arial" panose="020B0604020202020204" pitchFamily="34" charset="0"/>
                <a:sym typeface="Calibri (MS) Bold"/>
              </a:rPr>
              <a:t>more photos to choose from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7454112" cy="10287000"/>
            <a:chOff x="0" y="0"/>
            <a:chExt cx="1963223" cy="2709333"/>
          </a:xfrm>
        </p:grpSpPr>
        <p:sp>
          <p:nvSpPr>
            <p:cNvPr id="3" name="Freeform 3"/>
            <p:cNvSpPr/>
            <p:nvPr/>
          </p:nvSpPr>
          <p:spPr>
            <a:xfrm>
              <a:off x="0" y="0"/>
              <a:ext cx="1963223" cy="2709333"/>
            </a:xfrm>
            <a:custGeom>
              <a:avLst/>
              <a:gdLst/>
              <a:ahLst/>
              <a:cxnLst/>
              <a:rect l="l" t="t" r="r" b="b"/>
              <a:pathLst>
                <a:path w="1963223" h="2709333">
                  <a:moveTo>
                    <a:pt x="0" y="0"/>
                  </a:moveTo>
                  <a:lnTo>
                    <a:pt x="1963223" y="0"/>
                  </a:lnTo>
                  <a:lnTo>
                    <a:pt x="1963223" y="2709333"/>
                  </a:lnTo>
                  <a:lnTo>
                    <a:pt x="0" y="2709333"/>
                  </a:lnTo>
                  <a:close/>
                </a:path>
              </a:pathLst>
            </a:custGeom>
            <a:solidFill>
              <a:srgbClr val="14435B"/>
            </a:solidFill>
          </p:spPr>
          <p:txBody>
            <a:bodyPr/>
            <a:lstStyle/>
            <a:p>
              <a:r>
                <a:rPr lang="en-US" dirty="0">
                  <a:solidFill>
                    <a:schemeClr val="accent5">
                      <a:lumMod val="75000"/>
                    </a:schemeClr>
                  </a:solidFill>
                </a:rPr>
                <a:t>Ca</a:t>
              </a:r>
            </a:p>
          </p:txBody>
        </p:sp>
        <p:sp>
          <p:nvSpPr>
            <p:cNvPr id="4" name="TextBox 4"/>
            <p:cNvSpPr txBox="1"/>
            <p:nvPr/>
          </p:nvSpPr>
          <p:spPr>
            <a:xfrm>
              <a:off x="0" y="-57150"/>
              <a:ext cx="1963223" cy="2766483"/>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8062579" y="342900"/>
            <a:ext cx="9202343" cy="8851141"/>
          </a:xfrm>
          <a:prstGeom prst="rect">
            <a:avLst/>
          </a:prstGeom>
        </p:spPr>
        <p:txBody>
          <a:bodyPr lIns="0" tIns="0" rIns="0" bIns="0" rtlCol="0" anchor="t">
            <a:spAutoFit/>
          </a:bodyPr>
          <a:lstStyle/>
          <a:p>
            <a:pPr algn="l">
              <a:lnSpc>
                <a:spcPts val="7819"/>
              </a:lnSpc>
            </a:pPr>
            <a:r>
              <a:rPr lang="en-US" sz="6600" b="1" dirty="0">
                <a:solidFill>
                  <a:srgbClr val="000000"/>
                </a:solidFill>
                <a:latin typeface="Arial" panose="020B0604020202020204" pitchFamily="34" charset="0"/>
                <a:ea typeface="Calibri (MS) Bold"/>
                <a:cs typeface="Arial" panose="020B0604020202020204" pitchFamily="34" charset="0"/>
                <a:sym typeface="Calibri (MS) Bold"/>
              </a:rPr>
              <a:t>A BRIEF HISTORY OF THE PERKINS ACT</a:t>
            </a:r>
          </a:p>
          <a:p>
            <a:pPr algn="l">
              <a:lnSpc>
                <a:spcPts val="3680"/>
              </a:lnSpc>
            </a:pPr>
            <a:endParaRPr lang="en-US" sz="3200" dirty="0">
              <a:solidFill>
                <a:srgbClr val="000000"/>
              </a:solidFill>
              <a:latin typeface="Arial" panose="020B0604020202020204" pitchFamily="34" charset="0"/>
              <a:ea typeface="Calibri (MS)"/>
              <a:cs typeface="Arial" panose="020B0604020202020204" pitchFamily="34" charset="0"/>
              <a:sym typeface="Calibri (MS)"/>
            </a:endParaRPr>
          </a:p>
          <a:p>
            <a:pPr algn="l">
              <a:lnSpc>
                <a:spcPts val="3680"/>
              </a:lnSpc>
            </a:pPr>
            <a:r>
              <a:rPr lang="en-US" sz="2800" dirty="0">
                <a:solidFill>
                  <a:srgbClr val="000000"/>
                </a:solidFill>
                <a:latin typeface="Arial" panose="020B0604020202020204" pitchFamily="34" charset="0"/>
                <a:ea typeface="Calibri (MS)"/>
                <a:cs typeface="Arial" panose="020B0604020202020204" pitchFamily="34" charset="0"/>
                <a:sym typeface="Calibri (MS)"/>
              </a:rPr>
              <a:t>The Carl D. Perkins Act is a federal education program that invests in secondary and postsecondary Career and Technical Education (CTE) programs in all 50 states and territories. </a:t>
            </a:r>
          </a:p>
          <a:p>
            <a:pPr marL="731520" indent="-685800">
              <a:spcBef>
                <a:spcPts val="600"/>
              </a:spcBef>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1984: the Carl D. Perkins Act is the first Perkins legislation committed to increasing learner access to high-quality CTE programs of study.</a:t>
            </a:r>
          </a:p>
          <a:p>
            <a:pPr marL="731520" indent="-685800">
              <a:spcBef>
                <a:spcPts val="600"/>
              </a:spcBef>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1998 and 2006: Perkins was reauthorized. </a:t>
            </a:r>
          </a:p>
          <a:p>
            <a:pPr marL="731520" indent="-685800">
              <a:spcBef>
                <a:spcPts val="600"/>
              </a:spcBef>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2018: the Strengthening Career and Technical Education of the 21</a:t>
            </a:r>
            <a:r>
              <a:rPr lang="en-US" sz="2800" baseline="30000" dirty="0">
                <a:latin typeface="Arial" panose="020B0604020202020204" pitchFamily="34" charset="0"/>
                <a:cs typeface="Arial" panose="020B0604020202020204" pitchFamily="34" charset="0"/>
              </a:rPr>
              <a:t>st</a:t>
            </a:r>
            <a:r>
              <a:rPr lang="en-US" sz="2800" dirty="0">
                <a:latin typeface="Arial" panose="020B0604020202020204" pitchFamily="34" charset="0"/>
                <a:cs typeface="Arial" panose="020B0604020202020204" pitchFamily="34" charset="0"/>
              </a:rPr>
              <a:t> Century Act or Perkins V was signed into law expanding focus on workforce alignment, accountability, and equity.</a:t>
            </a:r>
          </a:p>
          <a:p>
            <a:pPr marL="685800" indent="-685800">
              <a:spcBef>
                <a:spcPts val="600"/>
              </a:spcBef>
              <a:buFont typeface="Arial" panose="020B0604020202020204" pitchFamily="34" charset="0"/>
              <a:buChar char="•"/>
            </a:pPr>
            <a:endParaRPr lang="en-US" sz="3200" dirty="0"/>
          </a:p>
        </p:txBody>
      </p:sp>
      <p:sp>
        <p:nvSpPr>
          <p:cNvPr id="7" name="Freeform 7"/>
          <p:cNvSpPr/>
          <p:nvPr/>
        </p:nvSpPr>
        <p:spPr>
          <a:xfrm>
            <a:off x="15773400" y="8572052"/>
            <a:ext cx="1760055" cy="1372048"/>
          </a:xfrm>
          <a:custGeom>
            <a:avLst/>
            <a:gdLst/>
            <a:ahLst/>
            <a:cxnLst/>
            <a:rect l="l" t="t" r="r" b="b"/>
            <a:pathLst>
              <a:path w="1760055" h="1372048">
                <a:moveTo>
                  <a:pt x="0" y="0"/>
                </a:moveTo>
                <a:lnTo>
                  <a:pt x="1760055" y="0"/>
                </a:lnTo>
                <a:lnTo>
                  <a:pt x="1760055" y="1372048"/>
                </a:lnTo>
                <a:lnTo>
                  <a:pt x="0" y="1372048"/>
                </a:lnTo>
                <a:lnTo>
                  <a:pt x="0" y="0"/>
                </a:lnTo>
                <a:close/>
              </a:path>
            </a:pathLst>
          </a:custGeom>
          <a:blipFill>
            <a:blip r:embed="rId2"/>
            <a:stretch>
              <a:fillRect/>
            </a:stretch>
          </a:blipFill>
        </p:spPr>
        <p:txBody>
          <a:bodyPr/>
          <a:lstStyle/>
          <a:p>
            <a:endParaRPr lang="en-US"/>
          </a:p>
        </p:txBody>
      </p:sp>
      <p:pic>
        <p:nvPicPr>
          <p:cNvPr id="8" name="Picture 7" descr="A picture of Carl D. Perkins, US Representative from Kentucky. He is wearing a suit and tie. The picture is in black and white. ">
            <a:extLst>
              <a:ext uri="{FF2B5EF4-FFF2-40B4-BE49-F238E27FC236}">
                <a16:creationId xmlns:a16="http://schemas.microsoft.com/office/drawing/2014/main" id="{5A1E5E5F-A9D5-8463-29D9-4B36898E21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2826" y="2279166"/>
            <a:ext cx="3888458" cy="4455718"/>
          </a:xfrm>
          <a:prstGeom prst="rect">
            <a:avLst/>
          </a:prstGeom>
        </p:spPr>
      </p:pic>
      <p:sp>
        <p:nvSpPr>
          <p:cNvPr id="9" name="TextBox 8">
            <a:extLst>
              <a:ext uri="{FF2B5EF4-FFF2-40B4-BE49-F238E27FC236}">
                <a16:creationId xmlns:a16="http://schemas.microsoft.com/office/drawing/2014/main" id="{897372B5-C606-D5DF-D6BF-B1E0E0C65D1B}"/>
              </a:ext>
            </a:extLst>
          </p:cNvPr>
          <p:cNvSpPr txBox="1"/>
          <p:nvPr/>
        </p:nvSpPr>
        <p:spPr>
          <a:xfrm>
            <a:off x="1023078" y="7277100"/>
            <a:ext cx="5407955" cy="400110"/>
          </a:xfrm>
          <a:prstGeom prst="rect">
            <a:avLst/>
          </a:prstGeom>
          <a:noFill/>
        </p:spPr>
        <p:txBody>
          <a:bodyPr wrap="none" rtlCol="0">
            <a:spAutoFit/>
          </a:bodyPr>
          <a:lstStyle/>
          <a:p>
            <a:r>
              <a:rPr lang="en-US" sz="2000" b="1" dirty="0">
                <a:solidFill>
                  <a:schemeClr val="bg1"/>
                </a:solidFill>
              </a:rPr>
              <a:t>Carl D. Perkins, US Representative from Kentucky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0"/>
              </a:ext>
            </a:extLst>
          </p:cNvPr>
          <p:cNvGrpSpPr/>
          <p:nvPr/>
        </p:nvGrpSpPr>
        <p:grpSpPr>
          <a:xfrm rot="10799999">
            <a:off x="-2721503" y="5524369"/>
            <a:ext cx="5443005" cy="4762630"/>
            <a:chOff x="0" y="0"/>
            <a:chExt cx="812800" cy="711200"/>
          </a:xfrm>
        </p:grpSpPr>
        <p:sp>
          <p:nvSpPr>
            <p:cNvPr id="3" name="Freeform 3"/>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4435B"/>
            </a:solidFill>
          </p:spPr>
          <p:txBody>
            <a:bodyPr/>
            <a:lstStyle/>
            <a:p>
              <a:endParaRPr lang="en-US"/>
            </a:p>
          </p:txBody>
        </p:sp>
        <p:sp>
          <p:nvSpPr>
            <p:cNvPr id="4" name="TextBox 4"/>
            <p:cNvSpPr txBox="1"/>
            <p:nvPr/>
          </p:nvSpPr>
          <p:spPr>
            <a:xfrm>
              <a:off x="127000" y="-6350"/>
              <a:ext cx="558800" cy="387350"/>
            </a:xfrm>
            <a:prstGeom prst="rect">
              <a:avLst/>
            </a:prstGeom>
          </p:spPr>
          <p:txBody>
            <a:bodyPr lIns="50800" tIns="50800" rIns="50800" bIns="50800" rtlCol="0" anchor="ctr"/>
            <a:lstStyle/>
            <a:p>
              <a:pPr algn="ctr">
                <a:lnSpc>
                  <a:spcPts val="2659"/>
                </a:lnSpc>
              </a:pPr>
              <a:endParaRPr/>
            </a:p>
          </p:txBody>
        </p:sp>
      </p:grpSp>
      <p:grpSp>
        <p:nvGrpSpPr>
          <p:cNvPr id="6" name="Group 6">
            <a:extLst>
              <a:ext uri="{C183D7F6-B498-43B3-948B-1728B52AA6E4}">
                <adec:decorative xmlns:adec="http://schemas.microsoft.com/office/drawing/2017/decorative" val="0"/>
              </a:ext>
            </a:extLst>
          </p:cNvPr>
          <p:cNvGrpSpPr/>
          <p:nvPr/>
        </p:nvGrpSpPr>
        <p:grpSpPr>
          <a:xfrm rot="-1772257">
            <a:off x="1348828" y="4260975"/>
            <a:ext cx="1688777" cy="7462842"/>
            <a:chOff x="0" y="0"/>
            <a:chExt cx="444781" cy="1965522"/>
          </a:xfrm>
        </p:grpSpPr>
        <p:sp>
          <p:nvSpPr>
            <p:cNvPr id="7" name="Freeform 7"/>
            <p:cNvSpPr/>
            <p:nvPr/>
          </p:nvSpPr>
          <p:spPr>
            <a:xfrm>
              <a:off x="0" y="0"/>
              <a:ext cx="444781" cy="1965522"/>
            </a:xfrm>
            <a:custGeom>
              <a:avLst/>
              <a:gdLst/>
              <a:ahLst/>
              <a:cxnLst/>
              <a:rect l="l" t="t" r="r" b="b"/>
              <a:pathLst>
                <a:path w="444781" h="1965522">
                  <a:moveTo>
                    <a:pt x="0" y="0"/>
                  </a:moveTo>
                  <a:lnTo>
                    <a:pt x="444781" y="0"/>
                  </a:lnTo>
                  <a:lnTo>
                    <a:pt x="444781" y="1965522"/>
                  </a:lnTo>
                  <a:lnTo>
                    <a:pt x="0" y="1965522"/>
                  </a:lnTo>
                  <a:close/>
                </a:path>
              </a:pathLst>
            </a:custGeom>
            <a:solidFill>
              <a:srgbClr val="E1AF00"/>
            </a:solidFill>
          </p:spPr>
          <p:txBody>
            <a:bodyPr/>
            <a:lstStyle/>
            <a:p>
              <a:endParaRPr lang="en-US"/>
            </a:p>
          </p:txBody>
        </p:sp>
        <p:sp>
          <p:nvSpPr>
            <p:cNvPr id="8" name="TextBox 8"/>
            <p:cNvSpPr txBox="1"/>
            <p:nvPr/>
          </p:nvSpPr>
          <p:spPr>
            <a:xfrm>
              <a:off x="0" y="-57150"/>
              <a:ext cx="444781" cy="2022672"/>
            </a:xfrm>
            <a:prstGeom prst="rect">
              <a:avLst/>
            </a:prstGeom>
          </p:spPr>
          <p:txBody>
            <a:bodyPr lIns="50800" tIns="50800" rIns="50800" bIns="50800" rtlCol="0" anchor="ctr"/>
            <a:lstStyle/>
            <a:p>
              <a:pPr algn="ctr">
                <a:lnSpc>
                  <a:spcPts val="2659"/>
                </a:lnSpc>
              </a:pPr>
              <a:endParaRPr/>
            </a:p>
          </p:txBody>
        </p:sp>
      </p:grpSp>
      <p:grpSp>
        <p:nvGrpSpPr>
          <p:cNvPr id="12" name="Group 12">
            <a:extLst>
              <a:ext uri="{C183D7F6-B498-43B3-948B-1728B52AA6E4}">
                <adec:decorative xmlns:adec="http://schemas.microsoft.com/office/drawing/2017/decorative" val="0"/>
              </a:ext>
            </a:extLst>
          </p:cNvPr>
          <p:cNvGrpSpPr/>
          <p:nvPr/>
        </p:nvGrpSpPr>
        <p:grpSpPr>
          <a:xfrm rot="997894">
            <a:off x="571965" y="-1160059"/>
            <a:ext cx="1896148" cy="6729346"/>
            <a:chOff x="0" y="0"/>
            <a:chExt cx="499397" cy="1772338"/>
          </a:xfrm>
        </p:grpSpPr>
        <p:sp>
          <p:nvSpPr>
            <p:cNvPr id="13" name="Freeform 13"/>
            <p:cNvSpPr/>
            <p:nvPr/>
          </p:nvSpPr>
          <p:spPr>
            <a:xfrm>
              <a:off x="0" y="0"/>
              <a:ext cx="499397" cy="1772338"/>
            </a:xfrm>
            <a:custGeom>
              <a:avLst/>
              <a:gdLst/>
              <a:ahLst/>
              <a:cxnLst/>
              <a:rect l="l" t="t" r="r" b="b"/>
              <a:pathLst>
                <a:path w="499397" h="1772338">
                  <a:moveTo>
                    <a:pt x="0" y="0"/>
                  </a:moveTo>
                  <a:lnTo>
                    <a:pt x="499397" y="0"/>
                  </a:lnTo>
                  <a:lnTo>
                    <a:pt x="499397" y="1772338"/>
                  </a:lnTo>
                  <a:lnTo>
                    <a:pt x="0" y="1772338"/>
                  </a:lnTo>
                  <a:close/>
                </a:path>
              </a:pathLst>
            </a:custGeom>
            <a:solidFill>
              <a:srgbClr val="E1AF00"/>
            </a:solidFill>
          </p:spPr>
          <p:txBody>
            <a:bodyPr/>
            <a:lstStyle/>
            <a:p>
              <a:endParaRPr lang="en-US"/>
            </a:p>
          </p:txBody>
        </p:sp>
        <p:sp>
          <p:nvSpPr>
            <p:cNvPr id="14" name="TextBox 14"/>
            <p:cNvSpPr txBox="1"/>
            <p:nvPr/>
          </p:nvSpPr>
          <p:spPr>
            <a:xfrm>
              <a:off x="0" y="-57150"/>
              <a:ext cx="499397" cy="1829488"/>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573630" y="829120"/>
            <a:ext cx="7541370" cy="970394"/>
          </a:xfrm>
          <a:prstGeom prst="rect">
            <a:avLst/>
          </a:prstGeom>
        </p:spPr>
        <p:txBody>
          <a:bodyPr wrap="square" lIns="0" tIns="0" rIns="0" bIns="0" rtlCol="0" anchor="t">
            <a:spAutoFit/>
          </a:bodyPr>
          <a:lstStyle/>
          <a:p>
            <a:pPr algn="l">
              <a:lnSpc>
                <a:spcPts val="8399"/>
              </a:lnSpc>
            </a:pPr>
            <a:r>
              <a:rPr lang="en-US" sz="4400" b="1" dirty="0">
                <a:solidFill>
                  <a:srgbClr val="FFFFFF"/>
                </a:solidFill>
                <a:latin typeface="Calibri (MS) Bold"/>
                <a:ea typeface="Calibri (MS) Bold"/>
                <a:cs typeface="Calibri (MS) Bold"/>
                <a:sym typeface="Calibri (MS) Bold"/>
              </a:rPr>
              <a:t>? </a:t>
            </a:r>
            <a:endParaRPr lang="en-US" sz="4800" b="1" dirty="0">
              <a:solidFill>
                <a:srgbClr val="FFFFFF"/>
              </a:solidFill>
              <a:latin typeface="Calibri (MS) Bold"/>
              <a:ea typeface="Calibri (MS) Bold"/>
              <a:cs typeface="Calibri (MS) Bold"/>
              <a:sym typeface="Calibri (MS) Bold"/>
            </a:endParaRPr>
          </a:p>
        </p:txBody>
      </p:sp>
      <p:sp>
        <p:nvSpPr>
          <p:cNvPr id="16" name="TextBox 16"/>
          <p:cNvSpPr txBox="1">
            <a:spLocks/>
          </p:cNvSpPr>
          <p:nvPr/>
        </p:nvSpPr>
        <p:spPr>
          <a:xfrm>
            <a:off x="4104561" y="1240603"/>
            <a:ext cx="10771098" cy="839012"/>
          </a:xfrm>
          <a:prstGeom prst="rect">
            <a:avLst/>
          </a:prstGeom>
        </p:spPr>
        <p:txBody>
          <a:bodyPr wrap="square" lIns="0" tIns="0" rIns="0" bIns="0" rtlCol="0" anchor="t">
            <a:spAutoFit/>
          </a:bodyPr>
          <a:lstStyle/>
          <a:p>
            <a:pPr marL="0" marR="0" lvl="0" indent="0" algn="ctr" defTabSz="914400" rtl="0" eaLnBrk="1" fontAlgn="auto" latinLnBrk="0" hangingPunct="1">
              <a:lnSpc>
                <a:spcPts val="6438"/>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0000"/>
                </a:solidFill>
                <a:effectLst/>
                <a:uLnTx/>
                <a:uFillTx/>
                <a:latin typeface="Arial" panose="020B0604020202020204" pitchFamily="34" charset="0"/>
                <a:ea typeface="Calibri (MS) Bold"/>
                <a:cs typeface="Arial" panose="020B0604020202020204" pitchFamily="34" charset="0"/>
                <a:sym typeface="Calibri (MS) Bold"/>
              </a:rPr>
              <a:t>WHAT IS PERKINS V ACT?</a:t>
            </a:r>
          </a:p>
        </p:txBody>
      </p:sp>
      <p:sp>
        <p:nvSpPr>
          <p:cNvPr id="19" name="Freeform 19"/>
          <p:cNvSpPr/>
          <p:nvPr/>
        </p:nvSpPr>
        <p:spPr>
          <a:xfrm>
            <a:off x="15499245" y="7886252"/>
            <a:ext cx="1760055" cy="1372048"/>
          </a:xfrm>
          <a:custGeom>
            <a:avLst/>
            <a:gdLst/>
            <a:ahLst/>
            <a:cxnLst/>
            <a:rect l="l" t="t" r="r" b="b"/>
            <a:pathLst>
              <a:path w="1760055" h="1372048">
                <a:moveTo>
                  <a:pt x="0" y="0"/>
                </a:moveTo>
                <a:lnTo>
                  <a:pt x="1760055" y="0"/>
                </a:lnTo>
                <a:lnTo>
                  <a:pt x="1760055" y="1372048"/>
                </a:lnTo>
                <a:lnTo>
                  <a:pt x="0" y="1372048"/>
                </a:lnTo>
                <a:lnTo>
                  <a:pt x="0" y="0"/>
                </a:lnTo>
                <a:close/>
              </a:path>
            </a:pathLst>
          </a:custGeom>
          <a:blipFill>
            <a:blip r:embed="rId2"/>
            <a:stretch>
              <a:fillRect/>
            </a:stretch>
          </a:blipFill>
        </p:spPr>
        <p:txBody>
          <a:bodyPr/>
          <a:lstStyle/>
          <a:p>
            <a:endParaRPr lang="en-US"/>
          </a:p>
        </p:txBody>
      </p:sp>
      <p:sp>
        <p:nvSpPr>
          <p:cNvPr id="5" name="TextBox 4">
            <a:extLst>
              <a:ext uri="{FF2B5EF4-FFF2-40B4-BE49-F238E27FC236}">
                <a16:creationId xmlns:a16="http://schemas.microsoft.com/office/drawing/2014/main" id="{A08D5676-35F0-2559-86C1-813DD2ABF200}"/>
              </a:ext>
            </a:extLst>
          </p:cNvPr>
          <p:cNvSpPr txBox="1"/>
          <p:nvPr/>
        </p:nvSpPr>
        <p:spPr>
          <a:xfrm>
            <a:off x="4104561" y="2174009"/>
            <a:ext cx="11658600" cy="6186309"/>
          </a:xfrm>
          <a:prstGeom prst="rect">
            <a:avLst/>
          </a:prstGeom>
          <a:noFill/>
        </p:spPr>
        <p:txBody>
          <a:bodyPr wrap="square" rtlCol="0">
            <a:spAutoFit/>
          </a:bodyPr>
          <a:lstStyle/>
          <a:p>
            <a:endParaRPr lang="en-US" sz="3600" dirty="0"/>
          </a:p>
          <a:p>
            <a:r>
              <a:rPr lang="en-US" sz="3600" dirty="0">
                <a:latin typeface="Arial" panose="020B0604020202020204" pitchFamily="34" charset="0"/>
                <a:cs typeface="Arial" panose="020B0604020202020204" pitchFamily="34" charset="0"/>
              </a:rPr>
              <a:t>Perkins V, formally known as the </a:t>
            </a:r>
            <a:r>
              <a:rPr lang="en-US" sz="3600" b="1" i="1" dirty="0">
                <a:latin typeface="Arial" panose="020B0604020202020204" pitchFamily="34" charset="0"/>
                <a:cs typeface="Arial" panose="020B0604020202020204" pitchFamily="34" charset="0"/>
              </a:rPr>
              <a:t>Strengthening Career and Technical Education for the 21st Century Act</a:t>
            </a:r>
            <a:r>
              <a:rPr lang="en-US" sz="3600" dirty="0">
                <a:latin typeface="Arial" panose="020B0604020202020204" pitchFamily="34" charset="0"/>
                <a:cs typeface="Arial" panose="020B0604020202020204" pitchFamily="34" charset="0"/>
              </a:rPr>
              <a:t>, is the fifth iteration of the Carl D. Perkins Career and Technical Education Act, reauthorized in 2018. This federal law governs the allocation of grant funds and the guidelines for Career and Technical Education (CTE) programs across the United States. The primary goal of Perkins V is to increase access to high-quality CTE programs that prepare students for high-wage, high-skill, and in-demand careers.</a:t>
            </a:r>
          </a:p>
        </p:txBody>
      </p:sp>
    </p:spTree>
    <p:extLst>
      <p:ext uri="{BB962C8B-B14F-4D97-AF65-F5344CB8AC3E}">
        <p14:creationId xmlns:p14="http://schemas.microsoft.com/office/powerpoint/2010/main" val="39102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6242" y="907192"/>
            <a:ext cx="18454641" cy="1186881"/>
            <a:chOff x="0" y="0"/>
            <a:chExt cx="4534197" cy="312594"/>
          </a:xfrm>
        </p:grpSpPr>
        <p:sp>
          <p:nvSpPr>
            <p:cNvPr id="3" name="Freeform 3"/>
            <p:cNvSpPr/>
            <p:nvPr/>
          </p:nvSpPr>
          <p:spPr>
            <a:xfrm>
              <a:off x="0" y="0"/>
              <a:ext cx="4534196" cy="312594"/>
            </a:xfrm>
            <a:custGeom>
              <a:avLst/>
              <a:gdLst/>
              <a:ahLst/>
              <a:cxnLst/>
              <a:rect l="l" t="t" r="r" b="b"/>
              <a:pathLst>
                <a:path w="4534196" h="312594">
                  <a:moveTo>
                    <a:pt x="41372" y="0"/>
                  </a:moveTo>
                  <a:lnTo>
                    <a:pt x="4492824" y="0"/>
                  </a:lnTo>
                  <a:cubicBezTo>
                    <a:pt x="4515674" y="0"/>
                    <a:pt x="4534196" y="18523"/>
                    <a:pt x="4534196" y="41372"/>
                  </a:cubicBezTo>
                  <a:lnTo>
                    <a:pt x="4534196" y="271222"/>
                  </a:lnTo>
                  <a:cubicBezTo>
                    <a:pt x="4534196" y="294071"/>
                    <a:pt x="4515674" y="312594"/>
                    <a:pt x="4492824" y="312594"/>
                  </a:cubicBezTo>
                  <a:lnTo>
                    <a:pt x="41372" y="312594"/>
                  </a:lnTo>
                  <a:cubicBezTo>
                    <a:pt x="18523" y="312594"/>
                    <a:pt x="0" y="294071"/>
                    <a:pt x="0" y="271222"/>
                  </a:cubicBezTo>
                  <a:lnTo>
                    <a:pt x="0" y="41372"/>
                  </a:lnTo>
                  <a:cubicBezTo>
                    <a:pt x="0" y="18523"/>
                    <a:pt x="18523" y="0"/>
                    <a:pt x="41372" y="0"/>
                  </a:cubicBezTo>
                  <a:close/>
                </a:path>
              </a:pathLst>
            </a:custGeom>
            <a:solidFill>
              <a:srgbClr val="14435B"/>
            </a:solidFill>
          </p:spPr>
          <p:txBody>
            <a:bodyPr/>
            <a:lstStyle/>
            <a:p>
              <a:endParaRPr lang="en-US"/>
            </a:p>
          </p:txBody>
        </p:sp>
        <p:sp>
          <p:nvSpPr>
            <p:cNvPr id="4" name="TextBox 4"/>
            <p:cNvSpPr txBox="1"/>
            <p:nvPr/>
          </p:nvSpPr>
          <p:spPr>
            <a:xfrm>
              <a:off x="0" y="-57150"/>
              <a:ext cx="4534197" cy="36974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228600" y="839915"/>
            <a:ext cx="17907000" cy="2085636"/>
          </a:xfrm>
          <a:prstGeom prst="rect">
            <a:avLst/>
          </a:prstGeom>
        </p:spPr>
        <p:txBody>
          <a:bodyPr wrap="square" lIns="0" tIns="0" rIns="0" bIns="0" rtlCol="0" anchor="t">
            <a:spAutoFit/>
          </a:bodyPr>
          <a:lstStyle/>
          <a:p>
            <a:pPr algn="l">
              <a:lnSpc>
                <a:spcPts val="8539"/>
              </a:lnSpc>
            </a:pPr>
            <a:r>
              <a:rPr lang="en-US" sz="6099" b="1" cap="all" dirty="0">
                <a:solidFill>
                  <a:srgbClr val="FFFFFF"/>
                </a:solidFill>
                <a:latin typeface="Arial" panose="020B0604020202020204" pitchFamily="34" charset="0"/>
                <a:ea typeface="Calibri (MS) Bold"/>
                <a:cs typeface="Arial" panose="020B0604020202020204" pitchFamily="34" charset="0"/>
                <a:sym typeface="Calibri (MS) Bold"/>
              </a:rPr>
              <a:t>North Carolina Perkins Funding Distribution</a:t>
            </a:r>
          </a:p>
        </p:txBody>
      </p:sp>
      <p:sp>
        <p:nvSpPr>
          <p:cNvPr id="7" name="Freeform 7"/>
          <p:cNvSpPr/>
          <p:nvPr/>
        </p:nvSpPr>
        <p:spPr>
          <a:xfrm>
            <a:off x="8524573" y="8548746"/>
            <a:ext cx="1238855" cy="965748"/>
          </a:xfrm>
          <a:custGeom>
            <a:avLst/>
            <a:gdLst/>
            <a:ahLst/>
            <a:cxnLst/>
            <a:rect l="l" t="t" r="r" b="b"/>
            <a:pathLst>
              <a:path w="1238855" h="965748">
                <a:moveTo>
                  <a:pt x="0" y="0"/>
                </a:moveTo>
                <a:lnTo>
                  <a:pt x="1238854" y="0"/>
                </a:lnTo>
                <a:lnTo>
                  <a:pt x="1238854" y="965748"/>
                </a:lnTo>
                <a:lnTo>
                  <a:pt x="0" y="965748"/>
                </a:lnTo>
                <a:lnTo>
                  <a:pt x="0" y="0"/>
                </a:lnTo>
                <a:close/>
              </a:path>
            </a:pathLst>
          </a:custGeom>
          <a:blipFill>
            <a:blip r:embed="rId2"/>
            <a:stretch>
              <a:fillRect/>
            </a:stretch>
          </a:blipFill>
        </p:spPr>
        <p:txBody>
          <a:bodyPr/>
          <a:lstStyle/>
          <a:p>
            <a:endParaRPr lang="en-US"/>
          </a:p>
        </p:txBody>
      </p:sp>
      <p:sp>
        <p:nvSpPr>
          <p:cNvPr id="6" name="Title 5">
            <a:extLst>
              <a:ext uri="{FF2B5EF4-FFF2-40B4-BE49-F238E27FC236}">
                <a16:creationId xmlns:a16="http://schemas.microsoft.com/office/drawing/2014/main" id="{41F43EC3-B64A-4FA3-E2A5-4CF035F400C8}"/>
              </a:ext>
            </a:extLst>
          </p:cNvPr>
          <p:cNvSpPr>
            <a:spLocks noGrp="1"/>
          </p:cNvSpPr>
          <p:nvPr>
            <p:ph type="title"/>
          </p:nvPr>
        </p:nvSpPr>
        <p:spPr>
          <a:xfrm>
            <a:off x="691645" y="2563332"/>
            <a:ext cx="11516042" cy="1403873"/>
          </a:xfrm>
        </p:spPr>
        <p:txBody>
          <a:bodyPr>
            <a:normAutofit/>
          </a:bodyPr>
          <a:lstStyle/>
          <a:p>
            <a:br>
              <a:rPr lang="en-US" dirty="0"/>
            </a:br>
            <a:br>
              <a:rPr lang="en-US" dirty="0"/>
            </a:br>
            <a:br>
              <a:rPr lang="en-US" dirty="0"/>
            </a:br>
            <a:endParaRPr lang="en-US" dirty="0"/>
          </a:p>
        </p:txBody>
      </p:sp>
      <p:sp>
        <p:nvSpPr>
          <p:cNvPr id="9" name="Text Placeholder 8">
            <a:extLst>
              <a:ext uri="{FF2B5EF4-FFF2-40B4-BE49-F238E27FC236}">
                <a16:creationId xmlns:a16="http://schemas.microsoft.com/office/drawing/2014/main" id="{3DA91082-91EC-EE86-5AEA-E9306EF45FBD}"/>
              </a:ext>
            </a:extLst>
          </p:cNvPr>
          <p:cNvSpPr>
            <a:spLocks noGrp="1"/>
          </p:cNvSpPr>
          <p:nvPr>
            <p:ph type="body" sz="half" idx="2"/>
          </p:nvPr>
        </p:nvSpPr>
        <p:spPr>
          <a:xfrm>
            <a:off x="1021278" y="2311065"/>
            <a:ext cx="8122722" cy="7068743"/>
          </a:xfrm>
        </p:spPr>
        <p:txBody>
          <a:bodyPr>
            <a:normAutofit/>
          </a:bodyPr>
          <a:lstStyle/>
          <a:p>
            <a:r>
              <a:rPr lang="en-US" sz="3200" b="1" dirty="0">
                <a:solidFill>
                  <a:srgbClr val="14435B"/>
                </a:solidFill>
                <a:latin typeface="Arial" panose="020B0604020202020204" pitchFamily="34" charset="0"/>
                <a:cs typeface="Arial" panose="020B0604020202020204" pitchFamily="34" charset="0"/>
              </a:rPr>
              <a:t>Perkins grant funds are divided with secondary receiving two-thirds and postsecondary one-third of the total state allocation.</a:t>
            </a:r>
          </a:p>
          <a:p>
            <a:endParaRPr lang="en-US" sz="28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Postsecondary Allocation Formula:</a:t>
            </a: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Based on the percentage of CTE students receiving </a:t>
            </a:r>
            <a:r>
              <a:rPr lang="en-US" sz="2400" b="1" dirty="0">
                <a:latin typeface="Arial" panose="020B0604020202020204" pitchFamily="34" charset="0"/>
                <a:cs typeface="Arial" panose="020B0604020202020204" pitchFamily="34" charset="0"/>
              </a:rPr>
              <a:t>Pell Grants</a:t>
            </a:r>
            <a:r>
              <a:rPr lang="en-US" sz="2400" dirty="0">
                <a:latin typeface="Arial" panose="020B0604020202020204" pitchFamily="34" charset="0"/>
                <a:cs typeface="Arial" panose="020B0604020202020204" pitchFamily="34" charset="0"/>
              </a:rPr>
              <a:t> or </a:t>
            </a:r>
            <a:r>
              <a:rPr lang="en-US" sz="2400" b="1" dirty="0">
                <a:latin typeface="Arial" panose="020B0604020202020204" pitchFamily="34" charset="0"/>
                <a:cs typeface="Arial" panose="020B0604020202020204" pitchFamily="34" charset="0"/>
              </a:rPr>
              <a:t>BIA</a:t>
            </a:r>
            <a:r>
              <a:rPr lang="en-US" sz="2400" dirty="0">
                <a:latin typeface="Arial" panose="020B0604020202020204" pitchFamily="34" charset="0"/>
                <a:cs typeface="Arial" panose="020B0604020202020204" pitchFamily="34" charset="0"/>
              </a:rPr>
              <a:t> assistance.</a:t>
            </a: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Pell Grant and BIA assistance verification forms are distributed each spring.</a:t>
            </a:r>
          </a:p>
          <a:p>
            <a:pPr marL="285750" indent="-28575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Postsecondary Eligibility:</a:t>
            </a:r>
            <a:endParaRPr lang="en-US"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 To qualify for Perkins funds, community colleges or consortia must receive a minimum allocation of $50,000 through formula funding.</a:t>
            </a:r>
          </a:p>
          <a:p>
            <a:endParaRPr lang="en-US" dirty="0"/>
          </a:p>
        </p:txBody>
      </p:sp>
      <p:graphicFrame>
        <p:nvGraphicFramePr>
          <p:cNvPr id="21" name="Content Placeholder 20" descr="Picture of a pie chart reflecting postsecondary distribution of Perkins V Funds. 85% are basic grant to colleges, 10% are from state leadership, and 5% are from state administration.">
            <a:extLst>
              <a:ext uri="{FF2B5EF4-FFF2-40B4-BE49-F238E27FC236}">
                <a16:creationId xmlns:a16="http://schemas.microsoft.com/office/drawing/2014/main" id="{5881118F-45C9-C800-614C-C0C2FFDCFD90}"/>
              </a:ext>
            </a:extLst>
          </p:cNvPr>
          <p:cNvGraphicFramePr>
            <a:graphicFrameLocks noGrp="1"/>
          </p:cNvGraphicFramePr>
          <p:nvPr>
            <p:ph idx="1"/>
            <p:extLst>
              <p:ext uri="{D42A27DB-BD31-4B8C-83A1-F6EECF244321}">
                <p14:modId xmlns:p14="http://schemas.microsoft.com/office/powerpoint/2010/main" val="2528632151"/>
              </p:ext>
            </p:extLst>
          </p:nvPr>
        </p:nvGraphicFramePr>
        <p:xfrm>
          <a:off x="8531947" y="2311066"/>
          <a:ext cx="8014810" cy="61029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7908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083213" y="3258091"/>
            <a:ext cx="4655605" cy="5715730"/>
            <a:chOff x="0" y="-57150"/>
            <a:chExt cx="1226168" cy="1505377"/>
          </a:xfrm>
        </p:grpSpPr>
        <p:sp>
          <p:nvSpPr>
            <p:cNvPr id="4" name="Freeform 4"/>
            <p:cNvSpPr/>
            <p:nvPr/>
          </p:nvSpPr>
          <p:spPr>
            <a:xfrm>
              <a:off x="0" y="0"/>
              <a:ext cx="1226168" cy="1448227"/>
            </a:xfrm>
            <a:custGeom>
              <a:avLst/>
              <a:gdLst/>
              <a:ahLst/>
              <a:cxnLst/>
              <a:rect l="l" t="t" r="r" b="b"/>
              <a:pathLst>
                <a:path w="1226168" h="1448227">
                  <a:moveTo>
                    <a:pt x="89798" y="0"/>
                  </a:moveTo>
                  <a:lnTo>
                    <a:pt x="1136370" y="0"/>
                  </a:lnTo>
                  <a:cubicBezTo>
                    <a:pt x="1185964" y="0"/>
                    <a:pt x="1226168" y="40204"/>
                    <a:pt x="1226168" y="89798"/>
                  </a:cubicBezTo>
                  <a:lnTo>
                    <a:pt x="1226168" y="1358429"/>
                  </a:lnTo>
                  <a:cubicBezTo>
                    <a:pt x="1226168" y="1382245"/>
                    <a:pt x="1216707" y="1405086"/>
                    <a:pt x="1199866" y="1421926"/>
                  </a:cubicBezTo>
                  <a:cubicBezTo>
                    <a:pt x="1183026" y="1438766"/>
                    <a:pt x="1160185" y="1448227"/>
                    <a:pt x="1136370" y="1448227"/>
                  </a:cubicBezTo>
                  <a:lnTo>
                    <a:pt x="89798" y="1448227"/>
                  </a:lnTo>
                  <a:cubicBezTo>
                    <a:pt x="65982" y="1448227"/>
                    <a:pt x="43142" y="1438766"/>
                    <a:pt x="26301" y="1421926"/>
                  </a:cubicBezTo>
                  <a:cubicBezTo>
                    <a:pt x="9461" y="1405086"/>
                    <a:pt x="0" y="1382245"/>
                    <a:pt x="0" y="1358429"/>
                  </a:cubicBezTo>
                  <a:lnTo>
                    <a:pt x="0" y="89798"/>
                  </a:lnTo>
                  <a:cubicBezTo>
                    <a:pt x="0" y="40204"/>
                    <a:pt x="40204" y="0"/>
                    <a:pt x="89798" y="0"/>
                  </a:cubicBezTo>
                  <a:close/>
                </a:path>
              </a:pathLst>
            </a:custGeom>
            <a:solidFill>
              <a:srgbClr val="E1AF00"/>
            </a:solidFill>
          </p:spPr>
          <p:txBody>
            <a:bodyPr anchor="b" anchorCtr="1"/>
            <a:lstStyle/>
            <a:p>
              <a:endParaRPr lang="en-US" dirty="0"/>
            </a:p>
          </p:txBody>
        </p:sp>
        <p:sp>
          <p:nvSpPr>
            <p:cNvPr id="5" name="TextBox 5"/>
            <p:cNvSpPr txBox="1"/>
            <p:nvPr/>
          </p:nvSpPr>
          <p:spPr>
            <a:xfrm>
              <a:off x="0" y="-57150"/>
              <a:ext cx="1226168" cy="1505377"/>
            </a:xfrm>
            <a:prstGeom prst="rect">
              <a:avLst/>
            </a:prstGeom>
          </p:spPr>
          <p:txBody>
            <a:bodyPr lIns="50800" tIns="50800" rIns="50800" bIns="50800" rtlCol="0" anchor="b" anchorCtr="1"/>
            <a:lstStyle/>
            <a:p>
              <a:pPr algn="ctr">
                <a:lnSpc>
                  <a:spcPts val="2659"/>
                </a:lnSpc>
              </a:pPr>
              <a:endParaRPr dirty="0"/>
            </a:p>
          </p:txBody>
        </p:sp>
      </p:grpSp>
      <p:grpSp>
        <p:nvGrpSpPr>
          <p:cNvPr id="6" name="Group 6"/>
          <p:cNvGrpSpPr/>
          <p:nvPr/>
        </p:nvGrpSpPr>
        <p:grpSpPr>
          <a:xfrm>
            <a:off x="1083213" y="981646"/>
            <a:ext cx="16121573" cy="1633562"/>
            <a:chOff x="0" y="0"/>
            <a:chExt cx="2780033" cy="430239"/>
          </a:xfrm>
        </p:grpSpPr>
        <p:sp>
          <p:nvSpPr>
            <p:cNvPr id="7" name="Freeform 7"/>
            <p:cNvSpPr/>
            <p:nvPr/>
          </p:nvSpPr>
          <p:spPr>
            <a:xfrm>
              <a:off x="0" y="0"/>
              <a:ext cx="2780033" cy="430239"/>
            </a:xfrm>
            <a:custGeom>
              <a:avLst/>
              <a:gdLst/>
              <a:ahLst/>
              <a:cxnLst/>
              <a:rect l="l" t="t" r="r" b="b"/>
              <a:pathLst>
                <a:path w="2780033" h="430239">
                  <a:moveTo>
                    <a:pt x="67478" y="0"/>
                  </a:moveTo>
                  <a:lnTo>
                    <a:pt x="2712556" y="0"/>
                  </a:lnTo>
                  <a:cubicBezTo>
                    <a:pt x="2730452" y="0"/>
                    <a:pt x="2747615" y="7109"/>
                    <a:pt x="2760270" y="19764"/>
                  </a:cubicBezTo>
                  <a:cubicBezTo>
                    <a:pt x="2772924" y="32418"/>
                    <a:pt x="2780033" y="49581"/>
                    <a:pt x="2780033" y="67478"/>
                  </a:cubicBezTo>
                  <a:lnTo>
                    <a:pt x="2780033" y="362761"/>
                  </a:lnTo>
                  <a:cubicBezTo>
                    <a:pt x="2780033" y="400028"/>
                    <a:pt x="2749822" y="430239"/>
                    <a:pt x="2712556" y="430239"/>
                  </a:cubicBezTo>
                  <a:lnTo>
                    <a:pt x="67478" y="430239"/>
                  </a:lnTo>
                  <a:cubicBezTo>
                    <a:pt x="30211" y="430239"/>
                    <a:pt x="0" y="400028"/>
                    <a:pt x="0" y="362761"/>
                  </a:cubicBezTo>
                  <a:lnTo>
                    <a:pt x="0" y="67478"/>
                  </a:lnTo>
                  <a:cubicBezTo>
                    <a:pt x="0" y="30211"/>
                    <a:pt x="30211" y="0"/>
                    <a:pt x="67478" y="0"/>
                  </a:cubicBezTo>
                  <a:close/>
                </a:path>
              </a:pathLst>
            </a:custGeom>
            <a:solidFill>
              <a:srgbClr val="E1AF00"/>
            </a:solidFill>
          </p:spPr>
          <p:txBody>
            <a:bodyPr/>
            <a:lstStyle/>
            <a:p>
              <a:endParaRPr lang="en-US"/>
            </a:p>
          </p:txBody>
        </p:sp>
        <p:sp>
          <p:nvSpPr>
            <p:cNvPr id="8" name="TextBox 8"/>
            <p:cNvSpPr txBox="1"/>
            <p:nvPr/>
          </p:nvSpPr>
          <p:spPr>
            <a:xfrm>
              <a:off x="0" y="-57150"/>
              <a:ext cx="2780033" cy="487389"/>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83212" y="1005257"/>
            <a:ext cx="16121573" cy="2481705"/>
          </a:xfrm>
          <a:prstGeom prst="rect">
            <a:avLst/>
          </a:prstGeom>
        </p:spPr>
        <p:txBody>
          <a:bodyPr wrap="square" lIns="0" tIns="0" rIns="0" bIns="0" rtlCol="0" anchor="t">
            <a:spAutoFit/>
          </a:bodyPr>
          <a:lstStyle/>
          <a:p>
            <a:pPr algn="ctr">
              <a:lnSpc>
                <a:spcPts val="10240"/>
              </a:lnSpc>
            </a:pPr>
            <a:r>
              <a:rPr lang="en-US" sz="6600" b="1" dirty="0">
                <a:solidFill>
                  <a:srgbClr val="FFFFFF"/>
                </a:solidFill>
                <a:latin typeface="Arial" panose="020B0604020202020204" pitchFamily="34" charset="0"/>
                <a:ea typeface="Calibri (MS) Bold"/>
                <a:cs typeface="Arial" panose="020B0604020202020204" pitchFamily="34" charset="0"/>
                <a:sym typeface="Calibri (MS) Bold"/>
              </a:rPr>
              <a:t>WHAT ARE THE KEY GOALS OF PERKINS V?</a:t>
            </a:r>
          </a:p>
        </p:txBody>
      </p:sp>
      <p:grpSp>
        <p:nvGrpSpPr>
          <p:cNvPr id="11" name="Group 11"/>
          <p:cNvGrpSpPr/>
          <p:nvPr/>
        </p:nvGrpSpPr>
        <p:grpSpPr>
          <a:xfrm>
            <a:off x="2814515" y="2879729"/>
            <a:ext cx="1190707" cy="1190707"/>
            <a:chOff x="0" y="0"/>
            <a:chExt cx="1587609" cy="1587609"/>
          </a:xfrm>
        </p:grpSpPr>
        <p:grpSp>
          <p:nvGrpSpPr>
            <p:cNvPr id="12" name="Group 12"/>
            <p:cNvGrpSpPr/>
            <p:nvPr/>
          </p:nvGrpSpPr>
          <p:grpSpPr>
            <a:xfrm>
              <a:off x="0" y="0"/>
              <a:ext cx="1587609" cy="1587609"/>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D60"/>
              </a:solidFill>
            </p:spPr>
            <p:txBody>
              <a:bodyPr/>
              <a:lstStyle/>
              <a:p>
                <a:endParaRPr lang="en-US"/>
              </a:p>
            </p:txBody>
          </p:sp>
          <p:sp>
            <p:nvSpPr>
              <p:cNvPr id="14" name="TextBox 14"/>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351128" y="-163523"/>
              <a:ext cx="885354" cy="1635903"/>
            </a:xfrm>
            <a:prstGeom prst="rect">
              <a:avLst/>
            </a:prstGeom>
          </p:spPr>
          <p:txBody>
            <a:bodyPr lIns="0" tIns="0" rIns="0" bIns="0" rtlCol="0" anchor="t">
              <a:spAutoFit/>
            </a:bodyPr>
            <a:lstStyle/>
            <a:p>
              <a:pPr algn="ctr">
                <a:lnSpc>
                  <a:spcPts val="9417"/>
                </a:lnSpc>
                <a:spcBef>
                  <a:spcPct val="0"/>
                </a:spcBef>
              </a:pPr>
              <a:r>
                <a:rPr lang="en-US" sz="6727" b="1">
                  <a:solidFill>
                    <a:srgbClr val="FFFFFF"/>
                  </a:solidFill>
                  <a:latin typeface="Calibri (MS) Bold"/>
                  <a:ea typeface="Calibri (MS) Bold"/>
                  <a:cs typeface="Calibri (MS) Bold"/>
                  <a:sym typeface="Calibri (MS) Bold"/>
                </a:rPr>
                <a:t>1</a:t>
              </a:r>
            </a:p>
          </p:txBody>
        </p:sp>
      </p:grpSp>
      <p:grpSp>
        <p:nvGrpSpPr>
          <p:cNvPr id="16" name="Group 16"/>
          <p:cNvGrpSpPr/>
          <p:nvPr/>
        </p:nvGrpSpPr>
        <p:grpSpPr>
          <a:xfrm>
            <a:off x="6820093" y="3475082"/>
            <a:ext cx="4655605" cy="5498738"/>
            <a:chOff x="0" y="0"/>
            <a:chExt cx="1226168" cy="1448227"/>
          </a:xfrm>
        </p:grpSpPr>
        <p:sp>
          <p:nvSpPr>
            <p:cNvPr id="17" name="Freeform 17"/>
            <p:cNvSpPr/>
            <p:nvPr/>
          </p:nvSpPr>
          <p:spPr>
            <a:xfrm>
              <a:off x="0" y="0"/>
              <a:ext cx="1226168" cy="1448227"/>
            </a:xfrm>
            <a:custGeom>
              <a:avLst/>
              <a:gdLst/>
              <a:ahLst/>
              <a:cxnLst/>
              <a:rect l="l" t="t" r="r" b="b"/>
              <a:pathLst>
                <a:path w="1226168" h="1448227">
                  <a:moveTo>
                    <a:pt x="89798" y="0"/>
                  </a:moveTo>
                  <a:lnTo>
                    <a:pt x="1136370" y="0"/>
                  </a:lnTo>
                  <a:cubicBezTo>
                    <a:pt x="1185964" y="0"/>
                    <a:pt x="1226168" y="40204"/>
                    <a:pt x="1226168" y="89798"/>
                  </a:cubicBezTo>
                  <a:lnTo>
                    <a:pt x="1226168" y="1358429"/>
                  </a:lnTo>
                  <a:cubicBezTo>
                    <a:pt x="1226168" y="1382245"/>
                    <a:pt x="1216707" y="1405086"/>
                    <a:pt x="1199866" y="1421926"/>
                  </a:cubicBezTo>
                  <a:cubicBezTo>
                    <a:pt x="1183026" y="1438766"/>
                    <a:pt x="1160185" y="1448227"/>
                    <a:pt x="1136370" y="1448227"/>
                  </a:cubicBezTo>
                  <a:lnTo>
                    <a:pt x="89798" y="1448227"/>
                  </a:lnTo>
                  <a:cubicBezTo>
                    <a:pt x="65982" y="1448227"/>
                    <a:pt x="43142" y="1438766"/>
                    <a:pt x="26301" y="1421926"/>
                  </a:cubicBezTo>
                  <a:cubicBezTo>
                    <a:pt x="9461" y="1405086"/>
                    <a:pt x="0" y="1382245"/>
                    <a:pt x="0" y="1358429"/>
                  </a:cubicBezTo>
                  <a:lnTo>
                    <a:pt x="0" y="89798"/>
                  </a:lnTo>
                  <a:cubicBezTo>
                    <a:pt x="0" y="40204"/>
                    <a:pt x="40204" y="0"/>
                    <a:pt x="89798" y="0"/>
                  </a:cubicBezTo>
                  <a:close/>
                </a:path>
              </a:pathLst>
            </a:custGeom>
            <a:solidFill>
              <a:srgbClr val="E1AF00"/>
            </a:solidFill>
          </p:spPr>
          <p:txBody>
            <a:bodyPr/>
            <a:lstStyle/>
            <a:p>
              <a:endParaRPr lang="en-US"/>
            </a:p>
          </p:txBody>
        </p:sp>
        <p:sp>
          <p:nvSpPr>
            <p:cNvPr id="18" name="TextBox 18"/>
            <p:cNvSpPr txBox="1"/>
            <p:nvPr/>
          </p:nvSpPr>
          <p:spPr>
            <a:xfrm>
              <a:off x="0" y="-57150"/>
              <a:ext cx="1226168" cy="1505377"/>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8548647" y="2879729"/>
            <a:ext cx="1190707" cy="1190707"/>
            <a:chOff x="0" y="0"/>
            <a:chExt cx="1587609" cy="1587609"/>
          </a:xfrm>
        </p:grpSpPr>
        <p:grpSp>
          <p:nvGrpSpPr>
            <p:cNvPr id="20" name="Group 20"/>
            <p:cNvGrpSpPr/>
            <p:nvPr/>
          </p:nvGrpSpPr>
          <p:grpSpPr>
            <a:xfrm>
              <a:off x="0" y="0"/>
              <a:ext cx="1587609" cy="158760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D60"/>
              </a:solidFill>
            </p:spPr>
            <p:txBody>
              <a:bodyPr/>
              <a:lstStyle/>
              <a:p>
                <a:endParaRPr lang="en-US"/>
              </a:p>
            </p:txBody>
          </p:sp>
          <p:sp>
            <p:nvSpPr>
              <p:cNvPr id="22" name="TextBox 2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351128" y="-163523"/>
              <a:ext cx="885354" cy="1635903"/>
            </a:xfrm>
            <a:prstGeom prst="rect">
              <a:avLst/>
            </a:prstGeom>
          </p:spPr>
          <p:txBody>
            <a:bodyPr lIns="0" tIns="0" rIns="0" bIns="0" rtlCol="0" anchor="t">
              <a:spAutoFit/>
            </a:bodyPr>
            <a:lstStyle/>
            <a:p>
              <a:pPr algn="ctr">
                <a:lnSpc>
                  <a:spcPts val="9417"/>
                </a:lnSpc>
                <a:spcBef>
                  <a:spcPct val="0"/>
                </a:spcBef>
              </a:pPr>
              <a:r>
                <a:rPr lang="en-US" sz="6727" b="1">
                  <a:solidFill>
                    <a:srgbClr val="FFFFFF"/>
                  </a:solidFill>
                  <a:latin typeface="Calibri (MS) Bold"/>
                  <a:ea typeface="Calibri (MS) Bold"/>
                  <a:cs typeface="Calibri (MS) Bold"/>
                  <a:sym typeface="Calibri (MS) Bold"/>
                </a:rPr>
                <a:t>2</a:t>
              </a:r>
            </a:p>
          </p:txBody>
        </p:sp>
      </p:grpSp>
      <p:grpSp>
        <p:nvGrpSpPr>
          <p:cNvPr id="24" name="Group 24"/>
          <p:cNvGrpSpPr/>
          <p:nvPr/>
        </p:nvGrpSpPr>
        <p:grpSpPr>
          <a:xfrm>
            <a:off x="12549182" y="3387918"/>
            <a:ext cx="4655605" cy="5498738"/>
            <a:chOff x="0" y="0"/>
            <a:chExt cx="1226168" cy="1448227"/>
          </a:xfrm>
        </p:grpSpPr>
        <p:sp>
          <p:nvSpPr>
            <p:cNvPr id="25" name="Freeform 25"/>
            <p:cNvSpPr/>
            <p:nvPr/>
          </p:nvSpPr>
          <p:spPr>
            <a:xfrm>
              <a:off x="0" y="0"/>
              <a:ext cx="1226168" cy="1448227"/>
            </a:xfrm>
            <a:custGeom>
              <a:avLst/>
              <a:gdLst/>
              <a:ahLst/>
              <a:cxnLst/>
              <a:rect l="l" t="t" r="r" b="b"/>
              <a:pathLst>
                <a:path w="1226168" h="1448227">
                  <a:moveTo>
                    <a:pt x="89798" y="0"/>
                  </a:moveTo>
                  <a:lnTo>
                    <a:pt x="1136370" y="0"/>
                  </a:lnTo>
                  <a:cubicBezTo>
                    <a:pt x="1185964" y="0"/>
                    <a:pt x="1226168" y="40204"/>
                    <a:pt x="1226168" y="89798"/>
                  </a:cubicBezTo>
                  <a:lnTo>
                    <a:pt x="1226168" y="1358429"/>
                  </a:lnTo>
                  <a:cubicBezTo>
                    <a:pt x="1226168" y="1382245"/>
                    <a:pt x="1216707" y="1405086"/>
                    <a:pt x="1199866" y="1421926"/>
                  </a:cubicBezTo>
                  <a:cubicBezTo>
                    <a:pt x="1183026" y="1438766"/>
                    <a:pt x="1160185" y="1448227"/>
                    <a:pt x="1136370" y="1448227"/>
                  </a:cubicBezTo>
                  <a:lnTo>
                    <a:pt x="89798" y="1448227"/>
                  </a:lnTo>
                  <a:cubicBezTo>
                    <a:pt x="65982" y="1448227"/>
                    <a:pt x="43142" y="1438766"/>
                    <a:pt x="26301" y="1421926"/>
                  </a:cubicBezTo>
                  <a:cubicBezTo>
                    <a:pt x="9461" y="1405086"/>
                    <a:pt x="0" y="1382245"/>
                    <a:pt x="0" y="1358429"/>
                  </a:cubicBezTo>
                  <a:lnTo>
                    <a:pt x="0" y="89798"/>
                  </a:lnTo>
                  <a:cubicBezTo>
                    <a:pt x="0" y="40204"/>
                    <a:pt x="40204" y="0"/>
                    <a:pt x="89798" y="0"/>
                  </a:cubicBezTo>
                  <a:close/>
                </a:path>
              </a:pathLst>
            </a:custGeom>
            <a:solidFill>
              <a:srgbClr val="E1AF00"/>
            </a:solidFill>
          </p:spPr>
          <p:txBody>
            <a:bodyPr/>
            <a:lstStyle/>
            <a:p>
              <a:endParaRPr lang="en-US"/>
            </a:p>
          </p:txBody>
        </p:sp>
        <p:sp>
          <p:nvSpPr>
            <p:cNvPr id="26" name="TextBox 26"/>
            <p:cNvSpPr txBox="1"/>
            <p:nvPr/>
          </p:nvSpPr>
          <p:spPr>
            <a:xfrm>
              <a:off x="0" y="-57150"/>
              <a:ext cx="1226168" cy="1505377"/>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4281631" y="2879729"/>
            <a:ext cx="1190707" cy="1190707"/>
            <a:chOff x="0" y="0"/>
            <a:chExt cx="1587609" cy="1587609"/>
          </a:xfrm>
        </p:grpSpPr>
        <p:grpSp>
          <p:nvGrpSpPr>
            <p:cNvPr id="28" name="Group 28"/>
            <p:cNvGrpSpPr/>
            <p:nvPr/>
          </p:nvGrpSpPr>
          <p:grpSpPr>
            <a:xfrm>
              <a:off x="0" y="0"/>
              <a:ext cx="1587609" cy="1587609"/>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D60"/>
              </a:solidFill>
            </p:spPr>
            <p:txBody>
              <a:bodyPr/>
              <a:lstStyle/>
              <a:p>
                <a:endParaRPr lang="en-US"/>
              </a:p>
            </p:txBody>
          </p:sp>
          <p:sp>
            <p:nvSpPr>
              <p:cNvPr id="30" name="TextBox 30"/>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351128" y="-163523"/>
              <a:ext cx="885354" cy="1635903"/>
            </a:xfrm>
            <a:prstGeom prst="rect">
              <a:avLst/>
            </a:prstGeom>
          </p:spPr>
          <p:txBody>
            <a:bodyPr lIns="0" tIns="0" rIns="0" bIns="0" rtlCol="0" anchor="t">
              <a:spAutoFit/>
            </a:bodyPr>
            <a:lstStyle/>
            <a:p>
              <a:pPr algn="ctr">
                <a:lnSpc>
                  <a:spcPts val="9417"/>
                </a:lnSpc>
                <a:spcBef>
                  <a:spcPct val="0"/>
                </a:spcBef>
              </a:pPr>
              <a:r>
                <a:rPr lang="en-US" sz="6727" b="1">
                  <a:solidFill>
                    <a:srgbClr val="FFFFFF"/>
                  </a:solidFill>
                  <a:latin typeface="Calibri (MS) Bold"/>
                  <a:ea typeface="Calibri (MS) Bold"/>
                  <a:cs typeface="Calibri (MS) Bold"/>
                  <a:sym typeface="Calibri (MS) Bold"/>
                </a:rPr>
                <a:t>3</a:t>
              </a:r>
            </a:p>
          </p:txBody>
        </p:sp>
      </p:grpSp>
      <p:sp>
        <p:nvSpPr>
          <p:cNvPr id="32" name="TextBox 32"/>
          <p:cNvSpPr txBox="1"/>
          <p:nvPr/>
        </p:nvSpPr>
        <p:spPr>
          <a:xfrm>
            <a:off x="1403262" y="3995083"/>
            <a:ext cx="4008021" cy="4616841"/>
          </a:xfrm>
          <a:prstGeom prst="rect">
            <a:avLst/>
          </a:prstGeom>
        </p:spPr>
        <p:txBody>
          <a:bodyPr lIns="0" tIns="0" rIns="0" bIns="0" rtlCol="0" anchor="ctr">
            <a:spAutoFit/>
          </a:bodyPr>
          <a:lstStyle/>
          <a:p>
            <a:pPr marL="430471" lvl="1" algn="l">
              <a:lnSpc>
                <a:spcPts val="3987"/>
              </a:lnSpc>
            </a:pPr>
            <a:r>
              <a:rPr lang="en-US" sz="4400" b="1" dirty="0">
                <a:solidFill>
                  <a:srgbClr val="14435B"/>
                </a:solidFill>
                <a:latin typeface="Arial" panose="020B0604020202020204" pitchFamily="34" charset="0"/>
                <a:ea typeface="Calibri (MS) Bold"/>
                <a:cs typeface="Arial" panose="020B0604020202020204" pitchFamily="34" charset="0"/>
                <a:sym typeface="Calibri (MS) Bold"/>
              </a:rPr>
              <a:t>Expand access to high-quality Career and Technical Education (CTE) programs for all students</a:t>
            </a:r>
            <a:r>
              <a:rPr lang="en-US" sz="4400" dirty="0">
                <a:latin typeface="Arial" panose="020B0604020202020204" pitchFamily="34" charset="0"/>
                <a:cs typeface="Arial" panose="020B0604020202020204" pitchFamily="34" charset="0"/>
              </a:rPr>
              <a:t> </a:t>
            </a:r>
            <a:endParaRPr lang="en-US" sz="4400" dirty="0">
              <a:solidFill>
                <a:srgbClr val="000000"/>
              </a:solidFill>
              <a:latin typeface="Arial" panose="020B0604020202020204" pitchFamily="34" charset="0"/>
              <a:ea typeface="Calibri (MS)"/>
              <a:cs typeface="Arial" panose="020B0604020202020204" pitchFamily="34" charset="0"/>
              <a:sym typeface="Calibri (MS)"/>
            </a:endParaRPr>
          </a:p>
        </p:txBody>
      </p:sp>
      <p:sp>
        <p:nvSpPr>
          <p:cNvPr id="33" name="TextBox 33"/>
          <p:cNvSpPr txBox="1"/>
          <p:nvPr/>
        </p:nvSpPr>
        <p:spPr>
          <a:xfrm>
            <a:off x="6820093" y="5121213"/>
            <a:ext cx="4655605" cy="2628989"/>
          </a:xfrm>
          <a:prstGeom prst="rect">
            <a:avLst/>
          </a:prstGeom>
        </p:spPr>
        <p:txBody>
          <a:bodyPr wrap="square" lIns="0" tIns="0" rIns="0" bIns="0" rtlCol="0" anchor="ctr" anchorCtr="1">
            <a:spAutoFit/>
          </a:bodyPr>
          <a:lstStyle/>
          <a:p>
            <a:pPr marL="334642" lvl="1">
              <a:lnSpc>
                <a:spcPts val="3409"/>
              </a:lnSpc>
            </a:pPr>
            <a:r>
              <a:rPr lang="en-US" sz="4400" b="1" dirty="0">
                <a:solidFill>
                  <a:srgbClr val="14435B"/>
                </a:solidFill>
                <a:latin typeface="Arial" panose="020B0604020202020204" pitchFamily="34" charset="0"/>
                <a:ea typeface="Calibri (MS) Bold"/>
                <a:cs typeface="Arial" panose="020B0604020202020204" pitchFamily="34" charset="0"/>
                <a:sym typeface="Calibri (MS) Bold"/>
              </a:rPr>
              <a:t>Prepare students for high-wage, high skill, and   in-demand careers</a:t>
            </a:r>
          </a:p>
          <a:p>
            <a:pPr marL="669283" lvl="1" indent="-334641" algn="l">
              <a:lnSpc>
                <a:spcPts val="3409"/>
              </a:lnSpc>
              <a:buFont typeface="Arial"/>
              <a:buChar char="•"/>
            </a:pPr>
            <a:endParaRPr lang="en-US" sz="3600" dirty="0">
              <a:solidFill>
                <a:srgbClr val="000000"/>
              </a:solidFill>
              <a:latin typeface="Calibri (MS)"/>
              <a:ea typeface="Calibri (MS)"/>
              <a:cs typeface="Calibri (MS)"/>
              <a:sym typeface="Calibri (MS)"/>
            </a:endParaRPr>
          </a:p>
        </p:txBody>
      </p:sp>
      <p:sp>
        <p:nvSpPr>
          <p:cNvPr id="34" name="TextBox 34"/>
          <p:cNvSpPr txBox="1"/>
          <p:nvPr/>
        </p:nvSpPr>
        <p:spPr>
          <a:xfrm>
            <a:off x="12553077" y="4956271"/>
            <a:ext cx="4651710" cy="3446841"/>
          </a:xfrm>
          <a:prstGeom prst="rect">
            <a:avLst/>
          </a:prstGeom>
        </p:spPr>
        <p:txBody>
          <a:bodyPr wrap="square" lIns="0" tIns="0" rIns="0" bIns="0" rtlCol="0" anchor="ctr" anchorCtr="1">
            <a:spAutoFit/>
          </a:bodyPr>
          <a:lstStyle/>
          <a:p>
            <a:pPr marL="334642" lvl="1">
              <a:lnSpc>
                <a:spcPts val="3409"/>
              </a:lnSpc>
            </a:pPr>
            <a:r>
              <a:rPr lang="en-US" sz="4400" b="1" dirty="0">
                <a:solidFill>
                  <a:srgbClr val="14435B"/>
                </a:solidFill>
                <a:latin typeface="Arial" panose="020B0604020202020204" pitchFamily="34" charset="0"/>
                <a:ea typeface="Calibri (MS) Bold"/>
                <a:cs typeface="Arial" panose="020B0604020202020204" pitchFamily="34" charset="0"/>
                <a:sym typeface="Calibri (MS) Bold"/>
              </a:rPr>
              <a:t>Requires colleges to conduct a Comprehensive Local Needs Assessment (CLNA)</a:t>
            </a:r>
          </a:p>
          <a:p>
            <a:pPr marL="334642" lvl="1" algn="l">
              <a:lnSpc>
                <a:spcPts val="3409"/>
              </a:lnSpc>
            </a:pPr>
            <a:endParaRPr lang="en-US" sz="2000" dirty="0">
              <a:solidFill>
                <a:srgbClr val="000000"/>
              </a:solidFill>
              <a:latin typeface="Calibri (MS)"/>
              <a:ea typeface="Calibri (MS)"/>
              <a:cs typeface="Calibri (MS)"/>
              <a:sym typeface="Calibri (MS)"/>
            </a:endParaRPr>
          </a:p>
        </p:txBody>
      </p:sp>
      <p:pic>
        <p:nvPicPr>
          <p:cNvPr id="37" name="Picture 36">
            <a:extLst>
              <a:ext uri="{FF2B5EF4-FFF2-40B4-BE49-F238E27FC236}">
                <a16:creationId xmlns:a16="http://schemas.microsoft.com/office/drawing/2014/main" id="{0F170ED5-25C2-2EA8-4C36-BDA6D2CACB34}"/>
              </a:ext>
            </a:extLst>
          </p:cNvPr>
          <p:cNvPicPr>
            <a:picLocks noChangeAspect="1"/>
          </p:cNvPicPr>
          <p:nvPr/>
        </p:nvPicPr>
        <p:blipFill>
          <a:blip r:embed="rId3"/>
          <a:stretch>
            <a:fillRect/>
          </a:stretch>
        </p:blipFill>
        <p:spPr>
          <a:xfrm>
            <a:off x="15967192" y="9103647"/>
            <a:ext cx="1237595" cy="96934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799999">
            <a:off x="9144000" y="6390939"/>
            <a:ext cx="5443005" cy="4762630"/>
            <a:chOff x="0" y="0"/>
            <a:chExt cx="812800" cy="711200"/>
          </a:xfrm>
        </p:grpSpPr>
        <p:sp>
          <p:nvSpPr>
            <p:cNvPr id="3" name="Freeform 3"/>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4435B"/>
            </a:solidFill>
          </p:spPr>
          <p:txBody>
            <a:bodyPr/>
            <a:lstStyle/>
            <a:p>
              <a:endParaRPr lang="en-US"/>
            </a:p>
          </p:txBody>
        </p:sp>
        <p:sp>
          <p:nvSpPr>
            <p:cNvPr id="4" name="TextBox 4"/>
            <p:cNvSpPr txBox="1"/>
            <p:nvPr/>
          </p:nvSpPr>
          <p:spPr>
            <a:xfrm>
              <a:off x="127000" y="-6350"/>
              <a:ext cx="558800" cy="38735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4357799">
            <a:off x="9498029" y="2033600"/>
            <a:ext cx="7216534" cy="342785"/>
          </a:xfrm>
          <a:custGeom>
            <a:avLst/>
            <a:gdLst/>
            <a:ahLst/>
            <a:cxnLst/>
            <a:rect l="l" t="t" r="r" b="b"/>
            <a:pathLst>
              <a:path w="7216534" h="342785">
                <a:moveTo>
                  <a:pt x="0" y="0"/>
                </a:moveTo>
                <a:lnTo>
                  <a:pt x="7216534" y="0"/>
                </a:lnTo>
                <a:lnTo>
                  <a:pt x="7216534" y="342785"/>
                </a:lnTo>
                <a:lnTo>
                  <a:pt x="0" y="342785"/>
                </a:lnTo>
                <a:lnTo>
                  <a:pt x="0" y="0"/>
                </a:lnTo>
                <a:close/>
              </a:path>
            </a:pathLst>
          </a:custGeom>
          <a:blipFill>
            <a:blip r:embed="rId2">
              <a:alphaModFix amt="55000"/>
            </a:blip>
            <a:stretch>
              <a:fillRect/>
            </a:stretch>
          </a:blipFill>
        </p:spPr>
        <p:txBody>
          <a:bodyPr/>
          <a:lstStyle/>
          <a:p>
            <a:endParaRPr lang="en-US"/>
          </a:p>
        </p:txBody>
      </p:sp>
      <p:grpSp>
        <p:nvGrpSpPr>
          <p:cNvPr id="6" name="Group 6"/>
          <p:cNvGrpSpPr/>
          <p:nvPr/>
        </p:nvGrpSpPr>
        <p:grpSpPr>
          <a:xfrm rot="-1772257">
            <a:off x="12430713" y="4432942"/>
            <a:ext cx="1688777" cy="7462842"/>
            <a:chOff x="0" y="0"/>
            <a:chExt cx="444781" cy="1965522"/>
          </a:xfrm>
        </p:grpSpPr>
        <p:sp>
          <p:nvSpPr>
            <p:cNvPr id="7" name="Freeform 7"/>
            <p:cNvSpPr/>
            <p:nvPr/>
          </p:nvSpPr>
          <p:spPr>
            <a:xfrm>
              <a:off x="0" y="0"/>
              <a:ext cx="444781" cy="1965522"/>
            </a:xfrm>
            <a:custGeom>
              <a:avLst/>
              <a:gdLst/>
              <a:ahLst/>
              <a:cxnLst/>
              <a:rect l="l" t="t" r="r" b="b"/>
              <a:pathLst>
                <a:path w="444781" h="1965522">
                  <a:moveTo>
                    <a:pt x="0" y="0"/>
                  </a:moveTo>
                  <a:lnTo>
                    <a:pt x="444781" y="0"/>
                  </a:lnTo>
                  <a:lnTo>
                    <a:pt x="444781" y="1965522"/>
                  </a:lnTo>
                  <a:lnTo>
                    <a:pt x="0" y="1965522"/>
                  </a:lnTo>
                  <a:close/>
                </a:path>
              </a:pathLst>
            </a:custGeom>
            <a:solidFill>
              <a:srgbClr val="E1AF00"/>
            </a:solidFill>
          </p:spPr>
          <p:txBody>
            <a:bodyPr/>
            <a:lstStyle/>
            <a:p>
              <a:endParaRPr lang="en-US"/>
            </a:p>
          </p:txBody>
        </p:sp>
        <p:sp>
          <p:nvSpPr>
            <p:cNvPr id="8" name="TextBox 8"/>
            <p:cNvSpPr txBox="1"/>
            <p:nvPr/>
          </p:nvSpPr>
          <p:spPr>
            <a:xfrm>
              <a:off x="0" y="-57150"/>
              <a:ext cx="444781" cy="2022672"/>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649787" y="829120"/>
            <a:ext cx="12130042" cy="1186881"/>
            <a:chOff x="0" y="0"/>
            <a:chExt cx="2525308" cy="312594"/>
          </a:xfrm>
        </p:grpSpPr>
        <p:sp>
          <p:nvSpPr>
            <p:cNvPr id="10" name="Freeform 10"/>
            <p:cNvSpPr/>
            <p:nvPr/>
          </p:nvSpPr>
          <p:spPr>
            <a:xfrm>
              <a:off x="0" y="0"/>
              <a:ext cx="2525308" cy="312594"/>
            </a:xfrm>
            <a:custGeom>
              <a:avLst/>
              <a:gdLst/>
              <a:ahLst/>
              <a:cxnLst/>
              <a:rect l="l" t="t" r="r" b="b"/>
              <a:pathLst>
                <a:path w="2525308" h="312594">
                  <a:moveTo>
                    <a:pt x="74284" y="0"/>
                  </a:moveTo>
                  <a:lnTo>
                    <a:pt x="2451024" y="0"/>
                  </a:lnTo>
                  <a:cubicBezTo>
                    <a:pt x="2470726" y="0"/>
                    <a:pt x="2489620" y="7826"/>
                    <a:pt x="2503551" y="21757"/>
                  </a:cubicBezTo>
                  <a:cubicBezTo>
                    <a:pt x="2517482" y="35688"/>
                    <a:pt x="2525308" y="54583"/>
                    <a:pt x="2525308" y="74284"/>
                  </a:cubicBezTo>
                  <a:lnTo>
                    <a:pt x="2525308" y="238310"/>
                  </a:lnTo>
                  <a:cubicBezTo>
                    <a:pt x="2525308" y="258011"/>
                    <a:pt x="2517482" y="276906"/>
                    <a:pt x="2503551" y="290837"/>
                  </a:cubicBezTo>
                  <a:cubicBezTo>
                    <a:pt x="2489620" y="304768"/>
                    <a:pt x="2470726" y="312594"/>
                    <a:pt x="2451024" y="312594"/>
                  </a:cubicBezTo>
                  <a:lnTo>
                    <a:pt x="74284" y="312594"/>
                  </a:lnTo>
                  <a:cubicBezTo>
                    <a:pt x="33258" y="312594"/>
                    <a:pt x="0" y="279336"/>
                    <a:pt x="0" y="238310"/>
                  </a:cubicBezTo>
                  <a:lnTo>
                    <a:pt x="0" y="74284"/>
                  </a:lnTo>
                  <a:cubicBezTo>
                    <a:pt x="0" y="54583"/>
                    <a:pt x="7826" y="35688"/>
                    <a:pt x="21757" y="21757"/>
                  </a:cubicBezTo>
                  <a:cubicBezTo>
                    <a:pt x="35688" y="7826"/>
                    <a:pt x="54583" y="0"/>
                    <a:pt x="74284" y="0"/>
                  </a:cubicBezTo>
                  <a:close/>
                </a:path>
              </a:pathLst>
            </a:custGeom>
            <a:solidFill>
              <a:srgbClr val="14435B"/>
            </a:solidFill>
          </p:spPr>
          <p:txBody>
            <a:bodyPr/>
            <a:lstStyle/>
            <a:p>
              <a:endParaRPr lang="en-US"/>
            </a:p>
          </p:txBody>
        </p:sp>
        <p:sp>
          <p:nvSpPr>
            <p:cNvPr id="11" name="TextBox 11"/>
            <p:cNvSpPr txBox="1"/>
            <p:nvPr/>
          </p:nvSpPr>
          <p:spPr>
            <a:xfrm>
              <a:off x="0" y="-57150"/>
              <a:ext cx="2525308" cy="369744"/>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997894">
            <a:off x="11624246" y="-988530"/>
            <a:ext cx="1896148" cy="6729346"/>
            <a:chOff x="0" y="0"/>
            <a:chExt cx="499397" cy="1772338"/>
          </a:xfrm>
        </p:grpSpPr>
        <p:sp>
          <p:nvSpPr>
            <p:cNvPr id="13" name="Freeform 13"/>
            <p:cNvSpPr/>
            <p:nvPr/>
          </p:nvSpPr>
          <p:spPr>
            <a:xfrm>
              <a:off x="0" y="0"/>
              <a:ext cx="499397" cy="1772338"/>
            </a:xfrm>
            <a:custGeom>
              <a:avLst/>
              <a:gdLst/>
              <a:ahLst/>
              <a:cxnLst/>
              <a:rect l="l" t="t" r="r" b="b"/>
              <a:pathLst>
                <a:path w="499397" h="1772338">
                  <a:moveTo>
                    <a:pt x="0" y="0"/>
                  </a:moveTo>
                  <a:lnTo>
                    <a:pt x="499397" y="0"/>
                  </a:lnTo>
                  <a:lnTo>
                    <a:pt x="499397" y="1772338"/>
                  </a:lnTo>
                  <a:lnTo>
                    <a:pt x="0" y="1772338"/>
                  </a:lnTo>
                  <a:close/>
                </a:path>
              </a:pathLst>
            </a:custGeom>
            <a:solidFill>
              <a:srgbClr val="E1AF00"/>
            </a:solidFill>
          </p:spPr>
          <p:txBody>
            <a:bodyPr/>
            <a:lstStyle/>
            <a:p>
              <a:endParaRPr lang="en-US"/>
            </a:p>
          </p:txBody>
        </p:sp>
        <p:sp>
          <p:nvSpPr>
            <p:cNvPr id="14" name="TextBox 14"/>
            <p:cNvSpPr txBox="1"/>
            <p:nvPr/>
          </p:nvSpPr>
          <p:spPr>
            <a:xfrm>
              <a:off x="0" y="-57150"/>
              <a:ext cx="499397" cy="1829488"/>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573629" y="829120"/>
            <a:ext cx="10887145" cy="1031373"/>
          </a:xfrm>
          <a:prstGeom prst="rect">
            <a:avLst/>
          </a:prstGeom>
        </p:spPr>
        <p:txBody>
          <a:bodyPr wrap="square" lIns="0" tIns="0" rIns="0" bIns="0" rtlCol="0" anchor="t">
            <a:spAutoFit/>
          </a:bodyPr>
          <a:lstStyle/>
          <a:p>
            <a:pPr algn="l">
              <a:lnSpc>
                <a:spcPts val="8399"/>
              </a:lnSpc>
            </a:pPr>
            <a:r>
              <a:rPr lang="en-US" sz="6600" b="1" dirty="0">
                <a:solidFill>
                  <a:srgbClr val="FFFFFF"/>
                </a:solidFill>
                <a:latin typeface="Arial" panose="020B0604020202020204" pitchFamily="34" charset="0"/>
                <a:ea typeface="Calibri (MS) Bold"/>
                <a:cs typeface="Arial" panose="020B0604020202020204" pitchFamily="34" charset="0"/>
                <a:sym typeface="Calibri (MS) Bold"/>
              </a:rPr>
              <a:t>KEY COMPONENTS</a:t>
            </a:r>
            <a:endParaRPr lang="en-US" sz="7200" b="1" dirty="0">
              <a:solidFill>
                <a:srgbClr val="FFFFFF"/>
              </a:solidFill>
              <a:latin typeface="Arial" panose="020B0604020202020204" pitchFamily="34" charset="0"/>
              <a:ea typeface="Calibri (MS) Bold"/>
              <a:cs typeface="Arial" panose="020B0604020202020204" pitchFamily="34" charset="0"/>
              <a:sym typeface="Calibri (MS) Bold"/>
            </a:endParaRPr>
          </a:p>
        </p:txBody>
      </p:sp>
      <p:sp>
        <p:nvSpPr>
          <p:cNvPr id="16" name="TextBox 16"/>
          <p:cNvSpPr txBox="1"/>
          <p:nvPr/>
        </p:nvSpPr>
        <p:spPr>
          <a:xfrm>
            <a:off x="13468948" y="3929840"/>
            <a:ext cx="4455987" cy="823174"/>
          </a:xfrm>
          <a:prstGeom prst="rect">
            <a:avLst/>
          </a:prstGeom>
        </p:spPr>
        <p:txBody>
          <a:bodyPr lIns="0" tIns="0" rIns="0" bIns="0" rtlCol="0" anchor="t">
            <a:spAutoFit/>
          </a:bodyPr>
          <a:lstStyle/>
          <a:p>
            <a:pPr algn="ctr">
              <a:lnSpc>
                <a:spcPts val="6438"/>
              </a:lnSpc>
            </a:pPr>
            <a:r>
              <a:rPr lang="en-US" sz="6132" b="1" dirty="0">
                <a:solidFill>
                  <a:srgbClr val="000000"/>
                </a:solidFill>
                <a:latin typeface="Calibri (MS) Bold"/>
                <a:ea typeface="Calibri (MS) Bold"/>
                <a:cs typeface="Calibri (MS) Bold"/>
                <a:sym typeface="Calibri (MS) Bold"/>
              </a:rPr>
              <a:t>Perkins V</a:t>
            </a:r>
          </a:p>
        </p:txBody>
      </p:sp>
      <p:sp>
        <p:nvSpPr>
          <p:cNvPr id="18" name="Freeform 18"/>
          <p:cNvSpPr/>
          <p:nvPr/>
        </p:nvSpPr>
        <p:spPr>
          <a:xfrm>
            <a:off x="13856683" y="5361649"/>
            <a:ext cx="3680519" cy="88946"/>
          </a:xfrm>
          <a:custGeom>
            <a:avLst/>
            <a:gdLst/>
            <a:ahLst/>
            <a:cxnLst/>
            <a:rect l="l" t="t" r="r" b="b"/>
            <a:pathLst>
              <a:path w="3680519" h="88946">
                <a:moveTo>
                  <a:pt x="0" y="0"/>
                </a:moveTo>
                <a:lnTo>
                  <a:pt x="3680519" y="0"/>
                </a:lnTo>
                <a:lnTo>
                  <a:pt x="3680519" y="88946"/>
                </a:lnTo>
                <a:lnTo>
                  <a:pt x="0" y="8894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9" name="Freeform 19"/>
          <p:cNvSpPr/>
          <p:nvPr/>
        </p:nvSpPr>
        <p:spPr>
          <a:xfrm>
            <a:off x="15499245" y="7886252"/>
            <a:ext cx="1760055" cy="1372048"/>
          </a:xfrm>
          <a:custGeom>
            <a:avLst/>
            <a:gdLst/>
            <a:ahLst/>
            <a:cxnLst/>
            <a:rect l="l" t="t" r="r" b="b"/>
            <a:pathLst>
              <a:path w="1760055" h="1372048">
                <a:moveTo>
                  <a:pt x="0" y="0"/>
                </a:moveTo>
                <a:lnTo>
                  <a:pt x="1760055" y="0"/>
                </a:lnTo>
                <a:lnTo>
                  <a:pt x="1760055" y="1372048"/>
                </a:lnTo>
                <a:lnTo>
                  <a:pt x="0" y="1372048"/>
                </a:lnTo>
                <a:lnTo>
                  <a:pt x="0" y="0"/>
                </a:lnTo>
                <a:close/>
              </a:path>
            </a:pathLst>
          </a:custGeom>
          <a:blipFill>
            <a:blip r:embed="rId5"/>
            <a:stretch>
              <a:fillRect/>
            </a:stretch>
          </a:blipFill>
        </p:spPr>
        <p:txBody>
          <a:bodyPr/>
          <a:lstStyle/>
          <a:p>
            <a:endParaRPr lang="en-US"/>
          </a:p>
        </p:txBody>
      </p:sp>
      <p:graphicFrame>
        <p:nvGraphicFramePr>
          <p:cNvPr id="21" name="TextBox 17">
            <a:extLst>
              <a:ext uri="{FF2B5EF4-FFF2-40B4-BE49-F238E27FC236}">
                <a16:creationId xmlns:a16="http://schemas.microsoft.com/office/drawing/2014/main" id="{AE789997-8E84-E8DB-1033-FC1D3DE6EF12}"/>
              </a:ext>
            </a:extLst>
          </p:cNvPr>
          <p:cNvGraphicFramePr/>
          <p:nvPr>
            <p:extLst>
              <p:ext uri="{D42A27DB-BD31-4B8C-83A1-F6EECF244321}">
                <p14:modId xmlns:p14="http://schemas.microsoft.com/office/powerpoint/2010/main" val="1389340423"/>
              </p:ext>
            </p:extLst>
          </p:nvPr>
        </p:nvGraphicFramePr>
        <p:xfrm>
          <a:off x="18479" y="2540364"/>
          <a:ext cx="9911911" cy="564257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E014A0-A86D-F410-E5E2-E186E7C33E85}"/>
              </a:ext>
            </a:extLst>
          </p:cNvPr>
          <p:cNvSpPr>
            <a:spLocks noGrp="1"/>
          </p:cNvSpPr>
          <p:nvPr>
            <p:ph type="title"/>
          </p:nvPr>
        </p:nvSpPr>
        <p:spPr>
          <a:xfrm>
            <a:off x="1142700" y="1143001"/>
            <a:ext cx="8001295" cy="2562363"/>
          </a:xfrm>
        </p:spPr>
        <p:style>
          <a:lnRef idx="2">
            <a:schemeClr val="accent1">
              <a:shade val="15000"/>
            </a:schemeClr>
          </a:lnRef>
          <a:fillRef idx="1">
            <a:schemeClr val="accent1"/>
          </a:fillRef>
          <a:effectRef idx="0">
            <a:schemeClr val="accent1"/>
          </a:effectRef>
          <a:fontRef idx="minor">
            <a:schemeClr val="lt1"/>
          </a:fontRef>
        </p:style>
        <p:txBody>
          <a:bodyPr anchor="ctr">
            <a:normAutofit/>
          </a:bodyPr>
          <a:lstStyle/>
          <a:p>
            <a:pPr>
              <a:lnSpc>
                <a:spcPct val="90000"/>
              </a:lnSpc>
            </a:pPr>
            <a:r>
              <a:rPr lang="en-US" sz="4800" b="1" cap="all" dirty="0">
                <a:latin typeface="Arial" panose="020B0604020202020204" pitchFamily="34" charset="0"/>
                <a:cs typeface="Arial" panose="020B0604020202020204" pitchFamily="34" charset="0"/>
              </a:rPr>
              <a:t>Emphasis on Career Pathways &amp; Industry Partnerships</a:t>
            </a:r>
          </a:p>
        </p:txBody>
      </p:sp>
      <p:sp>
        <p:nvSpPr>
          <p:cNvPr id="9" name="Rectangle 4">
            <a:extLst>
              <a:ext uri="{FF2B5EF4-FFF2-40B4-BE49-F238E27FC236}">
                <a16:creationId xmlns:a16="http://schemas.microsoft.com/office/drawing/2014/main" id="{8E7F2816-A0F0-9C8E-A275-F1BCDA041522}"/>
              </a:ext>
            </a:extLst>
          </p:cNvPr>
          <p:cNvSpPr>
            <a:spLocks noGrp="1" noChangeArrowheads="1"/>
          </p:cNvSpPr>
          <p:nvPr>
            <p:ph idx="1"/>
          </p:nvPr>
        </p:nvSpPr>
        <p:spPr bwMode="auto">
          <a:xfrm>
            <a:off x="1142700" y="3705366"/>
            <a:ext cx="8001295" cy="565475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lnSpc>
                <a:spcPct val="90000"/>
              </a:lnSpc>
              <a:spcBef>
                <a:spcPct val="0"/>
              </a:spcBef>
              <a:spcAft>
                <a:spcPts val="600"/>
              </a:spcAft>
              <a:buClrTx/>
              <a:buSzTx/>
              <a:buNone/>
              <a:tabLst/>
            </a:pPr>
            <a:r>
              <a:rPr kumimoji="0" lang="en-US" altLang="en-US" sz="3000" b="1" i="0" u="none" strike="noStrike" cap="none" normalizeH="0" baseline="0" dirty="0">
                <a:ln>
                  <a:noFill/>
                </a:ln>
                <a:effectLst/>
                <a:latin typeface="Arial" panose="020B0604020202020204" pitchFamily="34" charset="0"/>
              </a:rPr>
              <a:t>Career Pathways</a:t>
            </a:r>
            <a:r>
              <a:rPr kumimoji="0" lang="en-US" altLang="en-US" sz="3000" b="0" i="0" u="none" strike="noStrike" cap="none" normalizeH="0" baseline="0" dirty="0">
                <a:ln>
                  <a:noFill/>
                </a:ln>
                <a:effectLst/>
                <a:latin typeface="Arial" panose="020B0604020202020204" pitchFamily="34" charset="0"/>
              </a:rPr>
              <a:t>:</a:t>
            </a:r>
          </a:p>
          <a:p>
            <a:pPr marL="0" marR="0" lvl="0" indent="0" defTabSz="914400" rtl="0" eaLnBrk="0" fontAlgn="base" latinLnBrk="0" hangingPunct="0">
              <a:lnSpc>
                <a:spcPct val="90000"/>
              </a:lnSpc>
              <a:spcBef>
                <a:spcPct val="0"/>
              </a:spcBef>
              <a:spcAft>
                <a:spcPts val="600"/>
              </a:spcAft>
              <a:buClrTx/>
              <a:buSzTx/>
              <a:buNone/>
              <a:tabLst/>
            </a:pPr>
            <a:r>
              <a:rPr kumimoji="0" lang="en-US" altLang="en-US" sz="3000" b="0" i="0" u="none" strike="noStrike" cap="none" normalizeH="0" baseline="0" dirty="0">
                <a:ln>
                  <a:noFill/>
                </a:ln>
                <a:effectLst/>
                <a:latin typeface="Arial" panose="020B0604020202020204" pitchFamily="34" charset="0"/>
              </a:rPr>
              <a:t>Programs structured to provide clear paths to credentials and job opportunities in high-demand fields</a:t>
            </a:r>
          </a:p>
          <a:p>
            <a:pPr marL="0" marR="0" lvl="0" indent="0" defTabSz="914400" rtl="0" eaLnBrk="0" fontAlgn="base" latinLnBrk="0" hangingPunct="0">
              <a:lnSpc>
                <a:spcPct val="90000"/>
              </a:lnSpc>
              <a:spcBef>
                <a:spcPct val="0"/>
              </a:spcBef>
              <a:spcAft>
                <a:spcPts val="600"/>
              </a:spcAft>
              <a:buClrTx/>
              <a:buSzTx/>
              <a:buNone/>
              <a:tabLst/>
            </a:pPr>
            <a:r>
              <a:rPr kumimoji="0" lang="en-US" altLang="en-US" sz="3000" b="1" i="0" u="none" strike="noStrike" cap="none" normalizeH="0" baseline="0" dirty="0">
                <a:ln>
                  <a:noFill/>
                </a:ln>
                <a:effectLst/>
                <a:latin typeface="Arial" panose="020B0604020202020204" pitchFamily="34" charset="0"/>
              </a:rPr>
              <a:t>Industry Partnerships</a:t>
            </a:r>
            <a:r>
              <a:rPr kumimoji="0" lang="en-US" altLang="en-US" sz="3000" b="0" i="0" u="none" strike="noStrike" cap="none" normalizeH="0" baseline="0" dirty="0">
                <a:ln>
                  <a:noFill/>
                </a:ln>
                <a:effectLst/>
                <a:latin typeface="Arial" panose="020B0604020202020204" pitchFamily="34" charset="0"/>
              </a:rPr>
              <a:t>:</a:t>
            </a:r>
          </a:p>
          <a:p>
            <a:pPr marL="0" marR="0" lvl="0" indent="0" defTabSz="914400" rtl="0" eaLnBrk="0" fontAlgn="base" latinLnBrk="0" hangingPunct="0">
              <a:lnSpc>
                <a:spcPct val="90000"/>
              </a:lnSpc>
              <a:spcBef>
                <a:spcPct val="0"/>
              </a:spcBef>
              <a:spcAft>
                <a:spcPts val="600"/>
              </a:spcAft>
              <a:buClrTx/>
              <a:buSzTx/>
              <a:buNone/>
              <a:tabLst/>
            </a:pPr>
            <a:r>
              <a:rPr kumimoji="0" lang="en-US" altLang="en-US" sz="3000" b="0" i="0" u="none" strike="noStrike" cap="none" normalizeH="0" baseline="0" dirty="0">
                <a:ln>
                  <a:noFill/>
                </a:ln>
                <a:effectLst/>
                <a:latin typeface="Arial" panose="020B0604020202020204" pitchFamily="34" charset="0"/>
              </a:rPr>
              <a:t>Strengthened ties with industry to support work-based learning, apprenticeships, and real-world experience</a:t>
            </a:r>
          </a:p>
          <a:p>
            <a:pPr marL="0" marR="0" lvl="0" indent="0" defTabSz="914400" rtl="0" eaLnBrk="0" fontAlgn="base" latinLnBrk="0" hangingPunct="0">
              <a:lnSpc>
                <a:spcPct val="90000"/>
              </a:lnSpc>
              <a:spcBef>
                <a:spcPct val="0"/>
              </a:spcBef>
              <a:spcAft>
                <a:spcPts val="600"/>
              </a:spcAft>
              <a:buClrTx/>
              <a:buSzTx/>
              <a:buNone/>
              <a:tabLst/>
            </a:pPr>
            <a:r>
              <a:rPr kumimoji="0" lang="en-US" altLang="en-US" sz="3000" b="1" i="0" u="none" strike="noStrike" cap="none" normalizeH="0" baseline="0" dirty="0">
                <a:ln>
                  <a:noFill/>
                </a:ln>
                <a:effectLst/>
                <a:latin typeface="Arial" panose="020B0604020202020204" pitchFamily="34" charset="0"/>
              </a:rPr>
              <a:t>Outcomes</a:t>
            </a:r>
            <a:r>
              <a:rPr kumimoji="0" lang="en-US" altLang="en-US" sz="3000" b="0" i="0" u="none" strike="noStrike" cap="none" normalizeH="0" baseline="0" dirty="0">
                <a:ln>
                  <a:noFill/>
                </a:ln>
                <a:effectLst/>
                <a:latin typeface="Arial" panose="020B0604020202020204" pitchFamily="34" charset="0"/>
              </a:rPr>
              <a:t>: Perkins V encourages CTE programs to stay aligned with labor market trends, supporting students in their transitions into skilled, high-demand roles. </a:t>
            </a:r>
          </a:p>
        </p:txBody>
      </p:sp>
      <p:pic>
        <p:nvPicPr>
          <p:cNvPr id="24" name="Picture 23" descr="Desk with productivity items such as a pair of glasses, calculator and pie and bar graphs. ">
            <a:extLst>
              <a:ext uri="{FF2B5EF4-FFF2-40B4-BE49-F238E27FC236}">
                <a16:creationId xmlns:a16="http://schemas.microsoft.com/office/drawing/2014/main" id="{737CB86C-94C4-D168-9A8A-4E0BC951421E}"/>
              </a:ext>
            </a:extLst>
          </p:cNvPr>
          <p:cNvPicPr>
            <a:picLocks noChangeAspect="1"/>
          </p:cNvPicPr>
          <p:nvPr/>
        </p:nvPicPr>
        <p:blipFill>
          <a:blip r:embed="rId3"/>
          <a:srcRect l="30873" r="17290" b="-1"/>
          <a:stretch/>
        </p:blipFill>
        <p:spPr>
          <a:xfrm>
            <a:off x="10286695" y="-16329"/>
            <a:ext cx="8001306" cy="10303329"/>
          </a:xfrm>
          <a:prstGeom prst="rect">
            <a:avLst/>
          </a:prstGeom>
          <a:effectLst>
            <a:outerShdw blurRad="127000" dist="50800" dir="10800000" sx="99000" sy="99000" algn="r" rotWithShape="0">
              <a:prstClr val="black">
                <a:alpha val="40000"/>
              </a:prstClr>
            </a:outerShdw>
          </a:effectLst>
        </p:spPr>
      </p:pic>
      <p:pic>
        <p:nvPicPr>
          <p:cNvPr id="10" name="Picture 9">
            <a:extLst>
              <a:ext uri="{FF2B5EF4-FFF2-40B4-BE49-F238E27FC236}">
                <a16:creationId xmlns:a16="http://schemas.microsoft.com/office/drawing/2014/main" id="{441DB293-8D6B-F3FA-AA1F-91AFDE10DD14}"/>
              </a:ext>
            </a:extLst>
          </p:cNvPr>
          <p:cNvPicPr>
            <a:picLocks noChangeAspect="1"/>
          </p:cNvPicPr>
          <p:nvPr/>
        </p:nvPicPr>
        <p:blipFill>
          <a:blip r:embed="rId4"/>
          <a:stretch>
            <a:fillRect/>
          </a:stretch>
        </p:blipFill>
        <p:spPr>
          <a:xfrm>
            <a:off x="8915400" y="9137983"/>
            <a:ext cx="1237595" cy="969348"/>
          </a:xfrm>
          <a:prstGeom prst="rect">
            <a:avLst/>
          </a:prstGeom>
        </p:spPr>
      </p:pic>
    </p:spTree>
    <p:extLst>
      <p:ext uri="{BB962C8B-B14F-4D97-AF65-F5344CB8AC3E}">
        <p14:creationId xmlns:p14="http://schemas.microsoft.com/office/powerpoint/2010/main" val="3746476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7D6D9-18C2-39DA-876B-4B9F712231A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5953333-4656-5CD7-2512-7F162479388A}"/>
              </a:ext>
              <a:ext uri="{C183D7F6-B498-43B3-948B-1728B52AA6E4}">
                <adec:decorative xmlns:adec="http://schemas.microsoft.com/office/drawing/2017/decorative" val="0"/>
              </a:ext>
            </a:extLst>
          </p:cNvPr>
          <p:cNvGrpSpPr/>
          <p:nvPr/>
        </p:nvGrpSpPr>
        <p:grpSpPr>
          <a:xfrm rot="10799999">
            <a:off x="-2721503" y="5524369"/>
            <a:ext cx="5443005" cy="4762630"/>
            <a:chOff x="0" y="0"/>
            <a:chExt cx="812800" cy="711200"/>
          </a:xfrm>
        </p:grpSpPr>
        <p:sp>
          <p:nvSpPr>
            <p:cNvPr id="3" name="Freeform 3">
              <a:extLst>
                <a:ext uri="{FF2B5EF4-FFF2-40B4-BE49-F238E27FC236}">
                  <a16:creationId xmlns:a16="http://schemas.microsoft.com/office/drawing/2014/main" id="{B712CBA6-7DDF-B920-E193-766EB82315DD}"/>
                </a:ext>
              </a:extLst>
            </p:cNvPr>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14435B"/>
            </a:solidFill>
          </p:spPr>
          <p:txBody>
            <a:bodyPr/>
            <a:lstStyle/>
            <a:p>
              <a:endParaRPr lang="en-US"/>
            </a:p>
          </p:txBody>
        </p:sp>
        <p:sp>
          <p:nvSpPr>
            <p:cNvPr id="4" name="TextBox 4">
              <a:extLst>
                <a:ext uri="{FF2B5EF4-FFF2-40B4-BE49-F238E27FC236}">
                  <a16:creationId xmlns:a16="http://schemas.microsoft.com/office/drawing/2014/main" id="{F20D0E4B-BA01-475A-E2BF-35BC3AAF56CB}"/>
                </a:ext>
              </a:extLst>
            </p:cNvPr>
            <p:cNvSpPr txBox="1"/>
            <p:nvPr/>
          </p:nvSpPr>
          <p:spPr>
            <a:xfrm>
              <a:off x="127000" y="-6350"/>
              <a:ext cx="558800" cy="387350"/>
            </a:xfrm>
            <a:prstGeom prst="rect">
              <a:avLst/>
            </a:prstGeom>
          </p:spPr>
          <p:txBody>
            <a:bodyPr lIns="50800" tIns="50800" rIns="50800" bIns="50800" rtlCol="0" anchor="ctr"/>
            <a:lstStyle/>
            <a:p>
              <a:pPr algn="ctr">
                <a:lnSpc>
                  <a:spcPts val="2659"/>
                </a:lnSpc>
              </a:pPr>
              <a:endParaRPr/>
            </a:p>
          </p:txBody>
        </p:sp>
      </p:grpSp>
      <p:grpSp>
        <p:nvGrpSpPr>
          <p:cNvPr id="6" name="Group 6">
            <a:extLst>
              <a:ext uri="{FF2B5EF4-FFF2-40B4-BE49-F238E27FC236}">
                <a16:creationId xmlns:a16="http://schemas.microsoft.com/office/drawing/2014/main" id="{4C8C49B6-31F8-AA6D-1D55-5E4D6CCC820F}"/>
              </a:ext>
              <a:ext uri="{C183D7F6-B498-43B3-948B-1728B52AA6E4}">
                <adec:decorative xmlns:adec="http://schemas.microsoft.com/office/drawing/2017/decorative" val="0"/>
              </a:ext>
            </a:extLst>
          </p:cNvPr>
          <p:cNvGrpSpPr/>
          <p:nvPr/>
        </p:nvGrpSpPr>
        <p:grpSpPr>
          <a:xfrm rot="-1772257">
            <a:off x="1348828" y="4260975"/>
            <a:ext cx="1688777" cy="7462842"/>
            <a:chOff x="0" y="0"/>
            <a:chExt cx="444781" cy="1965522"/>
          </a:xfrm>
        </p:grpSpPr>
        <p:sp>
          <p:nvSpPr>
            <p:cNvPr id="7" name="Freeform 7">
              <a:extLst>
                <a:ext uri="{FF2B5EF4-FFF2-40B4-BE49-F238E27FC236}">
                  <a16:creationId xmlns:a16="http://schemas.microsoft.com/office/drawing/2014/main" id="{D617482C-FF41-C70D-C0CD-09A07BE9C920}"/>
                </a:ext>
              </a:extLst>
            </p:cNvPr>
            <p:cNvSpPr/>
            <p:nvPr/>
          </p:nvSpPr>
          <p:spPr>
            <a:xfrm>
              <a:off x="0" y="0"/>
              <a:ext cx="444781" cy="1965522"/>
            </a:xfrm>
            <a:custGeom>
              <a:avLst/>
              <a:gdLst/>
              <a:ahLst/>
              <a:cxnLst/>
              <a:rect l="l" t="t" r="r" b="b"/>
              <a:pathLst>
                <a:path w="444781" h="1965522">
                  <a:moveTo>
                    <a:pt x="0" y="0"/>
                  </a:moveTo>
                  <a:lnTo>
                    <a:pt x="444781" y="0"/>
                  </a:lnTo>
                  <a:lnTo>
                    <a:pt x="444781" y="1965522"/>
                  </a:lnTo>
                  <a:lnTo>
                    <a:pt x="0" y="1965522"/>
                  </a:lnTo>
                  <a:close/>
                </a:path>
              </a:pathLst>
            </a:custGeom>
            <a:solidFill>
              <a:srgbClr val="E1AF00"/>
            </a:solidFill>
          </p:spPr>
          <p:txBody>
            <a:bodyPr/>
            <a:lstStyle/>
            <a:p>
              <a:endParaRPr lang="en-US"/>
            </a:p>
          </p:txBody>
        </p:sp>
        <p:sp>
          <p:nvSpPr>
            <p:cNvPr id="8" name="TextBox 8">
              <a:extLst>
                <a:ext uri="{FF2B5EF4-FFF2-40B4-BE49-F238E27FC236}">
                  <a16:creationId xmlns:a16="http://schemas.microsoft.com/office/drawing/2014/main" id="{4296F80A-456B-0755-024A-4A43F0A2415D}"/>
                </a:ext>
              </a:extLst>
            </p:cNvPr>
            <p:cNvSpPr txBox="1"/>
            <p:nvPr/>
          </p:nvSpPr>
          <p:spPr>
            <a:xfrm>
              <a:off x="0" y="-57150"/>
              <a:ext cx="444781" cy="2022672"/>
            </a:xfrm>
            <a:prstGeom prst="rect">
              <a:avLst/>
            </a:prstGeom>
          </p:spPr>
          <p:txBody>
            <a:bodyPr lIns="50800" tIns="50800" rIns="50800" bIns="50800" rtlCol="0" anchor="ctr"/>
            <a:lstStyle/>
            <a:p>
              <a:pPr algn="ctr">
                <a:lnSpc>
                  <a:spcPts val="2659"/>
                </a:lnSpc>
              </a:pPr>
              <a:endParaRPr/>
            </a:p>
          </p:txBody>
        </p:sp>
      </p:grpSp>
      <p:grpSp>
        <p:nvGrpSpPr>
          <p:cNvPr id="12" name="Group 12">
            <a:extLst>
              <a:ext uri="{FF2B5EF4-FFF2-40B4-BE49-F238E27FC236}">
                <a16:creationId xmlns:a16="http://schemas.microsoft.com/office/drawing/2014/main" id="{24153DBF-078B-25EA-124D-3332959041BB}"/>
              </a:ext>
              <a:ext uri="{C183D7F6-B498-43B3-948B-1728B52AA6E4}">
                <adec:decorative xmlns:adec="http://schemas.microsoft.com/office/drawing/2017/decorative" val="0"/>
              </a:ext>
            </a:extLst>
          </p:cNvPr>
          <p:cNvGrpSpPr/>
          <p:nvPr/>
        </p:nvGrpSpPr>
        <p:grpSpPr>
          <a:xfrm rot="997894">
            <a:off x="571965" y="-1160059"/>
            <a:ext cx="1896148" cy="6729346"/>
            <a:chOff x="0" y="0"/>
            <a:chExt cx="499397" cy="1772338"/>
          </a:xfrm>
        </p:grpSpPr>
        <p:sp>
          <p:nvSpPr>
            <p:cNvPr id="13" name="Freeform 13">
              <a:extLst>
                <a:ext uri="{FF2B5EF4-FFF2-40B4-BE49-F238E27FC236}">
                  <a16:creationId xmlns:a16="http://schemas.microsoft.com/office/drawing/2014/main" id="{92033E55-BD00-5862-258F-848106358FD4}"/>
                </a:ext>
              </a:extLst>
            </p:cNvPr>
            <p:cNvSpPr/>
            <p:nvPr/>
          </p:nvSpPr>
          <p:spPr>
            <a:xfrm>
              <a:off x="0" y="0"/>
              <a:ext cx="499397" cy="1772338"/>
            </a:xfrm>
            <a:custGeom>
              <a:avLst/>
              <a:gdLst/>
              <a:ahLst/>
              <a:cxnLst/>
              <a:rect l="l" t="t" r="r" b="b"/>
              <a:pathLst>
                <a:path w="499397" h="1772338">
                  <a:moveTo>
                    <a:pt x="0" y="0"/>
                  </a:moveTo>
                  <a:lnTo>
                    <a:pt x="499397" y="0"/>
                  </a:lnTo>
                  <a:lnTo>
                    <a:pt x="499397" y="1772338"/>
                  </a:lnTo>
                  <a:lnTo>
                    <a:pt x="0" y="1772338"/>
                  </a:lnTo>
                  <a:close/>
                </a:path>
              </a:pathLst>
            </a:custGeom>
            <a:solidFill>
              <a:srgbClr val="E1AF00"/>
            </a:solidFill>
          </p:spPr>
          <p:txBody>
            <a:bodyPr/>
            <a:lstStyle/>
            <a:p>
              <a:endParaRPr lang="en-US"/>
            </a:p>
          </p:txBody>
        </p:sp>
        <p:sp>
          <p:nvSpPr>
            <p:cNvPr id="14" name="TextBox 14">
              <a:extLst>
                <a:ext uri="{FF2B5EF4-FFF2-40B4-BE49-F238E27FC236}">
                  <a16:creationId xmlns:a16="http://schemas.microsoft.com/office/drawing/2014/main" id="{AA420532-B755-7B4F-2098-D5547AFD6423}"/>
                </a:ext>
              </a:extLst>
            </p:cNvPr>
            <p:cNvSpPr txBox="1"/>
            <p:nvPr/>
          </p:nvSpPr>
          <p:spPr>
            <a:xfrm>
              <a:off x="0" y="-57150"/>
              <a:ext cx="499397" cy="1829488"/>
            </a:xfrm>
            <a:prstGeom prst="rect">
              <a:avLst/>
            </a:prstGeom>
          </p:spPr>
          <p:txBody>
            <a:bodyPr lIns="50800" tIns="50800" rIns="50800" bIns="50800" rtlCol="0" anchor="ctr"/>
            <a:lstStyle/>
            <a:p>
              <a:pPr algn="ctr">
                <a:lnSpc>
                  <a:spcPts val="2659"/>
                </a:lnSpc>
              </a:pPr>
              <a:endParaRPr/>
            </a:p>
          </p:txBody>
        </p:sp>
      </p:grpSp>
      <p:sp>
        <p:nvSpPr>
          <p:cNvPr id="16" name="TextBox 16">
            <a:extLst>
              <a:ext uri="{FF2B5EF4-FFF2-40B4-BE49-F238E27FC236}">
                <a16:creationId xmlns:a16="http://schemas.microsoft.com/office/drawing/2014/main" id="{6CA62DB0-17F6-6B54-D87D-6E68822019AD}"/>
              </a:ext>
            </a:extLst>
          </p:cNvPr>
          <p:cNvSpPr txBox="1">
            <a:spLocks/>
          </p:cNvSpPr>
          <p:nvPr/>
        </p:nvSpPr>
        <p:spPr>
          <a:xfrm>
            <a:off x="2721504" y="1240603"/>
            <a:ext cx="14194896" cy="755656"/>
          </a:xfrm>
          <a:prstGeom prst="rect">
            <a:avLst/>
          </a:prstGeom>
        </p:spPr>
        <p:txBody>
          <a:bodyPr wrap="square" lIns="0" tIns="0" rIns="0" bIns="0" rtlCol="0" anchor="t">
            <a:spAutoFit/>
          </a:bodyPr>
          <a:lstStyle/>
          <a:p>
            <a:pPr marL="0" marR="0" lvl="0" indent="0" algn="ctr" defTabSz="914400" rtl="0" eaLnBrk="1" fontAlgn="auto" latinLnBrk="0" hangingPunct="1">
              <a:lnSpc>
                <a:spcPts val="6438"/>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0000"/>
                </a:solidFill>
                <a:effectLst/>
                <a:uLnTx/>
                <a:uFillTx/>
                <a:latin typeface="Arial" panose="020B0604020202020204" pitchFamily="34" charset="0"/>
                <a:ea typeface="Calibri (MS) Bold"/>
                <a:cs typeface="Arial" panose="020B0604020202020204" pitchFamily="34" charset="0"/>
                <a:sym typeface="Calibri (MS) Bold"/>
              </a:rPr>
              <a:t>PROGRAM QUALITY &amp; ACCOUNTABILITY</a:t>
            </a:r>
          </a:p>
        </p:txBody>
      </p:sp>
      <p:sp>
        <p:nvSpPr>
          <p:cNvPr id="19" name="Freeform 19">
            <a:extLst>
              <a:ext uri="{FF2B5EF4-FFF2-40B4-BE49-F238E27FC236}">
                <a16:creationId xmlns:a16="http://schemas.microsoft.com/office/drawing/2014/main" id="{D693F2E1-AC48-3FBF-6A43-5B8ECAF9EC36}"/>
              </a:ext>
            </a:extLst>
          </p:cNvPr>
          <p:cNvSpPr/>
          <p:nvPr/>
        </p:nvSpPr>
        <p:spPr>
          <a:xfrm>
            <a:off x="15499245" y="7886252"/>
            <a:ext cx="1760055" cy="1372048"/>
          </a:xfrm>
          <a:custGeom>
            <a:avLst/>
            <a:gdLst/>
            <a:ahLst/>
            <a:cxnLst/>
            <a:rect l="l" t="t" r="r" b="b"/>
            <a:pathLst>
              <a:path w="1760055" h="1372048">
                <a:moveTo>
                  <a:pt x="0" y="0"/>
                </a:moveTo>
                <a:lnTo>
                  <a:pt x="1760055" y="0"/>
                </a:lnTo>
                <a:lnTo>
                  <a:pt x="1760055" y="1372048"/>
                </a:lnTo>
                <a:lnTo>
                  <a:pt x="0" y="1372048"/>
                </a:lnTo>
                <a:lnTo>
                  <a:pt x="0" y="0"/>
                </a:lnTo>
                <a:close/>
              </a:path>
            </a:pathLst>
          </a:custGeom>
          <a:blipFill>
            <a:blip r:embed="rId2"/>
            <a:stretch>
              <a:fillRect/>
            </a:stretch>
          </a:blipFill>
        </p:spPr>
        <p:txBody>
          <a:bodyPr/>
          <a:lstStyle/>
          <a:p>
            <a:endParaRPr lang="en-US"/>
          </a:p>
        </p:txBody>
      </p:sp>
      <p:graphicFrame>
        <p:nvGraphicFramePr>
          <p:cNvPr id="9" name="Diagram 8">
            <a:extLst>
              <a:ext uri="{FF2B5EF4-FFF2-40B4-BE49-F238E27FC236}">
                <a16:creationId xmlns:a16="http://schemas.microsoft.com/office/drawing/2014/main" id="{7D2C7A4A-FD65-AD00-5135-A7C775F73608}"/>
              </a:ext>
            </a:extLst>
          </p:cNvPr>
          <p:cNvGraphicFramePr/>
          <p:nvPr>
            <p:extLst>
              <p:ext uri="{D42A27DB-BD31-4B8C-83A1-F6EECF244321}">
                <p14:modId xmlns:p14="http://schemas.microsoft.com/office/powerpoint/2010/main" val="479850245"/>
              </p:ext>
            </p:extLst>
          </p:nvPr>
        </p:nvGraphicFramePr>
        <p:xfrm>
          <a:off x="3314700" y="2858654"/>
          <a:ext cx="11658600" cy="45696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079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6241" y="907192"/>
            <a:ext cx="17215778" cy="1186881"/>
            <a:chOff x="0" y="0"/>
            <a:chExt cx="4534197" cy="312594"/>
          </a:xfrm>
        </p:grpSpPr>
        <p:sp>
          <p:nvSpPr>
            <p:cNvPr id="3" name="Freeform 3"/>
            <p:cNvSpPr/>
            <p:nvPr/>
          </p:nvSpPr>
          <p:spPr>
            <a:xfrm>
              <a:off x="0" y="0"/>
              <a:ext cx="4534196" cy="312594"/>
            </a:xfrm>
            <a:custGeom>
              <a:avLst/>
              <a:gdLst/>
              <a:ahLst/>
              <a:cxnLst/>
              <a:rect l="l" t="t" r="r" b="b"/>
              <a:pathLst>
                <a:path w="4534196" h="312594">
                  <a:moveTo>
                    <a:pt x="41372" y="0"/>
                  </a:moveTo>
                  <a:lnTo>
                    <a:pt x="4492824" y="0"/>
                  </a:lnTo>
                  <a:cubicBezTo>
                    <a:pt x="4515674" y="0"/>
                    <a:pt x="4534196" y="18523"/>
                    <a:pt x="4534196" y="41372"/>
                  </a:cubicBezTo>
                  <a:lnTo>
                    <a:pt x="4534196" y="271222"/>
                  </a:lnTo>
                  <a:cubicBezTo>
                    <a:pt x="4534196" y="294071"/>
                    <a:pt x="4515674" y="312594"/>
                    <a:pt x="4492824" y="312594"/>
                  </a:cubicBezTo>
                  <a:lnTo>
                    <a:pt x="41372" y="312594"/>
                  </a:lnTo>
                  <a:cubicBezTo>
                    <a:pt x="18523" y="312594"/>
                    <a:pt x="0" y="294071"/>
                    <a:pt x="0" y="271222"/>
                  </a:cubicBezTo>
                  <a:lnTo>
                    <a:pt x="0" y="41372"/>
                  </a:lnTo>
                  <a:cubicBezTo>
                    <a:pt x="0" y="18523"/>
                    <a:pt x="18523" y="0"/>
                    <a:pt x="41372" y="0"/>
                  </a:cubicBezTo>
                  <a:close/>
                </a:path>
              </a:pathLst>
            </a:custGeom>
            <a:solidFill>
              <a:srgbClr val="14435B"/>
            </a:solidFill>
          </p:spPr>
          <p:txBody>
            <a:bodyPr/>
            <a:lstStyle/>
            <a:p>
              <a:endParaRPr lang="en-US"/>
            </a:p>
          </p:txBody>
        </p:sp>
        <p:sp>
          <p:nvSpPr>
            <p:cNvPr id="4" name="TextBox 4"/>
            <p:cNvSpPr txBox="1"/>
            <p:nvPr/>
          </p:nvSpPr>
          <p:spPr>
            <a:xfrm>
              <a:off x="0" y="-57150"/>
              <a:ext cx="4534197" cy="36974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62148" y="839915"/>
            <a:ext cx="15159477" cy="975203"/>
          </a:xfrm>
          <a:prstGeom prst="rect">
            <a:avLst/>
          </a:prstGeom>
        </p:spPr>
        <p:txBody>
          <a:bodyPr lIns="0" tIns="0" rIns="0" bIns="0" rtlCol="0" anchor="t">
            <a:spAutoFit/>
          </a:bodyPr>
          <a:lstStyle/>
          <a:p>
            <a:pPr algn="l">
              <a:lnSpc>
                <a:spcPts val="8539"/>
              </a:lnSpc>
            </a:pPr>
            <a:r>
              <a:rPr lang="en-US" sz="5400" b="1" dirty="0">
                <a:solidFill>
                  <a:srgbClr val="FFFFFF"/>
                </a:solidFill>
                <a:latin typeface="Arial" panose="020B0604020202020204" pitchFamily="34" charset="0"/>
                <a:ea typeface="Calibri" panose="020F0502020204030204" pitchFamily="34" charset="0"/>
                <a:cs typeface="Arial" panose="020B0604020202020204" pitchFamily="34" charset="0"/>
                <a:sym typeface="Calibri (MS) Bold"/>
              </a:rPr>
              <a:t>PERFORMANCE INDICATORS DEFINED</a:t>
            </a:r>
          </a:p>
        </p:txBody>
      </p:sp>
      <p:sp>
        <p:nvSpPr>
          <p:cNvPr id="6" name="TextBox 6"/>
          <p:cNvSpPr txBox="1"/>
          <p:nvPr/>
        </p:nvSpPr>
        <p:spPr>
          <a:xfrm>
            <a:off x="1239330" y="2454770"/>
            <a:ext cx="15809339" cy="6217087"/>
          </a:xfrm>
          <a:prstGeom prst="rect">
            <a:avLst/>
          </a:prstGeom>
        </p:spPr>
        <p:txBody>
          <a:bodyPr wrap="square" lIns="0" tIns="0" rIns="0" bIns="0" rtlCol="0" anchor="t">
            <a:spAutoFit/>
          </a:bodyPr>
          <a:lstStyle/>
          <a:p>
            <a:pPr marL="0" indent="0">
              <a:spcBef>
                <a:spcPts val="0"/>
              </a:spcBef>
              <a:spcAft>
                <a:spcPts val="1200"/>
              </a:spcAft>
              <a:buNone/>
            </a:pPr>
            <a:r>
              <a:rPr lang="en-US" sz="3200" b="1" dirty="0">
                <a:solidFill>
                  <a:srgbClr val="E1AF00"/>
                </a:solidFill>
                <a:latin typeface="Arial" panose="020B0604020202020204" pitchFamily="34" charset="0"/>
                <a:cs typeface="Arial" panose="020B0604020202020204" pitchFamily="34" charset="0"/>
              </a:rPr>
              <a:t>1P1 – Postsecondary Retention and Placement</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The percentage of </a:t>
            </a:r>
            <a:r>
              <a:rPr lang="en-US" sz="3200" u="sng" dirty="0">
                <a:latin typeface="Arial" panose="020B0604020202020204" pitchFamily="34" charset="0"/>
                <a:cs typeface="Arial" panose="020B0604020202020204" pitchFamily="34" charset="0"/>
              </a:rPr>
              <a:t>CTE concentrators</a:t>
            </a:r>
            <a:r>
              <a:rPr lang="en-US" sz="3200" dirty="0">
                <a:latin typeface="Arial" panose="020B0604020202020204" pitchFamily="34" charset="0"/>
                <a:cs typeface="Arial" panose="020B0604020202020204" pitchFamily="34" charset="0"/>
              </a:rPr>
              <a:t> who, during their second quarter after program completion, remain enrolled in postsecondary education, are in advanced training, military services, or a service program that receives assistance under title I of the National and Community Service Act of 1990, are volunteers as described in section 5(a) of the Peace Corps Act or are placed or retained in employment.</a:t>
            </a:r>
          </a:p>
          <a:p>
            <a:pPr marL="0" indent="0">
              <a:spcBef>
                <a:spcPts val="0"/>
              </a:spcBef>
              <a:spcAft>
                <a:spcPts val="1200"/>
              </a:spcAft>
              <a:buNone/>
            </a:pPr>
            <a:r>
              <a:rPr lang="en-US" sz="3200" b="1" dirty="0">
                <a:solidFill>
                  <a:srgbClr val="E1AF00"/>
                </a:solidFill>
                <a:latin typeface="Arial" panose="020B0604020202020204" pitchFamily="34" charset="0"/>
                <a:cs typeface="Arial" panose="020B0604020202020204" pitchFamily="34" charset="0"/>
              </a:rPr>
              <a:t>2P1 – Curriculum certificate, diploma, or associate degree</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The percentage of </a:t>
            </a:r>
            <a:r>
              <a:rPr lang="en-US" sz="3200" u="sng" dirty="0">
                <a:latin typeface="Arial" panose="020B0604020202020204" pitchFamily="34" charset="0"/>
                <a:cs typeface="Arial" panose="020B0604020202020204" pitchFamily="34" charset="0"/>
              </a:rPr>
              <a:t>CTE concentrators</a:t>
            </a:r>
            <a:r>
              <a:rPr lang="en-US" sz="3200" dirty="0">
                <a:latin typeface="Arial" panose="020B0604020202020204" pitchFamily="34" charset="0"/>
                <a:cs typeface="Arial" panose="020B0604020202020204" pitchFamily="34" charset="0"/>
              </a:rPr>
              <a:t> who receive a recognized postsecondary credential during participation or within 1 year of program completion. </a:t>
            </a:r>
          </a:p>
          <a:p>
            <a:pPr marL="0" indent="0">
              <a:spcBef>
                <a:spcPts val="0"/>
              </a:spcBef>
              <a:spcAft>
                <a:spcPts val="1200"/>
              </a:spcAft>
              <a:buNone/>
            </a:pPr>
            <a:r>
              <a:rPr lang="en-US" sz="3200" b="1" dirty="0">
                <a:solidFill>
                  <a:srgbClr val="E1AF00"/>
                </a:solidFill>
                <a:latin typeface="Arial" panose="020B0604020202020204" pitchFamily="34" charset="0"/>
                <a:cs typeface="Arial" panose="020B0604020202020204" pitchFamily="34" charset="0"/>
              </a:rPr>
              <a:t>3P1 – Non-traditional Program Enrollment</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The percentage of </a:t>
            </a:r>
            <a:r>
              <a:rPr lang="en-US" sz="3200" u="sng" dirty="0">
                <a:latin typeface="Arial" panose="020B0604020202020204" pitchFamily="34" charset="0"/>
                <a:cs typeface="Arial" panose="020B0604020202020204" pitchFamily="34" charset="0"/>
              </a:rPr>
              <a:t>CTE concentrators</a:t>
            </a:r>
            <a:r>
              <a:rPr lang="en-US" sz="3200" dirty="0">
                <a:latin typeface="Arial" panose="020B0604020202020204" pitchFamily="34" charset="0"/>
                <a:cs typeface="Arial" panose="020B0604020202020204" pitchFamily="34" charset="0"/>
              </a:rPr>
              <a:t> in career and technical programs and programs of study that lead to non-traditional fields</a:t>
            </a:r>
          </a:p>
        </p:txBody>
      </p:sp>
      <p:sp>
        <p:nvSpPr>
          <p:cNvPr id="7" name="Freeform 7"/>
          <p:cNvSpPr/>
          <p:nvPr/>
        </p:nvSpPr>
        <p:spPr>
          <a:xfrm>
            <a:off x="8524573" y="8548746"/>
            <a:ext cx="1238855" cy="965748"/>
          </a:xfrm>
          <a:custGeom>
            <a:avLst/>
            <a:gdLst/>
            <a:ahLst/>
            <a:cxnLst/>
            <a:rect l="l" t="t" r="r" b="b"/>
            <a:pathLst>
              <a:path w="1238855" h="965748">
                <a:moveTo>
                  <a:pt x="0" y="0"/>
                </a:moveTo>
                <a:lnTo>
                  <a:pt x="1238854" y="0"/>
                </a:lnTo>
                <a:lnTo>
                  <a:pt x="1238854" y="965748"/>
                </a:lnTo>
                <a:lnTo>
                  <a:pt x="0" y="965748"/>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75343383"/>
      </p:ext>
    </p:extLst>
  </p:cSld>
  <p:clrMapOvr>
    <a:masterClrMapping/>
  </p:clrMapOvr>
</p:sld>
</file>

<file path=ppt/theme/theme1.xml><?xml version="1.0" encoding="utf-8"?>
<a:theme xmlns:a="http://schemas.openxmlformats.org/drawingml/2006/main" name="Office Theme">
  <a:themeElements>
    <a:clrScheme name="NCCCS Brand Colors">
      <a:dk1>
        <a:sysClr val="windowText" lastClr="000000"/>
      </a:dk1>
      <a:lt1>
        <a:sysClr val="window" lastClr="FFFFFF"/>
      </a:lt1>
      <a:dk2>
        <a:srgbClr val="1F497D"/>
      </a:dk2>
      <a:lt2>
        <a:srgbClr val="EEECE1"/>
      </a:lt2>
      <a:accent1>
        <a:srgbClr val="14435B"/>
      </a:accent1>
      <a:accent2>
        <a:srgbClr val="E1AF00"/>
      </a:accent2>
      <a:accent3>
        <a:srgbClr val="AED5E7"/>
      </a:accent3>
      <a:accent4>
        <a:srgbClr val="807359"/>
      </a:accent4>
      <a:accent5>
        <a:srgbClr val="C2B59B"/>
      </a:accent5>
      <a:accent6>
        <a:srgbClr val="F5F5F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5031</TotalTime>
  <Words>1613</Words>
  <Application>Microsoft Office PowerPoint</Application>
  <PresentationFormat>Custom</PresentationFormat>
  <Paragraphs>134</Paragraphs>
  <Slides>18</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Calibri (MS) Bold</vt:lpstr>
      <vt:lpstr>Arial</vt:lpstr>
      <vt:lpstr>Calibri</vt:lpstr>
      <vt:lpstr>Aptos</vt:lpstr>
      <vt:lpstr>Calibri (MS)</vt:lpstr>
      <vt:lpstr>Office Theme</vt:lpstr>
      <vt:lpstr>Office Theme</vt:lpstr>
      <vt:lpstr>PowerPoint Presentation</vt:lpstr>
      <vt:lpstr>PowerPoint Presentation</vt:lpstr>
      <vt:lpstr>PowerPoint Presentation</vt:lpstr>
      <vt:lpstr>   </vt:lpstr>
      <vt:lpstr>PowerPoint Presentation</vt:lpstr>
      <vt:lpstr>PowerPoint Presentation</vt:lpstr>
      <vt:lpstr>Emphasis on Career Pathways &amp; Industry Partnerships</vt:lpstr>
      <vt:lpstr>PowerPoint Presentation</vt:lpstr>
      <vt:lpstr>PowerPoint Presentation</vt:lpstr>
      <vt:lpstr>PowerPoint Presentation</vt:lpstr>
      <vt:lpstr>PowerPoint Presentation</vt:lpstr>
      <vt:lpstr>PowerPoint Presentation</vt:lpstr>
      <vt:lpstr>USING THE PERKINS V GRANT FOR LOCAL NEEDS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Pitch Deck Template for Stefanie</dc:title>
  <dc:creator>Stefanie Schroeder</dc:creator>
  <cp:lastModifiedBy>Trudie Hughes</cp:lastModifiedBy>
  <cp:revision>14</cp:revision>
  <dcterms:created xsi:type="dcterms:W3CDTF">2006-08-16T00:00:00Z</dcterms:created>
  <dcterms:modified xsi:type="dcterms:W3CDTF">2024-12-10T19:19:48Z</dcterms:modified>
  <dc:identifier>DAGQdxOU8oo</dc:identifier>
</cp:coreProperties>
</file>