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24"/>
  </p:notesMasterIdLst>
  <p:handoutMasterIdLst>
    <p:handoutMasterId r:id="rId25"/>
  </p:handoutMasterIdLst>
  <p:sldIdLst>
    <p:sldId id="259" r:id="rId5"/>
    <p:sldId id="263" r:id="rId6"/>
    <p:sldId id="260" r:id="rId7"/>
    <p:sldId id="262" r:id="rId8"/>
    <p:sldId id="264" r:id="rId9"/>
    <p:sldId id="265" r:id="rId10"/>
    <p:sldId id="266" r:id="rId11"/>
    <p:sldId id="267" r:id="rId12"/>
    <p:sldId id="268" r:id="rId13"/>
    <p:sldId id="269" r:id="rId14"/>
    <p:sldId id="271" r:id="rId15"/>
    <p:sldId id="272" r:id="rId16"/>
    <p:sldId id="273" r:id="rId17"/>
    <p:sldId id="275" r:id="rId18"/>
    <p:sldId id="276" r:id="rId19"/>
    <p:sldId id="277" r:id="rId20"/>
    <p:sldId id="278" r:id="rId21"/>
    <p:sldId id="279" r:id="rId22"/>
    <p:sldId id="280"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B111"/>
    <a:srgbClr val="0037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D9D871-5514-4F7F-830B-01293EAC09B0}" v="3" dt="2019-10-31T13:45:56.9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52" d="100"/>
          <a:sy n="52" d="100"/>
        </p:scale>
        <p:origin x="108" y="504"/>
      </p:cViewPr>
      <p:guideLst/>
    </p:cSldViewPr>
  </p:slideViewPr>
  <p:notesTextViewPr>
    <p:cViewPr>
      <p:scale>
        <a:sx n="1" d="1"/>
        <a:sy n="1" d="1"/>
      </p:scale>
      <p:origin x="0" y="0"/>
    </p:cViewPr>
  </p:notesTextViewPr>
  <p:notesViewPr>
    <p:cSldViewPr snapToGrid="0">
      <p:cViewPr varScale="1">
        <p:scale>
          <a:sx n="87" d="100"/>
          <a:sy n="87" d="100"/>
        </p:scale>
        <p:origin x="384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8B52E1-58E3-4579-9C3C-4F587CE1C7DC}" type="doc">
      <dgm:prSet loTypeId="urn:microsoft.com/office/officeart/2005/8/layout/process4" loCatId="list" qsTypeId="urn:microsoft.com/office/officeart/2005/8/quickstyle/simple5" qsCatId="simple" csTypeId="urn:microsoft.com/office/officeart/2005/8/colors/colorful1#2" csCatId="colorful" phldr="1"/>
      <dgm:spPr/>
      <dgm:t>
        <a:bodyPr/>
        <a:lstStyle/>
        <a:p>
          <a:endParaRPr lang="en-US"/>
        </a:p>
      </dgm:t>
    </dgm:pt>
    <dgm:pt modelId="{761E29BC-35D5-4B12-972C-61F69CDB553E}">
      <dgm:prSet/>
      <dgm:spPr/>
      <dgm:t>
        <a:bodyPr/>
        <a:lstStyle/>
        <a:p>
          <a:pPr rtl="0"/>
          <a:r>
            <a:rPr lang="en-US" dirty="0">
              <a:solidFill>
                <a:schemeClr val="tx1"/>
              </a:solidFill>
              <a:latin typeface="Arial" panose="020B0604020202020204" pitchFamily="34" charset="0"/>
              <a:cs typeface="Arial" panose="020B0604020202020204" pitchFamily="34" charset="0"/>
            </a:rPr>
            <a:t>Significantly sub-average general intellectual functioning, existing concurrently with deficits in adaptive behavior and manifested during the developmental period, that adversely affects a child’s educational performance. </a:t>
          </a:r>
        </a:p>
      </dgm:t>
    </dgm:pt>
    <dgm:pt modelId="{9BE58552-67EC-4FB9-BC49-A975E04CB956}" type="parTrans" cxnId="{2323B933-BBD1-4B5B-97C9-73D19046942E}">
      <dgm:prSet/>
      <dgm:spPr/>
      <dgm:t>
        <a:bodyPr/>
        <a:lstStyle/>
        <a:p>
          <a:endParaRPr lang="en-US"/>
        </a:p>
      </dgm:t>
    </dgm:pt>
    <dgm:pt modelId="{9258CE80-B776-440C-A873-1DC0404E3805}" type="sibTrans" cxnId="{2323B933-BBD1-4B5B-97C9-73D19046942E}">
      <dgm:prSet/>
      <dgm:spPr/>
      <dgm:t>
        <a:bodyPr/>
        <a:lstStyle/>
        <a:p>
          <a:endParaRPr lang="en-US"/>
        </a:p>
      </dgm:t>
    </dgm:pt>
    <dgm:pt modelId="{5133FBC9-F8E5-4E8B-8ADF-B1B73819FB6B}">
      <dgm:prSet/>
      <dgm:spPr/>
      <dgm:t>
        <a:bodyPr/>
        <a:lstStyle/>
        <a:p>
          <a:pPr rtl="0"/>
          <a:r>
            <a:rPr lang="en-US" dirty="0"/>
            <a:t> </a:t>
          </a:r>
          <a:r>
            <a:rPr lang="en-US" dirty="0">
              <a:solidFill>
                <a:schemeClr val="tx1"/>
              </a:solidFill>
              <a:latin typeface="Arial" panose="020B0604020202020204" pitchFamily="34" charset="0"/>
              <a:cs typeface="Arial" panose="020B0604020202020204" pitchFamily="34" charset="0"/>
            </a:rPr>
            <a:t>Is not an inherent trait of any individual, but instead is characterized by a combination of deficits in both cognitive functioning and adaptive behavior.  </a:t>
          </a:r>
        </a:p>
      </dgm:t>
    </dgm:pt>
    <dgm:pt modelId="{E583B83F-161F-426A-B03D-D6E2D94DE1E7}" type="parTrans" cxnId="{198EC14E-2262-45AF-ADC3-732744F5BACF}">
      <dgm:prSet/>
      <dgm:spPr/>
      <dgm:t>
        <a:bodyPr/>
        <a:lstStyle/>
        <a:p>
          <a:endParaRPr lang="en-US"/>
        </a:p>
      </dgm:t>
    </dgm:pt>
    <dgm:pt modelId="{0F22F1D9-8F2A-42BE-BF03-3B82ABF293CE}" type="sibTrans" cxnId="{198EC14E-2262-45AF-ADC3-732744F5BACF}">
      <dgm:prSet/>
      <dgm:spPr/>
      <dgm:t>
        <a:bodyPr/>
        <a:lstStyle/>
        <a:p>
          <a:endParaRPr lang="en-US"/>
        </a:p>
      </dgm:t>
    </dgm:pt>
    <dgm:pt modelId="{E3FA1189-F1EB-4A45-B468-3562D6F45C1B}">
      <dgm:prSet/>
      <dgm:spPr/>
      <dgm:t>
        <a:bodyPr/>
        <a:lstStyle/>
        <a:p>
          <a:pPr rtl="0"/>
          <a:r>
            <a:rPr lang="en-US" dirty="0">
              <a:solidFill>
                <a:schemeClr val="tx1"/>
              </a:solidFill>
              <a:latin typeface="Arial" panose="020B0604020202020204" pitchFamily="34" charset="0"/>
              <a:cs typeface="Arial" panose="020B0604020202020204" pitchFamily="34" charset="0"/>
            </a:rPr>
            <a:t>The severity is determined by the discrepancy between the individual’s capabilities and the expectations of the social environment.</a:t>
          </a:r>
        </a:p>
      </dgm:t>
    </dgm:pt>
    <dgm:pt modelId="{F2C6113C-16A8-4E7F-8CAE-E137E0C0F0B7}" type="parTrans" cxnId="{FEEED90D-B342-4697-A6DD-6C41F4A95F45}">
      <dgm:prSet/>
      <dgm:spPr/>
      <dgm:t>
        <a:bodyPr/>
        <a:lstStyle/>
        <a:p>
          <a:endParaRPr lang="en-US"/>
        </a:p>
      </dgm:t>
    </dgm:pt>
    <dgm:pt modelId="{79A2CFFD-2CF4-49A6-AF79-4B680DD80C31}" type="sibTrans" cxnId="{FEEED90D-B342-4697-A6DD-6C41F4A95F45}">
      <dgm:prSet/>
      <dgm:spPr/>
      <dgm:t>
        <a:bodyPr/>
        <a:lstStyle/>
        <a:p>
          <a:endParaRPr lang="en-US"/>
        </a:p>
      </dgm:t>
    </dgm:pt>
    <dgm:pt modelId="{E1406196-AA87-429E-849A-7FF9437C7921}" type="pres">
      <dgm:prSet presAssocID="{6E8B52E1-58E3-4579-9C3C-4F587CE1C7DC}" presName="Name0" presStyleCnt="0">
        <dgm:presLayoutVars>
          <dgm:dir/>
          <dgm:animLvl val="lvl"/>
          <dgm:resizeHandles val="exact"/>
        </dgm:presLayoutVars>
      </dgm:prSet>
      <dgm:spPr/>
    </dgm:pt>
    <dgm:pt modelId="{EF95398F-3F36-4B74-B83C-5600FC81CB1F}" type="pres">
      <dgm:prSet presAssocID="{E3FA1189-F1EB-4A45-B468-3562D6F45C1B}" presName="boxAndChildren" presStyleCnt="0"/>
      <dgm:spPr/>
    </dgm:pt>
    <dgm:pt modelId="{B007940A-2BDC-4C73-B70F-E2DB392D50EB}" type="pres">
      <dgm:prSet presAssocID="{E3FA1189-F1EB-4A45-B468-3562D6F45C1B}" presName="parentTextBox" presStyleLbl="node1" presStyleIdx="0" presStyleCnt="3"/>
      <dgm:spPr/>
    </dgm:pt>
    <dgm:pt modelId="{33D412E2-A0CA-48E7-ADB9-2D13A4A42F7E}" type="pres">
      <dgm:prSet presAssocID="{0F22F1D9-8F2A-42BE-BF03-3B82ABF293CE}" presName="sp" presStyleCnt="0"/>
      <dgm:spPr/>
    </dgm:pt>
    <dgm:pt modelId="{FDAC45E3-674D-4F6F-83AE-8C1E5073B0B5}" type="pres">
      <dgm:prSet presAssocID="{5133FBC9-F8E5-4E8B-8ADF-B1B73819FB6B}" presName="arrowAndChildren" presStyleCnt="0"/>
      <dgm:spPr/>
    </dgm:pt>
    <dgm:pt modelId="{1233F1B1-EA66-45C1-92DE-4BDC51A42BED}" type="pres">
      <dgm:prSet presAssocID="{5133FBC9-F8E5-4E8B-8ADF-B1B73819FB6B}" presName="parentTextArrow" presStyleLbl="node1" presStyleIdx="1" presStyleCnt="3"/>
      <dgm:spPr/>
    </dgm:pt>
    <dgm:pt modelId="{46699194-C17C-4AB7-8C4D-9A7B0BCFC278}" type="pres">
      <dgm:prSet presAssocID="{9258CE80-B776-440C-A873-1DC0404E3805}" presName="sp" presStyleCnt="0"/>
      <dgm:spPr/>
    </dgm:pt>
    <dgm:pt modelId="{46A6A97F-3018-4656-92B9-A21DC08B1552}" type="pres">
      <dgm:prSet presAssocID="{761E29BC-35D5-4B12-972C-61F69CDB553E}" presName="arrowAndChildren" presStyleCnt="0"/>
      <dgm:spPr/>
    </dgm:pt>
    <dgm:pt modelId="{30667553-7D06-4EBB-89EF-5B2D3703D4A9}" type="pres">
      <dgm:prSet presAssocID="{761E29BC-35D5-4B12-972C-61F69CDB553E}" presName="parentTextArrow" presStyleLbl="node1" presStyleIdx="2" presStyleCnt="3"/>
      <dgm:spPr/>
    </dgm:pt>
  </dgm:ptLst>
  <dgm:cxnLst>
    <dgm:cxn modelId="{FEEED90D-B342-4697-A6DD-6C41F4A95F45}" srcId="{6E8B52E1-58E3-4579-9C3C-4F587CE1C7DC}" destId="{E3FA1189-F1EB-4A45-B468-3562D6F45C1B}" srcOrd="2" destOrd="0" parTransId="{F2C6113C-16A8-4E7F-8CAE-E137E0C0F0B7}" sibTransId="{79A2CFFD-2CF4-49A6-AF79-4B680DD80C31}"/>
    <dgm:cxn modelId="{74E5AF2B-21C6-4A5F-83BD-B0D9CECADE07}" type="presOf" srcId="{E3FA1189-F1EB-4A45-B468-3562D6F45C1B}" destId="{B007940A-2BDC-4C73-B70F-E2DB392D50EB}" srcOrd="0" destOrd="0" presId="urn:microsoft.com/office/officeart/2005/8/layout/process4"/>
    <dgm:cxn modelId="{2323B933-BBD1-4B5B-97C9-73D19046942E}" srcId="{6E8B52E1-58E3-4579-9C3C-4F587CE1C7DC}" destId="{761E29BC-35D5-4B12-972C-61F69CDB553E}" srcOrd="0" destOrd="0" parTransId="{9BE58552-67EC-4FB9-BC49-A975E04CB956}" sibTransId="{9258CE80-B776-440C-A873-1DC0404E3805}"/>
    <dgm:cxn modelId="{198EC14E-2262-45AF-ADC3-732744F5BACF}" srcId="{6E8B52E1-58E3-4579-9C3C-4F587CE1C7DC}" destId="{5133FBC9-F8E5-4E8B-8ADF-B1B73819FB6B}" srcOrd="1" destOrd="0" parTransId="{E583B83F-161F-426A-B03D-D6E2D94DE1E7}" sibTransId="{0F22F1D9-8F2A-42BE-BF03-3B82ABF293CE}"/>
    <dgm:cxn modelId="{9500A371-EE53-4D73-AB4F-0869302C82D9}" type="presOf" srcId="{5133FBC9-F8E5-4E8B-8ADF-B1B73819FB6B}" destId="{1233F1B1-EA66-45C1-92DE-4BDC51A42BED}" srcOrd="0" destOrd="0" presId="urn:microsoft.com/office/officeart/2005/8/layout/process4"/>
    <dgm:cxn modelId="{7E707258-B8C2-495F-99F4-ED06EF68B1B9}" type="presOf" srcId="{761E29BC-35D5-4B12-972C-61F69CDB553E}" destId="{30667553-7D06-4EBB-89EF-5B2D3703D4A9}" srcOrd="0" destOrd="0" presId="urn:microsoft.com/office/officeart/2005/8/layout/process4"/>
    <dgm:cxn modelId="{5424DFB4-0F6C-46AD-B1EB-00AC9808D3BE}" type="presOf" srcId="{6E8B52E1-58E3-4579-9C3C-4F587CE1C7DC}" destId="{E1406196-AA87-429E-849A-7FF9437C7921}" srcOrd="0" destOrd="0" presId="urn:microsoft.com/office/officeart/2005/8/layout/process4"/>
    <dgm:cxn modelId="{CFC3C121-AA77-40A0-A9CB-8A5CAD80CCEE}" type="presParOf" srcId="{E1406196-AA87-429E-849A-7FF9437C7921}" destId="{EF95398F-3F36-4B74-B83C-5600FC81CB1F}" srcOrd="0" destOrd="0" presId="urn:microsoft.com/office/officeart/2005/8/layout/process4"/>
    <dgm:cxn modelId="{E68784A1-7378-49BA-9F7F-A7BE9C58DE30}" type="presParOf" srcId="{EF95398F-3F36-4B74-B83C-5600FC81CB1F}" destId="{B007940A-2BDC-4C73-B70F-E2DB392D50EB}" srcOrd="0" destOrd="0" presId="urn:microsoft.com/office/officeart/2005/8/layout/process4"/>
    <dgm:cxn modelId="{FC08BC1E-0487-4265-BB70-FBBC544F3153}" type="presParOf" srcId="{E1406196-AA87-429E-849A-7FF9437C7921}" destId="{33D412E2-A0CA-48E7-ADB9-2D13A4A42F7E}" srcOrd="1" destOrd="0" presId="urn:microsoft.com/office/officeart/2005/8/layout/process4"/>
    <dgm:cxn modelId="{EACC8080-9CD5-4A54-B623-42BE5FDD1768}" type="presParOf" srcId="{E1406196-AA87-429E-849A-7FF9437C7921}" destId="{FDAC45E3-674D-4F6F-83AE-8C1E5073B0B5}" srcOrd="2" destOrd="0" presId="urn:microsoft.com/office/officeart/2005/8/layout/process4"/>
    <dgm:cxn modelId="{E55267EF-655D-44DD-9A2E-9BC648239000}" type="presParOf" srcId="{FDAC45E3-674D-4F6F-83AE-8C1E5073B0B5}" destId="{1233F1B1-EA66-45C1-92DE-4BDC51A42BED}" srcOrd="0" destOrd="0" presId="urn:microsoft.com/office/officeart/2005/8/layout/process4"/>
    <dgm:cxn modelId="{81CFE29F-13FA-4AB8-B96F-925B64DCC151}" type="presParOf" srcId="{E1406196-AA87-429E-849A-7FF9437C7921}" destId="{46699194-C17C-4AB7-8C4D-9A7B0BCFC278}" srcOrd="3" destOrd="0" presId="urn:microsoft.com/office/officeart/2005/8/layout/process4"/>
    <dgm:cxn modelId="{68B82BE7-8BFE-4104-9A2A-8EC30DF4F37E}" type="presParOf" srcId="{E1406196-AA87-429E-849A-7FF9437C7921}" destId="{46A6A97F-3018-4656-92B9-A21DC08B1552}" srcOrd="4" destOrd="0" presId="urn:microsoft.com/office/officeart/2005/8/layout/process4"/>
    <dgm:cxn modelId="{89933651-D685-4029-BEB6-3B939A4D13EA}" type="presParOf" srcId="{46A6A97F-3018-4656-92B9-A21DC08B1552}" destId="{30667553-7D06-4EBB-89EF-5B2D3703D4A9}"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D6DA83-2222-492A-A33C-C81195251F9B}" type="doc">
      <dgm:prSet loTypeId="urn:microsoft.com/office/officeart/2005/8/layout/hierarchy4" loCatId="hierarchy" qsTypeId="urn:microsoft.com/office/officeart/2005/8/quickstyle/simple5" qsCatId="simple" csTypeId="urn:microsoft.com/office/officeart/2005/8/colors/colorful4" csCatId="colorful" phldr="1"/>
      <dgm:spPr/>
      <dgm:t>
        <a:bodyPr/>
        <a:lstStyle/>
        <a:p>
          <a:endParaRPr lang="en-US"/>
        </a:p>
      </dgm:t>
    </dgm:pt>
    <dgm:pt modelId="{4A1FE304-7A81-461B-9F7A-CE1BE0E1D061}">
      <dgm:prSet custT="1"/>
      <dgm:spPr/>
      <dgm:t>
        <a:bodyPr/>
        <a:lstStyle/>
        <a:p>
          <a:pPr rtl="0"/>
          <a:r>
            <a:rPr lang="en-US" sz="2000" dirty="0">
              <a:solidFill>
                <a:schemeClr val="tx1"/>
              </a:solidFill>
              <a:latin typeface="Arial" panose="020B0604020202020204" pitchFamily="34" charset="0"/>
              <a:cs typeface="Arial" panose="020B0604020202020204" pitchFamily="34" charset="0"/>
            </a:rPr>
            <a:t>Intellectual functioning is measured using a combination of intelligence (IQ tests) and achievement assessments. </a:t>
          </a:r>
        </a:p>
      </dgm:t>
    </dgm:pt>
    <dgm:pt modelId="{F98B5AB2-E1FC-42D7-8DB6-804116131939}" type="parTrans" cxnId="{2B247BB1-4644-44EA-8504-E1E5FAE5EEA9}">
      <dgm:prSet/>
      <dgm:spPr/>
      <dgm:t>
        <a:bodyPr/>
        <a:lstStyle/>
        <a:p>
          <a:endParaRPr lang="en-US"/>
        </a:p>
      </dgm:t>
    </dgm:pt>
    <dgm:pt modelId="{228F7109-A4AD-43FD-9859-BD162C89CAC3}" type="sibTrans" cxnId="{2B247BB1-4644-44EA-8504-E1E5FAE5EEA9}">
      <dgm:prSet/>
      <dgm:spPr/>
      <dgm:t>
        <a:bodyPr/>
        <a:lstStyle/>
        <a:p>
          <a:endParaRPr lang="en-US"/>
        </a:p>
      </dgm:t>
    </dgm:pt>
    <dgm:pt modelId="{96CCF7DF-3792-49AD-BED0-983987D4C73B}">
      <dgm:prSet custT="1"/>
      <dgm:spPr/>
      <dgm:t>
        <a:bodyPr/>
        <a:lstStyle/>
        <a:p>
          <a:pPr rtl="0"/>
          <a:r>
            <a:rPr lang="en-US" sz="2000" dirty="0">
              <a:solidFill>
                <a:schemeClr val="tx1"/>
              </a:solidFill>
              <a:latin typeface="Arial" panose="020B0604020202020204" pitchFamily="34" charset="0"/>
              <a:cs typeface="Arial" panose="020B0604020202020204" pitchFamily="34" charset="0"/>
            </a:rPr>
            <a:t>For years, professionals have sub-divided individuals with  intellectual disability by IQ into the following groups:</a:t>
          </a:r>
        </a:p>
      </dgm:t>
    </dgm:pt>
    <dgm:pt modelId="{171AD640-4A69-4F54-B0D5-6DA902E57817}" type="parTrans" cxnId="{22E68B82-F955-497A-8812-1DFF5AEC75F1}">
      <dgm:prSet/>
      <dgm:spPr/>
      <dgm:t>
        <a:bodyPr/>
        <a:lstStyle/>
        <a:p>
          <a:endParaRPr lang="en-US"/>
        </a:p>
      </dgm:t>
    </dgm:pt>
    <dgm:pt modelId="{FDA79E0F-3840-42E7-9C35-80971B4F541E}" type="sibTrans" cxnId="{22E68B82-F955-497A-8812-1DFF5AEC75F1}">
      <dgm:prSet/>
      <dgm:spPr/>
      <dgm:t>
        <a:bodyPr/>
        <a:lstStyle/>
        <a:p>
          <a:endParaRPr lang="en-US"/>
        </a:p>
      </dgm:t>
    </dgm:pt>
    <dgm:pt modelId="{7936BE3F-1759-4728-842F-E215EF406A22}">
      <dgm:prSet custT="1"/>
      <dgm:spPr/>
      <dgm:t>
        <a:bodyPr/>
        <a:lstStyle/>
        <a:p>
          <a:pPr rtl="0"/>
          <a:r>
            <a:rPr lang="en-US" sz="1800" dirty="0">
              <a:solidFill>
                <a:schemeClr val="tx1"/>
              </a:solidFill>
              <a:latin typeface="Arial" panose="020B0604020202020204" pitchFamily="34" charset="0"/>
              <a:cs typeface="Arial" panose="020B0604020202020204" pitchFamily="34" charset="0"/>
            </a:rPr>
            <a:t>Mild:  70-55</a:t>
          </a:r>
        </a:p>
      </dgm:t>
    </dgm:pt>
    <dgm:pt modelId="{F733A9AD-B15B-4FD1-AFF5-68D9AC60E846}" type="parTrans" cxnId="{526C068B-0B33-4951-994F-982F88A31157}">
      <dgm:prSet/>
      <dgm:spPr/>
      <dgm:t>
        <a:bodyPr/>
        <a:lstStyle/>
        <a:p>
          <a:endParaRPr lang="en-US"/>
        </a:p>
      </dgm:t>
    </dgm:pt>
    <dgm:pt modelId="{4E281B35-184C-41E6-86D0-93A967296588}" type="sibTrans" cxnId="{526C068B-0B33-4951-994F-982F88A31157}">
      <dgm:prSet/>
      <dgm:spPr/>
      <dgm:t>
        <a:bodyPr/>
        <a:lstStyle/>
        <a:p>
          <a:endParaRPr lang="en-US"/>
        </a:p>
      </dgm:t>
    </dgm:pt>
    <dgm:pt modelId="{5AB8E8E3-9EC6-4519-93B3-3C105D9370C4}">
      <dgm:prSet custT="1"/>
      <dgm:spPr/>
      <dgm:t>
        <a:bodyPr/>
        <a:lstStyle/>
        <a:p>
          <a:pPr rtl="0"/>
          <a:r>
            <a:rPr lang="en-US" sz="1800" dirty="0">
              <a:solidFill>
                <a:schemeClr val="tx1"/>
              </a:solidFill>
              <a:latin typeface="Arial" panose="020B0604020202020204" pitchFamily="34" charset="0"/>
              <a:cs typeface="Arial" panose="020B0604020202020204" pitchFamily="34" charset="0"/>
            </a:rPr>
            <a:t>Moderate: 55-40</a:t>
          </a:r>
        </a:p>
      </dgm:t>
    </dgm:pt>
    <dgm:pt modelId="{8CA912A3-5FA7-45A1-AB9C-AF1EECCBFB23}" type="parTrans" cxnId="{AEDAF7E8-88BC-4584-9588-45E1356E5EDA}">
      <dgm:prSet/>
      <dgm:spPr/>
      <dgm:t>
        <a:bodyPr/>
        <a:lstStyle/>
        <a:p>
          <a:endParaRPr lang="en-US"/>
        </a:p>
      </dgm:t>
    </dgm:pt>
    <dgm:pt modelId="{B3344F57-5F93-445E-9406-E3BB413504BA}" type="sibTrans" cxnId="{AEDAF7E8-88BC-4584-9588-45E1356E5EDA}">
      <dgm:prSet/>
      <dgm:spPr/>
      <dgm:t>
        <a:bodyPr/>
        <a:lstStyle/>
        <a:p>
          <a:endParaRPr lang="en-US"/>
        </a:p>
      </dgm:t>
    </dgm:pt>
    <dgm:pt modelId="{D9B1B8CF-069C-4E7B-9E67-8F579C86297A}">
      <dgm:prSet custT="1"/>
      <dgm:spPr/>
      <dgm:t>
        <a:bodyPr/>
        <a:lstStyle/>
        <a:p>
          <a:pPr rtl="0"/>
          <a:r>
            <a:rPr lang="en-US" sz="1800" dirty="0">
              <a:solidFill>
                <a:schemeClr val="tx1"/>
              </a:solidFill>
              <a:latin typeface="Arial" panose="020B0604020202020204" pitchFamily="34" charset="0"/>
              <a:cs typeface="Arial" panose="020B0604020202020204" pitchFamily="34" charset="0"/>
            </a:rPr>
            <a:t>Severe:  40-25</a:t>
          </a:r>
        </a:p>
      </dgm:t>
    </dgm:pt>
    <dgm:pt modelId="{CC2517FE-8E5C-468F-9123-7D2414A76282}" type="parTrans" cxnId="{5987C652-A195-4845-97C3-176E5B773A0C}">
      <dgm:prSet/>
      <dgm:spPr/>
      <dgm:t>
        <a:bodyPr/>
        <a:lstStyle/>
        <a:p>
          <a:endParaRPr lang="en-US"/>
        </a:p>
      </dgm:t>
    </dgm:pt>
    <dgm:pt modelId="{5F152EBC-94DC-440D-AB7C-BA85A04B5776}" type="sibTrans" cxnId="{5987C652-A195-4845-97C3-176E5B773A0C}">
      <dgm:prSet/>
      <dgm:spPr/>
      <dgm:t>
        <a:bodyPr/>
        <a:lstStyle/>
        <a:p>
          <a:endParaRPr lang="en-US"/>
        </a:p>
      </dgm:t>
    </dgm:pt>
    <dgm:pt modelId="{1EC47008-7F1C-45E4-B7FC-97C021AE1319}">
      <dgm:prSet custT="1"/>
      <dgm:spPr/>
      <dgm:t>
        <a:bodyPr/>
        <a:lstStyle/>
        <a:p>
          <a:pPr rtl="0"/>
          <a:r>
            <a:rPr lang="en-US" sz="1800" dirty="0">
              <a:solidFill>
                <a:schemeClr val="tx1"/>
              </a:solidFill>
              <a:latin typeface="Arial" panose="020B0604020202020204" pitchFamily="34" charset="0"/>
              <a:cs typeface="Arial" panose="020B0604020202020204" pitchFamily="34" charset="0"/>
            </a:rPr>
            <a:t>Profound: &lt;25</a:t>
          </a:r>
        </a:p>
      </dgm:t>
    </dgm:pt>
    <dgm:pt modelId="{03DA78E7-BD1D-4C80-87D4-BC2D5494A602}" type="parTrans" cxnId="{32A14278-06B8-4071-AE8F-9C52460FF4C1}">
      <dgm:prSet/>
      <dgm:spPr/>
      <dgm:t>
        <a:bodyPr/>
        <a:lstStyle/>
        <a:p>
          <a:endParaRPr lang="en-US"/>
        </a:p>
      </dgm:t>
    </dgm:pt>
    <dgm:pt modelId="{D17E22C1-529B-4BFF-BF25-B0A37BC4FB50}" type="sibTrans" cxnId="{32A14278-06B8-4071-AE8F-9C52460FF4C1}">
      <dgm:prSet/>
      <dgm:spPr/>
      <dgm:t>
        <a:bodyPr/>
        <a:lstStyle/>
        <a:p>
          <a:endParaRPr lang="en-US"/>
        </a:p>
      </dgm:t>
    </dgm:pt>
    <dgm:pt modelId="{7E068222-0E89-4052-B2EE-7FAD2256D02A}">
      <dgm:prSet custT="1"/>
      <dgm:spPr/>
      <dgm:t>
        <a:bodyPr/>
        <a:lstStyle/>
        <a:p>
          <a:pPr rtl="0"/>
          <a:r>
            <a:rPr lang="en-US" sz="1800" dirty="0">
              <a:solidFill>
                <a:schemeClr val="tx1"/>
              </a:solidFill>
              <a:latin typeface="Arial" panose="020B0604020202020204" pitchFamily="34" charset="0"/>
              <a:cs typeface="Arial" panose="020B0604020202020204" pitchFamily="34" charset="0"/>
            </a:rPr>
            <a:t>Average intelligence is a standard score of 85-115</a:t>
          </a:r>
        </a:p>
      </dgm:t>
    </dgm:pt>
    <dgm:pt modelId="{675B9F91-9E40-4E68-8EED-E7C2F1D0134E}" type="parTrans" cxnId="{0830F13D-0EB3-4C6A-8816-FD2FB5CDC54A}">
      <dgm:prSet/>
      <dgm:spPr/>
      <dgm:t>
        <a:bodyPr/>
        <a:lstStyle/>
        <a:p>
          <a:endParaRPr lang="en-US"/>
        </a:p>
      </dgm:t>
    </dgm:pt>
    <dgm:pt modelId="{C1C4FEDA-EFC1-4496-AC48-BF55ACB2F51F}" type="sibTrans" cxnId="{0830F13D-0EB3-4C6A-8816-FD2FB5CDC54A}">
      <dgm:prSet/>
      <dgm:spPr/>
      <dgm:t>
        <a:bodyPr/>
        <a:lstStyle/>
        <a:p>
          <a:endParaRPr lang="en-US"/>
        </a:p>
      </dgm:t>
    </dgm:pt>
    <dgm:pt modelId="{5740FA86-604A-43B0-86AF-FD37429A91FF}" type="pres">
      <dgm:prSet presAssocID="{A4D6DA83-2222-492A-A33C-C81195251F9B}" presName="Name0" presStyleCnt="0">
        <dgm:presLayoutVars>
          <dgm:chPref val="1"/>
          <dgm:dir/>
          <dgm:animOne val="branch"/>
          <dgm:animLvl val="lvl"/>
          <dgm:resizeHandles/>
        </dgm:presLayoutVars>
      </dgm:prSet>
      <dgm:spPr/>
    </dgm:pt>
    <dgm:pt modelId="{2E704203-5BAB-4795-87CF-BFA51F61BB97}" type="pres">
      <dgm:prSet presAssocID="{4A1FE304-7A81-461B-9F7A-CE1BE0E1D061}" presName="vertOne" presStyleCnt="0"/>
      <dgm:spPr/>
    </dgm:pt>
    <dgm:pt modelId="{5E142005-18E1-4DCB-9672-CADBCF26380A}" type="pres">
      <dgm:prSet presAssocID="{4A1FE304-7A81-461B-9F7A-CE1BE0E1D061}" presName="txOne" presStyleLbl="node0" presStyleIdx="0" presStyleCnt="2" custScaleX="389749">
        <dgm:presLayoutVars>
          <dgm:chPref val="3"/>
        </dgm:presLayoutVars>
      </dgm:prSet>
      <dgm:spPr/>
    </dgm:pt>
    <dgm:pt modelId="{ECFF55BB-1322-404D-9A4C-56ED2B1C3204}" type="pres">
      <dgm:prSet presAssocID="{4A1FE304-7A81-461B-9F7A-CE1BE0E1D061}" presName="parTransOne" presStyleCnt="0"/>
      <dgm:spPr/>
    </dgm:pt>
    <dgm:pt modelId="{5FE0D120-E542-4949-BAF8-F9A401BD9B4E}" type="pres">
      <dgm:prSet presAssocID="{4A1FE304-7A81-461B-9F7A-CE1BE0E1D061}" presName="horzOne" presStyleCnt="0"/>
      <dgm:spPr/>
    </dgm:pt>
    <dgm:pt modelId="{BB7E2CCC-65F4-4ECD-8EE8-9DC4122E6EB9}" type="pres">
      <dgm:prSet presAssocID="{7E068222-0E89-4052-B2EE-7FAD2256D02A}" presName="vertTwo" presStyleCnt="0"/>
      <dgm:spPr/>
    </dgm:pt>
    <dgm:pt modelId="{EA8B5C13-A215-473E-97A5-8E17BD4C2912}" type="pres">
      <dgm:prSet presAssocID="{7E068222-0E89-4052-B2EE-7FAD2256D02A}" presName="txTwo" presStyleLbl="node2" presStyleIdx="0" presStyleCnt="5" custScaleX="1584654" custLinFactX="-1000000" custLinFactNeighborX="-1092211" custLinFactNeighborY="916">
        <dgm:presLayoutVars>
          <dgm:chPref val="3"/>
        </dgm:presLayoutVars>
      </dgm:prSet>
      <dgm:spPr/>
    </dgm:pt>
    <dgm:pt modelId="{1E824BE5-C111-4545-A4D3-49A505D4CC32}" type="pres">
      <dgm:prSet presAssocID="{7E068222-0E89-4052-B2EE-7FAD2256D02A}" presName="horzTwo" presStyleCnt="0"/>
      <dgm:spPr/>
    </dgm:pt>
    <dgm:pt modelId="{552A84F8-F877-4297-BD6D-D47B184E7AAB}" type="pres">
      <dgm:prSet presAssocID="{228F7109-A4AD-43FD-9859-BD162C89CAC3}" presName="sibSpaceOne" presStyleCnt="0"/>
      <dgm:spPr/>
    </dgm:pt>
    <dgm:pt modelId="{1EC5E8B3-CCDA-4F13-9434-E6DCD959107E}" type="pres">
      <dgm:prSet presAssocID="{96CCF7DF-3792-49AD-BED0-983987D4C73B}" presName="vertOne" presStyleCnt="0"/>
      <dgm:spPr/>
    </dgm:pt>
    <dgm:pt modelId="{B012FE7A-E468-4574-8ED9-94AA28F12FFF}" type="pres">
      <dgm:prSet presAssocID="{96CCF7DF-3792-49AD-BED0-983987D4C73B}" presName="txOne" presStyleLbl="node0" presStyleIdx="1" presStyleCnt="2" custScaleX="68528">
        <dgm:presLayoutVars>
          <dgm:chPref val="3"/>
        </dgm:presLayoutVars>
      </dgm:prSet>
      <dgm:spPr/>
    </dgm:pt>
    <dgm:pt modelId="{842080A0-EB7D-4A47-AB73-530EB1B20F8D}" type="pres">
      <dgm:prSet presAssocID="{96CCF7DF-3792-49AD-BED0-983987D4C73B}" presName="parTransOne" presStyleCnt="0"/>
      <dgm:spPr/>
    </dgm:pt>
    <dgm:pt modelId="{D91F2D04-8D94-43B1-9B38-7774AD1F5C29}" type="pres">
      <dgm:prSet presAssocID="{96CCF7DF-3792-49AD-BED0-983987D4C73B}" presName="horzOne" presStyleCnt="0"/>
      <dgm:spPr/>
    </dgm:pt>
    <dgm:pt modelId="{B57C6AA7-2A9D-4563-8238-1BD941C4278F}" type="pres">
      <dgm:prSet presAssocID="{7936BE3F-1759-4728-842F-E215EF406A22}" presName="vertTwo" presStyleCnt="0"/>
      <dgm:spPr/>
    </dgm:pt>
    <dgm:pt modelId="{667DEB63-4A91-4940-AD4C-7E7FAC6AF2DC}" type="pres">
      <dgm:prSet presAssocID="{7936BE3F-1759-4728-842F-E215EF406A22}" presName="txTwo" presStyleLbl="node2" presStyleIdx="1" presStyleCnt="5" custScaleX="1537411" custLinFactX="-1700000" custLinFactNeighborX="-1736389" custLinFactNeighborY="2759">
        <dgm:presLayoutVars>
          <dgm:chPref val="3"/>
        </dgm:presLayoutVars>
      </dgm:prSet>
      <dgm:spPr/>
    </dgm:pt>
    <dgm:pt modelId="{90EF2309-1CC7-4BB2-91AF-7C95B19CA6B1}" type="pres">
      <dgm:prSet presAssocID="{7936BE3F-1759-4728-842F-E215EF406A22}" presName="horzTwo" presStyleCnt="0"/>
      <dgm:spPr/>
    </dgm:pt>
    <dgm:pt modelId="{FB0D377C-0034-44F6-A185-346748DAB97A}" type="pres">
      <dgm:prSet presAssocID="{4E281B35-184C-41E6-86D0-93A967296588}" presName="sibSpaceTwo" presStyleCnt="0"/>
      <dgm:spPr/>
    </dgm:pt>
    <dgm:pt modelId="{3BEC0E1F-63D7-4410-85BA-7C673C32D3C4}" type="pres">
      <dgm:prSet presAssocID="{5AB8E8E3-9EC6-4519-93B3-3C105D9370C4}" presName="vertTwo" presStyleCnt="0"/>
      <dgm:spPr/>
    </dgm:pt>
    <dgm:pt modelId="{4A47F97E-A06A-4E7C-9A51-91434B25C186}" type="pres">
      <dgm:prSet presAssocID="{5AB8E8E3-9EC6-4519-93B3-3C105D9370C4}" presName="txTwo" presStyleLbl="node2" presStyleIdx="2" presStyleCnt="5" custScaleX="1499883" custLinFactX="-1050292" custLinFactNeighborX="-1100000" custLinFactNeighborY="-905">
        <dgm:presLayoutVars>
          <dgm:chPref val="3"/>
        </dgm:presLayoutVars>
      </dgm:prSet>
      <dgm:spPr/>
    </dgm:pt>
    <dgm:pt modelId="{6A47BB16-29DF-4C18-8A17-193F338FC0EB}" type="pres">
      <dgm:prSet presAssocID="{5AB8E8E3-9EC6-4519-93B3-3C105D9370C4}" presName="horzTwo" presStyleCnt="0"/>
      <dgm:spPr/>
    </dgm:pt>
    <dgm:pt modelId="{32FA08D8-4405-4710-BE1B-E51426834E46}" type="pres">
      <dgm:prSet presAssocID="{B3344F57-5F93-445E-9406-E3BB413504BA}" presName="sibSpaceTwo" presStyleCnt="0"/>
      <dgm:spPr/>
    </dgm:pt>
    <dgm:pt modelId="{4AA314C0-8C2C-4339-9C49-D946E6C46704}" type="pres">
      <dgm:prSet presAssocID="{D9B1B8CF-069C-4E7B-9E67-8F579C86297A}" presName="vertTwo" presStyleCnt="0"/>
      <dgm:spPr/>
    </dgm:pt>
    <dgm:pt modelId="{73936F3F-3523-4EF0-ACB1-395DFFBD01F7}" type="pres">
      <dgm:prSet presAssocID="{D9B1B8CF-069C-4E7B-9E67-8F579C86297A}" presName="txTwo" presStyleLbl="node2" presStyleIdx="3" presStyleCnt="5" custScaleX="1305995" custLinFactX="-500000" custLinFactNeighborX="-523955" custLinFactNeighborY="3663">
        <dgm:presLayoutVars>
          <dgm:chPref val="3"/>
        </dgm:presLayoutVars>
      </dgm:prSet>
      <dgm:spPr/>
    </dgm:pt>
    <dgm:pt modelId="{4C7F4AFC-1AF2-42CF-B101-6E70CFD3DAF0}" type="pres">
      <dgm:prSet presAssocID="{D9B1B8CF-069C-4E7B-9E67-8F579C86297A}" presName="horzTwo" presStyleCnt="0"/>
      <dgm:spPr/>
    </dgm:pt>
    <dgm:pt modelId="{8389EF90-51EE-4A9E-A99A-7B462ADACE0E}" type="pres">
      <dgm:prSet presAssocID="{5F152EBC-94DC-440D-AB7C-BA85A04B5776}" presName="sibSpaceTwo" presStyleCnt="0"/>
      <dgm:spPr/>
    </dgm:pt>
    <dgm:pt modelId="{5D26FC69-C400-4341-A3DA-4C9AB6D942A8}" type="pres">
      <dgm:prSet presAssocID="{1EC47008-7F1C-45E4-B7FC-97C021AE1319}" presName="vertTwo" presStyleCnt="0"/>
      <dgm:spPr/>
    </dgm:pt>
    <dgm:pt modelId="{FB3BBD82-16E5-4BAA-80F7-E7F68BA90D4D}" type="pres">
      <dgm:prSet presAssocID="{1EC47008-7F1C-45E4-B7FC-97C021AE1319}" presName="txTwo" presStyleLbl="node2" presStyleIdx="4" presStyleCnt="5" custScaleX="1336086" custLinFactX="-100000" custLinFactNeighborX="-111735" custLinFactNeighborY="-905">
        <dgm:presLayoutVars>
          <dgm:chPref val="3"/>
        </dgm:presLayoutVars>
      </dgm:prSet>
      <dgm:spPr/>
    </dgm:pt>
    <dgm:pt modelId="{50A83E62-DED8-4872-A09F-AD97E49E4637}" type="pres">
      <dgm:prSet presAssocID="{1EC47008-7F1C-45E4-B7FC-97C021AE1319}" presName="horzTwo" presStyleCnt="0"/>
      <dgm:spPr/>
    </dgm:pt>
  </dgm:ptLst>
  <dgm:cxnLst>
    <dgm:cxn modelId="{B423B80C-17EF-42A6-9F7F-532F6C44AB4A}" type="presOf" srcId="{1EC47008-7F1C-45E4-B7FC-97C021AE1319}" destId="{FB3BBD82-16E5-4BAA-80F7-E7F68BA90D4D}" srcOrd="0" destOrd="0" presId="urn:microsoft.com/office/officeart/2005/8/layout/hierarchy4"/>
    <dgm:cxn modelId="{BBE6DF35-DFF0-498C-AE68-3F52D1DDCEEF}" type="presOf" srcId="{96CCF7DF-3792-49AD-BED0-983987D4C73B}" destId="{B012FE7A-E468-4574-8ED9-94AA28F12FFF}" srcOrd="0" destOrd="0" presId="urn:microsoft.com/office/officeart/2005/8/layout/hierarchy4"/>
    <dgm:cxn modelId="{0830F13D-0EB3-4C6A-8816-FD2FB5CDC54A}" srcId="{4A1FE304-7A81-461B-9F7A-CE1BE0E1D061}" destId="{7E068222-0E89-4052-B2EE-7FAD2256D02A}" srcOrd="0" destOrd="0" parTransId="{675B9F91-9E40-4E68-8EED-E7C2F1D0134E}" sibTransId="{C1C4FEDA-EFC1-4496-AC48-BF55ACB2F51F}"/>
    <dgm:cxn modelId="{02B6C54A-259E-4132-B2AE-925F895C8E82}" type="presOf" srcId="{4A1FE304-7A81-461B-9F7A-CE1BE0E1D061}" destId="{5E142005-18E1-4DCB-9672-CADBCF26380A}" srcOrd="0" destOrd="0" presId="urn:microsoft.com/office/officeart/2005/8/layout/hierarchy4"/>
    <dgm:cxn modelId="{5987C652-A195-4845-97C3-176E5B773A0C}" srcId="{96CCF7DF-3792-49AD-BED0-983987D4C73B}" destId="{D9B1B8CF-069C-4E7B-9E67-8F579C86297A}" srcOrd="2" destOrd="0" parTransId="{CC2517FE-8E5C-468F-9123-7D2414A76282}" sibTransId="{5F152EBC-94DC-440D-AB7C-BA85A04B5776}"/>
    <dgm:cxn modelId="{32A14278-06B8-4071-AE8F-9C52460FF4C1}" srcId="{96CCF7DF-3792-49AD-BED0-983987D4C73B}" destId="{1EC47008-7F1C-45E4-B7FC-97C021AE1319}" srcOrd="3" destOrd="0" parTransId="{03DA78E7-BD1D-4C80-87D4-BC2D5494A602}" sibTransId="{D17E22C1-529B-4BFF-BF25-B0A37BC4FB50}"/>
    <dgm:cxn modelId="{A9B9427C-C1E9-4164-9B90-EBC739BAE5C9}" type="presOf" srcId="{D9B1B8CF-069C-4E7B-9E67-8F579C86297A}" destId="{73936F3F-3523-4EF0-ACB1-395DFFBD01F7}" srcOrd="0" destOrd="0" presId="urn:microsoft.com/office/officeart/2005/8/layout/hierarchy4"/>
    <dgm:cxn modelId="{22E68B82-F955-497A-8812-1DFF5AEC75F1}" srcId="{A4D6DA83-2222-492A-A33C-C81195251F9B}" destId="{96CCF7DF-3792-49AD-BED0-983987D4C73B}" srcOrd="1" destOrd="0" parTransId="{171AD640-4A69-4F54-B0D5-6DA902E57817}" sibTransId="{FDA79E0F-3840-42E7-9C35-80971B4F541E}"/>
    <dgm:cxn modelId="{526C068B-0B33-4951-994F-982F88A31157}" srcId="{96CCF7DF-3792-49AD-BED0-983987D4C73B}" destId="{7936BE3F-1759-4728-842F-E215EF406A22}" srcOrd="0" destOrd="0" parTransId="{F733A9AD-B15B-4FD1-AFF5-68D9AC60E846}" sibTransId="{4E281B35-184C-41E6-86D0-93A967296588}"/>
    <dgm:cxn modelId="{D98D1F92-F9EB-4CCB-9A05-973771D3E0CC}" type="presOf" srcId="{A4D6DA83-2222-492A-A33C-C81195251F9B}" destId="{5740FA86-604A-43B0-86AF-FD37429A91FF}" srcOrd="0" destOrd="0" presId="urn:microsoft.com/office/officeart/2005/8/layout/hierarchy4"/>
    <dgm:cxn modelId="{F96E98A6-3E5A-4381-8E47-AFD3AD6FBA9B}" type="presOf" srcId="{7E068222-0E89-4052-B2EE-7FAD2256D02A}" destId="{EA8B5C13-A215-473E-97A5-8E17BD4C2912}" srcOrd="0" destOrd="0" presId="urn:microsoft.com/office/officeart/2005/8/layout/hierarchy4"/>
    <dgm:cxn modelId="{2B247BB1-4644-44EA-8504-E1E5FAE5EEA9}" srcId="{A4D6DA83-2222-492A-A33C-C81195251F9B}" destId="{4A1FE304-7A81-461B-9F7A-CE1BE0E1D061}" srcOrd="0" destOrd="0" parTransId="{F98B5AB2-E1FC-42D7-8DB6-804116131939}" sibTransId="{228F7109-A4AD-43FD-9859-BD162C89CAC3}"/>
    <dgm:cxn modelId="{F9DC7BD1-B3AE-4C86-94D8-4F9FC9D3BC53}" type="presOf" srcId="{5AB8E8E3-9EC6-4519-93B3-3C105D9370C4}" destId="{4A47F97E-A06A-4E7C-9A51-91434B25C186}" srcOrd="0" destOrd="0" presId="urn:microsoft.com/office/officeart/2005/8/layout/hierarchy4"/>
    <dgm:cxn modelId="{9A5F56E2-CF7F-4047-B5D6-52BC74159D75}" type="presOf" srcId="{7936BE3F-1759-4728-842F-E215EF406A22}" destId="{667DEB63-4A91-4940-AD4C-7E7FAC6AF2DC}" srcOrd="0" destOrd="0" presId="urn:microsoft.com/office/officeart/2005/8/layout/hierarchy4"/>
    <dgm:cxn modelId="{AEDAF7E8-88BC-4584-9588-45E1356E5EDA}" srcId="{96CCF7DF-3792-49AD-BED0-983987D4C73B}" destId="{5AB8E8E3-9EC6-4519-93B3-3C105D9370C4}" srcOrd="1" destOrd="0" parTransId="{8CA912A3-5FA7-45A1-AB9C-AF1EECCBFB23}" sibTransId="{B3344F57-5F93-445E-9406-E3BB413504BA}"/>
    <dgm:cxn modelId="{1F0E54F1-6B43-469A-ADE3-F1699543E24E}" type="presParOf" srcId="{5740FA86-604A-43B0-86AF-FD37429A91FF}" destId="{2E704203-5BAB-4795-87CF-BFA51F61BB97}" srcOrd="0" destOrd="0" presId="urn:microsoft.com/office/officeart/2005/8/layout/hierarchy4"/>
    <dgm:cxn modelId="{61B3A9B1-D455-4E68-8CA6-208644979F7A}" type="presParOf" srcId="{2E704203-5BAB-4795-87CF-BFA51F61BB97}" destId="{5E142005-18E1-4DCB-9672-CADBCF26380A}" srcOrd="0" destOrd="0" presId="urn:microsoft.com/office/officeart/2005/8/layout/hierarchy4"/>
    <dgm:cxn modelId="{D8DF84ED-5E76-4C5A-937A-9CDD28EA192A}" type="presParOf" srcId="{2E704203-5BAB-4795-87CF-BFA51F61BB97}" destId="{ECFF55BB-1322-404D-9A4C-56ED2B1C3204}" srcOrd="1" destOrd="0" presId="urn:microsoft.com/office/officeart/2005/8/layout/hierarchy4"/>
    <dgm:cxn modelId="{CC0DA533-F38F-4958-8BD1-A7A87C90CDEF}" type="presParOf" srcId="{2E704203-5BAB-4795-87CF-BFA51F61BB97}" destId="{5FE0D120-E542-4949-BAF8-F9A401BD9B4E}" srcOrd="2" destOrd="0" presId="urn:microsoft.com/office/officeart/2005/8/layout/hierarchy4"/>
    <dgm:cxn modelId="{B00B285C-4E18-4543-A063-2E0CED3F0D62}" type="presParOf" srcId="{5FE0D120-E542-4949-BAF8-F9A401BD9B4E}" destId="{BB7E2CCC-65F4-4ECD-8EE8-9DC4122E6EB9}" srcOrd="0" destOrd="0" presId="urn:microsoft.com/office/officeart/2005/8/layout/hierarchy4"/>
    <dgm:cxn modelId="{5EF6AC47-1E21-4B59-917D-FF44620B5FA2}" type="presParOf" srcId="{BB7E2CCC-65F4-4ECD-8EE8-9DC4122E6EB9}" destId="{EA8B5C13-A215-473E-97A5-8E17BD4C2912}" srcOrd="0" destOrd="0" presId="urn:microsoft.com/office/officeart/2005/8/layout/hierarchy4"/>
    <dgm:cxn modelId="{502A332A-98D5-408E-B762-4FB693723F1B}" type="presParOf" srcId="{BB7E2CCC-65F4-4ECD-8EE8-9DC4122E6EB9}" destId="{1E824BE5-C111-4545-A4D3-49A505D4CC32}" srcOrd="1" destOrd="0" presId="urn:microsoft.com/office/officeart/2005/8/layout/hierarchy4"/>
    <dgm:cxn modelId="{DB4B2277-52D4-48F6-A2A1-BE41506F496A}" type="presParOf" srcId="{5740FA86-604A-43B0-86AF-FD37429A91FF}" destId="{552A84F8-F877-4297-BD6D-D47B184E7AAB}" srcOrd="1" destOrd="0" presId="urn:microsoft.com/office/officeart/2005/8/layout/hierarchy4"/>
    <dgm:cxn modelId="{532B8A9D-76D5-4289-8EFB-85376E5CA680}" type="presParOf" srcId="{5740FA86-604A-43B0-86AF-FD37429A91FF}" destId="{1EC5E8B3-CCDA-4F13-9434-E6DCD959107E}" srcOrd="2" destOrd="0" presId="urn:microsoft.com/office/officeart/2005/8/layout/hierarchy4"/>
    <dgm:cxn modelId="{FB4023D4-3739-4536-9DF2-25B70809ED05}" type="presParOf" srcId="{1EC5E8B3-CCDA-4F13-9434-E6DCD959107E}" destId="{B012FE7A-E468-4574-8ED9-94AA28F12FFF}" srcOrd="0" destOrd="0" presId="urn:microsoft.com/office/officeart/2005/8/layout/hierarchy4"/>
    <dgm:cxn modelId="{7D389DB4-56E2-4F49-BE22-7581B3C41073}" type="presParOf" srcId="{1EC5E8B3-CCDA-4F13-9434-E6DCD959107E}" destId="{842080A0-EB7D-4A47-AB73-530EB1B20F8D}" srcOrd="1" destOrd="0" presId="urn:microsoft.com/office/officeart/2005/8/layout/hierarchy4"/>
    <dgm:cxn modelId="{8CFEC028-52E9-407A-AD73-2E8D4CEF8457}" type="presParOf" srcId="{1EC5E8B3-CCDA-4F13-9434-E6DCD959107E}" destId="{D91F2D04-8D94-43B1-9B38-7774AD1F5C29}" srcOrd="2" destOrd="0" presId="urn:microsoft.com/office/officeart/2005/8/layout/hierarchy4"/>
    <dgm:cxn modelId="{62AA0945-05FD-4EE1-A2E9-4A521117C84E}" type="presParOf" srcId="{D91F2D04-8D94-43B1-9B38-7774AD1F5C29}" destId="{B57C6AA7-2A9D-4563-8238-1BD941C4278F}" srcOrd="0" destOrd="0" presId="urn:microsoft.com/office/officeart/2005/8/layout/hierarchy4"/>
    <dgm:cxn modelId="{BC96C845-612C-4AE7-9C6E-3869EA2552F4}" type="presParOf" srcId="{B57C6AA7-2A9D-4563-8238-1BD941C4278F}" destId="{667DEB63-4A91-4940-AD4C-7E7FAC6AF2DC}" srcOrd="0" destOrd="0" presId="urn:microsoft.com/office/officeart/2005/8/layout/hierarchy4"/>
    <dgm:cxn modelId="{DE3D3F76-EEA2-4AF1-9CB2-9DD846234A1D}" type="presParOf" srcId="{B57C6AA7-2A9D-4563-8238-1BD941C4278F}" destId="{90EF2309-1CC7-4BB2-91AF-7C95B19CA6B1}" srcOrd="1" destOrd="0" presId="urn:microsoft.com/office/officeart/2005/8/layout/hierarchy4"/>
    <dgm:cxn modelId="{739F0333-225B-4158-8468-39EC710F3A77}" type="presParOf" srcId="{D91F2D04-8D94-43B1-9B38-7774AD1F5C29}" destId="{FB0D377C-0034-44F6-A185-346748DAB97A}" srcOrd="1" destOrd="0" presId="urn:microsoft.com/office/officeart/2005/8/layout/hierarchy4"/>
    <dgm:cxn modelId="{5B0BC74F-3E4D-4225-86BE-5231797E3DBF}" type="presParOf" srcId="{D91F2D04-8D94-43B1-9B38-7774AD1F5C29}" destId="{3BEC0E1F-63D7-4410-85BA-7C673C32D3C4}" srcOrd="2" destOrd="0" presId="urn:microsoft.com/office/officeart/2005/8/layout/hierarchy4"/>
    <dgm:cxn modelId="{FA77337D-6CB3-475F-83EB-1730D9F1F46E}" type="presParOf" srcId="{3BEC0E1F-63D7-4410-85BA-7C673C32D3C4}" destId="{4A47F97E-A06A-4E7C-9A51-91434B25C186}" srcOrd="0" destOrd="0" presId="urn:microsoft.com/office/officeart/2005/8/layout/hierarchy4"/>
    <dgm:cxn modelId="{8DC45800-8ACF-479C-9ACC-D073098631DB}" type="presParOf" srcId="{3BEC0E1F-63D7-4410-85BA-7C673C32D3C4}" destId="{6A47BB16-29DF-4C18-8A17-193F338FC0EB}" srcOrd="1" destOrd="0" presId="urn:microsoft.com/office/officeart/2005/8/layout/hierarchy4"/>
    <dgm:cxn modelId="{918AB7B5-11FF-47B1-B507-5336F233F015}" type="presParOf" srcId="{D91F2D04-8D94-43B1-9B38-7774AD1F5C29}" destId="{32FA08D8-4405-4710-BE1B-E51426834E46}" srcOrd="3" destOrd="0" presId="urn:microsoft.com/office/officeart/2005/8/layout/hierarchy4"/>
    <dgm:cxn modelId="{8330BAE7-10DB-48B2-ABF6-3728E74B9739}" type="presParOf" srcId="{D91F2D04-8D94-43B1-9B38-7774AD1F5C29}" destId="{4AA314C0-8C2C-4339-9C49-D946E6C46704}" srcOrd="4" destOrd="0" presId="urn:microsoft.com/office/officeart/2005/8/layout/hierarchy4"/>
    <dgm:cxn modelId="{224023B0-9917-4FF3-949E-8CEBAE8A5C12}" type="presParOf" srcId="{4AA314C0-8C2C-4339-9C49-D946E6C46704}" destId="{73936F3F-3523-4EF0-ACB1-395DFFBD01F7}" srcOrd="0" destOrd="0" presId="urn:microsoft.com/office/officeart/2005/8/layout/hierarchy4"/>
    <dgm:cxn modelId="{EB8089EE-36C0-405C-BFDC-54A941E070AB}" type="presParOf" srcId="{4AA314C0-8C2C-4339-9C49-D946E6C46704}" destId="{4C7F4AFC-1AF2-42CF-B101-6E70CFD3DAF0}" srcOrd="1" destOrd="0" presId="urn:microsoft.com/office/officeart/2005/8/layout/hierarchy4"/>
    <dgm:cxn modelId="{C8E09938-D96D-4B07-93D6-FCDB391670E0}" type="presParOf" srcId="{D91F2D04-8D94-43B1-9B38-7774AD1F5C29}" destId="{8389EF90-51EE-4A9E-A99A-7B462ADACE0E}" srcOrd="5" destOrd="0" presId="urn:microsoft.com/office/officeart/2005/8/layout/hierarchy4"/>
    <dgm:cxn modelId="{D7B86237-9359-4473-AD43-EF47703AD544}" type="presParOf" srcId="{D91F2D04-8D94-43B1-9B38-7774AD1F5C29}" destId="{5D26FC69-C400-4341-A3DA-4C9AB6D942A8}" srcOrd="6" destOrd="0" presId="urn:microsoft.com/office/officeart/2005/8/layout/hierarchy4"/>
    <dgm:cxn modelId="{1A646578-D8D8-4FC5-9585-335750BABD03}" type="presParOf" srcId="{5D26FC69-C400-4341-A3DA-4C9AB6D942A8}" destId="{FB3BBD82-16E5-4BAA-80F7-E7F68BA90D4D}" srcOrd="0" destOrd="0" presId="urn:microsoft.com/office/officeart/2005/8/layout/hierarchy4"/>
    <dgm:cxn modelId="{D330806F-A111-4A40-948B-76242FCCF89D}" type="presParOf" srcId="{5D26FC69-C400-4341-A3DA-4C9AB6D942A8}" destId="{50A83E62-DED8-4872-A09F-AD97E49E4637}"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77D96C-CA2E-49D8-B848-E55E745BA12B}" type="doc">
      <dgm:prSet loTypeId="urn:microsoft.com/office/officeart/2005/8/layout/cycle6" loCatId="relationship" qsTypeId="urn:microsoft.com/office/officeart/2005/8/quickstyle/simple5" qsCatId="simple" csTypeId="urn:microsoft.com/office/officeart/2005/8/colors/colorful1#6" csCatId="colorful" phldr="1"/>
      <dgm:spPr/>
      <dgm:t>
        <a:bodyPr/>
        <a:lstStyle/>
        <a:p>
          <a:endParaRPr lang="en-US"/>
        </a:p>
      </dgm:t>
    </dgm:pt>
    <dgm:pt modelId="{86D75735-DCBD-4769-A9D6-AAE9479423D8}">
      <dgm:prSet/>
      <dgm:spPr/>
      <dgm:t>
        <a:bodyPr/>
        <a:lstStyle/>
        <a:p>
          <a:pPr rtl="0"/>
          <a:r>
            <a:rPr lang="en-US" dirty="0">
              <a:solidFill>
                <a:schemeClr val="tx1"/>
              </a:solidFill>
              <a:latin typeface="Arial" panose="020B0604020202020204" pitchFamily="34" charset="0"/>
              <a:cs typeface="Arial" panose="020B0604020202020204" pitchFamily="34" charset="0"/>
            </a:rPr>
            <a:t>Intellectual Functioning</a:t>
          </a:r>
        </a:p>
      </dgm:t>
    </dgm:pt>
    <dgm:pt modelId="{7F5B00B4-B4F3-4E8F-AFF5-9179DD355E8D}" type="parTrans" cxnId="{C79EC159-1D26-4BD8-A623-39AD951BE1F7}">
      <dgm:prSet/>
      <dgm:spPr/>
      <dgm:t>
        <a:bodyPr/>
        <a:lstStyle/>
        <a:p>
          <a:endParaRPr lang="en-US"/>
        </a:p>
      </dgm:t>
    </dgm:pt>
    <dgm:pt modelId="{72BD2E26-480C-4657-A689-16F2CDF1CF62}" type="sibTrans" cxnId="{C79EC159-1D26-4BD8-A623-39AD951BE1F7}">
      <dgm:prSet/>
      <dgm:spPr/>
      <dgm:t>
        <a:bodyPr/>
        <a:lstStyle/>
        <a:p>
          <a:endParaRPr lang="en-US"/>
        </a:p>
      </dgm:t>
    </dgm:pt>
    <dgm:pt modelId="{EA2962D3-0F5C-49C0-BD36-F87B0CDEE96C}">
      <dgm:prSet/>
      <dgm:spPr/>
      <dgm:t>
        <a:bodyPr/>
        <a:lstStyle/>
        <a:p>
          <a:pPr rtl="0"/>
          <a:r>
            <a:rPr lang="en-US" dirty="0">
              <a:solidFill>
                <a:schemeClr val="tx1"/>
              </a:solidFill>
              <a:latin typeface="Arial" panose="020B0604020202020204" pitchFamily="34" charset="0"/>
              <a:cs typeface="Arial" panose="020B0604020202020204" pitchFamily="34" charset="0"/>
            </a:rPr>
            <a:t>Adaptive Behavior  </a:t>
          </a:r>
        </a:p>
      </dgm:t>
    </dgm:pt>
    <dgm:pt modelId="{0E7CC2BA-FC34-41A6-96E9-408762DECD99}" type="parTrans" cxnId="{67AFBDD4-5BFF-4B09-A1E6-CEF878471BBB}">
      <dgm:prSet/>
      <dgm:spPr/>
      <dgm:t>
        <a:bodyPr/>
        <a:lstStyle/>
        <a:p>
          <a:endParaRPr lang="en-US"/>
        </a:p>
      </dgm:t>
    </dgm:pt>
    <dgm:pt modelId="{E11A5649-4E2F-4672-BB8A-4106E829428C}" type="sibTrans" cxnId="{67AFBDD4-5BFF-4B09-A1E6-CEF878471BBB}">
      <dgm:prSet/>
      <dgm:spPr/>
      <dgm:t>
        <a:bodyPr/>
        <a:lstStyle/>
        <a:p>
          <a:endParaRPr lang="en-US"/>
        </a:p>
      </dgm:t>
    </dgm:pt>
    <dgm:pt modelId="{07C2B1BA-D295-440E-A63B-B4B55BF68311}">
      <dgm:prSet/>
      <dgm:spPr/>
      <dgm:t>
        <a:bodyPr/>
        <a:lstStyle/>
        <a:p>
          <a:pPr rtl="0"/>
          <a:r>
            <a:rPr lang="en-US" dirty="0">
              <a:solidFill>
                <a:schemeClr val="tx1"/>
              </a:solidFill>
              <a:latin typeface="Arial" panose="020B0604020202020204" pitchFamily="34" charset="0"/>
              <a:cs typeface="Arial" panose="020B0604020202020204" pitchFamily="34" charset="0"/>
            </a:rPr>
            <a:t>Self-Determination Skills</a:t>
          </a:r>
        </a:p>
      </dgm:t>
    </dgm:pt>
    <dgm:pt modelId="{1E1F1F0E-EABA-40E4-B984-CBBCB8599167}" type="parTrans" cxnId="{258DDB35-9871-48E8-BC85-BE419B4042A7}">
      <dgm:prSet/>
      <dgm:spPr/>
      <dgm:t>
        <a:bodyPr/>
        <a:lstStyle/>
        <a:p>
          <a:endParaRPr lang="en-US"/>
        </a:p>
      </dgm:t>
    </dgm:pt>
    <dgm:pt modelId="{E1323E6D-F81E-41E4-AC6C-7CCF0CCAC35B}" type="sibTrans" cxnId="{258DDB35-9871-48E8-BC85-BE419B4042A7}">
      <dgm:prSet/>
      <dgm:spPr/>
      <dgm:t>
        <a:bodyPr/>
        <a:lstStyle/>
        <a:p>
          <a:endParaRPr lang="en-US"/>
        </a:p>
      </dgm:t>
    </dgm:pt>
    <dgm:pt modelId="{D156C4E7-45E1-4BCB-B0AD-DB46A26B16A3}" type="pres">
      <dgm:prSet presAssocID="{C077D96C-CA2E-49D8-B848-E55E745BA12B}" presName="cycle" presStyleCnt="0">
        <dgm:presLayoutVars>
          <dgm:dir/>
          <dgm:resizeHandles val="exact"/>
        </dgm:presLayoutVars>
      </dgm:prSet>
      <dgm:spPr/>
    </dgm:pt>
    <dgm:pt modelId="{A9A2DDD9-D901-4BBD-B0EB-BE14F377A79C}" type="pres">
      <dgm:prSet presAssocID="{86D75735-DCBD-4769-A9D6-AAE9479423D8}" presName="node" presStyleLbl="node1" presStyleIdx="0" presStyleCnt="3">
        <dgm:presLayoutVars>
          <dgm:bulletEnabled val="1"/>
        </dgm:presLayoutVars>
      </dgm:prSet>
      <dgm:spPr/>
    </dgm:pt>
    <dgm:pt modelId="{AF8BF4C3-35BB-4036-8876-55CB98429B54}" type="pres">
      <dgm:prSet presAssocID="{86D75735-DCBD-4769-A9D6-AAE9479423D8}" presName="spNode" presStyleCnt="0"/>
      <dgm:spPr/>
    </dgm:pt>
    <dgm:pt modelId="{45BE0E49-2768-4C3A-9C10-DF09680F3CAF}" type="pres">
      <dgm:prSet presAssocID="{72BD2E26-480C-4657-A689-16F2CDF1CF62}" presName="sibTrans" presStyleLbl="sibTrans1D1" presStyleIdx="0" presStyleCnt="3"/>
      <dgm:spPr/>
    </dgm:pt>
    <dgm:pt modelId="{8FD4EE13-EC46-4440-962D-95C46AA19260}" type="pres">
      <dgm:prSet presAssocID="{EA2962D3-0F5C-49C0-BD36-F87B0CDEE96C}" presName="node" presStyleLbl="node1" presStyleIdx="1" presStyleCnt="3">
        <dgm:presLayoutVars>
          <dgm:bulletEnabled val="1"/>
        </dgm:presLayoutVars>
      </dgm:prSet>
      <dgm:spPr/>
    </dgm:pt>
    <dgm:pt modelId="{4D21074F-18E0-476B-ACD9-02A0097A6E19}" type="pres">
      <dgm:prSet presAssocID="{EA2962D3-0F5C-49C0-BD36-F87B0CDEE96C}" presName="spNode" presStyleCnt="0"/>
      <dgm:spPr/>
    </dgm:pt>
    <dgm:pt modelId="{C9EDA37F-A283-4286-B312-A794789FEC6B}" type="pres">
      <dgm:prSet presAssocID="{E11A5649-4E2F-4672-BB8A-4106E829428C}" presName="sibTrans" presStyleLbl="sibTrans1D1" presStyleIdx="1" presStyleCnt="3"/>
      <dgm:spPr/>
    </dgm:pt>
    <dgm:pt modelId="{B42EF853-6176-4F7E-8D35-64FF05E2F166}" type="pres">
      <dgm:prSet presAssocID="{07C2B1BA-D295-440E-A63B-B4B55BF68311}" presName="node" presStyleLbl="node1" presStyleIdx="2" presStyleCnt="3">
        <dgm:presLayoutVars>
          <dgm:bulletEnabled val="1"/>
        </dgm:presLayoutVars>
      </dgm:prSet>
      <dgm:spPr/>
    </dgm:pt>
    <dgm:pt modelId="{835CE043-46AA-4D14-ABFD-DB0BF0B370DF}" type="pres">
      <dgm:prSet presAssocID="{07C2B1BA-D295-440E-A63B-B4B55BF68311}" presName="spNode" presStyleCnt="0"/>
      <dgm:spPr/>
    </dgm:pt>
    <dgm:pt modelId="{EA7EE27C-0CD2-4461-B03E-58A62C8636C1}" type="pres">
      <dgm:prSet presAssocID="{E1323E6D-F81E-41E4-AC6C-7CCF0CCAC35B}" presName="sibTrans" presStyleLbl="sibTrans1D1" presStyleIdx="2" presStyleCnt="3"/>
      <dgm:spPr/>
    </dgm:pt>
  </dgm:ptLst>
  <dgm:cxnLst>
    <dgm:cxn modelId="{6153690D-DEA1-401C-B1F8-E5E5F1E4EDC6}" type="presOf" srcId="{E11A5649-4E2F-4672-BB8A-4106E829428C}" destId="{C9EDA37F-A283-4286-B312-A794789FEC6B}" srcOrd="0" destOrd="0" presId="urn:microsoft.com/office/officeart/2005/8/layout/cycle6"/>
    <dgm:cxn modelId="{258DDB35-9871-48E8-BC85-BE419B4042A7}" srcId="{C077D96C-CA2E-49D8-B848-E55E745BA12B}" destId="{07C2B1BA-D295-440E-A63B-B4B55BF68311}" srcOrd="2" destOrd="0" parTransId="{1E1F1F0E-EABA-40E4-B984-CBBCB8599167}" sibTransId="{E1323E6D-F81E-41E4-AC6C-7CCF0CCAC35B}"/>
    <dgm:cxn modelId="{7EE66344-7785-44A9-A1C4-D659B4242846}" type="presOf" srcId="{E1323E6D-F81E-41E4-AC6C-7CCF0CCAC35B}" destId="{EA7EE27C-0CD2-4461-B03E-58A62C8636C1}" srcOrd="0" destOrd="0" presId="urn:microsoft.com/office/officeart/2005/8/layout/cycle6"/>
    <dgm:cxn modelId="{25E66C59-F0AB-477D-8AB2-53C184E3AA1D}" type="presOf" srcId="{EA2962D3-0F5C-49C0-BD36-F87B0CDEE96C}" destId="{8FD4EE13-EC46-4440-962D-95C46AA19260}" srcOrd="0" destOrd="0" presId="urn:microsoft.com/office/officeart/2005/8/layout/cycle6"/>
    <dgm:cxn modelId="{C79EC159-1D26-4BD8-A623-39AD951BE1F7}" srcId="{C077D96C-CA2E-49D8-B848-E55E745BA12B}" destId="{86D75735-DCBD-4769-A9D6-AAE9479423D8}" srcOrd="0" destOrd="0" parTransId="{7F5B00B4-B4F3-4E8F-AFF5-9179DD355E8D}" sibTransId="{72BD2E26-480C-4657-A689-16F2CDF1CF62}"/>
    <dgm:cxn modelId="{B7C9EB7B-9533-4A59-953E-C8489C658860}" type="presOf" srcId="{86D75735-DCBD-4769-A9D6-AAE9479423D8}" destId="{A9A2DDD9-D901-4BBD-B0EB-BE14F377A79C}" srcOrd="0" destOrd="0" presId="urn:microsoft.com/office/officeart/2005/8/layout/cycle6"/>
    <dgm:cxn modelId="{E46FC080-D54F-4F7E-8527-976C77F7D7BC}" type="presOf" srcId="{C077D96C-CA2E-49D8-B848-E55E745BA12B}" destId="{D156C4E7-45E1-4BCB-B0AD-DB46A26B16A3}" srcOrd="0" destOrd="0" presId="urn:microsoft.com/office/officeart/2005/8/layout/cycle6"/>
    <dgm:cxn modelId="{528C5184-130F-4BEC-929E-4034545B4042}" type="presOf" srcId="{72BD2E26-480C-4657-A689-16F2CDF1CF62}" destId="{45BE0E49-2768-4C3A-9C10-DF09680F3CAF}" srcOrd="0" destOrd="0" presId="urn:microsoft.com/office/officeart/2005/8/layout/cycle6"/>
    <dgm:cxn modelId="{67AFBDD4-5BFF-4B09-A1E6-CEF878471BBB}" srcId="{C077D96C-CA2E-49D8-B848-E55E745BA12B}" destId="{EA2962D3-0F5C-49C0-BD36-F87B0CDEE96C}" srcOrd="1" destOrd="0" parTransId="{0E7CC2BA-FC34-41A6-96E9-408762DECD99}" sibTransId="{E11A5649-4E2F-4672-BB8A-4106E829428C}"/>
    <dgm:cxn modelId="{E09D45FE-EFEA-4403-9538-F6854BA8CF3B}" type="presOf" srcId="{07C2B1BA-D295-440E-A63B-B4B55BF68311}" destId="{B42EF853-6176-4F7E-8D35-64FF05E2F166}" srcOrd="0" destOrd="0" presId="urn:microsoft.com/office/officeart/2005/8/layout/cycle6"/>
    <dgm:cxn modelId="{350555BF-1A52-4DAB-8F00-D2BCAFFCE060}" type="presParOf" srcId="{D156C4E7-45E1-4BCB-B0AD-DB46A26B16A3}" destId="{A9A2DDD9-D901-4BBD-B0EB-BE14F377A79C}" srcOrd="0" destOrd="0" presId="urn:microsoft.com/office/officeart/2005/8/layout/cycle6"/>
    <dgm:cxn modelId="{918DC45C-2E18-4FE0-962B-4BCCA44E28F8}" type="presParOf" srcId="{D156C4E7-45E1-4BCB-B0AD-DB46A26B16A3}" destId="{AF8BF4C3-35BB-4036-8876-55CB98429B54}" srcOrd="1" destOrd="0" presId="urn:microsoft.com/office/officeart/2005/8/layout/cycle6"/>
    <dgm:cxn modelId="{EBB1C4E9-A27F-49C5-89F1-EE25EE23A5A4}" type="presParOf" srcId="{D156C4E7-45E1-4BCB-B0AD-DB46A26B16A3}" destId="{45BE0E49-2768-4C3A-9C10-DF09680F3CAF}" srcOrd="2" destOrd="0" presId="urn:microsoft.com/office/officeart/2005/8/layout/cycle6"/>
    <dgm:cxn modelId="{60A180D8-CA03-4D56-A13C-F8DF167DB9F1}" type="presParOf" srcId="{D156C4E7-45E1-4BCB-B0AD-DB46A26B16A3}" destId="{8FD4EE13-EC46-4440-962D-95C46AA19260}" srcOrd="3" destOrd="0" presId="urn:microsoft.com/office/officeart/2005/8/layout/cycle6"/>
    <dgm:cxn modelId="{2FAB539C-967B-4935-8557-1D0D1110DFAF}" type="presParOf" srcId="{D156C4E7-45E1-4BCB-B0AD-DB46A26B16A3}" destId="{4D21074F-18E0-476B-ACD9-02A0097A6E19}" srcOrd="4" destOrd="0" presId="urn:microsoft.com/office/officeart/2005/8/layout/cycle6"/>
    <dgm:cxn modelId="{582F5D9C-9646-4AA4-9C0D-587C23BFF9F3}" type="presParOf" srcId="{D156C4E7-45E1-4BCB-B0AD-DB46A26B16A3}" destId="{C9EDA37F-A283-4286-B312-A794789FEC6B}" srcOrd="5" destOrd="0" presId="urn:microsoft.com/office/officeart/2005/8/layout/cycle6"/>
    <dgm:cxn modelId="{35BF9909-8C48-41B9-8830-815BD363F7F8}" type="presParOf" srcId="{D156C4E7-45E1-4BCB-B0AD-DB46A26B16A3}" destId="{B42EF853-6176-4F7E-8D35-64FF05E2F166}" srcOrd="6" destOrd="0" presId="urn:microsoft.com/office/officeart/2005/8/layout/cycle6"/>
    <dgm:cxn modelId="{9C72CB1B-F6DF-4074-A863-1DB2DF0FD9C5}" type="presParOf" srcId="{D156C4E7-45E1-4BCB-B0AD-DB46A26B16A3}" destId="{835CE043-46AA-4D14-ABFD-DB0BF0B370DF}" srcOrd="7" destOrd="0" presId="urn:microsoft.com/office/officeart/2005/8/layout/cycle6"/>
    <dgm:cxn modelId="{8DF5647C-B689-43CB-B523-5AEC00763946}" type="presParOf" srcId="{D156C4E7-45E1-4BCB-B0AD-DB46A26B16A3}" destId="{EA7EE27C-0CD2-4461-B03E-58A62C8636C1}" srcOrd="8"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07940A-2BDC-4C73-B70F-E2DB392D50EB}">
      <dsp:nvSpPr>
        <dsp:cNvPr id="0" name=""/>
        <dsp:cNvSpPr/>
      </dsp:nvSpPr>
      <dsp:spPr>
        <a:xfrm>
          <a:off x="0" y="3343328"/>
          <a:ext cx="10515600" cy="109735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US" sz="2000" kern="1200" dirty="0">
              <a:solidFill>
                <a:schemeClr val="tx1"/>
              </a:solidFill>
              <a:latin typeface="Arial" panose="020B0604020202020204" pitchFamily="34" charset="0"/>
              <a:cs typeface="Arial" panose="020B0604020202020204" pitchFamily="34" charset="0"/>
            </a:rPr>
            <a:t>The severity is determined by the discrepancy between the individual’s capabilities and the expectations of the social environment.</a:t>
          </a:r>
        </a:p>
      </dsp:txBody>
      <dsp:txXfrm>
        <a:off x="0" y="3343328"/>
        <a:ext cx="10515600" cy="1097355"/>
      </dsp:txXfrm>
    </dsp:sp>
    <dsp:sp modelId="{1233F1B1-EA66-45C1-92DE-4BDC51A42BED}">
      <dsp:nvSpPr>
        <dsp:cNvPr id="0" name=""/>
        <dsp:cNvSpPr/>
      </dsp:nvSpPr>
      <dsp:spPr>
        <a:xfrm rot="10800000">
          <a:off x="0" y="1672056"/>
          <a:ext cx="10515600" cy="1687732"/>
        </a:xfrm>
        <a:prstGeom prst="upArrowCallou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US" sz="2000" kern="1200" dirty="0"/>
            <a:t> </a:t>
          </a:r>
          <a:r>
            <a:rPr lang="en-US" sz="2000" kern="1200" dirty="0">
              <a:solidFill>
                <a:schemeClr val="tx1"/>
              </a:solidFill>
              <a:latin typeface="Arial" panose="020B0604020202020204" pitchFamily="34" charset="0"/>
              <a:cs typeface="Arial" panose="020B0604020202020204" pitchFamily="34" charset="0"/>
            </a:rPr>
            <a:t>Is not an inherent trait of any individual, but instead is characterized by a combination of deficits in both cognitive functioning and adaptive behavior.  </a:t>
          </a:r>
        </a:p>
      </dsp:txBody>
      <dsp:txXfrm rot="10800000">
        <a:off x="0" y="1672056"/>
        <a:ext cx="10515600" cy="1096638"/>
      </dsp:txXfrm>
    </dsp:sp>
    <dsp:sp modelId="{30667553-7D06-4EBB-89EF-5B2D3703D4A9}">
      <dsp:nvSpPr>
        <dsp:cNvPr id="0" name=""/>
        <dsp:cNvSpPr/>
      </dsp:nvSpPr>
      <dsp:spPr>
        <a:xfrm rot="10800000">
          <a:off x="0" y="785"/>
          <a:ext cx="10515600" cy="1687732"/>
        </a:xfrm>
        <a:prstGeom prst="upArrowCallou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US" sz="2000" kern="1200" dirty="0">
              <a:solidFill>
                <a:schemeClr val="tx1"/>
              </a:solidFill>
              <a:latin typeface="Arial" panose="020B0604020202020204" pitchFamily="34" charset="0"/>
              <a:cs typeface="Arial" panose="020B0604020202020204" pitchFamily="34" charset="0"/>
            </a:rPr>
            <a:t>Significantly sub-average general intellectual functioning, existing concurrently with deficits in adaptive behavior and manifested during the developmental period, that adversely affects a child’s educational performance. </a:t>
          </a:r>
        </a:p>
      </dsp:txBody>
      <dsp:txXfrm rot="10800000">
        <a:off x="0" y="785"/>
        <a:ext cx="10515600" cy="10966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142005-18E1-4DCB-9672-CADBCF26380A}">
      <dsp:nvSpPr>
        <dsp:cNvPr id="0" name=""/>
        <dsp:cNvSpPr/>
      </dsp:nvSpPr>
      <dsp:spPr>
        <a:xfrm>
          <a:off x="7981" y="230"/>
          <a:ext cx="5450499" cy="2037565"/>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solidFill>
                <a:schemeClr val="tx1"/>
              </a:solidFill>
              <a:latin typeface="Arial" panose="020B0604020202020204" pitchFamily="34" charset="0"/>
              <a:cs typeface="Arial" panose="020B0604020202020204" pitchFamily="34" charset="0"/>
            </a:rPr>
            <a:t>Intellectual functioning is measured using a combination of intelligence (IQ tests) and achievement assessments. </a:t>
          </a:r>
        </a:p>
      </dsp:txBody>
      <dsp:txXfrm>
        <a:off x="67659" y="59908"/>
        <a:ext cx="5331143" cy="1918209"/>
      </dsp:txXfrm>
    </dsp:sp>
    <dsp:sp modelId="{EA8B5C13-A215-473E-97A5-8E17BD4C2912}">
      <dsp:nvSpPr>
        <dsp:cNvPr id="0" name=""/>
        <dsp:cNvSpPr/>
      </dsp:nvSpPr>
      <dsp:spPr>
        <a:xfrm>
          <a:off x="187613" y="2313772"/>
          <a:ext cx="1398463" cy="203756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Average intelligence is a standard score of 85-115</a:t>
          </a:r>
        </a:p>
      </dsp:txBody>
      <dsp:txXfrm>
        <a:off x="228573" y="2354732"/>
        <a:ext cx="1316543" cy="1955645"/>
      </dsp:txXfrm>
    </dsp:sp>
    <dsp:sp modelId="{B012FE7A-E468-4574-8ED9-94AA28F12FFF}">
      <dsp:nvSpPr>
        <dsp:cNvPr id="0" name=""/>
        <dsp:cNvSpPr/>
      </dsp:nvSpPr>
      <dsp:spPr>
        <a:xfrm>
          <a:off x="6265506" y="230"/>
          <a:ext cx="3449913" cy="2037565"/>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solidFill>
                <a:schemeClr val="tx1"/>
              </a:solidFill>
              <a:latin typeface="Arial" panose="020B0604020202020204" pitchFamily="34" charset="0"/>
              <a:cs typeface="Arial" panose="020B0604020202020204" pitchFamily="34" charset="0"/>
            </a:rPr>
            <a:t>For years, professionals have sub-divided individuals with  intellectual disability by IQ into the following groups:</a:t>
          </a:r>
        </a:p>
      </dsp:txBody>
      <dsp:txXfrm>
        <a:off x="6325184" y="59908"/>
        <a:ext cx="3330557" cy="1918209"/>
      </dsp:txXfrm>
    </dsp:sp>
    <dsp:sp modelId="{667DEB63-4A91-4940-AD4C-7E7FAC6AF2DC}">
      <dsp:nvSpPr>
        <dsp:cNvPr id="0" name=""/>
        <dsp:cNvSpPr/>
      </dsp:nvSpPr>
      <dsp:spPr>
        <a:xfrm>
          <a:off x="2440678" y="2313772"/>
          <a:ext cx="1356771" cy="203756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Mild:  70-55</a:t>
          </a:r>
        </a:p>
      </dsp:txBody>
      <dsp:txXfrm>
        <a:off x="2480416" y="2353510"/>
        <a:ext cx="1277295" cy="1958089"/>
      </dsp:txXfrm>
    </dsp:sp>
    <dsp:sp modelId="{4A47F97E-A06A-4E7C-9A51-91434B25C186}">
      <dsp:nvSpPr>
        <dsp:cNvPr id="0" name=""/>
        <dsp:cNvSpPr/>
      </dsp:nvSpPr>
      <dsp:spPr>
        <a:xfrm>
          <a:off x="4939849" y="2295102"/>
          <a:ext cx="1323653" cy="203756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Moderate: 55-40</a:t>
          </a:r>
        </a:p>
      </dsp:txBody>
      <dsp:txXfrm>
        <a:off x="4978617" y="2333870"/>
        <a:ext cx="1246117" cy="1960029"/>
      </dsp:txXfrm>
    </dsp:sp>
    <dsp:sp modelId="{73936F3F-3523-4EF0-ACB1-395DFFBD01F7}">
      <dsp:nvSpPr>
        <dsp:cNvPr id="0" name=""/>
        <dsp:cNvSpPr/>
      </dsp:nvSpPr>
      <dsp:spPr>
        <a:xfrm>
          <a:off x="7264913" y="2313772"/>
          <a:ext cx="1152546" cy="203756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Severe:  40-25</a:t>
          </a:r>
        </a:p>
      </dsp:txBody>
      <dsp:txXfrm>
        <a:off x="7298670" y="2347529"/>
        <a:ext cx="1085032" cy="1970051"/>
      </dsp:txXfrm>
    </dsp:sp>
    <dsp:sp modelId="{FB3BBD82-16E5-4BAA-80F7-E7F68BA90D4D}">
      <dsp:nvSpPr>
        <dsp:cNvPr id="0" name=""/>
        <dsp:cNvSpPr/>
      </dsp:nvSpPr>
      <dsp:spPr>
        <a:xfrm>
          <a:off x="9141659" y="2295102"/>
          <a:ext cx="1179101" cy="203756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Profound: &lt;25</a:t>
          </a:r>
        </a:p>
      </dsp:txBody>
      <dsp:txXfrm>
        <a:off x="9176194" y="2329637"/>
        <a:ext cx="1110031" cy="19684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2DDD9-D901-4BBD-B0EB-BE14F377A79C}">
      <dsp:nvSpPr>
        <dsp:cNvPr id="0" name=""/>
        <dsp:cNvSpPr/>
      </dsp:nvSpPr>
      <dsp:spPr>
        <a:xfrm>
          <a:off x="2971576" y="2323"/>
          <a:ext cx="2286446" cy="148619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tx1"/>
              </a:solidFill>
              <a:latin typeface="Arial" panose="020B0604020202020204" pitchFamily="34" charset="0"/>
              <a:cs typeface="Arial" panose="020B0604020202020204" pitchFamily="34" charset="0"/>
            </a:rPr>
            <a:t>Intellectual Functioning</a:t>
          </a:r>
        </a:p>
      </dsp:txBody>
      <dsp:txXfrm>
        <a:off x="3044126" y="74873"/>
        <a:ext cx="2141346" cy="1341090"/>
      </dsp:txXfrm>
    </dsp:sp>
    <dsp:sp modelId="{45BE0E49-2768-4C3A-9C10-DF09680F3CAF}">
      <dsp:nvSpPr>
        <dsp:cNvPr id="0" name=""/>
        <dsp:cNvSpPr/>
      </dsp:nvSpPr>
      <dsp:spPr>
        <a:xfrm>
          <a:off x="2134277" y="745419"/>
          <a:ext cx="3961045" cy="3961045"/>
        </a:xfrm>
        <a:custGeom>
          <a:avLst/>
          <a:gdLst/>
          <a:ahLst/>
          <a:cxnLst/>
          <a:rect l="0" t="0" r="0" b="0"/>
          <a:pathLst>
            <a:path>
              <a:moveTo>
                <a:pt x="3140323" y="375115"/>
              </a:moveTo>
              <a:arcTo wR="1980522" hR="1980522" stAng="18350737" swAng="3644044"/>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FD4EE13-EC46-4440-962D-95C46AA19260}">
      <dsp:nvSpPr>
        <dsp:cNvPr id="0" name=""/>
        <dsp:cNvSpPr/>
      </dsp:nvSpPr>
      <dsp:spPr>
        <a:xfrm>
          <a:off x="4686759" y="2973108"/>
          <a:ext cx="2286446" cy="1486190"/>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tx1"/>
              </a:solidFill>
              <a:latin typeface="Arial" panose="020B0604020202020204" pitchFamily="34" charset="0"/>
              <a:cs typeface="Arial" panose="020B0604020202020204" pitchFamily="34" charset="0"/>
            </a:rPr>
            <a:t>Adaptive Behavior  </a:t>
          </a:r>
        </a:p>
      </dsp:txBody>
      <dsp:txXfrm>
        <a:off x="4759309" y="3045658"/>
        <a:ext cx="2141346" cy="1341090"/>
      </dsp:txXfrm>
    </dsp:sp>
    <dsp:sp modelId="{C9EDA37F-A283-4286-B312-A794789FEC6B}">
      <dsp:nvSpPr>
        <dsp:cNvPr id="0" name=""/>
        <dsp:cNvSpPr/>
      </dsp:nvSpPr>
      <dsp:spPr>
        <a:xfrm>
          <a:off x="2134277" y="745419"/>
          <a:ext cx="3961045" cy="3961045"/>
        </a:xfrm>
        <a:custGeom>
          <a:avLst/>
          <a:gdLst/>
          <a:ahLst/>
          <a:cxnLst/>
          <a:rect l="0" t="0" r="0" b="0"/>
          <a:pathLst>
            <a:path>
              <a:moveTo>
                <a:pt x="2921802" y="3723067"/>
              </a:moveTo>
              <a:arcTo wR="1980522" hR="1980522" stAng="3697391" swAng="340521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42EF853-6176-4F7E-8D35-64FF05E2F166}">
      <dsp:nvSpPr>
        <dsp:cNvPr id="0" name=""/>
        <dsp:cNvSpPr/>
      </dsp:nvSpPr>
      <dsp:spPr>
        <a:xfrm>
          <a:off x="1256393" y="2973108"/>
          <a:ext cx="2286446" cy="1486190"/>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tx1"/>
              </a:solidFill>
              <a:latin typeface="Arial" panose="020B0604020202020204" pitchFamily="34" charset="0"/>
              <a:cs typeface="Arial" panose="020B0604020202020204" pitchFamily="34" charset="0"/>
            </a:rPr>
            <a:t>Self-Determination Skills</a:t>
          </a:r>
        </a:p>
      </dsp:txBody>
      <dsp:txXfrm>
        <a:off x="1328943" y="3045658"/>
        <a:ext cx="2141346" cy="1341090"/>
      </dsp:txXfrm>
    </dsp:sp>
    <dsp:sp modelId="{EA7EE27C-0CD2-4461-B03E-58A62C8636C1}">
      <dsp:nvSpPr>
        <dsp:cNvPr id="0" name=""/>
        <dsp:cNvSpPr/>
      </dsp:nvSpPr>
      <dsp:spPr>
        <a:xfrm>
          <a:off x="2134277" y="745419"/>
          <a:ext cx="3961045" cy="3961045"/>
        </a:xfrm>
        <a:custGeom>
          <a:avLst/>
          <a:gdLst/>
          <a:ahLst/>
          <a:cxnLst/>
          <a:rect l="0" t="0" r="0" b="0"/>
          <a:pathLst>
            <a:path>
              <a:moveTo>
                <a:pt x="13044" y="2207460"/>
              </a:moveTo>
              <a:arcTo wR="1980522" hR="1980522" stAng="10405219" swAng="3644044"/>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E9B6F52-CC10-4425-9195-EDF28B435798}" type="datetimeFigureOut">
              <a:rPr lang="en-US" smtClean="0"/>
              <a:t>10/31/2019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A111C28-737F-4457-9FE5-6826B7F3293B}" type="slidenum">
              <a:rPr lang="en-US" smtClean="0"/>
              <a:t>‹#›</a:t>
            </a:fld>
            <a:endParaRPr lang="en-US"/>
          </a:p>
        </p:txBody>
      </p:sp>
    </p:spTree>
    <p:extLst>
      <p:ext uri="{BB962C8B-B14F-4D97-AF65-F5344CB8AC3E}">
        <p14:creationId xmlns:p14="http://schemas.microsoft.com/office/powerpoint/2010/main" val="28344465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02D3CF6-D097-446F-BA20-84B1F837E572}" type="datetimeFigureOut">
              <a:rPr lang="en-US" smtClean="0"/>
              <a:t>10/31/2019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D52D8DC-3CCA-4826-966D-69131461ECBB}" type="slidenum">
              <a:rPr lang="en-US" smtClean="0"/>
              <a:t>‹#›</a:t>
            </a:fld>
            <a:endParaRPr lang="en-US"/>
          </a:p>
        </p:txBody>
      </p:sp>
    </p:spTree>
    <p:extLst>
      <p:ext uri="{BB962C8B-B14F-4D97-AF65-F5344CB8AC3E}">
        <p14:creationId xmlns:p14="http://schemas.microsoft.com/office/powerpoint/2010/main" val="878009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altLang="en-US" dirty="0"/>
              <a:t>While the term mental retardation is still widely used within education and is noted in the federal law as a disability category, many advocacy groups feel that this label has too many negative connotations.  The newer label of intellectual disability is becoming far more accepted and prevalent within the field due to its far less pejorative nature.  </a:t>
            </a:r>
          </a:p>
          <a:p>
            <a:endParaRPr lang="en-US" dirty="0"/>
          </a:p>
        </p:txBody>
      </p:sp>
      <p:sp>
        <p:nvSpPr>
          <p:cNvPr id="4" name="Slide Number Placeholder 3"/>
          <p:cNvSpPr>
            <a:spLocks noGrp="1"/>
          </p:cNvSpPr>
          <p:nvPr>
            <p:ph type="sldNum" sz="quarter" idx="5"/>
          </p:nvPr>
        </p:nvSpPr>
        <p:spPr/>
        <p:txBody>
          <a:bodyPr/>
          <a:lstStyle/>
          <a:p>
            <a:fld id="{3D52D8DC-3CCA-4826-966D-69131461ECBB}" type="slidenum">
              <a:rPr lang="en-US" smtClean="0"/>
              <a:t>5</a:t>
            </a:fld>
            <a:endParaRPr lang="en-US"/>
          </a:p>
        </p:txBody>
      </p:sp>
    </p:spTree>
    <p:extLst>
      <p:ext uri="{BB962C8B-B14F-4D97-AF65-F5344CB8AC3E}">
        <p14:creationId xmlns:p14="http://schemas.microsoft.com/office/powerpoint/2010/main" val="952338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Limitations in intellectual functioning refers to the student’s general mental capabilities which effect the student’s ability to solve problems, pay attention, think abstractly, and remember information.  The most extreme problems caused by the limited intellectual functioning are found in memory, generalization, and motivation. </a:t>
            </a:r>
          </a:p>
          <a:p>
            <a:pPr eaLnBrk="1" hangingPunct="1">
              <a:spcBef>
                <a:spcPct val="0"/>
              </a:spcBef>
            </a:pPr>
            <a:r>
              <a:rPr lang="en-US" altLang="en-US" dirty="0"/>
              <a:t>Limitations in adaptive behavior refer to inability of the individual to meet the social responsibility and personal independence expected for his/her age and culture.  The adaptive behavior of students with intellectual disability will almost always fall below the norm of their typical peers.  Adaptive behavior consists of conceptual skills (self-determination, reading and writing), social skills (following rules and taking responsibility), and practical skills (daily living and employment skills).  Individuals with intellectual disability can have a combination of strengths and weaknesses in one or more of these areas.</a:t>
            </a:r>
          </a:p>
          <a:p>
            <a:endParaRPr lang="en-US" dirty="0"/>
          </a:p>
        </p:txBody>
      </p:sp>
      <p:sp>
        <p:nvSpPr>
          <p:cNvPr id="4" name="Slide Number Placeholder 3"/>
          <p:cNvSpPr>
            <a:spLocks noGrp="1"/>
          </p:cNvSpPr>
          <p:nvPr>
            <p:ph type="sldNum" sz="quarter" idx="5"/>
          </p:nvPr>
        </p:nvSpPr>
        <p:spPr/>
        <p:txBody>
          <a:bodyPr/>
          <a:lstStyle/>
          <a:p>
            <a:fld id="{3D52D8DC-3CCA-4826-966D-69131461ECBB}" type="slidenum">
              <a:rPr lang="en-US" smtClean="0"/>
              <a:t>11</a:t>
            </a:fld>
            <a:endParaRPr lang="en-US"/>
          </a:p>
        </p:txBody>
      </p:sp>
    </p:spTree>
    <p:extLst>
      <p:ext uri="{BB962C8B-B14F-4D97-AF65-F5344CB8AC3E}">
        <p14:creationId xmlns:p14="http://schemas.microsoft.com/office/powerpoint/2010/main" val="1127814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buFont typeface="Wingdings" panose="05000000000000000000" pitchFamily="2" charset="2"/>
              <a:buChar char="q"/>
            </a:pPr>
            <a:r>
              <a:rPr lang="en-US" altLang="en-US" dirty="0"/>
              <a:t>A student with intellectual disability may require new information to be presented multiple times before the new information or skill is acquired.  </a:t>
            </a:r>
          </a:p>
          <a:p>
            <a:pPr eaLnBrk="1" hangingPunct="1">
              <a:buFont typeface="Wingdings" panose="05000000000000000000" pitchFamily="2" charset="2"/>
              <a:buChar char="q"/>
            </a:pPr>
            <a:r>
              <a:rPr lang="en-US" altLang="en-US" dirty="0"/>
              <a:t>Individuals with intellectual disability typically have difficulty transferring skills learned in one environment (like school) to other environments (such as home).  For this reason, instruction of skills is typically addressed in various settings.  </a:t>
            </a:r>
          </a:p>
          <a:p>
            <a:pPr eaLnBrk="1" hangingPunct="1">
              <a:buFont typeface="Wingdings" panose="05000000000000000000" pitchFamily="2" charset="2"/>
              <a:buChar char="q"/>
            </a:pPr>
            <a:r>
              <a:rPr lang="en-US" altLang="en-US" dirty="0"/>
              <a:t>For the most part, these individuals require external motivation, or prompts from others, before acting.  Students with intellectual disability develop a sense of distrusting their own judgment and relying on the decisions of others.</a:t>
            </a:r>
          </a:p>
          <a:p>
            <a:endParaRPr lang="en-US" dirty="0"/>
          </a:p>
        </p:txBody>
      </p:sp>
      <p:sp>
        <p:nvSpPr>
          <p:cNvPr id="4" name="Slide Number Placeholder 3"/>
          <p:cNvSpPr>
            <a:spLocks noGrp="1"/>
          </p:cNvSpPr>
          <p:nvPr>
            <p:ph type="sldNum" sz="quarter" idx="5"/>
          </p:nvPr>
        </p:nvSpPr>
        <p:spPr/>
        <p:txBody>
          <a:bodyPr/>
          <a:lstStyle/>
          <a:p>
            <a:fld id="{3D52D8DC-3CCA-4826-966D-69131461ECBB}" type="slidenum">
              <a:rPr lang="en-US" smtClean="0"/>
              <a:t>12</a:t>
            </a:fld>
            <a:endParaRPr lang="en-US"/>
          </a:p>
        </p:txBody>
      </p:sp>
    </p:spTree>
    <p:extLst>
      <p:ext uri="{BB962C8B-B14F-4D97-AF65-F5344CB8AC3E}">
        <p14:creationId xmlns:p14="http://schemas.microsoft.com/office/powerpoint/2010/main" val="2013947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buFont typeface="Wingdings 2" panose="05020102010507070707" pitchFamily="18" charset="2"/>
              <a:buChar char=""/>
            </a:pPr>
            <a:r>
              <a:rPr lang="en-US" altLang="en-US" dirty="0"/>
              <a:t>Limitations in intellectual functioning often include difficulties with memory recall, task and skill generalization, and a tendency towards low motivation and learned helplessness.  </a:t>
            </a:r>
          </a:p>
          <a:p>
            <a:pPr eaLnBrk="1" hangingPunct="1">
              <a:spcBef>
                <a:spcPct val="0"/>
              </a:spcBef>
              <a:buFont typeface="Wingdings 2" panose="05020102010507070707" pitchFamily="18" charset="2"/>
              <a:buChar char=""/>
            </a:pPr>
            <a:r>
              <a:rPr lang="en-US" altLang="en-US" dirty="0"/>
              <a:t>Issues in adaptive behavior may include difficulties with conceptual skills, social skills and practical skills.  </a:t>
            </a:r>
          </a:p>
          <a:p>
            <a:pPr eaLnBrk="1" hangingPunct="1">
              <a:spcBef>
                <a:spcPct val="0"/>
              </a:spcBef>
              <a:buFont typeface="Wingdings 2" panose="05020102010507070707" pitchFamily="18" charset="2"/>
              <a:buChar char=""/>
            </a:pPr>
            <a:r>
              <a:rPr lang="en-US" altLang="en-US" dirty="0"/>
              <a:t>Individuals with intellectual disability also often exhibit deficits in self-determination skills as well, including skill areas such as choice making, problem solving, and goal setting.  </a:t>
            </a:r>
          </a:p>
          <a:p>
            <a:endParaRPr lang="en-US" dirty="0"/>
          </a:p>
        </p:txBody>
      </p:sp>
      <p:sp>
        <p:nvSpPr>
          <p:cNvPr id="4" name="Slide Number Placeholder 3"/>
          <p:cNvSpPr>
            <a:spLocks noGrp="1"/>
          </p:cNvSpPr>
          <p:nvPr>
            <p:ph type="sldNum" sz="quarter" idx="5"/>
          </p:nvPr>
        </p:nvSpPr>
        <p:spPr/>
        <p:txBody>
          <a:bodyPr/>
          <a:lstStyle/>
          <a:p>
            <a:fld id="{3D52D8DC-3CCA-4826-966D-69131461ECBB}" type="slidenum">
              <a:rPr lang="en-US" smtClean="0"/>
              <a:t>13</a:t>
            </a:fld>
            <a:endParaRPr lang="en-US"/>
          </a:p>
        </p:txBody>
      </p:sp>
    </p:spTree>
    <p:extLst>
      <p:ext uri="{BB962C8B-B14F-4D97-AF65-F5344CB8AC3E}">
        <p14:creationId xmlns:p14="http://schemas.microsoft.com/office/powerpoint/2010/main" val="32229156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81463"/>
            <a:ext cx="9144000" cy="14285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0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141368" y="6384093"/>
            <a:ext cx="2743200" cy="365125"/>
          </a:xfrm>
        </p:spPr>
        <p:txBody>
          <a:bodyPr/>
          <a:lstStyle/>
          <a:p>
            <a:fld id="{47CC054E-03C2-4BA4-B0DC-8A52C253DBFA}" type="datetimeFigureOut">
              <a:rPr lang="en-US" smtClean="0"/>
              <a:t>10/31/2019</a:t>
            </a:fld>
            <a:endParaRPr lang="en-US" dirty="0"/>
          </a:p>
        </p:txBody>
      </p:sp>
      <p:sp>
        <p:nvSpPr>
          <p:cNvPr id="6" name="Slide Number Placeholder 5"/>
          <p:cNvSpPr>
            <a:spLocks noGrp="1"/>
          </p:cNvSpPr>
          <p:nvPr>
            <p:ph type="sldNum" sz="quarter" idx="12"/>
          </p:nvPr>
        </p:nvSpPr>
        <p:spPr>
          <a:xfrm>
            <a:off x="5302509" y="6391949"/>
            <a:ext cx="2743200" cy="365125"/>
          </a:xfrm>
        </p:spPr>
        <p:txBody>
          <a:bodyPr/>
          <a:lstStyle/>
          <a:p>
            <a:fld id="{DD5DC98F-6F3D-4D37-8801-59C812F9270D}" type="slidenum">
              <a:rPr lang="en-US" smtClean="0"/>
              <a:t>‹#›</a:t>
            </a:fld>
            <a:endParaRPr lang="en-US"/>
          </a:p>
        </p:txBody>
      </p:sp>
      <p:pic>
        <p:nvPicPr>
          <p:cNvPr id="8" name="Picture 7"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0232" y="316929"/>
            <a:ext cx="1428230" cy="1610868"/>
          </a:xfrm>
          <a:prstGeom prst="rect">
            <a:avLst/>
          </a:prstGeom>
        </p:spPr>
      </p:pic>
      <p:sp>
        <p:nvSpPr>
          <p:cNvPr id="9" name="Rectangle 8"/>
          <p:cNvSpPr/>
          <p:nvPr userDrawn="1"/>
        </p:nvSpPr>
        <p:spPr>
          <a:xfrm>
            <a:off x="2311139" y="489262"/>
            <a:ext cx="8034416" cy="1438535"/>
          </a:xfrm>
          <a:prstGeom prst="rect">
            <a:avLst/>
          </a:prstGeom>
          <a:noFill/>
        </p:spPr>
        <p:txBody>
          <a:bodyPr wrap="square" lIns="91440" tIns="45720" rIns="91440" bIns="45720">
            <a:spAutoFit/>
          </a:bodyPr>
          <a:lstStyle/>
          <a:p>
            <a:pPr>
              <a:lnSpc>
                <a:spcPct val="80000"/>
              </a:lnSpc>
            </a:pPr>
            <a:r>
              <a:rPr lang="en-US" sz="5400" b="0" cap="none" spc="0" dirty="0">
                <a:ln w="0"/>
                <a:solidFill>
                  <a:srgbClr val="003767"/>
                </a:solidFill>
                <a:effectLst>
                  <a:outerShdw blurRad="38100" dist="25400" dir="5400000" algn="ctr" rotWithShape="0">
                    <a:srgbClr val="6E747A">
                      <a:alpha val="43000"/>
                    </a:srgbClr>
                  </a:outerShdw>
                </a:effectLst>
              </a:rPr>
              <a:t>North Carolina </a:t>
            </a:r>
          </a:p>
          <a:p>
            <a:pPr>
              <a:lnSpc>
                <a:spcPct val="80000"/>
              </a:lnSpc>
            </a:pPr>
            <a:r>
              <a:rPr lang="en-US" sz="5400" b="0" cap="none" spc="0" dirty="0">
                <a:ln w="0"/>
                <a:solidFill>
                  <a:srgbClr val="003767"/>
                </a:solidFill>
                <a:effectLst>
                  <a:outerShdw blurRad="38100" dist="25400" dir="5400000" algn="ctr" rotWithShape="0">
                    <a:srgbClr val="6E747A">
                      <a:alpha val="43000"/>
                    </a:srgbClr>
                  </a:outerShdw>
                </a:effectLst>
              </a:rPr>
              <a:t>Community College System</a:t>
            </a:r>
          </a:p>
        </p:txBody>
      </p:sp>
      <p:cxnSp>
        <p:nvCxnSpPr>
          <p:cNvPr id="10" name="Straight Connector 9" title="Gold Line"/>
          <p:cNvCxnSpPr/>
          <p:nvPr userDrawn="1"/>
        </p:nvCxnSpPr>
        <p:spPr>
          <a:xfrm flipV="1">
            <a:off x="2311139" y="1864894"/>
            <a:ext cx="7607300" cy="25290"/>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376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C054E-03C2-4BA4-B0DC-8A52C253DBFA}" type="datetimeFigureOut">
              <a:rPr lang="en-US" smtClean="0"/>
              <a:t>10/31/2019</a:t>
            </a:fld>
            <a:endParaRPr lang="en-US"/>
          </a:p>
        </p:txBody>
      </p:sp>
      <p:sp>
        <p:nvSpPr>
          <p:cNvPr id="6" name="Slide Number Placeholder 5"/>
          <p:cNvSpPr>
            <a:spLocks noGrp="1"/>
          </p:cNvSpPr>
          <p:nvPr>
            <p:ph type="sldNum" sz="quarter" idx="12"/>
          </p:nvPr>
        </p:nvSpPr>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633072" y="6370222"/>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4749" y="6356352"/>
            <a:ext cx="348323" cy="392866"/>
          </a:xfrm>
          <a:prstGeom prst="rect">
            <a:avLst/>
          </a:prstGeom>
        </p:spPr>
      </p:pic>
      <p:pic>
        <p:nvPicPr>
          <p:cNvPr id="9" name="Picture 8"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3131" y="297662"/>
            <a:ext cx="1294907" cy="1460496"/>
          </a:xfrm>
          <a:prstGeom prst="rect">
            <a:avLst/>
          </a:prstGeom>
        </p:spPr>
      </p:pic>
      <p:cxnSp>
        <p:nvCxnSpPr>
          <p:cNvPr id="10" name="Straight Connector 9" title="Gold Line"/>
          <p:cNvCxnSpPr/>
          <p:nvPr userDrawn="1"/>
        </p:nvCxnSpPr>
        <p:spPr>
          <a:xfrm flipV="1">
            <a:off x="1940731" y="1716351"/>
            <a:ext cx="9413069" cy="13623"/>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617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C054E-03C2-4BA4-B0DC-8A52C253DBFA}" type="datetimeFigureOut">
              <a:rPr lang="en-US" smtClean="0"/>
              <a:t>10/31/2019</a:t>
            </a:fld>
            <a:endParaRPr lang="en-US"/>
          </a:p>
        </p:txBody>
      </p:sp>
      <p:sp>
        <p:nvSpPr>
          <p:cNvPr id="6" name="Slide Number Placeholder 5"/>
          <p:cNvSpPr>
            <a:spLocks noGrp="1"/>
          </p:cNvSpPr>
          <p:nvPr>
            <p:ph type="sldNum" sz="quarter" idx="12"/>
          </p:nvPr>
        </p:nvSpPr>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633072" y="6370222"/>
            <a:ext cx="4215654"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4749" y="6356352"/>
            <a:ext cx="339017" cy="392866"/>
          </a:xfrm>
          <a:prstGeom prst="rect">
            <a:avLst/>
          </a:prstGeom>
        </p:spPr>
      </p:pic>
    </p:spTree>
    <p:extLst>
      <p:ext uri="{BB962C8B-B14F-4D97-AF65-F5344CB8AC3E}">
        <p14:creationId xmlns:p14="http://schemas.microsoft.com/office/powerpoint/2010/main" val="3063052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CC054E-03C2-4BA4-B0DC-8A52C253DBFA}" type="datetimeFigureOut">
              <a:rPr lang="en-US" smtClean="0"/>
              <a:t>10/31/2019</a:t>
            </a:fld>
            <a:endParaRPr lang="en-US"/>
          </a:p>
        </p:txBody>
      </p:sp>
      <p:sp>
        <p:nvSpPr>
          <p:cNvPr id="6" name="Slide Number Placeholder 5"/>
          <p:cNvSpPr>
            <a:spLocks noGrp="1"/>
          </p:cNvSpPr>
          <p:nvPr>
            <p:ph type="sldNum" sz="quarter" idx="12"/>
          </p:nvPr>
        </p:nvSpPr>
        <p:spPr/>
        <p:txBody>
          <a:bodyPr/>
          <a:lstStyle/>
          <a:p>
            <a:fld id="{DD5DC98F-6F3D-4D37-8801-59C812F9270D}" type="slidenum">
              <a:rPr lang="en-US" smtClean="0"/>
              <a:t>‹#›</a:t>
            </a:fld>
            <a:endParaRPr lang="en-US" dirty="0"/>
          </a:p>
        </p:txBody>
      </p:sp>
      <p:cxnSp>
        <p:nvCxnSpPr>
          <p:cNvPr id="10" name="Straight Connector 9" title="Gold Line"/>
          <p:cNvCxnSpPr/>
          <p:nvPr userDrawn="1"/>
        </p:nvCxnSpPr>
        <p:spPr>
          <a:xfrm>
            <a:off x="838200" y="1696451"/>
            <a:ext cx="9516762" cy="0"/>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userDrawn="1"/>
        </p:nvPicPr>
        <p:blipFill>
          <a:blip r:embed="rId2"/>
          <a:stretch>
            <a:fillRect/>
          </a:stretch>
        </p:blipFill>
        <p:spPr>
          <a:xfrm>
            <a:off x="190997" y="6176963"/>
            <a:ext cx="4676037" cy="524301"/>
          </a:xfrm>
          <a:prstGeom prst="rect">
            <a:avLst/>
          </a:prstGeom>
        </p:spPr>
      </p:pic>
      <p:sp>
        <p:nvSpPr>
          <p:cNvPr id="5" name="Title 4"/>
          <p:cNvSpPr>
            <a:spLocks noGrp="1"/>
          </p:cNvSpPr>
          <p:nvPr>
            <p:ph type="title"/>
          </p:nvPr>
        </p:nvSpPr>
        <p:spPr>
          <a:xfrm>
            <a:off x="2364259" y="259405"/>
            <a:ext cx="7887010" cy="1325563"/>
          </a:xfrm>
        </p:spPr>
        <p:txBody>
          <a:bodyPr/>
          <a:lstStyle/>
          <a:p>
            <a:r>
              <a:rPr lang="en-US"/>
              <a:t>Click to edit Master title style</a:t>
            </a:r>
            <a:endParaRPr lang="en-US" dirty="0"/>
          </a:p>
        </p:txBody>
      </p:sp>
      <p:pic>
        <p:nvPicPr>
          <p:cNvPr id="12" name="Picture 11" title="NCCCS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8201" y="226120"/>
            <a:ext cx="1204784" cy="1358848"/>
          </a:xfrm>
          <a:prstGeom prst="rect">
            <a:avLst/>
          </a:prstGeom>
        </p:spPr>
      </p:pic>
    </p:spTree>
    <p:extLst>
      <p:ext uri="{BB962C8B-B14F-4D97-AF65-F5344CB8AC3E}">
        <p14:creationId xmlns:p14="http://schemas.microsoft.com/office/powerpoint/2010/main" val="2476938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2"/>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7"/>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3/23/2017</a:t>
            </a:r>
          </a:p>
        </p:txBody>
      </p:sp>
      <p:sp>
        <p:nvSpPr>
          <p:cNvPr id="6" name="Slide Number Placeholder 5"/>
          <p:cNvSpPr>
            <a:spLocks noGrp="1"/>
          </p:cNvSpPr>
          <p:nvPr>
            <p:ph type="sldNum" sz="quarter" idx="12"/>
          </p:nvPr>
        </p:nvSpPr>
        <p:spPr/>
        <p:txBody>
          <a:bodyPr/>
          <a:lstStyle>
            <a:lvl1pPr>
              <a:defRPr/>
            </a:lvl1pPr>
          </a:lstStyle>
          <a:p>
            <a:fld id="{404445AA-2783-43C2-BD58-7D286E010C2D}" type="slidenum">
              <a:rPr lang="en-US" smtClean="0"/>
              <a:pPr/>
              <a:t>‹#›</a:t>
            </a:fld>
            <a:endParaRPr lang="en-US" dirty="0"/>
          </a:p>
        </p:txBody>
      </p:sp>
      <p:sp>
        <p:nvSpPr>
          <p:cNvPr id="7" name="Footer Placeholder 4"/>
          <p:cNvSpPr txBox="1">
            <a:spLocks/>
          </p:cNvSpPr>
          <p:nvPr userDrawn="1"/>
        </p:nvSpPr>
        <p:spPr>
          <a:xfrm>
            <a:off x="633072" y="6370222"/>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4749" y="6356352"/>
            <a:ext cx="348323" cy="392866"/>
          </a:xfrm>
          <a:prstGeom prst="rect">
            <a:avLst/>
          </a:prstGeom>
        </p:spPr>
      </p:pic>
    </p:spTree>
    <p:extLst>
      <p:ext uri="{BB962C8B-B14F-4D97-AF65-F5344CB8AC3E}">
        <p14:creationId xmlns:p14="http://schemas.microsoft.com/office/powerpoint/2010/main" val="181749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CC054E-03C2-4BA4-B0DC-8A52C253DBFA}" type="datetimeFigureOut">
              <a:rPr lang="en-US" smtClean="0"/>
              <a:t>10/31/2019</a:t>
            </a:fld>
            <a:endParaRPr lang="en-US"/>
          </a:p>
        </p:txBody>
      </p:sp>
      <p:sp>
        <p:nvSpPr>
          <p:cNvPr id="7" name="Slide Number Placeholder 6"/>
          <p:cNvSpPr>
            <a:spLocks noGrp="1"/>
          </p:cNvSpPr>
          <p:nvPr>
            <p:ph type="sldNum" sz="quarter" idx="12"/>
          </p:nvPr>
        </p:nvSpPr>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254131" y="6238966"/>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10" name="Picture 9"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3713" y="378499"/>
            <a:ext cx="1151563" cy="1298822"/>
          </a:xfrm>
          <a:prstGeom prst="rect">
            <a:avLst/>
          </a:prstGeom>
        </p:spPr>
      </p:pic>
    </p:spTree>
    <p:extLst>
      <p:ext uri="{BB962C8B-B14F-4D97-AF65-F5344CB8AC3E}">
        <p14:creationId xmlns:p14="http://schemas.microsoft.com/office/powerpoint/2010/main" val="362093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CC054E-03C2-4BA4-B0DC-8A52C253DBFA}" type="datetimeFigureOut">
              <a:rPr lang="en-US" smtClean="0"/>
              <a:t>10/31/2019</a:t>
            </a:fld>
            <a:endParaRPr lang="en-US"/>
          </a:p>
        </p:txBody>
      </p:sp>
      <p:sp>
        <p:nvSpPr>
          <p:cNvPr id="9" name="Slide Number Placeholder 8"/>
          <p:cNvSpPr>
            <a:spLocks noGrp="1"/>
          </p:cNvSpPr>
          <p:nvPr>
            <p:ph type="sldNum" sz="quarter" idx="12"/>
          </p:nvPr>
        </p:nvSpPr>
        <p:spPr/>
        <p:txBody>
          <a:bodyPr/>
          <a:lstStyle/>
          <a:p>
            <a:fld id="{DD5DC98F-6F3D-4D37-8801-59C812F9270D}" type="slidenum">
              <a:rPr lang="en-US" smtClean="0"/>
              <a:t>‹#›</a:t>
            </a:fld>
            <a:endParaRPr lang="en-US"/>
          </a:p>
        </p:txBody>
      </p:sp>
      <p:sp>
        <p:nvSpPr>
          <p:cNvPr id="10" name="Footer Placeholder 4"/>
          <p:cNvSpPr txBox="1">
            <a:spLocks/>
          </p:cNvSpPr>
          <p:nvPr userDrawn="1"/>
        </p:nvSpPr>
        <p:spPr>
          <a:xfrm>
            <a:off x="633072" y="6370222"/>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11" name="Picture 10"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4749" y="6356352"/>
            <a:ext cx="348323" cy="392866"/>
          </a:xfrm>
          <a:prstGeom prst="rect">
            <a:avLst/>
          </a:prstGeom>
        </p:spPr>
      </p:pic>
    </p:spTree>
    <p:extLst>
      <p:ext uri="{BB962C8B-B14F-4D97-AF65-F5344CB8AC3E}">
        <p14:creationId xmlns:p14="http://schemas.microsoft.com/office/powerpoint/2010/main" val="1429955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7CC054E-03C2-4BA4-B0DC-8A52C253DBFA}" type="datetimeFigureOut">
              <a:rPr lang="en-US" smtClean="0"/>
              <a:t>10/31/2019</a:t>
            </a:fld>
            <a:endParaRPr lang="en-US"/>
          </a:p>
        </p:txBody>
      </p:sp>
      <p:sp>
        <p:nvSpPr>
          <p:cNvPr id="5" name="Slide Number Placeholder 4"/>
          <p:cNvSpPr>
            <a:spLocks noGrp="1"/>
          </p:cNvSpPr>
          <p:nvPr>
            <p:ph type="sldNum" sz="quarter" idx="12"/>
          </p:nvPr>
        </p:nvSpPr>
        <p:spPr/>
        <p:txBody>
          <a:bodyPr/>
          <a:lstStyle/>
          <a:p>
            <a:fld id="{DD5DC98F-6F3D-4D37-8801-59C812F9270D}" type="slidenum">
              <a:rPr lang="en-US" smtClean="0"/>
              <a:t>‹#›</a:t>
            </a:fld>
            <a:endParaRPr lang="en-US"/>
          </a:p>
        </p:txBody>
      </p:sp>
      <p:cxnSp>
        <p:nvCxnSpPr>
          <p:cNvPr id="11" name="Straight Connector 10" title="Gold Line"/>
          <p:cNvCxnSpPr/>
          <p:nvPr userDrawn="1"/>
        </p:nvCxnSpPr>
        <p:spPr>
          <a:xfrm flipV="1">
            <a:off x="1940731" y="1704562"/>
            <a:ext cx="9413069" cy="25290"/>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
        <p:nvSpPr>
          <p:cNvPr id="7" name="Footer Placeholder 4"/>
          <p:cNvSpPr txBox="1">
            <a:spLocks/>
          </p:cNvSpPr>
          <p:nvPr userDrawn="1"/>
        </p:nvSpPr>
        <p:spPr>
          <a:xfrm>
            <a:off x="567169" y="6202374"/>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8846" y="6188504"/>
            <a:ext cx="348323" cy="392866"/>
          </a:xfrm>
          <a:prstGeom prst="rect">
            <a:avLst/>
          </a:prstGeom>
        </p:spPr>
      </p:pic>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37827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C054E-03C2-4BA4-B0DC-8A52C253DBFA}" type="datetimeFigureOut">
              <a:rPr lang="en-US" smtClean="0"/>
              <a:t>10/31/2019</a:t>
            </a:fld>
            <a:endParaRPr lang="en-US"/>
          </a:p>
        </p:txBody>
      </p:sp>
      <p:sp>
        <p:nvSpPr>
          <p:cNvPr id="4" name="Slide Number Placeholder 3"/>
          <p:cNvSpPr>
            <a:spLocks noGrp="1"/>
          </p:cNvSpPr>
          <p:nvPr>
            <p:ph type="sldNum" sz="quarter" idx="12"/>
          </p:nvPr>
        </p:nvSpPr>
        <p:spPr/>
        <p:txBody>
          <a:bodyPr/>
          <a:lstStyle/>
          <a:p>
            <a:fld id="{DD5DC98F-6F3D-4D37-8801-59C812F9270D}" type="slidenum">
              <a:rPr lang="en-US" smtClean="0"/>
              <a:t>‹#›</a:t>
            </a:fld>
            <a:endParaRPr lang="en-US"/>
          </a:p>
        </p:txBody>
      </p:sp>
      <p:sp>
        <p:nvSpPr>
          <p:cNvPr id="5" name="Footer Placeholder 4"/>
          <p:cNvSpPr txBox="1">
            <a:spLocks/>
          </p:cNvSpPr>
          <p:nvPr userDrawn="1"/>
        </p:nvSpPr>
        <p:spPr>
          <a:xfrm>
            <a:off x="633072" y="6370222"/>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6" name="Picture 5"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4749" y="6356352"/>
            <a:ext cx="348323" cy="392866"/>
          </a:xfrm>
          <a:prstGeom prst="rect">
            <a:avLst/>
          </a:prstGeom>
        </p:spPr>
      </p:pic>
    </p:spTree>
    <p:extLst>
      <p:ext uri="{BB962C8B-B14F-4D97-AF65-F5344CB8AC3E}">
        <p14:creationId xmlns:p14="http://schemas.microsoft.com/office/powerpoint/2010/main" val="2505449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9"/>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7CC054E-03C2-4BA4-B0DC-8A52C253DBFA}" type="datetimeFigureOut">
              <a:rPr lang="en-US" smtClean="0"/>
              <a:t>10/31/2019</a:t>
            </a:fld>
            <a:endParaRPr lang="en-US"/>
          </a:p>
        </p:txBody>
      </p:sp>
      <p:sp>
        <p:nvSpPr>
          <p:cNvPr id="7" name="Slide Number Placeholder 6"/>
          <p:cNvSpPr>
            <a:spLocks noGrp="1"/>
          </p:cNvSpPr>
          <p:nvPr>
            <p:ph type="sldNum" sz="quarter" idx="12"/>
          </p:nvPr>
        </p:nvSpPr>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633072" y="6370222"/>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4749" y="6356352"/>
            <a:ext cx="348323" cy="392866"/>
          </a:xfrm>
          <a:prstGeom prst="rect">
            <a:avLst/>
          </a:prstGeom>
        </p:spPr>
      </p:pic>
    </p:spTree>
    <p:extLst>
      <p:ext uri="{BB962C8B-B14F-4D97-AF65-F5344CB8AC3E}">
        <p14:creationId xmlns:p14="http://schemas.microsoft.com/office/powerpoint/2010/main" val="3752020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9"/>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7CC054E-03C2-4BA4-B0DC-8A52C253DBFA}" type="datetimeFigureOut">
              <a:rPr lang="en-US" smtClean="0"/>
              <a:t>10/31/2019</a:t>
            </a:fld>
            <a:endParaRPr lang="en-US"/>
          </a:p>
        </p:txBody>
      </p:sp>
      <p:sp>
        <p:nvSpPr>
          <p:cNvPr id="7" name="Slide Number Placeholder 6"/>
          <p:cNvSpPr>
            <a:spLocks noGrp="1"/>
          </p:cNvSpPr>
          <p:nvPr>
            <p:ph type="sldNum" sz="quarter" idx="12"/>
          </p:nvPr>
        </p:nvSpPr>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633072" y="6370222"/>
            <a:ext cx="433136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4749" y="6356352"/>
            <a:ext cx="348323" cy="392866"/>
          </a:xfrm>
          <a:prstGeom prst="rect">
            <a:avLst/>
          </a:prstGeom>
        </p:spPr>
      </p:pic>
    </p:spTree>
    <p:extLst>
      <p:ext uri="{BB962C8B-B14F-4D97-AF65-F5344CB8AC3E}">
        <p14:creationId xmlns:p14="http://schemas.microsoft.com/office/powerpoint/2010/main" val="3585843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40731" y="365129"/>
            <a:ext cx="9413069" cy="1325563"/>
          </a:xfrm>
          <a:prstGeom prst="rect">
            <a:avLst/>
          </a:prstGeom>
        </p:spPr>
        <p:txBody>
          <a:bodyPr vert="horz" lIns="91440" tIns="45720" rIns="91440" bIns="45720" rtlCol="0" anchor="ctr">
            <a:normAutofit/>
          </a:bodyPr>
          <a:lstStyle/>
          <a:p>
            <a:pPr>
              <a:lnSpc>
                <a:spcPct val="80000"/>
              </a:lnSpc>
            </a:pPr>
            <a:r>
              <a:rPr lang="en-US" sz="3600" b="0" cap="none" spc="0" dirty="0">
                <a:ln w="0"/>
                <a:solidFill>
                  <a:srgbClr val="003767"/>
                </a:solidFill>
                <a:effectLst>
                  <a:outerShdw blurRad="38100" dist="25400" dir="5400000" algn="ctr" rotWithShape="0">
                    <a:srgbClr val="6E747A">
                      <a:alpha val="43000"/>
                    </a:srgbClr>
                  </a:outerShdw>
                </a:effectLst>
              </a:rPr>
              <a:t>North Carolina </a:t>
            </a:r>
            <a:br>
              <a:rPr lang="en-US" sz="3600" b="0" cap="none" spc="0" dirty="0">
                <a:ln w="0"/>
                <a:solidFill>
                  <a:srgbClr val="003767"/>
                </a:solidFill>
                <a:effectLst>
                  <a:outerShdw blurRad="38100" dist="25400" dir="5400000" algn="ctr" rotWithShape="0">
                    <a:srgbClr val="6E747A">
                      <a:alpha val="43000"/>
                    </a:srgbClr>
                  </a:outerShdw>
                </a:effectLst>
              </a:rPr>
            </a:br>
            <a:r>
              <a:rPr lang="en-US" sz="3600" b="0" cap="none" spc="0" dirty="0">
                <a:ln w="0"/>
                <a:solidFill>
                  <a:srgbClr val="003767"/>
                </a:solidFill>
                <a:effectLst>
                  <a:outerShdw blurRad="38100" dist="25400" dir="5400000" algn="ctr" rotWithShape="0">
                    <a:srgbClr val="6E747A">
                      <a:alpha val="43000"/>
                    </a:srgbClr>
                  </a:outerShdw>
                </a:effectLst>
              </a:rPr>
              <a:t>Community College System</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610600" y="6216245"/>
            <a:ext cx="2743200" cy="365125"/>
          </a:xfrm>
          <a:prstGeom prst="rect">
            <a:avLst/>
          </a:prstGeom>
        </p:spPr>
        <p:txBody>
          <a:bodyPr vert="horz" lIns="91440" tIns="45720" rIns="91440" bIns="45720" rtlCol="0" anchor="ctr"/>
          <a:lstStyle>
            <a:lvl1pPr algn="r">
              <a:defRPr sz="900">
                <a:solidFill>
                  <a:schemeClr val="tx1">
                    <a:tint val="75000"/>
                  </a:schemeClr>
                </a:solidFill>
                <a:latin typeface="HelvLight" pitchFamily="2" charset="0"/>
              </a:defRPr>
            </a:lvl1pPr>
          </a:lstStyle>
          <a:p>
            <a:fld id="{47CC054E-03C2-4BA4-B0DC-8A52C253DBFA}" type="datetimeFigureOut">
              <a:rPr lang="en-US" smtClean="0"/>
              <a:pPr/>
              <a:t>10/31/2019</a:t>
            </a:fld>
            <a:endParaRPr lang="en-US" dirty="0"/>
          </a:p>
        </p:txBody>
      </p:sp>
      <p:sp>
        <p:nvSpPr>
          <p:cNvPr id="6" name="Slide Number Placeholder 5"/>
          <p:cNvSpPr>
            <a:spLocks noGrp="1"/>
          </p:cNvSpPr>
          <p:nvPr>
            <p:ph type="sldNum" sz="quarter" idx="4"/>
          </p:nvPr>
        </p:nvSpPr>
        <p:spPr>
          <a:xfrm>
            <a:off x="4724400" y="6216245"/>
            <a:ext cx="27432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DD5DC98F-6F3D-4D37-8801-59C812F9270D}" type="slidenum">
              <a:rPr lang="en-US" smtClean="0"/>
              <a:pPr/>
              <a:t>‹#›</a:t>
            </a:fld>
            <a:endParaRPr lang="en-US" dirty="0"/>
          </a:p>
        </p:txBody>
      </p:sp>
    </p:spTree>
    <p:extLst>
      <p:ext uri="{BB962C8B-B14F-4D97-AF65-F5344CB8AC3E}">
        <p14:creationId xmlns:p14="http://schemas.microsoft.com/office/powerpoint/2010/main" val="2999785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b="1" kern="1200">
          <a:ln w="0">
            <a:solidFill>
              <a:schemeClr val="accent1"/>
            </a:solidFill>
          </a:ln>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HelvLight" pitchFamily="2"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HelvLight" pitchFamily="2"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HelvLight" pitchFamily="2"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HelvLight" pitchFamily="2"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HelvLight"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thearc.org/" TargetMode="External"/><Relationship Id="rId2" Type="http://schemas.openxmlformats.org/officeDocument/2006/relationships/hyperlink" Target="https://www.nads.org/" TargetMode="External"/><Relationship Id="rId1" Type="http://schemas.openxmlformats.org/officeDocument/2006/relationships/slideLayout" Target="../slideLayouts/slideLayout2.xml"/><Relationship Id="rId6" Type="http://schemas.openxmlformats.org/officeDocument/2006/relationships/hyperlink" Target="https://www.elwyn.org/" TargetMode="External"/><Relationship Id="rId5" Type="http://schemas.openxmlformats.org/officeDocument/2006/relationships/hyperlink" Target="https://www.vor.net/" TargetMode="External"/><Relationship Id="rId4" Type="http://schemas.openxmlformats.org/officeDocument/2006/relationships/hyperlink" Target="https://www.bestbuddies.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hyperlink" Target="https://wellcomecollection.org/works/e3ptvk98" TargetMode="External"/><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Nephrotic_syndrome" TargetMode="External"/><Relationship Id="rId2" Type="http://schemas.openxmlformats.org/officeDocument/2006/relationships/image" Target="../media/image4.jpg"/><Relationship Id="rId1" Type="http://schemas.openxmlformats.org/officeDocument/2006/relationships/slideLayout" Target="../slideLayouts/slideLayout4.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2434" y="3060441"/>
            <a:ext cx="10935476" cy="1632667"/>
          </a:xfrm>
        </p:spPr>
        <p:txBody>
          <a:bodyPr>
            <a:normAutofit/>
          </a:bodyPr>
          <a:lstStyle/>
          <a:p>
            <a:r>
              <a:rPr lang="en-US" b="1" dirty="0">
                <a:latin typeface="Arial" panose="020B0604020202020204" pitchFamily="34" charset="0"/>
                <a:cs typeface="Arial" panose="020B0604020202020204" pitchFamily="34" charset="0"/>
              </a:rPr>
              <a:t>Students with Intellectual Disabilities (ID)</a:t>
            </a:r>
          </a:p>
        </p:txBody>
      </p:sp>
      <p:sp>
        <p:nvSpPr>
          <p:cNvPr id="3" name="Subtitle 2"/>
          <p:cNvSpPr>
            <a:spLocks noGrp="1"/>
          </p:cNvSpPr>
          <p:nvPr>
            <p:ph type="subTitle" idx="1"/>
          </p:nvPr>
        </p:nvSpPr>
        <p:spPr>
          <a:xfrm>
            <a:off x="2981325" y="4799240"/>
            <a:ext cx="6858000" cy="609600"/>
          </a:xfrm>
        </p:spPr>
        <p:txBody>
          <a:bodyPr/>
          <a:lstStyle/>
          <a:p>
            <a:r>
              <a:rPr lang="en-US" dirty="0">
                <a:latin typeface="Arial" panose="020B0604020202020204" pitchFamily="34" charset="0"/>
                <a:cs typeface="Arial" panose="020B0604020202020204" pitchFamily="34" charset="0"/>
              </a:rPr>
              <a:t>Trudie Hughes, Ph.D.</a:t>
            </a:r>
          </a:p>
        </p:txBody>
      </p:sp>
    </p:spTree>
    <p:extLst>
      <p:ext uri="{BB962C8B-B14F-4D97-AF65-F5344CB8AC3E}">
        <p14:creationId xmlns:p14="http://schemas.microsoft.com/office/powerpoint/2010/main" val="3191270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AD0E7-1720-40DF-8757-07A1EE013A30}"/>
              </a:ext>
            </a:extLst>
          </p:cNvPr>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Williams Syndrome</a:t>
            </a:r>
          </a:p>
        </p:txBody>
      </p:sp>
      <p:sp>
        <p:nvSpPr>
          <p:cNvPr id="3" name="Content Placeholder 2" descr="Description of Williams syndrome">
            <a:extLst>
              <a:ext uri="{FF2B5EF4-FFF2-40B4-BE49-F238E27FC236}">
                <a16:creationId xmlns:a16="http://schemas.microsoft.com/office/drawing/2014/main" id="{C37E16B3-A2AD-449F-862F-3ACA0247CE98}"/>
              </a:ext>
            </a:extLst>
          </p:cNvPr>
          <p:cNvSpPr>
            <a:spLocks noGrp="1"/>
          </p:cNvSpPr>
          <p:nvPr>
            <p:ph sz="half" idx="1"/>
          </p:nvPr>
        </p:nvSpPr>
        <p:spPr/>
        <p:txBody>
          <a:bodyPr/>
          <a:lstStyle/>
          <a:p>
            <a:r>
              <a:rPr lang="en-US" altLang="en-US" sz="3200" dirty="0">
                <a:latin typeface="Arial" panose="020B0604020202020204" pitchFamily="34" charset="0"/>
                <a:cs typeface="Arial" panose="020B0604020202020204" pitchFamily="34" charset="0"/>
              </a:rPr>
              <a:t>Absence of material on the 7</a:t>
            </a:r>
            <a:r>
              <a:rPr lang="en-US" altLang="en-US" sz="3200" baseline="30000" dirty="0">
                <a:latin typeface="Arial" panose="020B0604020202020204" pitchFamily="34" charset="0"/>
                <a:cs typeface="Arial" panose="020B0604020202020204" pitchFamily="34" charset="0"/>
              </a:rPr>
              <a:t>th</a:t>
            </a:r>
            <a:r>
              <a:rPr lang="en-US" altLang="en-US" sz="3200" dirty="0">
                <a:latin typeface="Arial" panose="020B0604020202020204" pitchFamily="34" charset="0"/>
                <a:cs typeface="Arial" panose="020B0604020202020204" pitchFamily="34" charset="0"/>
              </a:rPr>
              <a:t> pair of chromosome</a:t>
            </a:r>
          </a:p>
          <a:p>
            <a:r>
              <a:rPr lang="en-US" altLang="en-US" sz="3200" dirty="0">
                <a:latin typeface="Arial" panose="020B0604020202020204" pitchFamily="34" charset="0"/>
                <a:cs typeface="Arial" panose="020B0604020202020204" pitchFamily="34" charset="0"/>
              </a:rPr>
              <a:t>Elfin faces</a:t>
            </a:r>
          </a:p>
          <a:p>
            <a:r>
              <a:rPr lang="en-US" altLang="en-US" sz="3200" dirty="0">
                <a:latin typeface="Arial" panose="020B0604020202020204" pitchFamily="34" charset="0"/>
                <a:cs typeface="Arial" panose="020B0604020202020204" pitchFamily="34" charset="0"/>
              </a:rPr>
              <a:t>Upturned nose</a:t>
            </a:r>
          </a:p>
          <a:p>
            <a:r>
              <a:rPr lang="en-US" altLang="en-US" sz="3200" dirty="0">
                <a:latin typeface="Arial" panose="020B0604020202020204" pitchFamily="34" charset="0"/>
                <a:cs typeface="Arial" panose="020B0604020202020204" pitchFamily="34" charset="0"/>
              </a:rPr>
              <a:t>Short stature</a:t>
            </a:r>
          </a:p>
          <a:p>
            <a:r>
              <a:rPr lang="en-US" altLang="en-US" sz="3200" dirty="0">
                <a:latin typeface="Arial" panose="020B0604020202020204" pitchFamily="34" charset="0"/>
                <a:cs typeface="Arial" panose="020B0604020202020204" pitchFamily="34" charset="0"/>
              </a:rPr>
              <a:t>Good skills in music &amp; language</a:t>
            </a:r>
          </a:p>
          <a:p>
            <a:r>
              <a:rPr lang="en-US" altLang="en-US" sz="3200" dirty="0">
                <a:latin typeface="Arial" panose="020B0604020202020204" pitchFamily="34" charset="0"/>
                <a:cs typeface="Arial" panose="020B0604020202020204" pitchFamily="34" charset="0"/>
              </a:rPr>
              <a:t>Sociable in nature</a:t>
            </a:r>
          </a:p>
          <a:p>
            <a:pPr marL="0" indent="0">
              <a:buNone/>
            </a:pPr>
            <a:endParaRPr lang="en-US" dirty="0"/>
          </a:p>
        </p:txBody>
      </p:sp>
      <p:pic>
        <p:nvPicPr>
          <p:cNvPr id="6" name="Content Placeholder 5" descr="A picture of a young man with Williams syndrome">
            <a:extLst>
              <a:ext uri="{FF2B5EF4-FFF2-40B4-BE49-F238E27FC236}">
                <a16:creationId xmlns:a16="http://schemas.microsoft.com/office/drawing/2014/main" id="{900F0911-51B6-4255-BFD4-44953D6C0319}"/>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334250" y="2312895"/>
            <a:ext cx="4019550" cy="3864068"/>
          </a:xfrm>
        </p:spPr>
      </p:pic>
    </p:spTree>
    <p:extLst>
      <p:ext uri="{BB962C8B-B14F-4D97-AF65-F5344CB8AC3E}">
        <p14:creationId xmlns:p14="http://schemas.microsoft.com/office/powerpoint/2010/main" val="1081837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BE713-A598-45F9-8BB3-1D9BDE99B17A}"/>
              </a:ext>
            </a:extLst>
          </p:cNvPr>
          <p:cNvSpPr>
            <a:spLocks noGrp="1"/>
          </p:cNvSpPr>
          <p:nvPr>
            <p:ph type="title"/>
          </p:nvPr>
        </p:nvSpPr>
        <p:spPr/>
        <p:txBody>
          <a:bodyPr/>
          <a:lstStyle/>
          <a:p>
            <a:pPr algn="ctr"/>
            <a:r>
              <a:rPr lang="en-US" sz="3600" dirty="0">
                <a:solidFill>
                  <a:schemeClr val="tx2">
                    <a:tint val="100000"/>
                    <a:shade val="90000"/>
                    <a:satMod val="250000"/>
                    <a:alpha val="100000"/>
                  </a:schemeClr>
                </a:solidFill>
                <a:latin typeface="Arial" panose="020B0604020202020204" pitchFamily="34" charset="0"/>
                <a:cs typeface="Arial" panose="020B0604020202020204" pitchFamily="34" charset="0"/>
              </a:rPr>
              <a:t>Characteristics</a:t>
            </a:r>
            <a:endParaRPr lang="en-US" dirty="0"/>
          </a:p>
        </p:txBody>
      </p:sp>
      <p:sp>
        <p:nvSpPr>
          <p:cNvPr id="3" name="Text Placeholder 2">
            <a:extLst>
              <a:ext uri="{FF2B5EF4-FFF2-40B4-BE49-F238E27FC236}">
                <a16:creationId xmlns:a16="http://schemas.microsoft.com/office/drawing/2014/main" id="{C947AFFF-424A-4DAD-AA64-894A5357513C}"/>
              </a:ext>
            </a:extLst>
          </p:cNvPr>
          <p:cNvSpPr>
            <a:spLocks noGrp="1"/>
          </p:cNvSpPr>
          <p:nvPr>
            <p:ph type="body" idx="1"/>
          </p:nvPr>
        </p:nvSpPr>
        <p:spPr/>
        <p:txBody>
          <a:bodyPr>
            <a:normAutofit lnSpcReduction="10000"/>
          </a:bodyPr>
          <a:lstStyle/>
          <a:p>
            <a:r>
              <a:rPr lang="en-US" sz="2800" dirty="0">
                <a:latin typeface="Arial" panose="020B0604020202020204" pitchFamily="34" charset="0"/>
                <a:cs typeface="Arial" panose="020B0604020202020204" pitchFamily="34" charset="0"/>
              </a:rPr>
              <a:t>Limitations in Intellectual Functioning</a:t>
            </a:r>
          </a:p>
          <a:p>
            <a:endParaRPr lang="en-US" dirty="0"/>
          </a:p>
        </p:txBody>
      </p:sp>
      <p:sp>
        <p:nvSpPr>
          <p:cNvPr id="4" name="Content Placeholder 3">
            <a:extLst>
              <a:ext uri="{FF2B5EF4-FFF2-40B4-BE49-F238E27FC236}">
                <a16:creationId xmlns:a16="http://schemas.microsoft.com/office/drawing/2014/main" id="{764A6123-ECED-4C26-AF1A-61DF028169F8}"/>
              </a:ext>
            </a:extLst>
          </p:cNvPr>
          <p:cNvSpPr>
            <a:spLocks noGrp="1"/>
          </p:cNvSpPr>
          <p:nvPr>
            <p:ph sz="half" idx="2"/>
          </p:nvPr>
        </p:nvSpPr>
        <p:spPr/>
        <p:txBody>
          <a:bodyPr/>
          <a:lstStyle/>
          <a:p>
            <a:pPr lvl="0"/>
            <a:r>
              <a:rPr lang="en-US" sz="3200" dirty="0">
                <a:latin typeface="Arial" panose="020B0604020202020204" pitchFamily="34" charset="0"/>
                <a:cs typeface="Arial" panose="020B0604020202020204" pitchFamily="34" charset="0"/>
              </a:rPr>
              <a:t>Problem-solving</a:t>
            </a:r>
          </a:p>
          <a:p>
            <a:pPr lvl="0"/>
            <a:r>
              <a:rPr lang="en-US" sz="3200" dirty="0">
                <a:latin typeface="Arial" panose="020B0604020202020204" pitchFamily="34" charset="0"/>
                <a:cs typeface="Arial" panose="020B0604020202020204" pitchFamily="34" charset="0"/>
              </a:rPr>
              <a:t>Attention</a:t>
            </a:r>
          </a:p>
          <a:p>
            <a:pPr lvl="0"/>
            <a:r>
              <a:rPr lang="en-US" sz="3200" dirty="0">
                <a:latin typeface="Arial" panose="020B0604020202020204" pitchFamily="34" charset="0"/>
                <a:cs typeface="Arial" panose="020B0604020202020204" pitchFamily="34" charset="0"/>
              </a:rPr>
              <a:t>Abstract thinking</a:t>
            </a:r>
          </a:p>
          <a:p>
            <a:pPr lvl="0"/>
            <a:r>
              <a:rPr lang="en-US" sz="3200" dirty="0">
                <a:latin typeface="Arial" panose="020B0604020202020204" pitchFamily="34" charset="0"/>
                <a:cs typeface="Arial" panose="020B0604020202020204" pitchFamily="34" charset="0"/>
              </a:rPr>
              <a:t>Remembering information</a:t>
            </a:r>
          </a:p>
          <a:p>
            <a:pPr marL="0" indent="0">
              <a:buNone/>
            </a:pPr>
            <a:endParaRPr lang="en-US" dirty="0"/>
          </a:p>
        </p:txBody>
      </p:sp>
      <p:sp>
        <p:nvSpPr>
          <p:cNvPr id="5" name="Text Placeholder 4">
            <a:extLst>
              <a:ext uri="{FF2B5EF4-FFF2-40B4-BE49-F238E27FC236}">
                <a16:creationId xmlns:a16="http://schemas.microsoft.com/office/drawing/2014/main" id="{C297EAC6-FFB5-4C3D-BB92-3918E9F6DB84}"/>
              </a:ext>
            </a:extLst>
          </p:cNvPr>
          <p:cNvSpPr>
            <a:spLocks noGrp="1"/>
          </p:cNvSpPr>
          <p:nvPr>
            <p:ph type="body" sz="quarter" idx="3"/>
          </p:nvPr>
        </p:nvSpPr>
        <p:spPr/>
        <p:txBody>
          <a:bodyPr>
            <a:normAutofit lnSpcReduction="10000"/>
          </a:bodyPr>
          <a:lstStyle/>
          <a:p>
            <a:r>
              <a:rPr lang="en-US" sz="2800" dirty="0">
                <a:latin typeface="Arial" panose="020B0604020202020204" pitchFamily="34" charset="0"/>
                <a:cs typeface="Arial" panose="020B0604020202020204" pitchFamily="34" charset="0"/>
              </a:rPr>
              <a:t>Limitations in Adaptive Behavior</a:t>
            </a:r>
          </a:p>
          <a:p>
            <a:endParaRPr lang="en-US" dirty="0"/>
          </a:p>
        </p:txBody>
      </p:sp>
      <p:sp>
        <p:nvSpPr>
          <p:cNvPr id="6" name="Content Placeholder 5">
            <a:extLst>
              <a:ext uri="{FF2B5EF4-FFF2-40B4-BE49-F238E27FC236}">
                <a16:creationId xmlns:a16="http://schemas.microsoft.com/office/drawing/2014/main" id="{88554BF6-FFF4-47B7-9CED-7B5EA27A59CF}"/>
              </a:ext>
            </a:extLst>
          </p:cNvPr>
          <p:cNvSpPr>
            <a:spLocks noGrp="1"/>
          </p:cNvSpPr>
          <p:nvPr>
            <p:ph sz="quarter" idx="4"/>
          </p:nvPr>
        </p:nvSpPr>
        <p:spPr>
          <a:xfrm>
            <a:off x="6172202" y="2505075"/>
            <a:ext cx="5183188" cy="3684588"/>
          </a:xfrm>
        </p:spPr>
        <p:txBody>
          <a:bodyPr/>
          <a:lstStyle/>
          <a:p>
            <a:pPr lvl="0"/>
            <a:r>
              <a:rPr lang="en-US" sz="3200" dirty="0">
                <a:latin typeface="Arial" panose="020B0604020202020204" pitchFamily="34" charset="0"/>
                <a:cs typeface="Arial" panose="020B0604020202020204" pitchFamily="34" charset="0"/>
              </a:rPr>
              <a:t>Conceptual skills</a:t>
            </a:r>
          </a:p>
          <a:p>
            <a:pPr lvl="0"/>
            <a:r>
              <a:rPr lang="en-US" sz="3200" dirty="0">
                <a:latin typeface="Arial" panose="020B0604020202020204" pitchFamily="34" charset="0"/>
                <a:cs typeface="Arial" panose="020B0604020202020204" pitchFamily="34" charset="0"/>
              </a:rPr>
              <a:t>Social skills</a:t>
            </a:r>
          </a:p>
          <a:p>
            <a:pPr lvl="0"/>
            <a:r>
              <a:rPr lang="en-US" sz="3200" dirty="0">
                <a:latin typeface="Arial" panose="020B0604020202020204" pitchFamily="34" charset="0"/>
                <a:cs typeface="Arial" panose="020B0604020202020204" pitchFamily="34" charset="0"/>
              </a:rPr>
              <a:t>Practical Skills</a:t>
            </a:r>
          </a:p>
          <a:p>
            <a:pPr marL="0" indent="0">
              <a:buNone/>
            </a:pPr>
            <a:endParaRPr lang="en-US" dirty="0"/>
          </a:p>
        </p:txBody>
      </p:sp>
    </p:spTree>
    <p:extLst>
      <p:ext uri="{BB962C8B-B14F-4D97-AF65-F5344CB8AC3E}">
        <p14:creationId xmlns:p14="http://schemas.microsoft.com/office/powerpoint/2010/main" val="1444556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011BC0-64F5-4421-A4B0-D1D7A4CDD413}"/>
              </a:ext>
            </a:extLst>
          </p:cNvPr>
          <p:cNvSpPr>
            <a:spLocks noGrp="1"/>
          </p:cNvSpPr>
          <p:nvPr>
            <p:ph idx="1"/>
          </p:nvPr>
        </p:nvSpPr>
        <p:spPr/>
        <p:txBody>
          <a:bodyPr>
            <a:normAutofit/>
          </a:bodyPr>
          <a:lstStyle/>
          <a:p>
            <a:r>
              <a:rPr lang="en-US" sz="4000" dirty="0">
                <a:latin typeface="Arial" panose="020B0604020202020204" pitchFamily="34" charset="0"/>
                <a:cs typeface="Arial" panose="020B0604020202020204" pitchFamily="34" charset="0"/>
              </a:rPr>
              <a:t>Difficulty remembering new information</a:t>
            </a:r>
          </a:p>
          <a:p>
            <a:r>
              <a:rPr lang="en-US" sz="4000" dirty="0">
                <a:latin typeface="Arial" panose="020B0604020202020204" pitchFamily="34" charset="0"/>
                <a:cs typeface="Arial" panose="020B0604020202020204" pitchFamily="34" charset="0"/>
              </a:rPr>
              <a:t>Difficulty generalizing skills</a:t>
            </a:r>
          </a:p>
          <a:p>
            <a:r>
              <a:rPr lang="en-US" sz="4000" dirty="0">
                <a:latin typeface="Arial" panose="020B0604020202020204" pitchFamily="34" charset="0"/>
                <a:cs typeface="Arial" panose="020B0604020202020204" pitchFamily="34" charset="0"/>
              </a:rPr>
              <a:t>Difficulty with intrinsic (or internal) motivation</a:t>
            </a:r>
          </a:p>
        </p:txBody>
      </p:sp>
      <p:sp>
        <p:nvSpPr>
          <p:cNvPr id="3" name="Title 2">
            <a:extLst>
              <a:ext uri="{FF2B5EF4-FFF2-40B4-BE49-F238E27FC236}">
                <a16:creationId xmlns:a16="http://schemas.microsoft.com/office/drawing/2014/main" id="{AB0A4C74-C024-4ACF-995C-3E469B0009DB}"/>
              </a:ext>
            </a:extLst>
          </p:cNvPr>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Characteristics Cont.</a:t>
            </a:r>
          </a:p>
        </p:txBody>
      </p:sp>
    </p:spTree>
    <p:extLst>
      <p:ext uri="{BB962C8B-B14F-4D97-AF65-F5344CB8AC3E}">
        <p14:creationId xmlns:p14="http://schemas.microsoft.com/office/powerpoint/2010/main" val="484842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EFB2F90-8944-4610-8AA7-801FB8491ED0}"/>
              </a:ext>
            </a:extLst>
          </p:cNvPr>
          <p:cNvSpPr>
            <a:spLocks noGrp="1"/>
          </p:cNvSpPr>
          <p:nvPr>
            <p:ph type="title"/>
          </p:nvPr>
        </p:nvSpPr>
        <p:spPr/>
        <p:txBody>
          <a:bodyPr>
            <a:normAutofit/>
          </a:bodyPr>
          <a:lstStyle/>
          <a:p>
            <a:pPr algn="ctr"/>
            <a:r>
              <a:rPr lang="en-US" sz="4000" dirty="0">
                <a:solidFill>
                  <a:schemeClr val="tx2">
                    <a:tint val="100000"/>
                    <a:shade val="90000"/>
                    <a:satMod val="250000"/>
                    <a:alpha val="100000"/>
                  </a:schemeClr>
                </a:solidFill>
                <a:latin typeface="Arial" panose="020B0604020202020204" pitchFamily="34" charset="0"/>
                <a:cs typeface="Arial" panose="020B0604020202020204" pitchFamily="34" charset="0"/>
              </a:rPr>
              <a:t>Limitations</a:t>
            </a:r>
            <a:endParaRPr lang="en-US" sz="4000" dirty="0">
              <a:latin typeface="Arial" panose="020B0604020202020204" pitchFamily="34" charset="0"/>
              <a:cs typeface="Arial" panose="020B0604020202020204" pitchFamily="34" charset="0"/>
            </a:endParaRPr>
          </a:p>
        </p:txBody>
      </p:sp>
      <p:sp>
        <p:nvSpPr>
          <p:cNvPr id="2" name="Content Placeholder 1">
            <a:extLst>
              <a:ext uri="{FF2B5EF4-FFF2-40B4-BE49-F238E27FC236}">
                <a16:creationId xmlns:a16="http://schemas.microsoft.com/office/drawing/2014/main" id="{8DE8CDDC-8EF7-49F7-90D2-B0E26C332370}"/>
              </a:ext>
            </a:extLst>
          </p:cNvPr>
          <p:cNvSpPr>
            <a:spLocks noGrp="1"/>
          </p:cNvSpPr>
          <p:nvPr>
            <p:ph idx="1"/>
          </p:nvPr>
        </p:nvSpPr>
        <p:spPr/>
        <p:txBody>
          <a:bodyPr/>
          <a:lstStyle/>
          <a:p>
            <a:pPr marL="1371600" lvl="4" indent="0">
              <a:buNone/>
            </a:pPr>
            <a:r>
              <a:rPr lang="en-US" dirty="0"/>
              <a:t> 						</a:t>
            </a:r>
          </a:p>
        </p:txBody>
      </p:sp>
      <p:graphicFrame>
        <p:nvGraphicFramePr>
          <p:cNvPr id="4" name="Content Placeholder 3" descr="Limitations in intellectual functioning, self-determination, and adaptive behavior.">
            <a:extLst>
              <a:ext uri="{FF2B5EF4-FFF2-40B4-BE49-F238E27FC236}">
                <a16:creationId xmlns:a16="http://schemas.microsoft.com/office/drawing/2014/main" id="{035DE2C9-A483-4CEF-8331-A3B1CE8888A1}"/>
              </a:ext>
            </a:extLst>
          </p:cNvPr>
          <p:cNvGraphicFramePr>
            <a:graphicFrameLocks/>
          </p:cNvGraphicFramePr>
          <p:nvPr>
            <p:extLst>
              <p:ext uri="{D42A27DB-BD31-4B8C-83A1-F6EECF244321}">
                <p14:modId xmlns:p14="http://schemas.microsoft.com/office/powerpoint/2010/main" val="1612464479"/>
              </p:ext>
            </p:extLst>
          </p:nvPr>
        </p:nvGraphicFramePr>
        <p:xfrm>
          <a:off x="1819469" y="1749744"/>
          <a:ext cx="8229600" cy="49831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74124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F11B2F-B21C-4863-9D29-B214A77F2C19}"/>
              </a:ext>
            </a:extLst>
          </p:cNvPr>
          <p:cNvSpPr>
            <a:spLocks noGrp="1"/>
          </p:cNvSpPr>
          <p:nvPr>
            <p:ph idx="1"/>
          </p:nvPr>
        </p:nvSpPr>
        <p:spPr/>
        <p:txBody>
          <a:bodyPr>
            <a:normAutofit/>
          </a:bodyPr>
          <a:lstStyle/>
          <a:p>
            <a:r>
              <a:rPr lang="en-US" sz="3200" dirty="0">
                <a:latin typeface="Arial" panose="020B0604020202020204" pitchFamily="34" charset="0"/>
                <a:cs typeface="Arial" panose="020B0604020202020204" pitchFamily="34" charset="0"/>
              </a:rPr>
              <a:t>With the appropriate supports, students with ID can achieve a high quality of life.</a:t>
            </a:r>
          </a:p>
          <a:p>
            <a:r>
              <a:rPr lang="en-US" sz="3200" dirty="0">
                <a:latin typeface="Arial" panose="020B0604020202020204" pitchFamily="34" charset="0"/>
                <a:cs typeface="Arial" panose="020B0604020202020204" pitchFamily="34" charset="0"/>
              </a:rPr>
              <a:t>Accommodations will be needed in both academics and other functional areas such as independent living.</a:t>
            </a:r>
          </a:p>
          <a:p>
            <a:r>
              <a:rPr lang="en-US" sz="3200" dirty="0">
                <a:latin typeface="Arial" panose="020B0604020202020204" pitchFamily="34" charset="0"/>
                <a:cs typeface="Arial" panose="020B0604020202020204" pitchFamily="34" charset="0"/>
              </a:rPr>
              <a:t>Independence and self-reliance should always be primary goals of all instructional strategies employed with students with ID.</a:t>
            </a:r>
          </a:p>
        </p:txBody>
      </p:sp>
      <p:sp>
        <p:nvSpPr>
          <p:cNvPr id="3" name="Title 2">
            <a:extLst>
              <a:ext uri="{FF2B5EF4-FFF2-40B4-BE49-F238E27FC236}">
                <a16:creationId xmlns:a16="http://schemas.microsoft.com/office/drawing/2014/main" id="{1659B2B0-4564-469F-8EE7-7C8339EA712F}"/>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Impact on Learning</a:t>
            </a:r>
          </a:p>
        </p:txBody>
      </p:sp>
    </p:spTree>
    <p:extLst>
      <p:ext uri="{BB962C8B-B14F-4D97-AF65-F5344CB8AC3E}">
        <p14:creationId xmlns:p14="http://schemas.microsoft.com/office/powerpoint/2010/main" val="2373813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42302C-0539-44C7-906D-5D9B09F6D8CA}"/>
              </a:ext>
            </a:extLst>
          </p:cNvPr>
          <p:cNvSpPr>
            <a:spLocks noGrp="1"/>
          </p:cNvSpPr>
          <p:nvPr>
            <p:ph idx="1"/>
          </p:nvPr>
        </p:nvSpPr>
        <p:spPr/>
        <p:txBody>
          <a:bodyPr>
            <a:normAutofit/>
          </a:bodyPr>
          <a:lstStyle/>
          <a:p>
            <a:r>
              <a:rPr lang="en-US" sz="3200" dirty="0">
                <a:latin typeface="Arial" panose="020B0604020202020204" pitchFamily="34" charset="0"/>
                <a:cs typeface="Arial" panose="020B0604020202020204" pitchFamily="34" charset="0"/>
              </a:rPr>
              <a:t>The student with ID will learn and understand fewer concepts at a much slower pace than the student without a disability.</a:t>
            </a:r>
          </a:p>
          <a:p>
            <a:r>
              <a:rPr lang="en-US" sz="3200" dirty="0">
                <a:latin typeface="Arial" panose="020B0604020202020204" pitchFamily="34" charset="0"/>
                <a:cs typeface="Arial" panose="020B0604020202020204" pitchFamily="34" charset="0"/>
              </a:rPr>
              <a:t>The student with ID will continue to learn and understand some aspects of the world, but this growth is less complete with significant gaps. </a:t>
            </a:r>
          </a:p>
          <a:p>
            <a:r>
              <a:rPr lang="en-US" sz="3200" dirty="0">
                <a:latin typeface="Arial" panose="020B0604020202020204" pitchFamily="34" charset="0"/>
                <a:cs typeface="Arial" panose="020B0604020202020204" pitchFamily="34" charset="0"/>
              </a:rPr>
              <a:t>New learning is filtered through a younger mental context. </a:t>
            </a:r>
          </a:p>
        </p:txBody>
      </p:sp>
      <p:sp>
        <p:nvSpPr>
          <p:cNvPr id="3" name="Title 2">
            <a:extLst>
              <a:ext uri="{FF2B5EF4-FFF2-40B4-BE49-F238E27FC236}">
                <a16:creationId xmlns:a16="http://schemas.microsoft.com/office/drawing/2014/main" id="{43F25F20-8E54-4057-A363-448470E5C29B}"/>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Impact on Learning Cont.</a:t>
            </a:r>
          </a:p>
        </p:txBody>
      </p:sp>
    </p:spTree>
    <p:extLst>
      <p:ext uri="{BB962C8B-B14F-4D97-AF65-F5344CB8AC3E}">
        <p14:creationId xmlns:p14="http://schemas.microsoft.com/office/powerpoint/2010/main" val="1738614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665DBF-437C-420F-AEAA-AC7C9BFB6693}"/>
              </a:ext>
            </a:extLst>
          </p:cNvPr>
          <p:cNvSpPr>
            <a:spLocks noGrp="1"/>
          </p:cNvSpPr>
          <p:nvPr>
            <p:ph idx="1"/>
          </p:nvPr>
        </p:nvSpPr>
        <p:spPr/>
        <p:txBody>
          <a:bodyPr>
            <a:normAutofit fontScale="92500" lnSpcReduction="10000"/>
          </a:bodyPr>
          <a:lstStyle/>
          <a:p>
            <a:r>
              <a:rPr lang="en-US" sz="4100" dirty="0">
                <a:latin typeface="Arial" panose="020B0604020202020204" pitchFamily="34" charset="0"/>
                <a:cs typeface="Arial" panose="020B0604020202020204" pitchFamily="34" charset="0"/>
              </a:rPr>
              <a:t>Direct Instruction</a:t>
            </a:r>
          </a:p>
          <a:p>
            <a:pPr lvl="0"/>
            <a:r>
              <a:rPr lang="en-US" sz="4100" dirty="0">
                <a:latin typeface="Arial" panose="020B0604020202020204" pitchFamily="34" charset="0"/>
                <a:cs typeface="Arial" panose="020B0604020202020204" pitchFamily="34" charset="0"/>
              </a:rPr>
              <a:t>Academic Skills</a:t>
            </a:r>
          </a:p>
          <a:p>
            <a:pPr lvl="1"/>
            <a:r>
              <a:rPr lang="en-US" sz="4100" dirty="0">
                <a:latin typeface="Arial" panose="020B0604020202020204" pitchFamily="34" charset="0"/>
                <a:cs typeface="Arial" panose="020B0604020202020204" pitchFamily="34" charset="0"/>
              </a:rPr>
              <a:t>Real World Reading Skills</a:t>
            </a:r>
          </a:p>
          <a:p>
            <a:pPr lvl="1"/>
            <a:r>
              <a:rPr lang="en-US" sz="4100" dirty="0">
                <a:latin typeface="Arial" panose="020B0604020202020204" pitchFamily="34" charset="0"/>
                <a:cs typeface="Arial" panose="020B0604020202020204" pitchFamily="34" charset="0"/>
              </a:rPr>
              <a:t>Real World Math Skills</a:t>
            </a:r>
          </a:p>
          <a:p>
            <a:pPr lvl="1"/>
            <a:r>
              <a:rPr lang="en-US" sz="4100" dirty="0">
                <a:latin typeface="Arial" panose="020B0604020202020204" pitchFamily="34" charset="0"/>
                <a:cs typeface="Arial" panose="020B0604020202020204" pitchFamily="34" charset="0"/>
              </a:rPr>
              <a:t>Real World Writing Skills</a:t>
            </a:r>
          </a:p>
          <a:p>
            <a:pPr lvl="1"/>
            <a:r>
              <a:rPr lang="en-US" sz="4100" dirty="0">
                <a:latin typeface="Arial" panose="020B0604020202020204" pitchFamily="34" charset="0"/>
                <a:cs typeface="Arial" panose="020B0604020202020204" pitchFamily="34" charset="0"/>
              </a:rPr>
              <a:t>Learn skills in applicable environments</a:t>
            </a:r>
          </a:p>
          <a:p>
            <a:pPr lvl="1"/>
            <a:r>
              <a:rPr lang="en-US" sz="4100" dirty="0">
                <a:latin typeface="Arial" panose="020B0604020202020204" pitchFamily="34" charset="0"/>
                <a:cs typeface="Arial" panose="020B0604020202020204" pitchFamily="34" charset="0"/>
              </a:rPr>
              <a:t>Generalize skills to various situations and other environments</a:t>
            </a:r>
          </a:p>
          <a:p>
            <a:pPr marL="0" indent="0">
              <a:buNone/>
            </a:pPr>
            <a:endParaRPr lang="en-US" dirty="0"/>
          </a:p>
        </p:txBody>
      </p:sp>
      <p:sp>
        <p:nvSpPr>
          <p:cNvPr id="3" name="Title 2">
            <a:extLst>
              <a:ext uri="{FF2B5EF4-FFF2-40B4-BE49-F238E27FC236}">
                <a16:creationId xmlns:a16="http://schemas.microsoft.com/office/drawing/2014/main" id="{ED816A15-F32C-413C-BA37-1CA99AC61129}"/>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Teaching Strategies</a:t>
            </a:r>
          </a:p>
        </p:txBody>
      </p:sp>
    </p:spTree>
    <p:extLst>
      <p:ext uri="{BB962C8B-B14F-4D97-AF65-F5344CB8AC3E}">
        <p14:creationId xmlns:p14="http://schemas.microsoft.com/office/powerpoint/2010/main" val="3605881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589797-EA29-4663-83F9-A94FC3CDD332}"/>
              </a:ext>
            </a:extLst>
          </p:cNvPr>
          <p:cNvSpPr>
            <a:spLocks noGrp="1"/>
          </p:cNvSpPr>
          <p:nvPr>
            <p:ph idx="1"/>
          </p:nvPr>
        </p:nvSpPr>
        <p:spPr/>
        <p:txBody>
          <a:bodyPr>
            <a:normAutofit/>
          </a:bodyPr>
          <a:lstStyle/>
          <a:p>
            <a:pPr lvl="0"/>
            <a:r>
              <a:rPr lang="en-US" sz="3200" dirty="0">
                <a:latin typeface="Arial" panose="020B0604020202020204" pitchFamily="34" charset="0"/>
                <a:cs typeface="Arial" panose="020B0604020202020204" pitchFamily="34" charset="0"/>
              </a:rPr>
              <a:t>Functional Skills</a:t>
            </a:r>
          </a:p>
          <a:p>
            <a:pPr lvl="1"/>
            <a:r>
              <a:rPr lang="en-US" sz="3200" dirty="0">
                <a:latin typeface="Arial" panose="020B0604020202020204" pitchFamily="34" charset="0"/>
                <a:cs typeface="Arial" panose="020B0604020202020204" pitchFamily="34" charset="0"/>
              </a:rPr>
              <a:t>Additional skill areas:</a:t>
            </a:r>
          </a:p>
          <a:p>
            <a:pPr lvl="2"/>
            <a:r>
              <a:rPr lang="en-US" sz="3200" dirty="0">
                <a:latin typeface="Arial" panose="020B0604020202020204" pitchFamily="34" charset="0"/>
                <a:cs typeface="Arial" panose="020B0604020202020204" pitchFamily="34" charset="0"/>
              </a:rPr>
              <a:t>money concepts,</a:t>
            </a:r>
          </a:p>
          <a:p>
            <a:pPr lvl="2"/>
            <a:r>
              <a:rPr lang="en-US" sz="3200" dirty="0">
                <a:latin typeface="Arial" panose="020B0604020202020204" pitchFamily="34" charset="0"/>
                <a:cs typeface="Arial" panose="020B0604020202020204" pitchFamily="34" charset="0"/>
              </a:rPr>
              <a:t>time concepts</a:t>
            </a:r>
          </a:p>
          <a:p>
            <a:pPr lvl="2"/>
            <a:r>
              <a:rPr lang="en-US" sz="3200" dirty="0">
                <a:latin typeface="Arial" panose="020B0604020202020204" pitchFamily="34" charset="0"/>
                <a:cs typeface="Arial" panose="020B0604020202020204" pitchFamily="34" charset="0"/>
              </a:rPr>
              <a:t>independent living skills</a:t>
            </a:r>
          </a:p>
          <a:p>
            <a:pPr lvl="2"/>
            <a:r>
              <a:rPr lang="en-US" sz="3200" dirty="0">
                <a:latin typeface="Arial" panose="020B0604020202020204" pitchFamily="34" charset="0"/>
                <a:cs typeface="Arial" panose="020B0604020202020204" pitchFamily="34" charset="0"/>
              </a:rPr>
              <a:t>self-care and hygiene</a:t>
            </a:r>
          </a:p>
          <a:p>
            <a:pPr lvl="2"/>
            <a:r>
              <a:rPr lang="en-US" sz="3200" dirty="0">
                <a:latin typeface="Arial" panose="020B0604020202020204" pitchFamily="34" charset="0"/>
                <a:cs typeface="Arial" panose="020B0604020202020204" pitchFamily="34" charset="0"/>
              </a:rPr>
              <a:t>community access</a:t>
            </a:r>
          </a:p>
          <a:p>
            <a:pPr lvl="2"/>
            <a:r>
              <a:rPr lang="en-US" sz="3200" dirty="0">
                <a:latin typeface="Arial" panose="020B0604020202020204" pitchFamily="34" charset="0"/>
                <a:cs typeface="Arial" panose="020B0604020202020204" pitchFamily="34" charset="0"/>
              </a:rPr>
              <a:t>vocational training </a:t>
            </a:r>
          </a:p>
          <a:p>
            <a:endParaRPr lang="en-US" dirty="0"/>
          </a:p>
        </p:txBody>
      </p:sp>
      <p:sp>
        <p:nvSpPr>
          <p:cNvPr id="3" name="Title 2">
            <a:extLst>
              <a:ext uri="{FF2B5EF4-FFF2-40B4-BE49-F238E27FC236}">
                <a16:creationId xmlns:a16="http://schemas.microsoft.com/office/drawing/2014/main" id="{7AB5DC85-B973-4A58-BB0F-92AC40EDCB17}"/>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Teaching Strategies Cont. </a:t>
            </a:r>
          </a:p>
        </p:txBody>
      </p:sp>
    </p:spTree>
    <p:extLst>
      <p:ext uri="{BB962C8B-B14F-4D97-AF65-F5344CB8AC3E}">
        <p14:creationId xmlns:p14="http://schemas.microsoft.com/office/powerpoint/2010/main" val="3217183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685163-1659-41ED-8A29-207A9ECF1394}"/>
              </a:ext>
            </a:extLst>
          </p:cNvPr>
          <p:cNvSpPr>
            <a:spLocks noGrp="1"/>
          </p:cNvSpPr>
          <p:nvPr>
            <p:ph idx="1"/>
          </p:nvPr>
        </p:nvSpPr>
        <p:spPr/>
        <p:txBody>
          <a:bodyPr/>
          <a:lstStyle/>
          <a:p>
            <a:pPr marL="640080" lvl="1">
              <a:defRPr/>
            </a:pPr>
            <a:r>
              <a:rPr lang="en-US" sz="2800" dirty="0">
                <a:latin typeface="Arial" panose="020B0604020202020204" pitchFamily="34" charset="0"/>
                <a:cs typeface="Arial" panose="020B0604020202020204" pitchFamily="34" charset="0"/>
              </a:rPr>
              <a:t>Teach one concept at a time.</a:t>
            </a:r>
          </a:p>
          <a:p>
            <a:pPr marL="640080" lvl="1">
              <a:defRPr/>
            </a:pPr>
            <a:r>
              <a:rPr lang="en-US" sz="2800" dirty="0">
                <a:latin typeface="Arial" panose="020B0604020202020204" pitchFamily="34" charset="0"/>
                <a:cs typeface="Arial" panose="020B0604020202020204" pitchFamily="34" charset="0"/>
              </a:rPr>
              <a:t>Teach one step at a time to help support memorization and sequencing.</a:t>
            </a:r>
          </a:p>
          <a:p>
            <a:pPr marL="640080" lvl="1">
              <a:defRPr/>
            </a:pPr>
            <a:r>
              <a:rPr lang="en-US" sz="2800" dirty="0">
                <a:latin typeface="Arial" panose="020B0604020202020204" pitchFamily="34" charset="0"/>
                <a:cs typeface="Arial" panose="020B0604020202020204" pitchFamily="34" charset="0"/>
              </a:rPr>
              <a:t>Teach students in small groups, or one-on-one if possible.</a:t>
            </a:r>
          </a:p>
          <a:p>
            <a:pPr marL="640080" lvl="1">
              <a:defRPr/>
            </a:pPr>
            <a:r>
              <a:rPr lang="en-US" sz="2800" dirty="0">
                <a:latin typeface="Arial" panose="020B0604020202020204" pitchFamily="34" charset="0"/>
                <a:cs typeface="Arial" panose="020B0604020202020204" pitchFamily="34" charset="0"/>
              </a:rPr>
              <a:t>Always provide multiple opportunities to practice skills in a number of different settings.</a:t>
            </a:r>
          </a:p>
          <a:p>
            <a:pPr marL="640080" lvl="1">
              <a:defRPr/>
            </a:pPr>
            <a:r>
              <a:rPr lang="en-US" sz="2800" dirty="0">
                <a:latin typeface="Arial" panose="020B0604020202020204" pitchFamily="34" charset="0"/>
                <a:cs typeface="Arial" panose="020B0604020202020204" pitchFamily="34" charset="0"/>
              </a:rPr>
              <a:t>Use physical and verbal prompting to guide correct responses, and provide specific verbal praise to reinforce these responses.</a:t>
            </a:r>
          </a:p>
          <a:p>
            <a:endParaRPr lang="en-US" dirty="0"/>
          </a:p>
        </p:txBody>
      </p:sp>
      <p:sp>
        <p:nvSpPr>
          <p:cNvPr id="3" name="Title 2">
            <a:extLst>
              <a:ext uri="{FF2B5EF4-FFF2-40B4-BE49-F238E27FC236}">
                <a16:creationId xmlns:a16="http://schemas.microsoft.com/office/drawing/2014/main" id="{35076D10-C321-4BD9-83C5-152DFED6F000}"/>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More Strategies</a:t>
            </a:r>
          </a:p>
        </p:txBody>
      </p:sp>
    </p:spTree>
    <p:extLst>
      <p:ext uri="{BB962C8B-B14F-4D97-AF65-F5344CB8AC3E}">
        <p14:creationId xmlns:p14="http://schemas.microsoft.com/office/powerpoint/2010/main" val="1922890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381107-9491-4330-B404-9AA891F31992}"/>
              </a:ext>
            </a:extLst>
          </p:cNvPr>
          <p:cNvSpPr>
            <a:spLocks noGrp="1"/>
          </p:cNvSpPr>
          <p:nvPr>
            <p:ph idx="1"/>
          </p:nvPr>
        </p:nvSpPr>
        <p:spPr/>
        <p:txBody>
          <a:bodyPr>
            <a:normAutofit fontScale="92500" lnSpcReduction="10000"/>
          </a:bodyPr>
          <a:lstStyle/>
          <a:p>
            <a:pPr marL="0" indent="0">
              <a:buNone/>
            </a:pPr>
            <a:r>
              <a:rPr lang="en-US" dirty="0">
                <a:hlinkClick r:id="rId2"/>
              </a:rPr>
              <a:t>National Association of Down syndrome</a:t>
            </a:r>
            <a:endParaRPr lang="en-US" dirty="0"/>
          </a:p>
          <a:p>
            <a:pPr marL="0" indent="0">
              <a:buNone/>
            </a:pPr>
            <a:r>
              <a:rPr lang="en-US" dirty="0"/>
              <a:t>https://www.nads.org/</a:t>
            </a:r>
          </a:p>
          <a:p>
            <a:pPr marL="0" indent="0">
              <a:buNone/>
            </a:pPr>
            <a:r>
              <a:rPr lang="en-US" dirty="0">
                <a:hlinkClick r:id="rId3"/>
              </a:rPr>
              <a:t>The ARC</a:t>
            </a:r>
            <a:endParaRPr lang="en-US" dirty="0"/>
          </a:p>
          <a:p>
            <a:pPr marL="0" indent="0">
              <a:buNone/>
            </a:pPr>
            <a:r>
              <a:rPr lang="en-US" dirty="0"/>
              <a:t>https://thearc.org/</a:t>
            </a:r>
          </a:p>
          <a:p>
            <a:pPr marL="0" indent="0">
              <a:buNone/>
            </a:pPr>
            <a:r>
              <a:rPr lang="en-US" dirty="0">
                <a:hlinkClick r:id="rId4"/>
              </a:rPr>
              <a:t>Best Buddies</a:t>
            </a:r>
            <a:endParaRPr lang="en-US" dirty="0"/>
          </a:p>
          <a:p>
            <a:pPr marL="0" indent="0">
              <a:buNone/>
            </a:pPr>
            <a:r>
              <a:rPr lang="en-US" dirty="0"/>
              <a:t>https://www.bestbuddies.org/</a:t>
            </a:r>
          </a:p>
          <a:p>
            <a:pPr marL="0" indent="0">
              <a:buNone/>
            </a:pPr>
            <a:r>
              <a:rPr lang="en-US" dirty="0">
                <a:hlinkClick r:id="rId5"/>
              </a:rPr>
              <a:t>Voice of Reason</a:t>
            </a:r>
            <a:endParaRPr lang="en-US" dirty="0"/>
          </a:p>
          <a:p>
            <a:pPr marL="0" indent="0">
              <a:buNone/>
            </a:pPr>
            <a:r>
              <a:rPr lang="en-US" dirty="0"/>
              <a:t>https://www.vor.net/</a:t>
            </a:r>
          </a:p>
          <a:p>
            <a:pPr marL="0" indent="0">
              <a:buNone/>
            </a:pPr>
            <a:r>
              <a:rPr lang="en-US" dirty="0">
                <a:hlinkClick r:id="rId6"/>
              </a:rPr>
              <a:t>ELWYN</a:t>
            </a:r>
            <a:endParaRPr lang="en-US" dirty="0"/>
          </a:p>
          <a:p>
            <a:pPr marL="0" indent="0">
              <a:buNone/>
            </a:pPr>
            <a:r>
              <a:rPr lang="en-US" dirty="0"/>
              <a:t>https://www.elwyn.org/</a:t>
            </a:r>
          </a:p>
        </p:txBody>
      </p:sp>
      <p:sp>
        <p:nvSpPr>
          <p:cNvPr id="3" name="Title 2">
            <a:extLst>
              <a:ext uri="{FF2B5EF4-FFF2-40B4-BE49-F238E27FC236}">
                <a16:creationId xmlns:a16="http://schemas.microsoft.com/office/drawing/2014/main" id="{1B94155F-EE0F-4558-99A9-C4FE0EE6E507}"/>
              </a:ext>
            </a:extLst>
          </p:cNvPr>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Resources</a:t>
            </a:r>
          </a:p>
        </p:txBody>
      </p:sp>
    </p:spTree>
    <p:extLst>
      <p:ext uri="{BB962C8B-B14F-4D97-AF65-F5344CB8AC3E}">
        <p14:creationId xmlns:p14="http://schemas.microsoft.com/office/powerpoint/2010/main" val="2926514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EF0D27-FA76-42D9-A96E-D6642C64A0D6}"/>
              </a:ext>
            </a:extLst>
          </p:cNvPr>
          <p:cNvSpPr>
            <a:spLocks noGrp="1"/>
          </p:cNvSpPr>
          <p:nvPr>
            <p:ph idx="1"/>
          </p:nvPr>
        </p:nvSpPr>
        <p:spPr/>
        <p:txBody>
          <a:bodyPr/>
          <a:lstStyle/>
          <a:p>
            <a:r>
              <a:rPr lang="en-US" altLang="en-US" sz="3600" dirty="0">
                <a:latin typeface="Arial" panose="020B0604020202020204" pitchFamily="34" charset="0"/>
                <a:cs typeface="Arial" panose="020B0604020202020204" pitchFamily="34" charset="0"/>
              </a:rPr>
              <a:t>Why do advocacy groups want the newer label of “intellectual and developmental disability” instead of mental retardation?</a:t>
            </a:r>
          </a:p>
          <a:p>
            <a:r>
              <a:rPr lang="en-US" altLang="en-US" sz="3600" dirty="0">
                <a:latin typeface="Arial" panose="020B0604020202020204" pitchFamily="34" charset="0"/>
                <a:cs typeface="Arial" panose="020B0604020202020204" pitchFamily="34" charset="0"/>
              </a:rPr>
              <a:t> What purpose does the new label serve?  </a:t>
            </a:r>
          </a:p>
          <a:p>
            <a:r>
              <a:rPr lang="en-US" altLang="en-US" sz="3600" dirty="0">
                <a:latin typeface="Arial" panose="020B0604020202020204" pitchFamily="34" charset="0"/>
                <a:cs typeface="Arial" panose="020B0604020202020204" pitchFamily="34" charset="0"/>
              </a:rPr>
              <a:t>What was wrong with the old label?</a:t>
            </a:r>
          </a:p>
          <a:p>
            <a:pPr marL="0" indent="0">
              <a:buNone/>
            </a:pPr>
            <a:endParaRPr lang="en-US" dirty="0"/>
          </a:p>
        </p:txBody>
      </p:sp>
      <p:sp>
        <p:nvSpPr>
          <p:cNvPr id="3" name="Title 2">
            <a:extLst>
              <a:ext uri="{FF2B5EF4-FFF2-40B4-BE49-F238E27FC236}">
                <a16:creationId xmlns:a16="http://schemas.microsoft.com/office/drawing/2014/main" id="{7E037C9D-1CAF-4251-B32C-11A5B9E7123C}"/>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Discussion Question</a:t>
            </a:r>
          </a:p>
        </p:txBody>
      </p:sp>
    </p:spTree>
    <p:extLst>
      <p:ext uri="{BB962C8B-B14F-4D97-AF65-F5344CB8AC3E}">
        <p14:creationId xmlns:p14="http://schemas.microsoft.com/office/powerpoint/2010/main" val="1704047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6CFBE1-98A4-4E73-94ED-7FFF1393AA78}"/>
              </a:ext>
            </a:extLst>
          </p:cNvPr>
          <p:cNvSpPr>
            <a:spLocks noGrp="1"/>
          </p:cNvSpPr>
          <p:nvPr>
            <p:ph idx="1"/>
          </p:nvPr>
        </p:nvSpPr>
        <p:spPr/>
        <p:txBody>
          <a:bodyPr>
            <a:normAutofit/>
          </a:bodyPr>
          <a:lstStyle/>
          <a:p>
            <a:r>
              <a:rPr lang="en-US" altLang="en-US" sz="3200" dirty="0">
                <a:latin typeface="Arial" panose="020B0604020202020204" pitchFamily="34" charset="0"/>
                <a:cs typeface="Arial" panose="020B0604020202020204" pitchFamily="34" charset="0"/>
              </a:rPr>
              <a:t>“People with disabilities are people, first!” </a:t>
            </a:r>
            <a:r>
              <a:rPr lang="en-US" altLang="en-US" sz="2000" dirty="0">
                <a:latin typeface="Arial" panose="020B0604020202020204" pitchFamily="34" charset="0"/>
                <a:cs typeface="Arial" panose="020B0604020202020204" pitchFamily="34" charset="0"/>
              </a:rPr>
              <a:t>Kathie Snow</a:t>
            </a:r>
          </a:p>
          <a:p>
            <a:r>
              <a:rPr lang="en-US" altLang="en-US" sz="3200" dirty="0">
                <a:latin typeface="Arial" panose="020B0604020202020204" pitchFamily="34" charset="0"/>
                <a:cs typeface="Arial" panose="020B0604020202020204" pitchFamily="34" charset="0"/>
              </a:rPr>
              <a:t>A person should not be defined by their disability label. </a:t>
            </a:r>
          </a:p>
          <a:p>
            <a:r>
              <a:rPr lang="en-US" altLang="en-US" sz="3200" dirty="0">
                <a:latin typeface="Arial" panose="020B0604020202020204" pitchFamily="34" charset="0"/>
                <a:cs typeface="Arial" panose="020B0604020202020204" pitchFamily="34" charset="0"/>
              </a:rPr>
              <a:t>Old, inaccurate descriptors and the inappropriate use of medical diagnoses perpetuate negative stereotypes…” </a:t>
            </a:r>
            <a:r>
              <a:rPr lang="en-US" altLang="en-US" sz="2000" dirty="0">
                <a:latin typeface="Arial" panose="020B0604020202020204" pitchFamily="34" charset="0"/>
                <a:cs typeface="Arial" panose="020B0604020202020204" pitchFamily="34" charset="0"/>
              </a:rPr>
              <a:t>Kathy Snow</a:t>
            </a:r>
          </a:p>
          <a:p>
            <a:r>
              <a:rPr lang="en-US" altLang="en-US" sz="3200" dirty="0">
                <a:latin typeface="Arial" panose="020B0604020202020204" pitchFamily="34" charset="0"/>
                <a:cs typeface="Arial" panose="020B0604020202020204" pitchFamily="34" charset="0"/>
              </a:rPr>
              <a:t>“Disability is a natural part of the human experience…” </a:t>
            </a:r>
            <a:r>
              <a:rPr lang="en-US" altLang="en-US" sz="2000" dirty="0">
                <a:latin typeface="Arial" panose="020B0604020202020204" pitchFamily="34" charset="0"/>
                <a:cs typeface="Arial" panose="020B0604020202020204" pitchFamily="34" charset="0"/>
              </a:rPr>
              <a:t>U.S. Developmental Disabilities/Bill of Rights Act</a:t>
            </a:r>
          </a:p>
        </p:txBody>
      </p:sp>
      <p:sp>
        <p:nvSpPr>
          <p:cNvPr id="3" name="Title 2">
            <a:extLst>
              <a:ext uri="{FF2B5EF4-FFF2-40B4-BE49-F238E27FC236}">
                <a16:creationId xmlns:a16="http://schemas.microsoft.com/office/drawing/2014/main" id="{C3AC6A2D-FB78-4522-B2BD-14E27461BF00}"/>
              </a:ext>
            </a:extLst>
          </p:cNvPr>
          <p:cNvSpPr>
            <a:spLocks noGrp="1"/>
          </p:cNvSpPr>
          <p:nvPr>
            <p:ph type="title"/>
          </p:nvPr>
        </p:nvSpPr>
        <p:spPr/>
        <p:txBody>
          <a:bodyPr>
            <a:normAutofit/>
          </a:bodyPr>
          <a:lstStyle/>
          <a:p>
            <a:pPr algn="ctr"/>
            <a:r>
              <a:rPr lang="en-US" sz="4400" dirty="0">
                <a:latin typeface="Arial" panose="020B0604020202020204" pitchFamily="34" charset="0"/>
                <a:cs typeface="Arial" panose="020B0604020202020204" pitchFamily="34" charset="0"/>
              </a:rPr>
              <a:t>Person First Language</a:t>
            </a:r>
          </a:p>
        </p:txBody>
      </p:sp>
    </p:spTree>
    <p:extLst>
      <p:ext uri="{BB962C8B-B14F-4D97-AF65-F5344CB8AC3E}">
        <p14:creationId xmlns:p14="http://schemas.microsoft.com/office/powerpoint/2010/main" val="2042809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9B927-EB62-4C1D-BE4F-95FA9144A016}"/>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Examples of Person First Language</a:t>
            </a:r>
          </a:p>
        </p:txBody>
      </p:sp>
      <p:sp>
        <p:nvSpPr>
          <p:cNvPr id="3" name="Content Placeholder 2">
            <a:extLst>
              <a:ext uri="{FF2B5EF4-FFF2-40B4-BE49-F238E27FC236}">
                <a16:creationId xmlns:a16="http://schemas.microsoft.com/office/drawing/2014/main" id="{1A55EAF8-9166-42D8-BFD6-34CF4FB3AB42}"/>
              </a:ext>
            </a:extLst>
          </p:cNvPr>
          <p:cNvSpPr>
            <a:spLocks noGrp="1"/>
          </p:cNvSpPr>
          <p:nvPr>
            <p:ph sz="half" idx="1"/>
          </p:nvPr>
        </p:nvSpPr>
        <p:spPr/>
        <p:txBody>
          <a:bodyPr>
            <a:normAutofit fontScale="92500" lnSpcReduction="10000"/>
          </a:bodyPr>
          <a:lstStyle/>
          <a:p>
            <a:pPr marL="0" indent="0" fontAlgn="t">
              <a:buNone/>
            </a:pPr>
            <a:r>
              <a:rPr lang="en-US" b="1" dirty="0">
                <a:latin typeface="Arial" panose="020B0604020202020204" pitchFamily="34" charset="0"/>
                <a:cs typeface="Arial" panose="020B0604020202020204" pitchFamily="34" charset="0"/>
              </a:rPr>
              <a:t>Say: </a:t>
            </a:r>
            <a:endParaRPr lang="en-US" dirty="0">
              <a:latin typeface="Arial" panose="020B0604020202020204" pitchFamily="34" charset="0"/>
              <a:cs typeface="Arial" panose="020B0604020202020204" pitchFamily="34" charset="0"/>
            </a:endParaRPr>
          </a:p>
          <a:p>
            <a:pPr fontAlgn="t"/>
            <a:r>
              <a:rPr lang="en-US" dirty="0">
                <a:latin typeface="Arial" panose="020B0604020202020204" pitchFamily="34" charset="0"/>
                <a:cs typeface="Arial" panose="020B0604020202020204" pitchFamily="34" charset="0"/>
              </a:rPr>
              <a:t>Paul has a cognitive disability</a:t>
            </a:r>
          </a:p>
          <a:p>
            <a:pPr fontAlgn="t"/>
            <a:r>
              <a:rPr lang="en-US" dirty="0">
                <a:latin typeface="Arial" panose="020B0604020202020204" pitchFamily="34" charset="0"/>
                <a:cs typeface="Arial" panose="020B0604020202020204" pitchFamily="34" charset="0"/>
              </a:rPr>
              <a:t>Sara has a learning disability</a:t>
            </a:r>
          </a:p>
          <a:p>
            <a:pPr fontAlgn="t"/>
            <a:r>
              <a:rPr lang="en-US" dirty="0">
                <a:latin typeface="Arial" panose="020B0604020202020204" pitchFamily="34" charset="0"/>
                <a:cs typeface="Arial" panose="020B0604020202020204" pitchFamily="34" charset="0"/>
              </a:rPr>
              <a:t>Bob has a physical disability</a:t>
            </a:r>
          </a:p>
          <a:p>
            <a:pPr fontAlgn="t"/>
            <a:r>
              <a:rPr lang="en-US" dirty="0">
                <a:latin typeface="Arial" panose="020B0604020202020204" pitchFamily="34" charset="0"/>
                <a:cs typeface="Arial" panose="020B0604020202020204" pitchFamily="34" charset="0"/>
              </a:rPr>
              <a:t>Tom has a mental health condition</a:t>
            </a:r>
          </a:p>
          <a:p>
            <a:pPr fontAlgn="t"/>
            <a:r>
              <a:rPr lang="en-US" dirty="0">
                <a:latin typeface="Arial" panose="020B0604020202020204" pitchFamily="34" charset="0"/>
                <a:cs typeface="Arial" panose="020B0604020202020204" pitchFamily="34" charset="0"/>
              </a:rPr>
              <a:t>Children without disabilities</a:t>
            </a:r>
          </a:p>
          <a:p>
            <a:pPr fontAlgn="t"/>
            <a:r>
              <a:rPr lang="en-US" dirty="0">
                <a:latin typeface="Arial" panose="020B0604020202020204" pitchFamily="34" charset="0"/>
                <a:cs typeface="Arial" panose="020B0604020202020204" pitchFamily="34" charset="0"/>
              </a:rPr>
              <a:t>Ryan receives special ed services</a:t>
            </a:r>
          </a:p>
          <a:p>
            <a:pPr fontAlgn="t"/>
            <a:r>
              <a:rPr lang="en-US" dirty="0">
                <a:latin typeface="Arial" panose="020B0604020202020204" pitchFamily="34" charset="0"/>
                <a:cs typeface="Arial" panose="020B0604020202020204" pitchFamily="34" charset="0"/>
              </a:rPr>
              <a:t>Accessible parking</a:t>
            </a:r>
          </a:p>
          <a:p>
            <a:pPr marL="0" indent="0" fontAlgn="t">
              <a:buNone/>
            </a:pPr>
            <a:r>
              <a:rPr lang="en-US" sz="2200" dirty="0">
                <a:latin typeface="Arial" panose="020B0604020202020204" pitchFamily="34" charset="0"/>
                <a:cs typeface="Arial" panose="020B0604020202020204" pitchFamily="34" charset="0"/>
              </a:rPr>
              <a:t>Kathie Snow, www.disabilityisnatural.com</a:t>
            </a:r>
          </a:p>
          <a:p>
            <a:endParaRPr lang="en-US" dirty="0"/>
          </a:p>
        </p:txBody>
      </p:sp>
      <p:sp>
        <p:nvSpPr>
          <p:cNvPr id="4" name="Content Placeholder 3">
            <a:extLst>
              <a:ext uri="{FF2B5EF4-FFF2-40B4-BE49-F238E27FC236}">
                <a16:creationId xmlns:a16="http://schemas.microsoft.com/office/drawing/2014/main" id="{0739F16A-5E14-4C6E-BFF8-E4D08038E153}"/>
              </a:ext>
            </a:extLst>
          </p:cNvPr>
          <p:cNvSpPr>
            <a:spLocks noGrp="1"/>
          </p:cNvSpPr>
          <p:nvPr>
            <p:ph sz="half" idx="2"/>
          </p:nvPr>
        </p:nvSpPr>
        <p:spPr/>
        <p:txBody>
          <a:bodyPr>
            <a:normAutofit fontScale="92500" lnSpcReduction="10000"/>
          </a:bodyPr>
          <a:lstStyle/>
          <a:p>
            <a:pPr marL="0" indent="0" fontAlgn="t">
              <a:buNone/>
            </a:pPr>
            <a:r>
              <a:rPr lang="en-US" b="1" dirty="0">
                <a:latin typeface="Arial" panose="020B0604020202020204" pitchFamily="34" charset="0"/>
                <a:cs typeface="Arial" panose="020B0604020202020204" pitchFamily="34" charset="0"/>
              </a:rPr>
              <a:t>Instead of: </a:t>
            </a:r>
            <a:endParaRPr lang="en-US" dirty="0">
              <a:latin typeface="Arial" panose="020B0604020202020204" pitchFamily="34" charset="0"/>
              <a:cs typeface="Arial" panose="020B0604020202020204" pitchFamily="34" charset="0"/>
            </a:endParaRPr>
          </a:p>
          <a:p>
            <a:pPr fontAlgn="t"/>
            <a:r>
              <a:rPr lang="en-US" dirty="0">
                <a:latin typeface="Arial" panose="020B0604020202020204" pitchFamily="34" charset="0"/>
                <a:cs typeface="Arial" panose="020B0604020202020204" pitchFamily="34" charset="0"/>
              </a:rPr>
              <a:t>The handicapped or disabled</a:t>
            </a:r>
          </a:p>
          <a:p>
            <a:pPr fontAlgn="t"/>
            <a:r>
              <a:rPr lang="en-US" dirty="0">
                <a:latin typeface="Arial" panose="020B0604020202020204" pitchFamily="34" charset="0"/>
                <a:cs typeface="Arial" panose="020B0604020202020204" pitchFamily="34" charset="0"/>
              </a:rPr>
              <a:t>That LD kid</a:t>
            </a:r>
          </a:p>
          <a:p>
            <a:pPr fontAlgn="t"/>
            <a:r>
              <a:rPr lang="en-US" dirty="0">
                <a:latin typeface="Arial" panose="020B0604020202020204" pitchFamily="34" charset="0"/>
                <a:cs typeface="Arial" panose="020B0604020202020204" pitchFamily="34" charset="0"/>
              </a:rPr>
              <a:t>He’s a quadriplegic/is crippled</a:t>
            </a:r>
          </a:p>
          <a:p>
            <a:pPr fontAlgn="t"/>
            <a:r>
              <a:rPr lang="en-US" dirty="0">
                <a:latin typeface="Arial" panose="020B0604020202020204" pitchFamily="34" charset="0"/>
                <a:cs typeface="Arial" panose="020B0604020202020204" pitchFamily="34" charset="0"/>
              </a:rPr>
              <a:t>He’s emotionally disturbed/mentally ill. </a:t>
            </a:r>
          </a:p>
          <a:p>
            <a:pPr fontAlgn="t"/>
            <a:r>
              <a:rPr lang="en-US" dirty="0">
                <a:latin typeface="Arial" panose="020B0604020202020204" pitchFamily="34" charset="0"/>
                <a:cs typeface="Arial" panose="020B0604020202020204" pitchFamily="34" charset="0"/>
              </a:rPr>
              <a:t>Normal/healthy/typical kids</a:t>
            </a:r>
          </a:p>
          <a:p>
            <a:pPr fontAlgn="t"/>
            <a:r>
              <a:rPr lang="en-US" dirty="0">
                <a:latin typeface="Arial" panose="020B0604020202020204" pitchFamily="34" charset="0"/>
                <a:cs typeface="Arial" panose="020B0604020202020204" pitchFamily="34" charset="0"/>
              </a:rPr>
              <a:t>He’s in special ed; is a sped student/inclusion student</a:t>
            </a:r>
          </a:p>
          <a:p>
            <a:pPr fontAlgn="t"/>
            <a:r>
              <a:rPr lang="en-US" dirty="0">
                <a:latin typeface="Arial" panose="020B0604020202020204" pitchFamily="34" charset="0"/>
                <a:cs typeface="Arial" panose="020B0604020202020204" pitchFamily="34" charset="0"/>
              </a:rPr>
              <a:t>Handicapped parking</a:t>
            </a:r>
          </a:p>
          <a:p>
            <a:pPr marL="0" indent="0">
              <a:buNone/>
            </a:pPr>
            <a:endParaRPr lang="en-US" dirty="0"/>
          </a:p>
        </p:txBody>
      </p:sp>
    </p:spTree>
    <p:extLst>
      <p:ext uri="{BB962C8B-B14F-4D97-AF65-F5344CB8AC3E}">
        <p14:creationId xmlns:p14="http://schemas.microsoft.com/office/powerpoint/2010/main" val="1124856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EA65258-0F02-4983-9B3F-CBA2882D8ED5}"/>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Intellectual Disability</a:t>
            </a:r>
          </a:p>
        </p:txBody>
      </p:sp>
      <p:graphicFrame>
        <p:nvGraphicFramePr>
          <p:cNvPr id="6" name="Content Placeholder 3" descr="Description of students with intellectual disabilities; sub-average general intelligence, deficits in cognitive and adaptive behavior, and severity is determined by the discrepancy between capabilities expectations of the social environment.">
            <a:extLst>
              <a:ext uri="{FF2B5EF4-FFF2-40B4-BE49-F238E27FC236}">
                <a16:creationId xmlns:a16="http://schemas.microsoft.com/office/drawing/2014/main" id="{F7D5B08A-620E-413F-BB1A-B9EAC1918900}"/>
              </a:ext>
            </a:extLst>
          </p:cNvPr>
          <p:cNvGraphicFramePr>
            <a:graphicFrameLocks noGrp="1"/>
          </p:cNvGraphicFramePr>
          <p:nvPr>
            <p:ph idx="1"/>
            <p:extLst>
              <p:ext uri="{D42A27DB-BD31-4B8C-83A1-F6EECF244321}">
                <p14:modId xmlns:p14="http://schemas.microsoft.com/office/powerpoint/2010/main" val="810689452"/>
              </p:ext>
            </p:extLst>
          </p:nvPr>
        </p:nvGraphicFramePr>
        <p:xfrm>
          <a:off x="838200" y="1735494"/>
          <a:ext cx="10515600" cy="4441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6559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BA3D44-C58C-4F4B-A70C-7E6ABECA115B}"/>
              </a:ext>
            </a:extLst>
          </p:cNvPr>
          <p:cNvSpPr>
            <a:spLocks noGrp="1"/>
          </p:cNvSpPr>
          <p:nvPr>
            <p:ph type="title"/>
          </p:nvPr>
        </p:nvSpPr>
        <p:spPr/>
        <p:txBody>
          <a:bodyPr>
            <a:normAutofit/>
          </a:bodyPr>
          <a:lstStyle/>
          <a:p>
            <a:r>
              <a:rPr lang="en-US" sz="4000" dirty="0">
                <a:latin typeface="Arial" panose="020B0604020202020204" pitchFamily="34" charset="0"/>
                <a:cs typeface="Arial" panose="020B0604020202020204" pitchFamily="34" charset="0"/>
              </a:rPr>
              <a:t>Intellectual Quotient (IQ)</a:t>
            </a:r>
          </a:p>
        </p:txBody>
      </p:sp>
      <p:graphicFrame>
        <p:nvGraphicFramePr>
          <p:cNvPr id="4" name="Content Placeholder 3" descr="Intellectual quotient scale">
            <a:extLst>
              <a:ext uri="{FF2B5EF4-FFF2-40B4-BE49-F238E27FC236}">
                <a16:creationId xmlns:a16="http://schemas.microsoft.com/office/drawing/2014/main" id="{6DD9424C-95A1-4172-9697-A6D6E4246EB9}"/>
              </a:ext>
            </a:extLst>
          </p:cNvPr>
          <p:cNvGraphicFramePr>
            <a:graphicFrameLocks noGrp="1"/>
          </p:cNvGraphicFramePr>
          <p:nvPr>
            <p:ph idx="1"/>
            <p:extLst>
              <p:ext uri="{D42A27DB-BD31-4B8C-83A1-F6EECF244321}">
                <p14:modId xmlns:p14="http://schemas.microsoft.com/office/powerpoint/2010/main" val="3866546110"/>
              </p:ext>
            </p:extLst>
          </p:nvPr>
        </p:nvGraphicFramePr>
        <p:xfrm>
          <a:off x="838200" y="1937592"/>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8731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E6C23-69C6-460B-A88B-D9FE4B210CCA}"/>
              </a:ext>
            </a:extLst>
          </p:cNvPr>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Down Syndrome</a:t>
            </a:r>
          </a:p>
        </p:txBody>
      </p:sp>
      <p:sp>
        <p:nvSpPr>
          <p:cNvPr id="3" name="Content Placeholder 2">
            <a:extLst>
              <a:ext uri="{FF2B5EF4-FFF2-40B4-BE49-F238E27FC236}">
                <a16:creationId xmlns:a16="http://schemas.microsoft.com/office/drawing/2014/main" id="{6410C82F-8F5C-4CB2-A199-7F4B0AB43226}"/>
              </a:ext>
            </a:extLst>
          </p:cNvPr>
          <p:cNvSpPr>
            <a:spLocks noGrp="1"/>
          </p:cNvSpPr>
          <p:nvPr>
            <p:ph sz="half" idx="1"/>
          </p:nvPr>
        </p:nvSpPr>
        <p:spPr/>
        <p:txBody>
          <a:bodyPr>
            <a:normAutofit fontScale="92500" lnSpcReduction="10000"/>
          </a:bodyPr>
          <a:lstStyle/>
          <a:p>
            <a:r>
              <a:rPr lang="en-US" altLang="en-US" dirty="0">
                <a:latin typeface="Arial" panose="020B0604020202020204" pitchFamily="34" charset="0"/>
                <a:cs typeface="Arial" panose="020B0604020202020204" pitchFamily="34" charset="0"/>
              </a:rPr>
              <a:t>Trisomy 21 – the 21</a:t>
            </a:r>
            <a:r>
              <a:rPr lang="en-US" altLang="en-US" baseline="30000" dirty="0">
                <a:latin typeface="Arial" panose="020B0604020202020204" pitchFamily="34" charset="0"/>
                <a:cs typeface="Arial" panose="020B0604020202020204" pitchFamily="34" charset="0"/>
              </a:rPr>
              <a:t>st</a:t>
            </a:r>
            <a:r>
              <a:rPr lang="en-US" altLang="en-US" dirty="0">
                <a:latin typeface="Arial" panose="020B0604020202020204" pitchFamily="34" charset="0"/>
                <a:cs typeface="Arial" panose="020B0604020202020204" pitchFamily="34" charset="0"/>
              </a:rPr>
              <a:t> set of chromosomes is a triplet rather than a pair. Normal human cell contains 23 pairs of chromosomes.</a:t>
            </a:r>
          </a:p>
          <a:p>
            <a:r>
              <a:rPr lang="en-US" altLang="en-US" dirty="0">
                <a:latin typeface="Arial" panose="020B0604020202020204" pitchFamily="34" charset="0"/>
                <a:cs typeface="Arial" panose="020B0604020202020204" pitchFamily="34" charset="0"/>
              </a:rPr>
              <a:t>Thick epicanthal folds in corners of eyes</a:t>
            </a:r>
          </a:p>
          <a:p>
            <a:r>
              <a:rPr lang="en-US" altLang="en-US" dirty="0">
                <a:latin typeface="Arial" panose="020B0604020202020204" pitchFamily="34" charset="0"/>
                <a:cs typeface="Arial" panose="020B0604020202020204" pitchFamily="34" charset="0"/>
              </a:rPr>
              <a:t>Small stature</a:t>
            </a:r>
          </a:p>
          <a:p>
            <a:r>
              <a:rPr lang="en-US" altLang="en-US" dirty="0">
                <a:latin typeface="Arial" panose="020B0604020202020204" pitchFamily="34" charset="0"/>
                <a:cs typeface="Arial" panose="020B0604020202020204" pitchFamily="34" charset="0"/>
              </a:rPr>
              <a:t>Decreased muscle tone (hypotonia)</a:t>
            </a:r>
          </a:p>
          <a:p>
            <a:r>
              <a:rPr lang="en-US" altLang="en-US" dirty="0">
                <a:latin typeface="Arial" panose="020B0604020202020204" pitchFamily="34" charset="0"/>
                <a:cs typeface="Arial" panose="020B0604020202020204" pitchFamily="34" charset="0"/>
              </a:rPr>
              <a:t>Small oral cavity – result in protruding tongue </a:t>
            </a:r>
          </a:p>
          <a:p>
            <a:pPr marL="0" indent="0">
              <a:buNone/>
            </a:pPr>
            <a:endParaRPr lang="en-US" dirty="0"/>
          </a:p>
        </p:txBody>
      </p:sp>
      <p:pic>
        <p:nvPicPr>
          <p:cNvPr id="6" name="Content Placeholder 5" descr="A young woman with Down syndrome&#10;&#10;">
            <a:extLst>
              <a:ext uri="{FF2B5EF4-FFF2-40B4-BE49-F238E27FC236}">
                <a16:creationId xmlns:a16="http://schemas.microsoft.com/office/drawing/2014/main" id="{1CCD5158-6739-4511-BAD6-6AFF35C8BE66}"/>
              </a:ext>
            </a:extLst>
          </p:cNvPr>
          <p:cNvPicPr>
            <a:picLocks noGrp="1" noChangeAspect="1"/>
          </p:cNvPicPr>
          <p:nvPr>
            <p:ph sz="half" idx="2"/>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172200" y="2325370"/>
            <a:ext cx="5181600" cy="3851593"/>
          </a:xfrm>
        </p:spPr>
      </p:pic>
    </p:spTree>
    <p:extLst>
      <p:ext uri="{BB962C8B-B14F-4D97-AF65-F5344CB8AC3E}">
        <p14:creationId xmlns:p14="http://schemas.microsoft.com/office/powerpoint/2010/main" val="1986273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3E513-5BD1-45A5-ADC3-EDB9F04CC498}"/>
              </a:ext>
            </a:extLst>
          </p:cNvPr>
          <p:cNvSpPr>
            <a:spLocks noGrp="1"/>
          </p:cNvSpPr>
          <p:nvPr>
            <p:ph type="title"/>
          </p:nvPr>
        </p:nvSpPr>
        <p:spPr>
          <a:xfrm>
            <a:off x="5116878" y="629266"/>
            <a:ext cx="6422849" cy="1676603"/>
          </a:xfrm>
        </p:spPr>
        <p:txBody>
          <a:bodyPr vert="horz" lIns="91440" tIns="45720" rIns="91440" bIns="45720" rtlCol="0" anchor="ctr">
            <a:normAutofit/>
          </a:bodyPr>
          <a:lstStyle/>
          <a:p>
            <a:pPr defTabSz="914400"/>
            <a:r>
              <a:rPr lang="en-US" sz="4400" kern="1200" dirty="0">
                <a:solidFill>
                  <a:schemeClr val="tx1"/>
                </a:solidFill>
                <a:latin typeface="Arial" panose="020B0604020202020204" pitchFamily="34" charset="0"/>
                <a:cs typeface="Arial" panose="020B0604020202020204" pitchFamily="34" charset="0"/>
              </a:rPr>
              <a:t>Fragile X</a:t>
            </a:r>
          </a:p>
        </p:txBody>
      </p:sp>
      <p:sp>
        <p:nvSpPr>
          <p:cNvPr id="3" name="Content Placeholder 2" descr="picture of young man with Fragile X">
            <a:extLst>
              <a:ext uri="{FF2B5EF4-FFF2-40B4-BE49-F238E27FC236}">
                <a16:creationId xmlns:a16="http://schemas.microsoft.com/office/drawing/2014/main" id="{9C1FB5F1-1131-4297-A77E-A0C0AB0997D1}"/>
              </a:ext>
            </a:extLst>
          </p:cNvPr>
          <p:cNvSpPr>
            <a:spLocks noGrp="1"/>
          </p:cNvSpPr>
          <p:nvPr>
            <p:ph sz="half" idx="1"/>
          </p:nvPr>
        </p:nvSpPr>
        <p:spPr>
          <a:xfrm>
            <a:off x="5116880" y="2438400"/>
            <a:ext cx="6422848" cy="3785419"/>
          </a:xfrm>
        </p:spPr>
        <p:txBody>
          <a:bodyPr vert="horz" lIns="91440" tIns="45720" rIns="91440" bIns="45720" rtlCol="0">
            <a:normAutofit/>
          </a:bodyPr>
          <a:lstStyle/>
          <a:p>
            <a:pPr indent="-228600" defTabSz="914400"/>
            <a:r>
              <a:rPr lang="en-US" altLang="en-US" sz="2000" dirty="0">
                <a:latin typeface="Arial" panose="020B0604020202020204" pitchFamily="34" charset="0"/>
                <a:cs typeface="Arial" panose="020B0604020202020204" pitchFamily="34" charset="0"/>
              </a:rPr>
              <a:t>FMR1 Gene</a:t>
            </a:r>
          </a:p>
          <a:p>
            <a:pPr indent="-228600" defTabSz="914400"/>
            <a:r>
              <a:rPr lang="en-US" altLang="en-US" sz="2000" dirty="0">
                <a:latin typeface="Arial" panose="020B0604020202020204" pitchFamily="34" charset="0"/>
                <a:cs typeface="Arial" panose="020B0604020202020204" pitchFamily="34" charset="0"/>
              </a:rPr>
              <a:t>X chromosome in 23</a:t>
            </a:r>
            <a:r>
              <a:rPr lang="en-US" altLang="en-US" sz="2000" baseline="30000" dirty="0">
                <a:latin typeface="Arial" panose="020B0604020202020204" pitchFamily="34" charset="0"/>
                <a:cs typeface="Arial" panose="020B0604020202020204" pitchFamily="34" charset="0"/>
              </a:rPr>
              <a:t>rd</a:t>
            </a:r>
            <a:r>
              <a:rPr lang="en-US" altLang="en-US" sz="2000" dirty="0">
                <a:latin typeface="Arial" panose="020B0604020202020204" pitchFamily="34" charset="0"/>
                <a:cs typeface="Arial" panose="020B0604020202020204" pitchFamily="34" charset="0"/>
              </a:rPr>
              <a:t> pair, males X &amp; Y – bottom X is pinched</a:t>
            </a:r>
          </a:p>
          <a:p>
            <a:pPr indent="-228600" defTabSz="914400"/>
            <a:r>
              <a:rPr lang="en-US" altLang="en-US" sz="2000" dirty="0">
                <a:latin typeface="Arial" panose="020B0604020202020204" pitchFamily="34" charset="0"/>
                <a:cs typeface="Arial" panose="020B0604020202020204" pitchFamily="34" charset="0"/>
              </a:rPr>
              <a:t>Elongated face</a:t>
            </a:r>
          </a:p>
          <a:p>
            <a:pPr indent="-228600" defTabSz="914400"/>
            <a:r>
              <a:rPr lang="en-US" altLang="en-US" sz="2000" dirty="0">
                <a:latin typeface="Arial" panose="020B0604020202020204" pitchFamily="34" charset="0"/>
                <a:cs typeface="Arial" panose="020B0604020202020204" pitchFamily="34" charset="0"/>
              </a:rPr>
              <a:t>Large protruding ears</a:t>
            </a:r>
          </a:p>
          <a:p>
            <a:pPr indent="-228600" defTabSz="914400"/>
            <a:r>
              <a:rPr lang="en-US" altLang="en-US" sz="2000" dirty="0">
                <a:latin typeface="Arial" panose="020B0604020202020204" pitchFamily="34" charset="0"/>
                <a:cs typeface="Arial" panose="020B0604020202020204" pitchFamily="34" charset="0"/>
              </a:rPr>
              <a:t>Large testes</a:t>
            </a:r>
          </a:p>
          <a:p>
            <a:pPr indent="-228600" defTabSz="914400"/>
            <a:r>
              <a:rPr lang="en-US" altLang="en-US" sz="2000" dirty="0">
                <a:latin typeface="Arial" panose="020B0604020202020204" pitchFamily="34" charset="0"/>
                <a:cs typeface="Arial" panose="020B0604020202020204" pitchFamily="34" charset="0"/>
              </a:rPr>
              <a:t>Stereotypic movements (hand flapping)</a:t>
            </a:r>
          </a:p>
          <a:p>
            <a:pPr indent="-228600" defTabSz="914400"/>
            <a:r>
              <a:rPr lang="en-US" altLang="en-US" sz="2000" dirty="0">
                <a:latin typeface="Arial" panose="020B0604020202020204" pitchFamily="34" charset="0"/>
                <a:cs typeface="Arial" panose="020B0604020202020204" pitchFamily="34" charset="0"/>
              </a:rPr>
              <a:t>Social anxiety</a:t>
            </a:r>
            <a:endParaRPr lang="en-US" sz="20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A98BC887-4916-4227-9F48-3B078D238F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rgbClr val="5C5E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9">
            <a:extLst>
              <a:ext uri="{FF2B5EF4-FFF2-40B4-BE49-F238E27FC236}">
                <a16:creationId xmlns:a16="http://schemas.microsoft.com/office/drawing/2014/main" id="{1AD6DCFA-0E71-4650-A5E4-3C20E73EB6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632" y="484632"/>
            <a:ext cx="3666744"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erson posing for the camera&#10;&#10;Description automatically generated">
            <a:extLst>
              <a:ext uri="{FF2B5EF4-FFF2-40B4-BE49-F238E27FC236}">
                <a16:creationId xmlns:a16="http://schemas.microsoft.com/office/drawing/2014/main" id="{CA3A69A8-774F-4401-A866-7DC06C33E139}"/>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6242" r="3" b="16245"/>
          <a:stretch/>
        </p:blipFill>
        <p:spPr>
          <a:xfrm>
            <a:off x="804672" y="803049"/>
            <a:ext cx="3026664" cy="2470743"/>
          </a:xfrm>
          <a:prstGeom prst="rect">
            <a:avLst/>
          </a:prstGeom>
          <a:effectLst/>
        </p:spPr>
      </p:pic>
      <p:pic>
        <p:nvPicPr>
          <p:cNvPr id="9" name="Picture 8" descr="A man with Fragile X">
            <a:extLst>
              <a:ext uri="{FF2B5EF4-FFF2-40B4-BE49-F238E27FC236}">
                <a16:creationId xmlns:a16="http://schemas.microsoft.com/office/drawing/2014/main" id="{8F76B54D-2A11-4643-BEFE-E04E668CC023}"/>
              </a:ext>
            </a:extLst>
          </p:cNvPr>
          <p:cNvPicPr>
            <a:picLocks noChangeAspect="1"/>
          </p:cNvPicPr>
          <p:nvPr/>
        </p:nvPicPr>
        <p:blipFill rotWithShape="1">
          <a:blip r:embed="rId4">
            <a:extLst>
              <a:ext uri="{28A0092B-C50C-407E-A947-70E740481C1C}">
                <a14:useLocalDpi xmlns:a14="http://schemas.microsoft.com/office/drawing/2010/main" val="0"/>
              </a:ext>
            </a:extLst>
          </a:blip>
          <a:srcRect l="4580" r="1909" b="-4"/>
          <a:stretch/>
        </p:blipFill>
        <p:spPr>
          <a:xfrm>
            <a:off x="804672" y="3461344"/>
            <a:ext cx="3026663" cy="2438400"/>
          </a:xfrm>
          <a:prstGeom prst="rect">
            <a:avLst/>
          </a:prstGeom>
        </p:spPr>
      </p:pic>
    </p:spTree>
    <p:extLst>
      <p:ext uri="{BB962C8B-B14F-4D97-AF65-F5344CB8AC3E}">
        <p14:creationId xmlns:p14="http://schemas.microsoft.com/office/powerpoint/2010/main" val="2426967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077BB-7FE4-4CB3-8A00-DB74BEA172D6}"/>
              </a:ext>
            </a:extLst>
          </p:cNvPr>
          <p:cNvSpPr>
            <a:spLocks noGrp="1"/>
          </p:cNvSpPr>
          <p:nvPr>
            <p:ph type="title"/>
          </p:nvPr>
        </p:nvSpPr>
        <p:spPr>
          <a:xfrm>
            <a:off x="5234260" y="785611"/>
            <a:ext cx="5992540" cy="1314853"/>
          </a:xfrm>
        </p:spPr>
        <p:txBody>
          <a:bodyPr vert="horz" lIns="91440" tIns="45720" rIns="91440" bIns="45720" rtlCol="0" anchor="b">
            <a:normAutofit/>
          </a:bodyPr>
          <a:lstStyle/>
          <a:p>
            <a:pPr defTabSz="914400"/>
            <a:r>
              <a:rPr lang="en-US" sz="4000" kern="1200" dirty="0">
                <a:solidFill>
                  <a:schemeClr val="tx1"/>
                </a:solidFill>
                <a:latin typeface="Arial" panose="020B0604020202020204" pitchFamily="34" charset="0"/>
                <a:cs typeface="Arial" panose="020B0604020202020204" pitchFamily="34" charset="0"/>
              </a:rPr>
              <a:t>Prader-Willi Syndrome</a:t>
            </a:r>
          </a:p>
        </p:txBody>
      </p:sp>
      <p:sp>
        <p:nvSpPr>
          <p:cNvPr id="3" name="Content Placeholder 2" descr="description of Prader-Willi syndrome">
            <a:extLst>
              <a:ext uri="{FF2B5EF4-FFF2-40B4-BE49-F238E27FC236}">
                <a16:creationId xmlns:a16="http://schemas.microsoft.com/office/drawing/2014/main" id="{59AE21B4-59BA-4B10-824C-9DC88F22A3EE}"/>
              </a:ext>
            </a:extLst>
          </p:cNvPr>
          <p:cNvSpPr>
            <a:spLocks noGrp="1"/>
          </p:cNvSpPr>
          <p:nvPr>
            <p:ph sz="half" idx="1"/>
          </p:nvPr>
        </p:nvSpPr>
        <p:spPr>
          <a:xfrm>
            <a:off x="5054958" y="2743937"/>
            <a:ext cx="6147073" cy="3108424"/>
          </a:xfrm>
        </p:spPr>
        <p:txBody>
          <a:bodyPr vert="horz" lIns="91440" tIns="45720" rIns="91440" bIns="45720" rtlCol="0">
            <a:normAutofit/>
          </a:bodyPr>
          <a:lstStyle/>
          <a:p>
            <a:pPr indent="-228600" defTabSz="914400"/>
            <a:r>
              <a:rPr lang="en-US" altLang="en-US" sz="2400" dirty="0">
                <a:latin typeface="Arial" panose="020B0604020202020204" pitchFamily="34" charset="0"/>
                <a:cs typeface="Arial" panose="020B0604020202020204" pitchFamily="34" charset="0"/>
              </a:rPr>
              <a:t>Inherited a chromosomal abnormality from father</a:t>
            </a:r>
          </a:p>
          <a:p>
            <a:pPr indent="-228600" defTabSz="914400"/>
            <a:r>
              <a:rPr lang="en-US" altLang="en-US" sz="2400" dirty="0">
                <a:latin typeface="Arial" panose="020B0604020202020204" pitchFamily="34" charset="0"/>
                <a:cs typeface="Arial" panose="020B0604020202020204" pitchFamily="34" charset="0"/>
              </a:rPr>
              <a:t>Infants are lethargic &amp; have difficulty eating</a:t>
            </a:r>
          </a:p>
          <a:p>
            <a:pPr indent="-228600" defTabSz="914400"/>
            <a:r>
              <a:rPr lang="en-US" altLang="en-US" sz="2400" dirty="0">
                <a:latin typeface="Arial" panose="020B0604020202020204" pitchFamily="34" charset="0"/>
                <a:cs typeface="Arial" panose="020B0604020202020204" pitchFamily="34" charset="0"/>
              </a:rPr>
              <a:t>Around age 1 become obsessed with food</a:t>
            </a:r>
          </a:p>
          <a:p>
            <a:pPr indent="-228600" defTabSz="914400"/>
            <a:r>
              <a:rPr lang="en-US" altLang="en-US" sz="2400" dirty="0">
                <a:latin typeface="Arial" panose="020B0604020202020204" pitchFamily="34" charset="0"/>
                <a:cs typeface="Arial" panose="020B0604020202020204" pitchFamily="34" charset="0"/>
              </a:rPr>
              <a:t>Short in stature</a:t>
            </a:r>
          </a:p>
          <a:p>
            <a:pPr marL="0" indent="0" defTabSz="914400">
              <a:buNone/>
            </a:pPr>
            <a:endParaRPr lang="en-US" sz="2400" dirty="0">
              <a:latin typeface="+mn-lt"/>
            </a:endParaRPr>
          </a:p>
        </p:txBody>
      </p:sp>
      <p:sp>
        <p:nvSpPr>
          <p:cNvPr id="13" name="Rectangle 12">
            <a:extLst>
              <a:ext uri="{FF2B5EF4-FFF2-40B4-BE49-F238E27FC236}">
                <a16:creationId xmlns:a16="http://schemas.microsoft.com/office/drawing/2014/main" id="{85EE8969-963B-4684-B457-EC3E23FEE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1"/>
            <a:ext cx="4654296" cy="6861717"/>
          </a:xfrm>
          <a:prstGeom prst="rect">
            <a:avLst/>
          </a:prstGeom>
          <a:solidFill>
            <a:srgbClr val="957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7E6E6"/>
              </a:solidFill>
              <a:effectLst/>
              <a:uLnTx/>
              <a:uFillTx/>
              <a:latin typeface="Calibri" panose="020F0502020204030204"/>
              <a:ea typeface="+mn-ea"/>
              <a:cs typeface="+mn-cs"/>
            </a:endParaRPr>
          </a:p>
        </p:txBody>
      </p:sp>
      <p:sp>
        <p:nvSpPr>
          <p:cNvPr id="15" name="Rounded Rectangle 13">
            <a:extLst>
              <a:ext uri="{FF2B5EF4-FFF2-40B4-BE49-F238E27FC236}">
                <a16:creationId xmlns:a16="http://schemas.microsoft.com/office/drawing/2014/main" id="{FF6CD192-AEC2-4532-8B04-F02223764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655" y="986164"/>
            <a:ext cx="3373935" cy="4358546"/>
          </a:xfrm>
          <a:prstGeom prst="roundRect">
            <a:avLst>
              <a:gd name="adj" fmla="val 2462"/>
            </a:avLst>
          </a:prstGeom>
          <a:solidFill>
            <a:schemeClr val="bg1"/>
          </a:solid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descr="A person with Prader-Willi syndrome">
            <a:extLst>
              <a:ext uri="{FF2B5EF4-FFF2-40B4-BE49-F238E27FC236}">
                <a16:creationId xmlns:a16="http://schemas.microsoft.com/office/drawing/2014/main" id="{1893368A-8792-4729-8B29-ECA1DB7135DB}"/>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89970" y="1405503"/>
            <a:ext cx="2679741" cy="3567405"/>
          </a:xfrm>
          <a:prstGeom prst="rect">
            <a:avLst/>
          </a:prstGeom>
        </p:spPr>
      </p:pic>
      <p:cxnSp>
        <p:nvCxnSpPr>
          <p:cNvPr id="17" name="Straight Connector 16">
            <a:extLst>
              <a:ext uri="{FF2B5EF4-FFF2-40B4-BE49-F238E27FC236}">
                <a16:creationId xmlns:a16="http://schemas.microsoft.com/office/drawing/2014/main" id="{ED22D97A-9000-40A1-A671-A23DB8BF93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54983" y="2422200"/>
            <a:ext cx="54864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939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Template_WideScreen  -  Read-Only" id="{D08D96B5-4409-4872-8E65-47CCBB3CD745}" vid="{4937A654-848D-4801-97A4-5E6E4F321A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6B42B253D10042B2E8A6FD6A2B8F83" ma:contentTypeVersion="7" ma:contentTypeDescription="Create a new document." ma:contentTypeScope="" ma:versionID="7dafe00972a2cad8d355573ac0f8d474">
  <xsd:schema xmlns:xsd="http://www.w3.org/2001/XMLSchema" xmlns:xs="http://www.w3.org/2001/XMLSchema" xmlns:p="http://schemas.microsoft.com/office/2006/metadata/properties" xmlns:ns2="dbc85e8e-02e7-4a66-ab49-a96ecba8c598" xmlns:ns3="aac88828-7a02-4c45-a278-1117a0177a61" targetNamespace="http://schemas.microsoft.com/office/2006/metadata/properties" ma:root="true" ma:fieldsID="4cbbe9b55bcd7ddf9d79007304f29842" ns2:_="" ns3:_="">
    <xsd:import namespace="dbc85e8e-02e7-4a66-ab49-a96ecba8c598"/>
    <xsd:import namespace="aac88828-7a02-4c45-a278-1117a0177a61"/>
    <xsd:element name="properties">
      <xsd:complexType>
        <xsd:sequence>
          <xsd:element name="documentManagement">
            <xsd:complexType>
              <xsd:all>
                <xsd:element ref="ns2:Document_x0020_Type"/>
                <xsd:element ref="ns2:Department"/>
                <xsd:element ref="ns3:SharedWithUsers" minOccurs="0"/>
                <xsd:element ref="ns3:SharedWithDetails" minOccurs="0"/>
                <xsd:element ref="ns2:MediaServiceMetadata" minOccurs="0"/>
                <xsd:element ref="ns2:MediaServiceFastMetadata"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c85e8e-02e7-4a66-ab49-a96ecba8c598" elementFormDefault="qualified">
    <xsd:import namespace="http://schemas.microsoft.com/office/2006/documentManagement/types"/>
    <xsd:import namespace="http://schemas.microsoft.com/office/infopath/2007/PartnerControls"/>
    <xsd:element name="Document_x0020_Type" ma:index="8" ma:displayName="Document Type" ma:format="Dropdown" ma:internalName="Document_x0020_Type">
      <xsd:simpleType>
        <xsd:restriction base="dms:Choice">
          <xsd:enumeration value="Form"/>
          <xsd:enumeration value="Graphic"/>
          <xsd:enumeration value="Guide"/>
          <xsd:enumeration value="Informative"/>
          <xsd:enumeration value="Policy"/>
          <xsd:enumeration value="Template"/>
        </xsd:restriction>
      </xsd:simpleType>
    </xsd:element>
    <xsd:element name="Department" ma:index="9" ma:displayName="Department" ma:description="Select the department associated with this document or file." ma:format="Dropdown" ma:internalName="Department">
      <xsd:simpleType>
        <xsd:restriction base="dms:Choice">
          <xsd:enumeration value="Administrative and Facility Services"/>
          <xsd:enumeration value="Budgeting and Accounting and State-Level Accounting"/>
          <xsd:enumeration value="Contracts and Grants"/>
          <xsd:enumeration value="Foundation"/>
          <xsd:enumeration value="Human Resources"/>
          <xsd:enumeration value="Information Services"/>
          <xsd:enumeration value="Legal Affairs"/>
          <xsd:enumeration value="Marketing and Public Affairs"/>
          <xsd:enumeration value="Travel"/>
        </xsd:restriction>
      </xsd:simpleType>
    </xsd:element>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c88828-7a02-4c45-a278-1117a0177a6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Type xmlns="dbc85e8e-02e7-4a66-ab49-a96ecba8c598">Template</Document_x0020_Type>
    <Department xmlns="dbc85e8e-02e7-4a66-ab49-a96ecba8c598">Marketing and Public Affairs</Department>
  </documentManagement>
</p:properties>
</file>

<file path=customXml/itemProps1.xml><?xml version="1.0" encoding="utf-8"?>
<ds:datastoreItem xmlns:ds="http://schemas.openxmlformats.org/officeDocument/2006/customXml" ds:itemID="{FD93E33A-78AF-4E15-AD67-258346B2E9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c85e8e-02e7-4a66-ab49-a96ecba8c598"/>
    <ds:schemaRef ds:uri="aac88828-7a02-4c45-a278-1117a0177a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807F9B-EF0C-473C-888A-36F92550F43F}">
  <ds:schemaRefs>
    <ds:schemaRef ds:uri="http://schemas.microsoft.com/sharepoint/v3/contenttype/forms"/>
  </ds:schemaRefs>
</ds:datastoreItem>
</file>

<file path=customXml/itemProps3.xml><?xml version="1.0" encoding="utf-8"?>
<ds:datastoreItem xmlns:ds="http://schemas.openxmlformats.org/officeDocument/2006/customXml" ds:itemID="{01162B6E-7635-4C6E-8254-1C0A6A0EE997}">
  <ds:schemaRefs>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http://purl.org/dc/dcmitype/"/>
    <ds:schemaRef ds:uri="http://purl.org/dc/elements/1.1/"/>
    <ds:schemaRef ds:uri="http://schemas.microsoft.com/office/2006/metadata/properties"/>
    <ds:schemaRef ds:uri="aac88828-7a02-4c45-a278-1117a0177a61"/>
    <ds:schemaRef ds:uri="dbc85e8e-02e7-4a66-ab49-a96ecba8c59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PowerPointTemplate_WideScreen</Template>
  <TotalTime>0</TotalTime>
  <Words>1193</Words>
  <Application>Microsoft Office PowerPoint</Application>
  <PresentationFormat>Widescreen</PresentationFormat>
  <Paragraphs>141</Paragraphs>
  <Slides>19</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HelvLight</vt:lpstr>
      <vt:lpstr>Wingdings</vt:lpstr>
      <vt:lpstr>Wingdings 2</vt:lpstr>
      <vt:lpstr>Office Theme</vt:lpstr>
      <vt:lpstr>Students with Intellectual Disabilities (ID)</vt:lpstr>
      <vt:lpstr>Discussion Question</vt:lpstr>
      <vt:lpstr>Person First Language</vt:lpstr>
      <vt:lpstr>Examples of Person First Language</vt:lpstr>
      <vt:lpstr>Intellectual Disability</vt:lpstr>
      <vt:lpstr>Intellectual Quotient (IQ)</vt:lpstr>
      <vt:lpstr>Down Syndrome</vt:lpstr>
      <vt:lpstr>Fragile X</vt:lpstr>
      <vt:lpstr>Prader-Willi Syndrome</vt:lpstr>
      <vt:lpstr>Williams Syndrome</vt:lpstr>
      <vt:lpstr>Characteristics</vt:lpstr>
      <vt:lpstr>Characteristics Cont.</vt:lpstr>
      <vt:lpstr>Limitations</vt:lpstr>
      <vt:lpstr>Impact on Learning</vt:lpstr>
      <vt:lpstr>Impact on Learning Cont.</vt:lpstr>
      <vt:lpstr>Teaching Strategies</vt:lpstr>
      <vt:lpstr>Teaching Strategies Cont. </vt:lpstr>
      <vt:lpstr>More Strategies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2019-08-05T14:31:44Z</dcterms:created>
  <dcterms:modified xsi:type="dcterms:W3CDTF">2019-10-31T13:47:48Z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0x0101006F6B42B253D10042B2E8A6FD6A2B8F83</vt:lpwstr>
  </property>
</Properties>
</file>