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0"/>
  </p:notesMasterIdLst>
  <p:handoutMasterIdLst>
    <p:handoutMasterId r:id="rId21"/>
  </p:handoutMasterIdLst>
  <p:sldIdLst>
    <p:sldId id="305" r:id="rId5"/>
    <p:sldId id="306" r:id="rId6"/>
    <p:sldId id="413" r:id="rId7"/>
    <p:sldId id="323" r:id="rId8"/>
    <p:sldId id="453" r:id="rId9"/>
    <p:sldId id="327" r:id="rId10"/>
    <p:sldId id="449" r:id="rId11"/>
    <p:sldId id="457" r:id="rId12"/>
    <p:sldId id="455" r:id="rId13"/>
    <p:sldId id="454" r:id="rId14"/>
    <p:sldId id="456" r:id="rId15"/>
    <p:sldId id="452" r:id="rId16"/>
    <p:sldId id="451" r:id="rId17"/>
    <p:sldId id="450" r:id="rId18"/>
    <p:sldId id="276" r:id="rId19"/>
  </p:sldIdLst>
  <p:sldSz cx="12192000" cy="6858000"/>
  <p:notesSz cx="7010400" cy="9296400"/>
  <p:custDataLst>
    <p:tags r:id="rId2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1784DB-7F38-4F9B-82A0-999DAF43B4DC}" v="2" dt="2020-03-16T16:40:33.05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6433" autoAdjust="0"/>
  </p:normalViewPr>
  <p:slideViewPr>
    <p:cSldViewPr snapToGrid="0">
      <p:cViewPr varScale="1">
        <p:scale>
          <a:sx n="110" d="100"/>
          <a:sy n="110" d="100"/>
        </p:scale>
        <p:origin x="342" y="102"/>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gs" Target="tags/tag1.xml"/><Relationship Id="rId27"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A1535C8F-B2BE-4B72-ABFD-7980DEFC2009}" type="datetimeFigureOut">
              <a:rPr lang="en-US" smtClean="0"/>
              <a:t>3/23/2020</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6254F595-1BDF-4DA8-8244-C8F860456D05}" type="slidenum">
              <a:rPr lang="en-US" smtClean="0"/>
              <a:t>‹#›</a:t>
            </a:fld>
            <a:endParaRPr lang="en-US"/>
          </a:p>
        </p:txBody>
      </p:sp>
    </p:spTree>
    <p:extLst>
      <p:ext uri="{BB962C8B-B14F-4D97-AF65-F5344CB8AC3E}">
        <p14:creationId xmlns:p14="http://schemas.microsoft.com/office/powerpoint/2010/main" val="11105226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A9DCEEE0-2831-479E-8828-369F9DB790AA}" type="datetimeFigureOut">
              <a:rPr lang="en-US" smtClean="0"/>
              <a:t>3/23/2020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AF789783-C811-490E-AF2F-A2AE7F73D53A}" type="slidenum">
              <a:rPr lang="en-US" smtClean="0"/>
              <a:t>‹#›</a:t>
            </a:fld>
            <a:endParaRPr lang="en-US"/>
          </a:p>
        </p:txBody>
      </p:sp>
    </p:spTree>
    <p:extLst>
      <p:ext uri="{BB962C8B-B14F-4D97-AF65-F5344CB8AC3E}">
        <p14:creationId xmlns:p14="http://schemas.microsoft.com/office/powerpoint/2010/main" val="2700725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828BE0-9841-43C7-AFC2-3B0851BCB507}" type="slidenum">
              <a:rPr lang="en-US" smtClean="0"/>
              <a:pPr/>
              <a:t>7</a:t>
            </a:fld>
            <a:endParaRPr lang="en-US"/>
          </a:p>
        </p:txBody>
      </p:sp>
    </p:spTree>
    <p:extLst>
      <p:ext uri="{BB962C8B-B14F-4D97-AF65-F5344CB8AC3E}">
        <p14:creationId xmlns:p14="http://schemas.microsoft.com/office/powerpoint/2010/main" val="16760373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Shape 190"/>
          <p:cNvSpPr txBox="1">
            <a:spLocks noGrp="1"/>
          </p:cNvSpPr>
          <p:nvPr>
            <p:ph type="body" idx="1"/>
          </p:nvPr>
        </p:nvSpPr>
        <p:spPr>
          <a:xfrm>
            <a:off x="955493" y="4489387"/>
            <a:ext cx="5255203" cy="4253103"/>
          </a:xfrm>
          <a:prstGeom prst="rect">
            <a:avLst/>
          </a:prstGeom>
        </p:spPr>
        <p:txBody>
          <a:bodyPr lIns="94932" tIns="94932" rIns="94932" bIns="94932" anchor="t" anchorCtr="0">
            <a:noAutofit/>
          </a:bodyPr>
          <a:lstStyle/>
          <a:p>
            <a:endParaRPr/>
          </a:p>
        </p:txBody>
      </p:sp>
      <p:sp>
        <p:nvSpPr>
          <p:cNvPr id="191" name="Shape 191"/>
          <p:cNvSpPr>
            <a:spLocks noGrp="1" noRot="1" noChangeAspect="1"/>
          </p:cNvSpPr>
          <p:nvPr>
            <p:ph type="sldImg" idx="2"/>
          </p:nvPr>
        </p:nvSpPr>
        <p:spPr>
          <a:xfrm>
            <a:off x="433388" y="708025"/>
            <a:ext cx="6300787" cy="3544888"/>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6664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7CA2962-AA5F-4ACC-8817-70DAE859C372}" type="datetimeFigureOut">
              <a:rPr lang="en-US" smtClean="0">
                <a:solidFill>
                  <a:prstClr val="black">
                    <a:tint val="75000"/>
                  </a:prstClr>
                </a:solidFill>
              </a:rPr>
              <a:pPr/>
              <a:t>3/23/2020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54D5B7-B535-4BB9-AC26-25D92397E83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25607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5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550864"/>
            <a:ext cx="10447867" cy="381000"/>
          </a:xfrm>
          <a:noFill/>
        </p:spPr>
        <p:txBody>
          <a:bodyPr>
            <a:noAutofit/>
          </a:bodyPr>
          <a:lstStyle>
            <a:lvl1pPr>
              <a:defRPr sz="3200" b="1">
                <a:latin typeface="Tahoma" pitchFamily="34" charset="0"/>
                <a:ea typeface="Tahoma" pitchFamily="34" charset="0"/>
                <a:cs typeface="Tahoma" pitchFamily="34" charset="0"/>
              </a:defRPr>
            </a:lvl1pPr>
          </a:lstStyle>
          <a:p>
            <a:r>
              <a:rPr lang="en-US" dirty="0"/>
              <a:t>Click to edit Master title style</a:t>
            </a:r>
          </a:p>
        </p:txBody>
      </p:sp>
      <p:sp>
        <p:nvSpPr>
          <p:cNvPr id="3" name="Content Placeholder 2"/>
          <p:cNvSpPr>
            <a:spLocks noGrp="1"/>
          </p:cNvSpPr>
          <p:nvPr>
            <p:ph idx="1"/>
          </p:nvPr>
        </p:nvSpPr>
        <p:spPr>
          <a:xfrm>
            <a:off x="838200" y="1387476"/>
            <a:ext cx="10447867" cy="4648200"/>
          </a:xfrm>
        </p:spPr>
        <p:txBody>
          <a:bodyPr/>
          <a:lstStyle>
            <a:lvl1pPr>
              <a:defRPr>
                <a:latin typeface="Tahoma" pitchFamily="34" charset="0"/>
                <a:ea typeface="Tahoma" pitchFamily="34" charset="0"/>
                <a:cs typeface="Tahoma" pitchFamily="34" charset="0"/>
              </a:defRPr>
            </a:lvl1pPr>
            <a:lvl2pPr>
              <a:defRPr>
                <a:latin typeface="Tahoma" pitchFamily="34" charset="0"/>
                <a:ea typeface="Tahoma" pitchFamily="34" charset="0"/>
                <a:cs typeface="Tahoma" pitchFamily="34" charset="0"/>
              </a:defRPr>
            </a:lvl2pPr>
            <a:lvl3pPr>
              <a:defRPr>
                <a:latin typeface="Tahoma" pitchFamily="34" charset="0"/>
                <a:ea typeface="Tahoma" pitchFamily="34" charset="0"/>
                <a:cs typeface="Tahoma" pitchFamily="34" charset="0"/>
              </a:defRPr>
            </a:lvl3pPr>
            <a:lvl4pPr>
              <a:defRPr>
                <a:latin typeface="Tahoma" pitchFamily="34" charset="0"/>
                <a:ea typeface="Tahoma" pitchFamily="34" charset="0"/>
                <a:cs typeface="Tahoma" pitchFamily="34" charset="0"/>
              </a:defRPr>
            </a:lvl4pPr>
            <a:lvl5pPr>
              <a:defRPr>
                <a:latin typeface="Tahoma" pitchFamily="34" charset="0"/>
                <a:ea typeface="Tahoma" pitchFamily="34" charset="0"/>
                <a:cs typeface="Tahoma"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92A90E-3059-4ECA-8815-2ECF9524ED54}" type="datetime1">
              <a:rPr lang="en-US" smtClean="0">
                <a:solidFill>
                  <a:prstClr val="black">
                    <a:tint val="75000"/>
                  </a:prstClr>
                </a:solidFill>
              </a:rPr>
              <a:pPr/>
              <a:t>3/23/2020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sz="1000">
                <a:latin typeface="Tahoma" pitchFamily="34" charset="0"/>
                <a:ea typeface="Tahoma" pitchFamily="34" charset="0"/>
                <a:cs typeface="Tahoma" pitchFamily="34" charset="0"/>
              </a:defRPr>
            </a:lvl1pPr>
          </a:lstStyle>
          <a:p>
            <a:fld id="{EF7F0295-3C0A-4E49-AD16-C522D049C798}" type="slidenum">
              <a:rPr lang="en-US" smtClean="0">
                <a:solidFill>
                  <a:prstClr val="black">
                    <a:tint val="75000"/>
                  </a:prstClr>
                </a:solidFill>
              </a:rPr>
              <a:pPr/>
              <a:t>‹#›</a:t>
            </a:fld>
            <a:endParaRPr lang="en-US" dirty="0">
              <a:solidFill>
                <a:prstClr val="black">
                  <a:tint val="75000"/>
                </a:prstClr>
              </a:solidFill>
            </a:endParaRPr>
          </a:p>
        </p:txBody>
      </p:sp>
      <p:cxnSp>
        <p:nvCxnSpPr>
          <p:cNvPr id="10" name="Straight Connector 9"/>
          <p:cNvCxnSpPr/>
          <p:nvPr userDrawn="1"/>
        </p:nvCxnSpPr>
        <p:spPr>
          <a:xfrm flipV="1">
            <a:off x="609600" y="1075267"/>
            <a:ext cx="11040533" cy="16933"/>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508000" y="6400800"/>
            <a:ext cx="11074400" cy="0"/>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9581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FC9A4E-04D8-4804-AEEC-621139750E58}" type="datetime1">
              <a:rPr lang="en-US" smtClean="0"/>
              <a:pPr/>
              <a:t>3/23/2020</a:t>
            </a:fld>
            <a:endParaRPr lang="en-US" dirty="0"/>
          </a:p>
        </p:txBody>
      </p:sp>
      <p:sp>
        <p:nvSpPr>
          <p:cNvPr id="6" name="Slide Number Placeholder 5"/>
          <p:cNvSpPr>
            <a:spLocks noGrp="1"/>
          </p:cNvSpPr>
          <p:nvPr>
            <p:ph type="sldNum" sz="quarter" idx="12"/>
          </p:nvPr>
        </p:nvSpPr>
        <p:spPr/>
        <p:txBody>
          <a:bodyPr/>
          <a:lstStyle/>
          <a:p>
            <a:fld id="{9B007EB5-E551-4081-B1D4-5458D7644D4F}" type="slidenum">
              <a:rPr lang="en-US" smtClean="0"/>
              <a:pPr/>
              <a:t>‹#›</a:t>
            </a:fld>
            <a:endParaRPr lang="en-US" dirty="0"/>
          </a:p>
        </p:txBody>
      </p:sp>
    </p:spTree>
    <p:extLst>
      <p:ext uri="{BB962C8B-B14F-4D97-AF65-F5344CB8AC3E}">
        <p14:creationId xmlns:p14="http://schemas.microsoft.com/office/powerpoint/2010/main" val="3486885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21424" y="1822450"/>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483186" y="184755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a:extLst>
              <a:ext uri="{FF2B5EF4-FFF2-40B4-BE49-F238E27FC236}">
                <a16:creationId xmlns:a16="http://schemas.microsoft.com/office/drawing/2014/main" id="{315E84D6-3D31-4CE3-BB64-4DAB3CEBD03D}"/>
              </a:ext>
            </a:extLst>
          </p:cNvPr>
          <p:cNvSpPr/>
          <p:nvPr userDrawn="1"/>
        </p:nvSpPr>
        <p:spPr>
          <a:xfrm>
            <a:off x="1206631" y="145510"/>
            <a:ext cx="10882361" cy="1308280"/>
          </a:xfrm>
          <a:prstGeom prst="rect">
            <a:avLst/>
          </a:prstGeom>
          <a:solidFill>
            <a:schemeClr val="bg1">
              <a:lumMod val="85000"/>
            </a:schemeClr>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82880" rtlCol="0" anchor="ctr"/>
          <a:lstStyle/>
          <a:p>
            <a:pPr>
              <a:lnSpc>
                <a:spcPct val="90000"/>
              </a:lnSpc>
            </a:pPr>
            <a:endParaRPr lang="en-US" sz="2000" b="1" dirty="0">
              <a:solidFill>
                <a:srgbClr val="003768"/>
              </a:solidFill>
            </a:endParaRPr>
          </a:p>
        </p:txBody>
      </p:sp>
      <p:sp>
        <p:nvSpPr>
          <p:cNvPr id="9" name="Rectangle 8">
            <a:extLst>
              <a:ext uri="{FF2B5EF4-FFF2-40B4-BE49-F238E27FC236}">
                <a16:creationId xmlns:a16="http://schemas.microsoft.com/office/drawing/2014/main" id="{16655745-33E7-448E-A206-5DEFBF322967}"/>
              </a:ext>
            </a:extLst>
          </p:cNvPr>
          <p:cNvSpPr/>
          <p:nvPr userDrawn="1"/>
        </p:nvSpPr>
        <p:spPr>
          <a:xfrm>
            <a:off x="81345" y="145510"/>
            <a:ext cx="1280160" cy="1308280"/>
          </a:xfrm>
          <a:prstGeom prst="rect">
            <a:avLst/>
          </a:prstGeom>
          <a:solidFill>
            <a:srgbClr val="003768"/>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pPr>
            <a:endParaRPr lang="en-US" sz="2000" b="1" dirty="0">
              <a:solidFill>
                <a:schemeClr val="bg1"/>
              </a:solidFill>
            </a:endParaRPr>
          </a:p>
        </p:txBody>
      </p:sp>
      <p:pic>
        <p:nvPicPr>
          <p:cNvPr id="10" name="Picture 9">
            <a:extLst>
              <a:ext uri="{FF2B5EF4-FFF2-40B4-BE49-F238E27FC236}">
                <a16:creationId xmlns:a16="http://schemas.microsoft.com/office/drawing/2014/main" id="{ECC75E43-93D9-4D81-BF28-048264916A5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3373" y="314684"/>
            <a:ext cx="916103" cy="1033251"/>
          </a:xfrm>
          <a:prstGeom prst="rect">
            <a:avLst/>
          </a:prstGeom>
        </p:spPr>
      </p:pic>
    </p:spTree>
    <p:extLst>
      <p:ext uri="{BB962C8B-B14F-4D97-AF65-F5344CB8AC3E}">
        <p14:creationId xmlns:p14="http://schemas.microsoft.com/office/powerpoint/2010/main" val="86787544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CA2962-AA5F-4ACC-8817-70DAE859C372}" type="datetimeFigureOut">
              <a:rPr lang="en-US" smtClean="0">
                <a:solidFill>
                  <a:prstClr val="black">
                    <a:tint val="75000"/>
                  </a:prstClr>
                </a:solidFill>
              </a:rPr>
              <a:pPr/>
              <a:t>3/23/2020</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54D5B7-B535-4BB9-AC26-25D92397E83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96516071"/>
      </p:ext>
    </p:extLst>
  </p:cSld>
  <p:clrMap bg1="lt1" tx1="dk1" bg2="lt2" tx2="dk2" accent1="accent1" accent2="accent2" accent3="accent3" accent4="accent4" accent5="accent5" accent6="accent6" hlink="hlink" folHlink="folHlink"/>
  <p:sldLayoutIdLst>
    <p:sldLayoutId id="2147483661" r:id="rId1"/>
    <p:sldLayoutId id="2147483714" r:id="rId2"/>
    <p:sldLayoutId id="2147483715" r:id="rId3"/>
    <p:sldLayoutId id="2147483716"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jpeg"/><Relationship Id="rId7" Type="http://schemas.openxmlformats.org/officeDocument/2006/relationships/image" Target="../media/image13.png"/><Relationship Id="rId2" Type="http://schemas.openxmlformats.org/officeDocument/2006/relationships/image" Target="../media/image8.emf"/><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png"/></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robertonm@nccommunitycolleges.edu"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hyperlink" Target="mailto:eadsl@nccommunitycolleges.edu"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CreatingSuccessLogo_Primary.jpg"/>
          <p:cNvPicPr/>
          <p:nvPr/>
        </p:nvPicPr>
        <p:blipFill>
          <a:blip r:embed="rId2" cstate="print"/>
          <a:stretch>
            <a:fillRect/>
          </a:stretch>
        </p:blipFill>
        <p:spPr>
          <a:xfrm>
            <a:off x="457200" y="379824"/>
            <a:ext cx="2971800" cy="1104900"/>
          </a:xfrm>
          <a:prstGeom prst="rect">
            <a:avLst/>
          </a:prstGeom>
        </p:spPr>
      </p:pic>
      <p:sp>
        <p:nvSpPr>
          <p:cNvPr id="7" name="Rectangle 6"/>
          <p:cNvSpPr/>
          <p:nvPr/>
        </p:nvSpPr>
        <p:spPr>
          <a:xfrm>
            <a:off x="457200" y="1637643"/>
            <a:ext cx="2971800" cy="230832"/>
          </a:xfrm>
          <a:prstGeom prst="rect">
            <a:avLst/>
          </a:prstGeom>
        </p:spPr>
        <p:txBody>
          <a:bodyPr wrap="square">
            <a:spAutoFit/>
          </a:bodyPr>
          <a:lstStyle/>
          <a:p>
            <a:pPr algn="ctr"/>
            <a:r>
              <a:rPr lang="en-US" sz="900" b="1" dirty="0">
                <a:solidFill>
                  <a:srgbClr val="5B9BD5">
                    <a:lumMod val="50000"/>
                  </a:srgbClr>
                </a:solidFill>
                <a:latin typeface="Tahoma" pitchFamily="34" charset="0"/>
                <a:ea typeface="Tahoma" pitchFamily="34" charset="0"/>
                <a:cs typeface="Tahoma" pitchFamily="34" charset="0"/>
              </a:rPr>
              <a:t>One Team with One Voice…Serving 58</a:t>
            </a:r>
          </a:p>
        </p:txBody>
      </p:sp>
      <p:sp>
        <p:nvSpPr>
          <p:cNvPr id="12" name="Title 9"/>
          <p:cNvSpPr txBox="1">
            <a:spLocks/>
          </p:cNvSpPr>
          <p:nvPr/>
        </p:nvSpPr>
        <p:spPr>
          <a:xfrm>
            <a:off x="1011069" y="1905750"/>
            <a:ext cx="10536864" cy="1447800"/>
          </a:xfrm>
          <a:prstGeom prst="rect">
            <a:avLst/>
          </a:prstGeom>
        </p:spPr>
        <p:txBody>
          <a:bodyPr vert="horz" lIns="91440" tIns="45720" rIns="91440" bIns="45720" rtlCol="0" anchor="ctr">
            <a:noAutofit/>
          </a:bodyPr>
          <a:lstStyle/>
          <a:p>
            <a:pPr algn="ctr">
              <a:spcBef>
                <a:spcPct val="0"/>
              </a:spcBef>
            </a:pPr>
            <a:endParaRPr lang="en-US" sz="3600" b="1" dirty="0">
              <a:solidFill>
                <a:srgbClr val="CC9900"/>
              </a:solidFill>
              <a:latin typeface="Tahoma" pitchFamily="34" charset="0"/>
              <a:ea typeface="Tahoma" pitchFamily="34" charset="0"/>
              <a:cs typeface="Tahoma" pitchFamily="34" charset="0"/>
            </a:endParaRPr>
          </a:p>
        </p:txBody>
      </p:sp>
      <p:sp>
        <p:nvSpPr>
          <p:cNvPr id="4" name="Title 3"/>
          <p:cNvSpPr>
            <a:spLocks noGrp="1"/>
          </p:cNvSpPr>
          <p:nvPr>
            <p:ph type="ctrTitle"/>
          </p:nvPr>
        </p:nvSpPr>
        <p:spPr>
          <a:xfrm>
            <a:off x="1524000" y="2457224"/>
            <a:ext cx="9144000" cy="971769"/>
          </a:xfrm>
        </p:spPr>
        <p:txBody>
          <a:bodyPr>
            <a:normAutofit/>
          </a:bodyPr>
          <a:lstStyle/>
          <a:p>
            <a:r>
              <a:rPr lang="en-US" sz="5400" b="1" dirty="0"/>
              <a:t>Workforce Readiness:</a:t>
            </a:r>
          </a:p>
        </p:txBody>
      </p:sp>
      <p:graphicFrame>
        <p:nvGraphicFramePr>
          <p:cNvPr id="10" name="Table 9"/>
          <p:cNvGraphicFramePr>
            <a:graphicFrameLocks noGrp="1"/>
          </p:cNvGraphicFramePr>
          <p:nvPr>
            <p:extLst>
              <p:ext uri="{D42A27DB-BD31-4B8C-83A1-F6EECF244321}">
                <p14:modId xmlns:p14="http://schemas.microsoft.com/office/powerpoint/2010/main" val="3546716130"/>
              </p:ext>
            </p:extLst>
          </p:nvPr>
        </p:nvGraphicFramePr>
        <p:xfrm>
          <a:off x="1633057" y="3665877"/>
          <a:ext cx="9144000" cy="1554480"/>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22290379"/>
                    </a:ext>
                  </a:extLst>
                </a:gridCol>
              </a:tblGrid>
              <a:tr h="763461">
                <a:tc>
                  <a:txBody>
                    <a:bodyPr/>
                    <a:lstStyle/>
                    <a:p>
                      <a:pPr algn="ctr"/>
                      <a:r>
                        <a:rPr lang="en-US" sz="3200" dirty="0">
                          <a:solidFill>
                            <a:schemeClr val="tx1"/>
                          </a:solidFill>
                        </a:rPr>
                        <a:t>Opportunities for Juniors and Seniors to Leverage Community College Programs </a:t>
                      </a:r>
                      <a:br>
                        <a:rPr lang="en-US" sz="3200" dirty="0">
                          <a:solidFill>
                            <a:schemeClr val="tx1"/>
                          </a:solidFill>
                        </a:rPr>
                      </a:br>
                      <a:r>
                        <a:rPr lang="en-US" sz="3200" dirty="0">
                          <a:solidFill>
                            <a:schemeClr val="tx1"/>
                          </a:solidFill>
                        </a:rPr>
                        <a:t>for In-Demand Credentials and Credit</a:t>
                      </a:r>
                    </a:p>
                  </a:txBody>
                  <a:tcPr anchor="ctr">
                    <a:solidFill>
                      <a:schemeClr val="bg1">
                        <a:lumMod val="85000"/>
                      </a:schemeClr>
                    </a:solidFill>
                  </a:tcPr>
                </a:tc>
                <a:extLst>
                  <a:ext uri="{0D108BD9-81ED-4DB2-BD59-A6C34878D82A}">
                    <a16:rowId xmlns:a16="http://schemas.microsoft.com/office/drawing/2014/main" val="1782678818"/>
                  </a:ext>
                </a:extLst>
              </a:tr>
            </a:tbl>
          </a:graphicData>
        </a:graphic>
      </p:graphicFrame>
      <p:cxnSp>
        <p:nvCxnSpPr>
          <p:cNvPr id="14" name="Straight Connector 13"/>
          <p:cNvCxnSpPr/>
          <p:nvPr/>
        </p:nvCxnSpPr>
        <p:spPr>
          <a:xfrm>
            <a:off x="1633057" y="3509963"/>
            <a:ext cx="9144000" cy="0"/>
          </a:xfrm>
          <a:prstGeom prst="line">
            <a:avLst/>
          </a:prstGeom>
          <a:ln w="381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5446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72A13DAE-E158-44CF-A73A-6206B11D735D}"/>
              </a:ext>
            </a:extLst>
          </p:cNvPr>
          <p:cNvSpPr>
            <a:spLocks noGrp="1"/>
          </p:cNvSpPr>
          <p:nvPr>
            <p:ph type="title"/>
          </p:nvPr>
        </p:nvSpPr>
        <p:spPr>
          <a:xfrm>
            <a:off x="643467" y="640080"/>
            <a:ext cx="3096427" cy="5613236"/>
          </a:xfrm>
        </p:spPr>
        <p:txBody>
          <a:bodyPr anchor="ctr">
            <a:normAutofit/>
          </a:bodyPr>
          <a:lstStyle/>
          <a:p>
            <a:r>
              <a:rPr lang="en-US">
                <a:solidFill>
                  <a:srgbClr val="FFFFFF"/>
                </a:solidFill>
              </a:rPr>
              <a:t>State Articulation Pathways </a:t>
            </a:r>
          </a:p>
        </p:txBody>
      </p:sp>
      <p:pic>
        <p:nvPicPr>
          <p:cNvPr id="6" name="Content Placeholder 5">
            <a:extLst>
              <a:ext uri="{FF2B5EF4-FFF2-40B4-BE49-F238E27FC236}">
                <a16:creationId xmlns:a16="http://schemas.microsoft.com/office/drawing/2014/main" id="{40C4887B-26D4-46F0-9147-B83D299DB36A}"/>
              </a:ext>
            </a:extLst>
          </p:cNvPr>
          <p:cNvPicPr>
            <a:picLocks noChangeAspect="1"/>
          </p:cNvPicPr>
          <p:nvPr/>
        </p:nvPicPr>
        <p:blipFill>
          <a:blip r:embed="rId2"/>
          <a:stretch>
            <a:fillRect/>
          </a:stretch>
        </p:blipFill>
        <p:spPr>
          <a:xfrm>
            <a:off x="4229510" y="2137273"/>
            <a:ext cx="7805114" cy="2996588"/>
          </a:xfrm>
          <a:prstGeom prst="rect">
            <a:avLst/>
          </a:prstGeom>
        </p:spPr>
      </p:pic>
    </p:spTree>
    <p:extLst>
      <p:ext uri="{BB962C8B-B14F-4D97-AF65-F5344CB8AC3E}">
        <p14:creationId xmlns:p14="http://schemas.microsoft.com/office/powerpoint/2010/main" val="4102085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0125909-2F96-440C-AA59-4A225C6E5B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71DEEC-74B9-4A17-B4F3-F4267023A280}"/>
              </a:ext>
            </a:extLst>
          </p:cNvPr>
          <p:cNvSpPr>
            <a:spLocks noGrp="1"/>
          </p:cNvSpPr>
          <p:nvPr>
            <p:ph type="title"/>
          </p:nvPr>
        </p:nvSpPr>
        <p:spPr>
          <a:xfrm>
            <a:off x="8036434" y="891541"/>
            <a:ext cx="3433187" cy="4074074"/>
          </a:xfrm>
        </p:spPr>
        <p:txBody>
          <a:bodyPr vert="horz" lIns="91440" tIns="45720" rIns="91440" bIns="45720" rtlCol="0" anchor="b">
            <a:normAutofit/>
          </a:bodyPr>
          <a:lstStyle/>
          <a:p>
            <a:r>
              <a:rPr lang="en-US" sz="5100" kern="1200">
                <a:solidFill>
                  <a:schemeClr val="tx1"/>
                </a:solidFill>
                <a:latin typeface="+mj-lt"/>
                <a:ea typeface="+mj-ea"/>
                <a:cs typeface="+mj-cs"/>
              </a:rPr>
              <a:t>Local Articulation Application</a:t>
            </a:r>
          </a:p>
        </p:txBody>
      </p:sp>
      <p:sp>
        <p:nvSpPr>
          <p:cNvPr id="11" name="Rectangle 10">
            <a:extLst>
              <a:ext uri="{FF2B5EF4-FFF2-40B4-BE49-F238E27FC236}">
                <a16:creationId xmlns:a16="http://schemas.microsoft.com/office/drawing/2014/main" id="{16D99491-70BE-4B1A-B91F-A5A23F3AC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a:extLst>
              <a:ext uri="{FF2B5EF4-FFF2-40B4-BE49-F238E27FC236}">
                <a16:creationId xmlns:a16="http://schemas.microsoft.com/office/drawing/2014/main" id="{3ED41B1F-B829-4AB8-AD0E-F2F58DEF1CF8}"/>
              </a:ext>
            </a:extLst>
          </p:cNvPr>
          <p:cNvPicPr>
            <a:picLocks noGrp="1" noChangeAspect="1"/>
          </p:cNvPicPr>
          <p:nvPr>
            <p:ph idx="1"/>
          </p:nvPr>
        </p:nvPicPr>
        <p:blipFill>
          <a:blip r:embed="rId2"/>
          <a:stretch>
            <a:fillRect/>
          </a:stretch>
        </p:blipFill>
        <p:spPr>
          <a:xfrm>
            <a:off x="1898521" y="891540"/>
            <a:ext cx="4976004" cy="5486364"/>
          </a:xfrm>
          <a:prstGeom prst="rect">
            <a:avLst/>
          </a:prstGeom>
          <a:effectLst>
            <a:outerShdw blurRad="406400" dist="317500" dir="5400000" sx="89000" sy="89000" rotWithShape="0">
              <a:prstClr val="black">
                <a:alpha val="15000"/>
              </a:prstClr>
            </a:outerShdw>
          </a:effectLst>
        </p:spPr>
      </p:pic>
    </p:spTree>
    <p:extLst>
      <p:ext uri="{BB962C8B-B14F-4D97-AF65-F5344CB8AC3E}">
        <p14:creationId xmlns:p14="http://schemas.microsoft.com/office/powerpoint/2010/main" val="34855429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A2C752-237A-48D8-9F39-B1B0489C1966}"/>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1800" kern="1200">
                <a:solidFill>
                  <a:srgbClr val="FFFFFF"/>
                </a:solidFill>
                <a:latin typeface="+mj-lt"/>
                <a:ea typeface="+mj-ea"/>
                <a:cs typeface="+mj-cs"/>
              </a:rPr>
              <a:t>CCP Policy Clarification: Workforce Continuing Education and High School Credit</a:t>
            </a:r>
          </a:p>
        </p:txBody>
      </p:sp>
      <p:pic>
        <p:nvPicPr>
          <p:cNvPr id="5" name="Picture 4">
            <a:extLst>
              <a:ext uri="{FF2B5EF4-FFF2-40B4-BE49-F238E27FC236}">
                <a16:creationId xmlns:a16="http://schemas.microsoft.com/office/drawing/2014/main" id="{BB717985-7460-4728-B835-6E3FE5527448}"/>
              </a:ext>
            </a:extLst>
          </p:cNvPr>
          <p:cNvPicPr>
            <a:picLocks noChangeAspect="1"/>
          </p:cNvPicPr>
          <p:nvPr/>
        </p:nvPicPr>
        <p:blipFill rotWithShape="1">
          <a:blip r:embed="rId2"/>
          <a:srcRect b="37350"/>
          <a:stretch/>
        </p:blipFill>
        <p:spPr>
          <a:xfrm>
            <a:off x="4252511" y="727113"/>
            <a:ext cx="7044938" cy="5698999"/>
          </a:xfrm>
          <a:prstGeom prst="rect">
            <a:avLst/>
          </a:prstGeom>
        </p:spPr>
      </p:pic>
      <p:pic>
        <p:nvPicPr>
          <p:cNvPr id="1025" name="Picture 1" descr="Public Schools of North Carolina ">
            <a:extLst>
              <a:ext uri="{FF2B5EF4-FFF2-40B4-BE49-F238E27FC236}">
                <a16:creationId xmlns:a16="http://schemas.microsoft.com/office/drawing/2014/main" id="{475B93BA-5EBB-40B8-A410-CE1B436F93E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6667500" cy="82867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0B87267B-F2FB-4DE2-8739-5C5590D6ADB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0"/>
            <a:ext cx="1943100" cy="12382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Facebook">
            <a:extLst>
              <a:ext uri="{FF2B5EF4-FFF2-40B4-BE49-F238E27FC236}">
                <a16:creationId xmlns:a16="http://schemas.microsoft.com/office/drawing/2014/main" id="{B08B6B1C-C51D-44D6-9F1B-0A8A83E23CF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285750" cy="2857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Twitter">
            <a:extLst>
              <a:ext uri="{FF2B5EF4-FFF2-40B4-BE49-F238E27FC236}">
                <a16:creationId xmlns:a16="http://schemas.microsoft.com/office/drawing/2014/main" id="{76F98E00-ECE8-4435-A86F-5AD8801679B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285750" cy="28575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Youtube">
            <a:extLst>
              <a:ext uri="{FF2B5EF4-FFF2-40B4-BE49-F238E27FC236}">
                <a16:creationId xmlns:a16="http://schemas.microsoft.com/office/drawing/2014/main" id="{7D31B5C6-4F6B-4BEF-B674-41F5370D4A0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285750" cy="2857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LinkedIn">
            <a:extLst>
              <a:ext uri="{FF2B5EF4-FFF2-40B4-BE49-F238E27FC236}">
                <a16:creationId xmlns:a16="http://schemas.microsoft.com/office/drawing/2014/main" id="{5ABB6AA5-AE32-4C84-87B0-443E55D3AB4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285750" cy="285750"/>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Govdelivery">
            <a:extLst>
              <a:ext uri="{FF2B5EF4-FFF2-40B4-BE49-F238E27FC236}">
                <a16:creationId xmlns:a16="http://schemas.microsoft.com/office/drawing/2014/main" id="{28B5B6D6-444C-4496-93F6-E0EA7779684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285750" cy="28575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GovDelivery logo">
            <a:extLst>
              <a:ext uri="{FF2B5EF4-FFF2-40B4-BE49-F238E27FC236}">
                <a16:creationId xmlns:a16="http://schemas.microsoft.com/office/drawing/2014/main" id="{E8EDFC81-AABA-42A3-9D07-D6AF9D0B9ED1}"/>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1095375" cy="266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36990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icture containing drawing&#10;&#10;Description automatically generated">
            <a:extLst>
              <a:ext uri="{FF2B5EF4-FFF2-40B4-BE49-F238E27FC236}">
                <a16:creationId xmlns:a16="http://schemas.microsoft.com/office/drawing/2014/main" id="{BE0E773D-766F-4986-8200-2611CF29E307}"/>
              </a:ext>
            </a:extLst>
          </p:cNvPr>
          <p:cNvPicPr>
            <a:picLocks noChangeAspect="1"/>
          </p:cNvPicPr>
          <p:nvPr/>
        </p:nvPicPr>
        <p:blipFill rotWithShape="1">
          <a:blip r:embed="rId2">
            <a:alphaModFix/>
            <a:extLst>
              <a:ext uri="{28A0092B-C50C-407E-A947-70E740481C1C}">
                <a14:useLocalDpi xmlns:a14="http://schemas.microsoft.com/office/drawing/2010/main" val="0"/>
              </a:ext>
            </a:extLst>
          </a:blip>
          <a:srcRect l="30269" r="31038"/>
          <a:stretch/>
        </p:blipFill>
        <p:spPr>
          <a:xfrm>
            <a:off x="5797543" y="10"/>
            <a:ext cx="6394152" cy="6857990"/>
          </a:xfrm>
          <a:prstGeom prst="rect">
            <a:avLst/>
          </a:prstGeom>
        </p:spPr>
      </p:pic>
      <p:pic>
        <p:nvPicPr>
          <p:cNvPr id="15" name="Picture 14">
            <a:extLst>
              <a:ext uri="{FF2B5EF4-FFF2-40B4-BE49-F238E27FC236}">
                <a16:creationId xmlns:a16="http://schemas.microsoft.com/office/drawing/2014/main" id="{54DDEBDD-D8BD-41A6-8A0D-B00E3768B0F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flipH="1" flipV="1">
            <a:off x="0" y="0"/>
            <a:ext cx="12192000" cy="6858000"/>
          </a:xfrm>
          <a:prstGeom prst="rect">
            <a:avLst/>
          </a:prstGeom>
        </p:spPr>
      </p:pic>
      <p:sp>
        <p:nvSpPr>
          <p:cNvPr id="2" name="Title 1">
            <a:extLst>
              <a:ext uri="{FF2B5EF4-FFF2-40B4-BE49-F238E27FC236}">
                <a16:creationId xmlns:a16="http://schemas.microsoft.com/office/drawing/2014/main" id="{38C35D72-301D-4E5D-9703-CCB629371664}"/>
              </a:ext>
            </a:extLst>
          </p:cNvPr>
          <p:cNvSpPr>
            <a:spLocks noGrp="1"/>
          </p:cNvSpPr>
          <p:nvPr>
            <p:ph type="title"/>
          </p:nvPr>
        </p:nvSpPr>
        <p:spPr>
          <a:xfrm>
            <a:off x="804998" y="798445"/>
            <a:ext cx="4803636" cy="1311664"/>
          </a:xfrm>
        </p:spPr>
        <p:txBody>
          <a:bodyPr vert="horz" lIns="91440" tIns="45720" rIns="91440" bIns="45720" rtlCol="0" anchor="ctr">
            <a:normAutofit/>
          </a:bodyPr>
          <a:lstStyle/>
          <a:p>
            <a:r>
              <a:rPr lang="en-US" sz="4400">
                <a:solidFill>
                  <a:srgbClr val="000000"/>
                </a:solidFill>
                <a:latin typeface="+mj-lt"/>
                <a:ea typeface="+mj-ea"/>
                <a:cs typeface="+mj-cs"/>
              </a:rPr>
              <a:t>COVID-19 Response</a:t>
            </a:r>
          </a:p>
        </p:txBody>
      </p:sp>
      <p:sp>
        <p:nvSpPr>
          <p:cNvPr id="3" name="Content Placeholder 2">
            <a:extLst>
              <a:ext uri="{FF2B5EF4-FFF2-40B4-BE49-F238E27FC236}">
                <a16:creationId xmlns:a16="http://schemas.microsoft.com/office/drawing/2014/main" id="{56A834C3-D9DA-4F58-9925-A7FC4413A03A}"/>
              </a:ext>
            </a:extLst>
          </p:cNvPr>
          <p:cNvSpPr>
            <a:spLocks noGrp="1"/>
          </p:cNvSpPr>
          <p:nvPr>
            <p:ph idx="1"/>
          </p:nvPr>
        </p:nvSpPr>
        <p:spPr>
          <a:xfrm>
            <a:off x="804997" y="2272143"/>
            <a:ext cx="4706803" cy="3788830"/>
          </a:xfrm>
        </p:spPr>
        <p:txBody>
          <a:bodyPr vert="horz" lIns="91440" tIns="45720" rIns="91440" bIns="45720" rtlCol="0" anchor="ctr">
            <a:normAutofit/>
          </a:bodyPr>
          <a:lstStyle/>
          <a:p>
            <a:pPr marL="0" indent="0">
              <a:buNone/>
            </a:pPr>
            <a:r>
              <a:rPr lang="en-US" sz="2000" dirty="0">
                <a:solidFill>
                  <a:srgbClr val="000000"/>
                </a:solidFill>
                <a:latin typeface="+mn-lt"/>
                <a:ea typeface="+mn-ea"/>
                <a:cs typeface="+mn-cs"/>
              </a:rPr>
              <a:t>Communicate with your local high school(s) and LEA</a:t>
            </a:r>
          </a:p>
          <a:p>
            <a:pPr lvl="1"/>
            <a:r>
              <a:rPr lang="en-US" sz="2000" dirty="0">
                <a:solidFill>
                  <a:srgbClr val="000000"/>
                </a:solidFill>
                <a:latin typeface="+mn-lt"/>
                <a:ea typeface="+mn-ea"/>
                <a:cs typeface="+mn-cs"/>
              </a:rPr>
              <a:t>Ensure that there is a flow of information between college and high school as well as college and students</a:t>
            </a:r>
          </a:p>
        </p:txBody>
      </p:sp>
    </p:spTree>
    <p:extLst>
      <p:ext uri="{BB962C8B-B14F-4D97-AF65-F5344CB8AC3E}">
        <p14:creationId xmlns:p14="http://schemas.microsoft.com/office/powerpoint/2010/main" val="17304572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C4619-C962-43B1-A771-19ABB7790ECA}"/>
              </a:ext>
            </a:extLst>
          </p:cNvPr>
          <p:cNvSpPr>
            <a:spLocks noGrp="1"/>
          </p:cNvSpPr>
          <p:nvPr>
            <p:ph type="title"/>
          </p:nvPr>
        </p:nvSpPr>
        <p:spPr>
          <a:xfrm>
            <a:off x="838199" y="291090"/>
            <a:ext cx="10515599" cy="932688"/>
          </a:xfrm>
        </p:spPr>
        <p:txBody>
          <a:bodyPr vert="horz" lIns="91440" tIns="45720" rIns="91440" bIns="45720" rtlCol="0" anchor="b">
            <a:normAutofit/>
          </a:bodyPr>
          <a:lstStyle/>
          <a:p>
            <a:r>
              <a:rPr lang="en-US" sz="4800" kern="1200" dirty="0">
                <a:solidFill>
                  <a:schemeClr val="tx1"/>
                </a:solidFill>
                <a:latin typeface="+mj-lt"/>
                <a:ea typeface="+mj-ea"/>
                <a:cs typeface="+mj-cs"/>
              </a:rPr>
              <a:t>CCP – COVID 19 Response	</a:t>
            </a:r>
          </a:p>
        </p:txBody>
      </p:sp>
      <p:graphicFrame>
        <p:nvGraphicFramePr>
          <p:cNvPr id="7" name="Table 4">
            <a:extLst>
              <a:ext uri="{FF2B5EF4-FFF2-40B4-BE49-F238E27FC236}">
                <a16:creationId xmlns:a16="http://schemas.microsoft.com/office/drawing/2014/main" id="{8516A7C9-8549-4FB0-B9D5-8297881F479E}"/>
              </a:ext>
            </a:extLst>
          </p:cNvPr>
          <p:cNvGraphicFramePr>
            <a:graphicFrameLocks/>
          </p:cNvGraphicFramePr>
          <p:nvPr>
            <p:extLst>
              <p:ext uri="{D42A27DB-BD31-4B8C-83A1-F6EECF244321}">
                <p14:modId xmlns:p14="http://schemas.microsoft.com/office/powerpoint/2010/main" val="1085945589"/>
              </p:ext>
            </p:extLst>
          </p:nvPr>
        </p:nvGraphicFramePr>
        <p:xfrm>
          <a:off x="838199" y="1223777"/>
          <a:ext cx="10707478" cy="5238288"/>
        </p:xfrm>
        <a:graphic>
          <a:graphicData uri="http://schemas.openxmlformats.org/drawingml/2006/table">
            <a:tbl>
              <a:tblPr firstRow="1" bandRow="1">
                <a:noFill/>
                <a:tableStyleId>{5C22544A-7EE6-4342-B048-85BDC9FD1C3A}</a:tableStyleId>
              </a:tblPr>
              <a:tblGrid>
                <a:gridCol w="2912534">
                  <a:extLst>
                    <a:ext uri="{9D8B030D-6E8A-4147-A177-3AD203B41FA5}">
                      <a16:colId xmlns:a16="http://schemas.microsoft.com/office/drawing/2014/main" val="164596963"/>
                    </a:ext>
                  </a:extLst>
                </a:gridCol>
                <a:gridCol w="7794944">
                  <a:extLst>
                    <a:ext uri="{9D8B030D-6E8A-4147-A177-3AD203B41FA5}">
                      <a16:colId xmlns:a16="http://schemas.microsoft.com/office/drawing/2014/main" val="532801356"/>
                    </a:ext>
                  </a:extLst>
                </a:gridCol>
              </a:tblGrid>
              <a:tr h="435798">
                <a:tc>
                  <a:txBody>
                    <a:bodyPr/>
                    <a:lstStyle/>
                    <a:p>
                      <a:r>
                        <a:rPr lang="en-US" sz="1500" b="1">
                          <a:solidFill>
                            <a:schemeClr val="tx1">
                              <a:lumMod val="75000"/>
                              <a:lumOff val="25000"/>
                            </a:schemeClr>
                          </a:solidFill>
                        </a:rPr>
                        <a:t>Delivery</a:t>
                      </a:r>
                    </a:p>
                  </a:txBody>
                  <a:tcPr marL="114825" marR="86119" marT="57412" marB="57412">
                    <a:lnL w="12700" cmpd="sng">
                      <a:noFill/>
                      <a:prstDash val="solid"/>
                    </a:lnL>
                    <a:lnR w="12700" cmpd="sng">
                      <a:noFill/>
                      <a:prstDash val="solid"/>
                    </a:lnR>
                    <a:lnT w="9525" cap="flat" cmpd="sng" algn="ctr">
                      <a:noFill/>
                      <a:prstDash val="solid"/>
                    </a:lnT>
                    <a:lnB w="9525" cap="flat" cmpd="sng" algn="ctr">
                      <a:solidFill>
                        <a:srgbClr val="C7C6C1"/>
                      </a:solidFill>
                      <a:prstDash val="solid"/>
                    </a:lnB>
                    <a:noFill/>
                  </a:tcPr>
                </a:tc>
                <a:tc>
                  <a:txBody>
                    <a:bodyPr/>
                    <a:lstStyle/>
                    <a:p>
                      <a:r>
                        <a:rPr lang="en-US" sz="1500" b="1" dirty="0">
                          <a:solidFill>
                            <a:schemeClr val="tx1">
                              <a:lumMod val="75000"/>
                              <a:lumOff val="25000"/>
                            </a:schemeClr>
                          </a:solidFill>
                        </a:rPr>
                        <a:t>Actions</a:t>
                      </a:r>
                    </a:p>
                  </a:txBody>
                  <a:tcPr marL="114825" marR="86119" marT="57412" marB="57412">
                    <a:lnL w="12700" cmpd="sng">
                      <a:noFill/>
                      <a:prstDash val="solid"/>
                    </a:lnL>
                    <a:lnR w="12700" cmpd="sng">
                      <a:noFill/>
                      <a:prstDash val="solid"/>
                    </a:lnR>
                    <a:lnT w="9525" cap="flat" cmpd="sng" algn="ctr">
                      <a:noFill/>
                      <a:prstDash val="solid"/>
                    </a:lnT>
                    <a:lnB w="9525" cap="flat" cmpd="sng" algn="ctr">
                      <a:solidFill>
                        <a:srgbClr val="C7C6C1"/>
                      </a:solidFill>
                      <a:prstDash val="solid"/>
                    </a:lnB>
                    <a:noFill/>
                  </a:tcPr>
                </a:tc>
                <a:extLst>
                  <a:ext uri="{0D108BD9-81ED-4DB2-BD59-A6C34878D82A}">
                    <a16:rowId xmlns:a16="http://schemas.microsoft.com/office/drawing/2014/main" val="2932266983"/>
                  </a:ext>
                </a:extLst>
              </a:tr>
              <a:tr h="600299">
                <a:tc>
                  <a:txBody>
                    <a:bodyPr/>
                    <a:lstStyle/>
                    <a:p>
                      <a:pPr marL="0" marR="0">
                        <a:lnSpc>
                          <a:spcPct val="115000"/>
                        </a:lnSpc>
                        <a:spcBef>
                          <a:spcPts val="0"/>
                        </a:spcBef>
                        <a:spcAft>
                          <a:spcPts val="0"/>
                        </a:spcAft>
                      </a:pPr>
                      <a:r>
                        <a:rPr lang="en-US" sz="1400" b="1"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Online Only Courses</a:t>
                      </a:r>
                      <a:endParaRPr lang="en-US" sz="14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14825" marR="86119" marT="57412" marB="57412" anchor="ctr">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pPr marL="0" marR="0">
                        <a:lnSpc>
                          <a:spcPct val="100000"/>
                        </a:lnSpc>
                        <a:spcBef>
                          <a:spcPts val="0"/>
                        </a:spcBef>
                        <a:spcAft>
                          <a:spcPts val="600"/>
                        </a:spcAft>
                      </a:pPr>
                      <a:r>
                        <a:rPr lang="en-US" sz="12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1. Course instruction will continue online.</a:t>
                      </a:r>
                    </a:p>
                    <a:p>
                      <a:pPr marL="0" marR="0">
                        <a:lnSpc>
                          <a:spcPct val="100000"/>
                        </a:lnSpc>
                        <a:spcBef>
                          <a:spcPts val="0"/>
                        </a:spcBef>
                        <a:spcAft>
                          <a:spcPts val="600"/>
                        </a:spcAft>
                      </a:pPr>
                      <a:r>
                        <a:rPr lang="en-US" sz="12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2. Work with your college instructor to communicate any challenges with online access.</a:t>
                      </a:r>
                    </a:p>
                  </a:txBody>
                  <a:tcPr marL="114825" marR="86119" marT="57412" marB="57412" anchor="ctr">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extLst>
                  <a:ext uri="{0D108BD9-81ED-4DB2-BD59-A6C34878D82A}">
                    <a16:rowId xmlns:a16="http://schemas.microsoft.com/office/drawing/2014/main" val="2367416214"/>
                  </a:ext>
                </a:extLst>
              </a:tr>
              <a:tr h="855276">
                <a:tc>
                  <a:txBody>
                    <a:bodyPr/>
                    <a:lstStyle/>
                    <a:p>
                      <a:pPr marL="0" marR="0">
                        <a:lnSpc>
                          <a:spcPct val="115000"/>
                        </a:lnSpc>
                        <a:spcBef>
                          <a:spcPts val="0"/>
                        </a:spcBef>
                        <a:spcAft>
                          <a:spcPts val="0"/>
                        </a:spcAft>
                      </a:pPr>
                      <a:r>
                        <a:rPr lang="en-US" sz="1400" b="1"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Hybrid Courses (Courses in which greater than 50% but less than 100% of instruction is online)</a:t>
                      </a:r>
                      <a:endParaRPr lang="en-US" sz="14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14825" marR="86119" marT="57412" marB="57412" anchor="ctr">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pPr marL="0" marR="0">
                        <a:lnSpc>
                          <a:spcPct val="100000"/>
                        </a:lnSpc>
                        <a:spcBef>
                          <a:spcPts val="0"/>
                        </a:spcBef>
                        <a:spcAft>
                          <a:spcPts val="600"/>
                        </a:spcAft>
                      </a:pPr>
                      <a:r>
                        <a:rPr lang="en-US"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1. Course instruction will continue online.</a:t>
                      </a:r>
                    </a:p>
                    <a:p>
                      <a:pPr marL="0" marR="0">
                        <a:lnSpc>
                          <a:spcPct val="100000"/>
                        </a:lnSpc>
                        <a:spcBef>
                          <a:spcPts val="0"/>
                        </a:spcBef>
                        <a:spcAft>
                          <a:spcPts val="600"/>
                        </a:spcAft>
                      </a:pPr>
                      <a:r>
                        <a:rPr lang="en-US"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2. Face to face course meetings will be moved to online whenever possible. </a:t>
                      </a:r>
                    </a:p>
                    <a:p>
                      <a:pPr marL="0" marR="0">
                        <a:lnSpc>
                          <a:spcPct val="100000"/>
                        </a:lnSpc>
                        <a:spcBef>
                          <a:spcPts val="0"/>
                        </a:spcBef>
                        <a:spcAft>
                          <a:spcPts val="600"/>
                        </a:spcAft>
                      </a:pPr>
                      <a:r>
                        <a:rPr lang="en-US"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3. Work with your college instructor to communicate any challenges with online access.</a:t>
                      </a:r>
                    </a:p>
                  </a:txBody>
                  <a:tcPr marL="114825" marR="86119" marT="57412" marB="57412" anchor="ctr">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extLst>
                  <a:ext uri="{0D108BD9-81ED-4DB2-BD59-A6C34878D82A}">
                    <a16:rowId xmlns:a16="http://schemas.microsoft.com/office/drawing/2014/main" val="1353055590"/>
                  </a:ext>
                </a:extLst>
              </a:tr>
              <a:tr h="1037533">
                <a:tc>
                  <a:txBody>
                    <a:bodyPr/>
                    <a:lstStyle/>
                    <a:p>
                      <a:pPr marL="0" marR="0">
                        <a:lnSpc>
                          <a:spcPct val="115000"/>
                        </a:lnSpc>
                        <a:spcBef>
                          <a:spcPts val="0"/>
                        </a:spcBef>
                        <a:spcAft>
                          <a:spcPts val="1000"/>
                        </a:spcAft>
                      </a:pPr>
                      <a:r>
                        <a:rPr lang="en-US" sz="1400" b="1"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Face to Face Courses on College Campus - High School Only Sections</a:t>
                      </a:r>
                      <a:endParaRPr lang="en-US" sz="14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14825" marR="86119" marT="57412" marB="57412" anchor="ctr">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pPr marL="0" marR="0">
                        <a:lnSpc>
                          <a:spcPct val="100000"/>
                        </a:lnSpc>
                        <a:spcBef>
                          <a:spcPts val="0"/>
                        </a:spcBef>
                        <a:spcAft>
                          <a:spcPts val="600"/>
                        </a:spcAft>
                      </a:pPr>
                      <a:r>
                        <a:rPr lang="en-US"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1. Whenever possible, face to face college courses will be moved to online instruction.</a:t>
                      </a:r>
                    </a:p>
                    <a:p>
                      <a:pPr marL="0" marR="0">
                        <a:lnSpc>
                          <a:spcPct val="100000"/>
                        </a:lnSpc>
                        <a:spcBef>
                          <a:spcPts val="0"/>
                        </a:spcBef>
                        <a:spcAft>
                          <a:spcPts val="600"/>
                        </a:spcAft>
                      </a:pPr>
                      <a:r>
                        <a:rPr lang="en-US"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2. Work with your college instructor to communicate any challenges with online access.</a:t>
                      </a:r>
                    </a:p>
                    <a:p>
                      <a:pPr marL="0" marR="0">
                        <a:lnSpc>
                          <a:spcPct val="100000"/>
                        </a:lnSpc>
                        <a:spcBef>
                          <a:spcPts val="0"/>
                        </a:spcBef>
                        <a:spcAft>
                          <a:spcPts val="600"/>
                        </a:spcAft>
                      </a:pPr>
                      <a:r>
                        <a:rPr lang="en-US"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3. Courses that cannot be moved to an online format may have course content made up at a later time. Additional clarification to be provided soon.</a:t>
                      </a:r>
                    </a:p>
                  </a:txBody>
                  <a:tcPr marL="114825" marR="86119" marT="57412" marB="57412" anchor="ctr">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extLst>
                  <a:ext uri="{0D108BD9-81ED-4DB2-BD59-A6C34878D82A}">
                    <a16:rowId xmlns:a16="http://schemas.microsoft.com/office/drawing/2014/main" val="1066097023"/>
                  </a:ext>
                </a:extLst>
              </a:tr>
              <a:tr h="1037533">
                <a:tc>
                  <a:txBody>
                    <a:bodyPr/>
                    <a:lstStyle/>
                    <a:p>
                      <a:pPr marL="0" marR="0">
                        <a:lnSpc>
                          <a:spcPct val="115000"/>
                        </a:lnSpc>
                        <a:spcBef>
                          <a:spcPts val="0"/>
                        </a:spcBef>
                        <a:spcAft>
                          <a:spcPts val="1000"/>
                        </a:spcAft>
                      </a:pPr>
                      <a:r>
                        <a:rPr lang="en-US" sz="1400" b="1"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Face to Face Courses on College Campus - High School and Traditional Student Blended Sections</a:t>
                      </a:r>
                      <a:endParaRPr lang="en-US" sz="14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14825" marR="86119" marT="57412" marB="57412" anchor="ctr">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pPr marL="0" marR="0">
                        <a:lnSpc>
                          <a:spcPct val="100000"/>
                        </a:lnSpc>
                        <a:spcBef>
                          <a:spcPts val="0"/>
                        </a:spcBef>
                        <a:spcAft>
                          <a:spcPts val="600"/>
                        </a:spcAft>
                      </a:pPr>
                      <a:r>
                        <a:rPr lang="en-US"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1. Whenever possible, face to face college courses will be moved to online instruction.</a:t>
                      </a:r>
                    </a:p>
                    <a:p>
                      <a:pPr marL="0" marR="0">
                        <a:lnSpc>
                          <a:spcPct val="100000"/>
                        </a:lnSpc>
                        <a:spcBef>
                          <a:spcPts val="0"/>
                        </a:spcBef>
                        <a:spcAft>
                          <a:spcPts val="600"/>
                        </a:spcAft>
                      </a:pPr>
                      <a:r>
                        <a:rPr lang="en-US"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2. Work with your college instructor to communicate any challenges with online access.</a:t>
                      </a:r>
                    </a:p>
                    <a:p>
                      <a:pPr marL="0" marR="0">
                        <a:lnSpc>
                          <a:spcPct val="100000"/>
                        </a:lnSpc>
                        <a:spcBef>
                          <a:spcPts val="0"/>
                        </a:spcBef>
                        <a:spcAft>
                          <a:spcPts val="600"/>
                        </a:spcAft>
                      </a:pPr>
                      <a:r>
                        <a:rPr lang="en-US"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3. Courses that cannot be moved to an online format may have course content made up at a later time. Additional clarification to be provided soon.</a:t>
                      </a:r>
                    </a:p>
                  </a:txBody>
                  <a:tcPr marL="114825" marR="86119" marT="57412" marB="57412" anchor="ctr">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extLst>
                  <a:ext uri="{0D108BD9-81ED-4DB2-BD59-A6C34878D82A}">
                    <a16:rowId xmlns:a16="http://schemas.microsoft.com/office/drawing/2014/main" val="2038271784"/>
                  </a:ext>
                </a:extLst>
              </a:tr>
              <a:tr h="1227516">
                <a:tc>
                  <a:txBody>
                    <a:bodyPr/>
                    <a:lstStyle/>
                    <a:p>
                      <a:pPr marL="0" marR="0">
                        <a:lnSpc>
                          <a:spcPct val="115000"/>
                        </a:lnSpc>
                        <a:spcBef>
                          <a:spcPts val="0"/>
                        </a:spcBef>
                        <a:spcAft>
                          <a:spcPts val="1000"/>
                        </a:spcAft>
                      </a:pPr>
                      <a:r>
                        <a:rPr lang="en-US" sz="1400" b="1"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Face to Face Courses on High School Campus - High School Only Sections</a:t>
                      </a:r>
                      <a:endParaRPr lang="en-US" sz="14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14825" marR="86119" marT="57412" marB="57412" anchor="ctr">
                    <a:lnL w="12700" cmpd="sng">
                      <a:noFill/>
                      <a:prstDash val="solid"/>
                    </a:lnL>
                    <a:lnR w="12700" cmpd="sng">
                      <a:noFill/>
                      <a:prstDash val="solid"/>
                    </a:lnR>
                    <a:lnT w="9525" cap="flat" cmpd="sng" algn="ctr">
                      <a:solidFill>
                        <a:srgbClr val="C7C6C1"/>
                      </a:solidFill>
                      <a:prstDash val="solid"/>
                    </a:lnT>
                    <a:lnB w="12700" cmpd="sng">
                      <a:noFill/>
                      <a:prstDash val="solid"/>
                    </a:lnB>
                    <a:noFill/>
                  </a:tcPr>
                </a:tc>
                <a:tc>
                  <a:txBody>
                    <a:bodyPr/>
                    <a:lstStyle/>
                    <a:p>
                      <a:pPr marL="0" marR="0">
                        <a:lnSpc>
                          <a:spcPct val="100000"/>
                        </a:lnSpc>
                        <a:spcBef>
                          <a:spcPts val="0"/>
                        </a:spcBef>
                        <a:spcAft>
                          <a:spcPts val="600"/>
                        </a:spcAft>
                      </a:pPr>
                      <a:r>
                        <a:rPr lang="en-US"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1. Face to face courses will not meet at the high school location. However, whenever possible, face to face college courses will be moved to online instruction </a:t>
                      </a:r>
                    </a:p>
                    <a:p>
                      <a:pPr marL="0" marR="0">
                        <a:lnSpc>
                          <a:spcPct val="100000"/>
                        </a:lnSpc>
                        <a:spcBef>
                          <a:spcPts val="0"/>
                        </a:spcBef>
                        <a:spcAft>
                          <a:spcPts val="600"/>
                        </a:spcAft>
                      </a:pPr>
                      <a:r>
                        <a:rPr lang="en-US"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2. Work with your college instructor to communicate any challenges with online access.</a:t>
                      </a:r>
                    </a:p>
                    <a:p>
                      <a:pPr marL="0" marR="0">
                        <a:lnSpc>
                          <a:spcPct val="100000"/>
                        </a:lnSpc>
                        <a:spcBef>
                          <a:spcPts val="0"/>
                        </a:spcBef>
                        <a:spcAft>
                          <a:spcPts val="600"/>
                        </a:spcAft>
                      </a:pPr>
                      <a:r>
                        <a:rPr lang="en-US"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3. Courses that cannot be moved to an online format may have course content made up at a later time. Additional clarification to be provided soon.</a:t>
                      </a:r>
                    </a:p>
                  </a:txBody>
                  <a:tcPr marL="114825" marR="86119" marT="57412" marB="57412" anchor="ctr">
                    <a:lnL w="12700" cmpd="sng">
                      <a:noFill/>
                      <a:prstDash val="solid"/>
                    </a:lnL>
                    <a:lnR w="12700" cmpd="sng">
                      <a:noFill/>
                      <a:prstDash val="solid"/>
                    </a:lnR>
                    <a:lnT w="9525" cap="flat" cmpd="sng" algn="ctr">
                      <a:solidFill>
                        <a:srgbClr val="C7C6C1"/>
                      </a:solidFill>
                      <a:prstDash val="solid"/>
                    </a:lnT>
                    <a:lnB w="12700" cmpd="sng">
                      <a:noFill/>
                      <a:prstDash val="solid"/>
                    </a:lnB>
                    <a:noFill/>
                  </a:tcPr>
                </a:tc>
                <a:extLst>
                  <a:ext uri="{0D108BD9-81ED-4DB2-BD59-A6C34878D82A}">
                    <a16:rowId xmlns:a16="http://schemas.microsoft.com/office/drawing/2014/main" val="1830202582"/>
                  </a:ext>
                </a:extLst>
              </a:tr>
            </a:tbl>
          </a:graphicData>
        </a:graphic>
      </p:graphicFrame>
    </p:spTree>
    <p:extLst>
      <p:ext uri="{BB962C8B-B14F-4D97-AF65-F5344CB8AC3E}">
        <p14:creationId xmlns:p14="http://schemas.microsoft.com/office/powerpoint/2010/main" val="27783213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92"/>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Freeform: Shape 136">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Shape 193"/>
          <p:cNvSpPr txBox="1">
            <a:spLocks noGrp="1"/>
          </p:cNvSpPr>
          <p:nvPr>
            <p:ph type="title"/>
          </p:nvPr>
        </p:nvSpPr>
        <p:spPr>
          <a:xfrm>
            <a:off x="686834" y="1153572"/>
            <a:ext cx="3200400" cy="4461163"/>
          </a:xfrm>
          <a:prstGeom prst="rect">
            <a:avLst/>
          </a:prstGeom>
        </p:spPr>
        <p:txBody>
          <a:bodyPr vert="horz" lIns="91425" tIns="45700" rIns="91425" bIns="45700" rtlCol="0" anchorCtr="0">
            <a:normAutofit/>
          </a:bodyPr>
          <a:lstStyle/>
          <a:p>
            <a:pPr>
              <a:spcBef>
                <a:spcPts val="0"/>
              </a:spcBef>
              <a:buClr>
                <a:srgbClr val="63554C"/>
              </a:buClr>
              <a:buSzPct val="25000"/>
            </a:pPr>
            <a:r>
              <a:rPr lang="en-US">
                <a:solidFill>
                  <a:srgbClr val="FFFFFF"/>
                </a:solidFill>
                <a:latin typeface="Arial"/>
                <a:ea typeface="Arial"/>
                <a:cs typeface="Arial"/>
                <a:sym typeface="Arial"/>
              </a:rPr>
              <a:t>For more information, contact:</a:t>
            </a:r>
            <a:endParaRPr lang="en-US" b="1">
              <a:solidFill>
                <a:srgbClr val="FFFFFF"/>
              </a:solidFill>
              <a:latin typeface="Arial"/>
              <a:ea typeface="Arial"/>
              <a:cs typeface="Arial"/>
              <a:sym typeface="Arial"/>
            </a:endParaRPr>
          </a:p>
        </p:txBody>
      </p:sp>
      <p:sp>
        <p:nvSpPr>
          <p:cNvPr id="139" name="Arc 138">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94" name="Shape 194"/>
          <p:cNvSpPr txBox="1">
            <a:spLocks noGrp="1"/>
          </p:cNvSpPr>
          <p:nvPr>
            <p:ph idx="1"/>
          </p:nvPr>
        </p:nvSpPr>
        <p:spPr>
          <a:xfrm>
            <a:off x="4447308" y="591344"/>
            <a:ext cx="6906491" cy="5585619"/>
          </a:xfrm>
          <a:prstGeom prst="rect">
            <a:avLst/>
          </a:prstGeom>
        </p:spPr>
        <p:txBody>
          <a:bodyPr vert="horz" lIns="91425" tIns="45700" rIns="91425" bIns="45700" rtlCol="0" anchor="ctr" anchorCtr="0">
            <a:normAutofit fontScale="92500" lnSpcReduction="10000"/>
          </a:bodyPr>
          <a:lstStyle/>
          <a:p>
            <a:pPr marL="0" indent="0">
              <a:spcBef>
                <a:spcPts val="280"/>
              </a:spcBef>
              <a:buClr>
                <a:srgbClr val="63554C"/>
              </a:buClr>
              <a:buSzPct val="100000"/>
              <a:buNone/>
            </a:pPr>
            <a:endParaRPr lang="en-US" dirty="0">
              <a:latin typeface="Arial"/>
              <a:ea typeface="Arial"/>
              <a:cs typeface="Arial"/>
              <a:sym typeface="Arial"/>
            </a:endParaRPr>
          </a:p>
          <a:p>
            <a:pPr marL="342900" indent="-342900">
              <a:spcBef>
                <a:spcPts val="280"/>
              </a:spcBef>
              <a:buClr>
                <a:srgbClr val="63554C"/>
              </a:buClr>
              <a:buSzPct val="100000"/>
              <a:buFont typeface="Arial"/>
              <a:buChar char="•"/>
            </a:pPr>
            <a:endParaRPr lang="en-US" dirty="0">
              <a:ea typeface="Arial"/>
              <a:cs typeface="Arial"/>
              <a:sym typeface="Arial"/>
            </a:endParaRPr>
          </a:p>
          <a:p>
            <a:pPr marL="342900" indent="-342900">
              <a:spcBef>
                <a:spcPts val="280"/>
              </a:spcBef>
              <a:buClr>
                <a:srgbClr val="63554C"/>
              </a:buClr>
              <a:buSzPct val="100000"/>
              <a:buFont typeface="Arial"/>
              <a:buChar char="•"/>
            </a:pPr>
            <a:endParaRPr lang="en-US" dirty="0">
              <a:ea typeface="Arial"/>
              <a:cs typeface="Arial"/>
              <a:sym typeface="Arial"/>
            </a:endParaRPr>
          </a:p>
          <a:p>
            <a:pPr marL="0" indent="0">
              <a:lnSpc>
                <a:spcPct val="110000"/>
              </a:lnSpc>
              <a:spcBef>
                <a:spcPts val="0"/>
              </a:spcBef>
              <a:buClr>
                <a:srgbClr val="63554C"/>
              </a:buClr>
              <a:buSzPct val="100000"/>
              <a:buNone/>
            </a:pPr>
            <a:r>
              <a:rPr lang="en-US" dirty="0">
                <a:ea typeface="Arial"/>
                <a:cs typeface="Arial"/>
                <a:sym typeface="Arial"/>
              </a:rPr>
              <a:t>Margaret Roberton</a:t>
            </a:r>
            <a:br>
              <a:rPr lang="en-US" dirty="0">
                <a:ea typeface="Arial"/>
                <a:cs typeface="Arial"/>
                <a:sym typeface="Arial"/>
              </a:rPr>
            </a:br>
            <a:r>
              <a:rPr lang="en-US" dirty="0">
                <a:ea typeface="Arial"/>
                <a:cs typeface="Arial"/>
                <a:sym typeface="Arial"/>
              </a:rPr>
              <a:t>NC Community College System</a:t>
            </a:r>
            <a:br>
              <a:rPr lang="en-US" dirty="0">
                <a:ea typeface="Arial"/>
                <a:cs typeface="Arial"/>
                <a:sym typeface="Arial"/>
              </a:rPr>
            </a:br>
            <a:r>
              <a:rPr lang="en-US" dirty="0">
                <a:ea typeface="Arial"/>
                <a:cs typeface="Arial"/>
                <a:sym typeface="Arial"/>
              </a:rPr>
              <a:t>Associate Vice President, Continuing Education</a:t>
            </a:r>
            <a:br>
              <a:rPr lang="en-US" dirty="0">
                <a:ea typeface="Arial"/>
                <a:cs typeface="Arial"/>
                <a:sym typeface="Arial"/>
              </a:rPr>
            </a:br>
            <a:r>
              <a:rPr lang="en-US" u="sng" dirty="0">
                <a:ea typeface="Arial"/>
                <a:cs typeface="Arial"/>
                <a:sym typeface="Arial"/>
                <a:hlinkClick r:id="rId3"/>
              </a:rPr>
              <a:t>robertonm@nccommunitycolleges.edu</a:t>
            </a:r>
            <a:br>
              <a:rPr lang="en-US" u="sng" dirty="0">
                <a:ea typeface="Arial"/>
                <a:cs typeface="Arial"/>
                <a:sym typeface="Arial"/>
              </a:rPr>
            </a:br>
            <a:r>
              <a:rPr lang="en-US" dirty="0">
                <a:ea typeface="Arial"/>
                <a:cs typeface="Arial"/>
                <a:sym typeface="Arial"/>
              </a:rPr>
              <a:t>919-807-7159</a:t>
            </a:r>
          </a:p>
          <a:p>
            <a:pPr marL="0" indent="0">
              <a:lnSpc>
                <a:spcPct val="110000"/>
              </a:lnSpc>
              <a:spcBef>
                <a:spcPts val="0"/>
              </a:spcBef>
              <a:buClr>
                <a:srgbClr val="63554C"/>
              </a:buClr>
              <a:buSzPct val="100000"/>
              <a:buNone/>
            </a:pPr>
            <a:endParaRPr lang="en-US" dirty="0">
              <a:ea typeface="Arial"/>
              <a:cs typeface="Arial"/>
              <a:sym typeface="Arial"/>
            </a:endParaRPr>
          </a:p>
          <a:p>
            <a:pPr marL="0" indent="0">
              <a:lnSpc>
                <a:spcPct val="110000"/>
              </a:lnSpc>
              <a:spcBef>
                <a:spcPts val="0"/>
              </a:spcBef>
              <a:buClr>
                <a:srgbClr val="63554C"/>
              </a:buClr>
              <a:buSzPct val="114285"/>
              <a:buNone/>
            </a:pPr>
            <a:r>
              <a:rPr lang="en-US" dirty="0">
                <a:ea typeface="Arial"/>
                <a:cs typeface="Arial"/>
                <a:sym typeface="Arial"/>
              </a:rPr>
              <a:t>Lisa Eads</a:t>
            </a:r>
            <a:br>
              <a:rPr lang="en-US" dirty="0">
                <a:ea typeface="Arial"/>
                <a:cs typeface="Arial"/>
                <a:sym typeface="Arial"/>
              </a:rPr>
            </a:br>
            <a:r>
              <a:rPr lang="en-US" dirty="0">
                <a:ea typeface="Arial"/>
                <a:cs typeface="Arial"/>
                <a:sym typeface="Arial"/>
              </a:rPr>
              <a:t>NC Community College System </a:t>
            </a:r>
            <a:br>
              <a:rPr lang="en-US" dirty="0">
                <a:ea typeface="Arial"/>
                <a:cs typeface="Arial"/>
                <a:sym typeface="Arial"/>
              </a:rPr>
            </a:br>
            <a:r>
              <a:rPr lang="en-US" dirty="0">
                <a:ea typeface="Arial"/>
                <a:cs typeface="Arial"/>
                <a:sym typeface="Arial"/>
              </a:rPr>
              <a:t>Director of Academic Programs</a:t>
            </a:r>
            <a:br>
              <a:rPr lang="en-US" dirty="0">
                <a:ea typeface="Arial"/>
                <a:cs typeface="Arial"/>
                <a:sym typeface="Arial"/>
              </a:rPr>
            </a:br>
            <a:r>
              <a:rPr lang="en-US" u="sng" dirty="0">
                <a:ea typeface="Arial"/>
                <a:cs typeface="Arial"/>
                <a:sym typeface="Arial"/>
                <a:hlinkClick r:id="rId4"/>
              </a:rPr>
              <a:t>eadsl@nccommunitycolleges.edu</a:t>
            </a:r>
            <a:endParaRPr lang="en-US" u="sng" dirty="0">
              <a:ea typeface="Arial"/>
              <a:cs typeface="Arial"/>
              <a:sym typeface="Arial"/>
            </a:endParaRPr>
          </a:p>
          <a:p>
            <a:pPr marL="0" indent="0">
              <a:lnSpc>
                <a:spcPct val="110000"/>
              </a:lnSpc>
              <a:spcBef>
                <a:spcPts val="0"/>
              </a:spcBef>
              <a:buClr>
                <a:srgbClr val="63554C"/>
              </a:buClr>
              <a:buSzPct val="114285"/>
              <a:buNone/>
            </a:pPr>
            <a:r>
              <a:rPr lang="en-US" dirty="0">
                <a:ea typeface="Arial"/>
                <a:cs typeface="Arial"/>
                <a:sym typeface="Arial"/>
              </a:rPr>
              <a:t>919-807-7133</a:t>
            </a:r>
          </a:p>
          <a:p>
            <a:pPr marL="342900" indent="-342900">
              <a:spcBef>
                <a:spcPts val="280"/>
              </a:spcBef>
              <a:buClr>
                <a:srgbClr val="63554C"/>
              </a:buClr>
              <a:buSzPct val="100000"/>
              <a:buFont typeface="Arial"/>
              <a:buChar char="•"/>
            </a:pPr>
            <a:endParaRPr lang="en-US" dirty="0">
              <a:latin typeface="Arial"/>
              <a:ea typeface="Arial"/>
              <a:cs typeface="Arial"/>
              <a:sym typeface="Arial"/>
            </a:endParaRPr>
          </a:p>
          <a:p>
            <a:pPr marL="0" indent="0">
              <a:spcBef>
                <a:spcPts val="280"/>
              </a:spcBef>
              <a:buClr>
                <a:srgbClr val="63554C"/>
              </a:buClr>
              <a:buSzPct val="100000"/>
              <a:buNone/>
            </a:pPr>
            <a:endParaRPr lang="en-US" dirty="0">
              <a:latin typeface="Arial"/>
              <a:ea typeface="Arial"/>
              <a:cs typeface="Arial"/>
              <a:sym typeface="Arial"/>
            </a:endParaRPr>
          </a:p>
          <a:p>
            <a:pPr marL="342900" indent="-342900">
              <a:spcBef>
                <a:spcPts val="280"/>
              </a:spcBef>
              <a:buClr>
                <a:srgbClr val="63554C"/>
              </a:buClr>
              <a:buSzPct val="100000"/>
              <a:buFont typeface="Arial"/>
              <a:buChar char="•"/>
            </a:pPr>
            <a:endParaRPr lang="en-US" dirty="0">
              <a:latin typeface="Arial"/>
              <a:ea typeface="Arial"/>
              <a:cs typeface="Arial"/>
              <a:sym typeface="Arial"/>
            </a:endParaRPr>
          </a:p>
          <a:p>
            <a:pPr marL="342900" indent="-342900">
              <a:spcBef>
                <a:spcPts val="280"/>
              </a:spcBef>
              <a:buClr>
                <a:srgbClr val="63554C"/>
              </a:buClr>
              <a:buSzPct val="100000"/>
              <a:buFont typeface="Arial"/>
              <a:buChar char="•"/>
            </a:pPr>
            <a:endParaRPr lang="en-US" dirty="0">
              <a:latin typeface="Arial"/>
              <a:ea typeface="Arial"/>
              <a:cs typeface="Arial"/>
              <a:sym typeface="Arial"/>
            </a:endParaRPr>
          </a:p>
        </p:txBody>
      </p:sp>
    </p:spTree>
    <p:extLst>
      <p:ext uri="{BB962C8B-B14F-4D97-AF65-F5344CB8AC3E}">
        <p14:creationId xmlns:p14="http://schemas.microsoft.com/office/powerpoint/2010/main" val="3089999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3A93628A-4A26-42A6-859F-D1C95150AD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1197864" y="891539"/>
            <a:ext cx="5715000" cy="1346693"/>
          </a:xfrm>
        </p:spPr>
        <p:txBody>
          <a:bodyPr vert="horz" lIns="91440" tIns="45720" rIns="91440" bIns="45720" rtlCol="0" anchor="ctr">
            <a:normAutofit/>
          </a:bodyPr>
          <a:lstStyle/>
          <a:p>
            <a:r>
              <a:rPr lang="en-US" sz="4000">
                <a:latin typeface="+mj-lt"/>
                <a:ea typeface="+mj-ea"/>
                <a:cs typeface="+mj-cs"/>
              </a:rPr>
              <a:t>AGENDA</a:t>
            </a:r>
          </a:p>
        </p:txBody>
      </p:sp>
      <p:sp>
        <p:nvSpPr>
          <p:cNvPr id="22" name="Rectangle 21">
            <a:extLst>
              <a:ext uri="{FF2B5EF4-FFF2-40B4-BE49-F238E27FC236}">
                <a16:creationId xmlns:a16="http://schemas.microsoft.com/office/drawing/2014/main" id="{DC61D707-5E7F-4B7C-910D-94A83595D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ontent Placeholder 7"/>
          <p:cNvSpPr>
            <a:spLocks noGrp="1"/>
          </p:cNvSpPr>
          <p:nvPr>
            <p:ph idx="1"/>
          </p:nvPr>
        </p:nvSpPr>
        <p:spPr>
          <a:xfrm>
            <a:off x="1197864" y="2399100"/>
            <a:ext cx="5715000" cy="3563550"/>
          </a:xfrm>
        </p:spPr>
        <p:txBody>
          <a:bodyPr vert="horz" lIns="91440" tIns="45720" rIns="91440" bIns="45720" rtlCol="0">
            <a:normAutofit/>
          </a:bodyPr>
          <a:lstStyle/>
          <a:p>
            <a:r>
              <a:rPr lang="en-US" sz="1400">
                <a:latin typeface="+mn-lt"/>
                <a:ea typeface="+mn-ea"/>
                <a:cs typeface="+mn-cs"/>
              </a:rPr>
              <a:t>This session will focus on </a:t>
            </a:r>
          </a:p>
          <a:p>
            <a:pPr lvl="1"/>
            <a:r>
              <a:rPr lang="en-US" sz="1400">
                <a:latin typeface="+mn-lt"/>
                <a:ea typeface="+mn-ea"/>
                <a:cs typeface="+mn-cs"/>
              </a:rPr>
              <a:t>Opportunities for high school juniors and seniors to engage with the local community college to earn high demand credentials via Career and College Promise (CCP) </a:t>
            </a:r>
          </a:p>
          <a:p>
            <a:pPr lvl="2"/>
            <a:r>
              <a:rPr lang="en-US" sz="1400">
                <a:latin typeface="+mn-lt"/>
                <a:ea typeface="+mn-ea"/>
                <a:cs typeface="+mn-cs"/>
              </a:rPr>
              <a:t>Curriculum pathways leading to certificates, diplomas, and degrees</a:t>
            </a:r>
            <a:br>
              <a:rPr lang="en-US" sz="1400">
                <a:latin typeface="+mn-lt"/>
                <a:ea typeface="+mn-ea"/>
                <a:cs typeface="+mn-cs"/>
              </a:rPr>
            </a:br>
            <a:endParaRPr lang="en-US" sz="1400">
              <a:latin typeface="+mn-lt"/>
              <a:ea typeface="+mn-ea"/>
              <a:cs typeface="+mn-cs"/>
            </a:endParaRPr>
          </a:p>
          <a:p>
            <a:pPr lvl="2"/>
            <a:r>
              <a:rPr lang="en-US" sz="1400">
                <a:latin typeface="+mn-lt"/>
                <a:ea typeface="+mn-ea"/>
                <a:cs typeface="+mn-cs"/>
              </a:rPr>
              <a:t>Workforce Continuing Education pathways in approved short-term training programs leading to high demand credentials in areas of healthcare, IT, advanced manufacturing and public safety, and others</a:t>
            </a:r>
            <a:br>
              <a:rPr lang="en-US" sz="1400">
                <a:latin typeface="+mn-lt"/>
                <a:ea typeface="+mn-ea"/>
                <a:cs typeface="+mn-cs"/>
              </a:rPr>
            </a:br>
            <a:endParaRPr lang="en-US" sz="1400">
              <a:latin typeface="+mn-lt"/>
              <a:ea typeface="+mn-ea"/>
              <a:cs typeface="+mn-cs"/>
            </a:endParaRPr>
          </a:p>
          <a:p>
            <a:pPr lvl="1"/>
            <a:r>
              <a:rPr lang="en-US" sz="1400">
                <a:latin typeface="+mn-lt"/>
                <a:ea typeface="+mn-ea"/>
                <a:cs typeface="+mn-cs"/>
              </a:rPr>
              <a:t>Opportunities to participate in pre-apprenticeship programs which can lead to registered apprenticeships and potentially to tuition waivers for degree programs.</a:t>
            </a:r>
          </a:p>
        </p:txBody>
      </p:sp>
      <p:pic>
        <p:nvPicPr>
          <p:cNvPr id="2" name="Picture 1"/>
          <p:cNvPicPr>
            <a:picLocks noChangeAspect="1"/>
          </p:cNvPicPr>
          <p:nvPr/>
        </p:nvPicPr>
        <p:blipFill rotWithShape="1">
          <a:blip r:embed="rId2"/>
          <a:srcRect l="19090" r="4029"/>
          <a:stretch/>
        </p:blipFill>
        <p:spPr>
          <a:xfrm>
            <a:off x="7553810" y="891540"/>
            <a:ext cx="3600607" cy="5071110"/>
          </a:xfrm>
          <a:prstGeom prst="rect">
            <a:avLst/>
          </a:prstGeom>
          <a:effectLst>
            <a:outerShdw blurRad="406400" dist="317500" dir="5400000" sx="89000" sy="89000" rotWithShape="0">
              <a:prstClr val="black">
                <a:alpha val="15000"/>
              </a:prstClr>
            </a:outerShdw>
          </a:effectLst>
        </p:spPr>
      </p:pic>
    </p:spTree>
    <p:extLst>
      <p:ext uri="{BB962C8B-B14F-4D97-AF65-F5344CB8AC3E}">
        <p14:creationId xmlns:p14="http://schemas.microsoft.com/office/powerpoint/2010/main" val="2292987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2" name="Straight Connector 91">
            <a:extLst>
              <a:ext uri="{FF2B5EF4-FFF2-40B4-BE49-F238E27FC236}">
                <a16:creationId xmlns:a16="http://schemas.microsoft.com/office/drawing/2014/main" id="{90E90A60-D39F-41D6-A0B1-B29B3BF46886}"/>
              </a:ext>
            </a:extLst>
          </p:cNvPr>
          <p:cNvCxnSpPr/>
          <p:nvPr/>
        </p:nvCxnSpPr>
        <p:spPr>
          <a:xfrm>
            <a:off x="2042891" y="4284649"/>
            <a:ext cx="394103" cy="0"/>
          </a:xfrm>
          <a:prstGeom prst="line">
            <a:avLst/>
          </a:prstGeom>
          <a:ln>
            <a:solidFill>
              <a:srgbClr val="002060"/>
            </a:solidFill>
          </a:ln>
        </p:spPr>
        <p:style>
          <a:lnRef idx="3">
            <a:schemeClr val="dk1"/>
          </a:lnRef>
          <a:fillRef idx="0">
            <a:schemeClr val="dk1"/>
          </a:fillRef>
          <a:effectRef idx="2">
            <a:schemeClr val="dk1"/>
          </a:effectRef>
          <a:fontRef idx="minor">
            <a:schemeClr val="tx1"/>
          </a:fontRef>
        </p:style>
      </p:cxnSp>
      <p:pic>
        <p:nvPicPr>
          <p:cNvPr id="90" name="Picture 89">
            <a:extLst>
              <a:ext uri="{FF2B5EF4-FFF2-40B4-BE49-F238E27FC236}">
                <a16:creationId xmlns:a16="http://schemas.microsoft.com/office/drawing/2014/main" id="{E5B517D1-AEE6-459C-8B16-20012136CECF}"/>
              </a:ext>
            </a:extLst>
          </p:cNvPr>
          <p:cNvPicPr>
            <a:picLocks noChangeAspect="1"/>
          </p:cNvPicPr>
          <p:nvPr/>
        </p:nvPicPr>
        <p:blipFill>
          <a:blip r:embed="rId2"/>
          <a:stretch>
            <a:fillRect/>
          </a:stretch>
        </p:blipFill>
        <p:spPr>
          <a:xfrm>
            <a:off x="2254635" y="3801418"/>
            <a:ext cx="1920406" cy="999831"/>
          </a:xfrm>
          <a:prstGeom prst="rect">
            <a:avLst/>
          </a:prstGeom>
          <a:solidFill>
            <a:schemeClr val="bg1"/>
          </a:solidFill>
        </p:spPr>
      </p:pic>
      <p:sp>
        <p:nvSpPr>
          <p:cNvPr id="7" name="Title 1">
            <a:extLst>
              <a:ext uri="{FF2B5EF4-FFF2-40B4-BE49-F238E27FC236}">
                <a16:creationId xmlns:a16="http://schemas.microsoft.com/office/drawing/2014/main" id="{4EEBF3D0-A85D-4593-9CF2-225D6901BAC9}"/>
              </a:ext>
            </a:extLst>
          </p:cNvPr>
          <p:cNvSpPr txBox="1">
            <a:spLocks/>
          </p:cNvSpPr>
          <p:nvPr/>
        </p:nvSpPr>
        <p:spPr>
          <a:xfrm>
            <a:off x="1496014" y="328561"/>
            <a:ext cx="10358192" cy="94456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srgbClr val="003768"/>
                </a:solidFill>
                <a:effectLst/>
                <a:uLnTx/>
                <a:uFillTx/>
                <a:latin typeface="Calibri Light" panose="020F0302020204030204"/>
                <a:ea typeface="+mj-ea"/>
                <a:cs typeface="+mj-cs"/>
              </a:rPr>
              <a:t>Career and College Promise</a:t>
            </a:r>
          </a:p>
        </p:txBody>
      </p:sp>
      <p:grpSp>
        <p:nvGrpSpPr>
          <p:cNvPr id="34" name="Shape 226">
            <a:extLst>
              <a:ext uri="{FF2B5EF4-FFF2-40B4-BE49-F238E27FC236}">
                <a16:creationId xmlns:a16="http://schemas.microsoft.com/office/drawing/2014/main" id="{717D271A-3A40-4040-AB34-127E9CB37D92}"/>
              </a:ext>
            </a:extLst>
          </p:cNvPr>
          <p:cNvGrpSpPr>
            <a:grpSpLocks/>
          </p:cNvGrpSpPr>
          <p:nvPr/>
        </p:nvGrpSpPr>
        <p:grpSpPr bwMode="auto">
          <a:xfrm>
            <a:off x="1800903" y="1485274"/>
            <a:ext cx="8311793" cy="5137427"/>
            <a:chOff x="457200" y="1295400"/>
            <a:chExt cx="7645161" cy="5733146"/>
          </a:xfrm>
        </p:grpSpPr>
        <p:sp>
          <p:nvSpPr>
            <p:cNvPr id="35" name="Shape 227">
              <a:extLst>
                <a:ext uri="{FF2B5EF4-FFF2-40B4-BE49-F238E27FC236}">
                  <a16:creationId xmlns:a16="http://schemas.microsoft.com/office/drawing/2014/main" id="{4559CC25-0A74-4909-A0AE-3949812715B3}"/>
                </a:ext>
              </a:extLst>
            </p:cNvPr>
            <p:cNvSpPr>
              <a:spLocks noChangeArrowheads="1"/>
            </p:cNvSpPr>
            <p:nvPr/>
          </p:nvSpPr>
          <p:spPr bwMode="auto">
            <a:xfrm>
              <a:off x="457200" y="1295400"/>
              <a:ext cx="2184330" cy="1092165"/>
            </a:xfrm>
            <a:prstGeom prst="roundRect">
              <a:avLst>
                <a:gd name="adj" fmla="val 10000"/>
              </a:avLst>
            </a:prstGeom>
            <a:solidFill>
              <a:srgbClr val="003768"/>
            </a:solidFill>
            <a:ln w="25400">
              <a:solidFill>
                <a:srgbClr val="003768"/>
              </a:solidFill>
              <a:round/>
              <a:headEnd/>
              <a:tailEnd/>
            </a:ln>
          </p:spPr>
          <p:txBody>
            <a:bodyPr lIns="68569" tIns="68569" rIns="68569" bIns="68569" anchor="ctr"/>
            <a:lstStyle>
              <a:lvl1pPr>
                <a:spcBef>
                  <a:spcPct val="20000"/>
                </a:spcBef>
                <a:buChar char="•"/>
                <a:defRPr sz="3000">
                  <a:solidFill>
                    <a:srgbClr val="0D4376"/>
                  </a:solidFill>
                  <a:latin typeface="Arial" panose="020B0604020202020204" pitchFamily="34" charset="0"/>
                  <a:ea typeface="ヒラギノ角ゴ Pro W3" pitchFamily="1" charset="-128"/>
                </a:defRPr>
              </a:lvl1pPr>
              <a:lvl2pPr marL="742950" indent="-285750">
                <a:spcBef>
                  <a:spcPct val="20000"/>
                </a:spcBef>
                <a:buChar char="–"/>
                <a:defRPr sz="2800">
                  <a:solidFill>
                    <a:srgbClr val="0D4376"/>
                  </a:solidFill>
                  <a:latin typeface="Arial" panose="020B0604020202020204" pitchFamily="34" charset="0"/>
                  <a:ea typeface="ヒラギノ角ゴ Pro W3" pitchFamily="1" charset="-128"/>
                </a:defRPr>
              </a:lvl2pPr>
              <a:lvl3pPr marL="1143000" indent="-228600">
                <a:spcBef>
                  <a:spcPct val="20000"/>
                </a:spcBef>
                <a:buChar char="•"/>
                <a:defRPr sz="2400">
                  <a:solidFill>
                    <a:srgbClr val="0D4376"/>
                  </a:solidFill>
                  <a:latin typeface="Arial" panose="020B0604020202020204" pitchFamily="34" charset="0"/>
                  <a:ea typeface="ヒラギノ角ゴ Pro W3" pitchFamily="1" charset="-128"/>
                </a:defRPr>
              </a:lvl3pPr>
              <a:lvl4pPr marL="1600200" indent="-228600">
                <a:spcBef>
                  <a:spcPct val="20000"/>
                </a:spcBef>
                <a:buChar char="–"/>
                <a:defRPr sz="2000">
                  <a:solidFill>
                    <a:srgbClr val="0D4376"/>
                  </a:solidFill>
                  <a:latin typeface="Arial" panose="020B0604020202020204" pitchFamily="34" charset="0"/>
                  <a:ea typeface="ヒラギノ角ゴ Pro W3" pitchFamily="1" charset="-128"/>
                </a:defRPr>
              </a:lvl4pPr>
              <a:lvl5pPr marL="2057400" indent="-228600">
                <a:spcBef>
                  <a:spcPct val="20000"/>
                </a:spcBef>
                <a:buChar char="»"/>
                <a:defRPr sz="2000">
                  <a:solidFill>
                    <a:srgbClr val="0D4376"/>
                  </a:solidFill>
                  <a:latin typeface="Arial" panose="020B0604020202020204" pitchFamily="34" charset="0"/>
                  <a:ea typeface="ヒラギノ角ゴ Pro W3" pitchFamily="1" charset="-128"/>
                </a:defRPr>
              </a:lvl5pPr>
              <a:lvl6pPr marL="25146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6pPr>
              <a:lvl7pPr marL="29718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7pPr>
              <a:lvl8pPr marL="34290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8pPr>
              <a:lvl9pPr marL="38862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9pPr>
            </a:lstStyle>
            <a:p>
              <a:pPr algn="ctr">
                <a:spcBef>
                  <a:spcPct val="0"/>
                </a:spcBef>
                <a:buFontTx/>
                <a:buNone/>
              </a:pPr>
              <a:endParaRPr lang="en-US" altLang="en-US" sz="1600">
                <a:solidFill>
                  <a:schemeClr val="tx1"/>
                </a:solidFill>
                <a:latin typeface="+mn-lt"/>
              </a:endParaRPr>
            </a:p>
          </p:txBody>
        </p:sp>
        <p:sp>
          <p:nvSpPr>
            <p:cNvPr id="36" name="Shape 228">
              <a:extLst>
                <a:ext uri="{FF2B5EF4-FFF2-40B4-BE49-F238E27FC236}">
                  <a16:creationId xmlns:a16="http://schemas.microsoft.com/office/drawing/2014/main" id="{C76250A4-F1AF-4B05-8BF1-B5812F5486AA}"/>
                </a:ext>
              </a:extLst>
            </p:cNvPr>
            <p:cNvSpPr txBox="1">
              <a:spLocks noChangeArrowheads="1"/>
            </p:cNvSpPr>
            <p:nvPr/>
          </p:nvSpPr>
          <p:spPr bwMode="auto">
            <a:xfrm>
              <a:off x="489188" y="1327388"/>
              <a:ext cx="2120355" cy="102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4275" tIns="22856" rIns="34275" bIns="22856" anchor="ctr"/>
            <a:lstStyle>
              <a:lvl1pPr>
                <a:spcBef>
                  <a:spcPct val="20000"/>
                </a:spcBef>
                <a:buChar char="•"/>
                <a:defRPr sz="3000">
                  <a:solidFill>
                    <a:srgbClr val="0D4376"/>
                  </a:solidFill>
                  <a:latin typeface="Arial" panose="020B0604020202020204" pitchFamily="34" charset="0"/>
                  <a:ea typeface="ヒラギノ角ゴ Pro W3" pitchFamily="1" charset="-128"/>
                </a:defRPr>
              </a:lvl1pPr>
              <a:lvl2pPr marL="742950" indent="-285750">
                <a:spcBef>
                  <a:spcPct val="20000"/>
                </a:spcBef>
                <a:buChar char="–"/>
                <a:defRPr sz="2800">
                  <a:solidFill>
                    <a:srgbClr val="0D4376"/>
                  </a:solidFill>
                  <a:latin typeface="Arial" panose="020B0604020202020204" pitchFamily="34" charset="0"/>
                  <a:ea typeface="ヒラギノ角ゴ Pro W3" pitchFamily="1" charset="-128"/>
                </a:defRPr>
              </a:lvl2pPr>
              <a:lvl3pPr marL="1143000" indent="-228600">
                <a:spcBef>
                  <a:spcPct val="20000"/>
                </a:spcBef>
                <a:buChar char="•"/>
                <a:defRPr sz="2400">
                  <a:solidFill>
                    <a:srgbClr val="0D4376"/>
                  </a:solidFill>
                  <a:latin typeface="Arial" panose="020B0604020202020204" pitchFamily="34" charset="0"/>
                  <a:ea typeface="ヒラギノ角ゴ Pro W3" pitchFamily="1" charset="-128"/>
                </a:defRPr>
              </a:lvl3pPr>
              <a:lvl4pPr marL="1600200" indent="-228600">
                <a:spcBef>
                  <a:spcPct val="20000"/>
                </a:spcBef>
                <a:buChar char="–"/>
                <a:defRPr sz="2000">
                  <a:solidFill>
                    <a:srgbClr val="0D4376"/>
                  </a:solidFill>
                  <a:latin typeface="Arial" panose="020B0604020202020204" pitchFamily="34" charset="0"/>
                  <a:ea typeface="ヒラギノ角ゴ Pro W3" pitchFamily="1" charset="-128"/>
                </a:defRPr>
              </a:lvl4pPr>
              <a:lvl5pPr marL="2057400" indent="-228600">
                <a:spcBef>
                  <a:spcPct val="20000"/>
                </a:spcBef>
                <a:buChar char="»"/>
                <a:defRPr sz="2000">
                  <a:solidFill>
                    <a:srgbClr val="0D4376"/>
                  </a:solidFill>
                  <a:latin typeface="Arial" panose="020B0604020202020204" pitchFamily="34" charset="0"/>
                  <a:ea typeface="ヒラギノ角ゴ Pro W3" pitchFamily="1" charset="-128"/>
                </a:defRPr>
              </a:lvl5pPr>
              <a:lvl6pPr marL="25146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6pPr>
              <a:lvl7pPr marL="29718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7pPr>
              <a:lvl8pPr marL="34290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8pPr>
              <a:lvl9pPr marL="38862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9pPr>
            </a:lstStyle>
            <a:p>
              <a:pPr algn="ctr">
                <a:lnSpc>
                  <a:spcPct val="90000"/>
                </a:lnSpc>
                <a:spcBef>
                  <a:spcPct val="0"/>
                </a:spcBef>
                <a:buFontTx/>
                <a:buNone/>
              </a:pPr>
              <a:r>
                <a:rPr lang="en-US" altLang="en-US" sz="2000" dirty="0">
                  <a:solidFill>
                    <a:srgbClr val="FFFFFF"/>
                  </a:solidFill>
                  <a:latin typeface="+mn-lt"/>
                  <a:ea typeface="Source Sans Pro"/>
                  <a:cs typeface="Source Sans Pro"/>
                </a:rPr>
                <a:t>College Transfer (CTP)</a:t>
              </a:r>
              <a:endParaRPr lang="en-US" altLang="en-US" sz="2000" dirty="0">
                <a:solidFill>
                  <a:schemeClr val="tx1"/>
                </a:solidFill>
                <a:latin typeface="+mn-lt"/>
                <a:cs typeface="Times New Roman" panose="02020603050405020304" pitchFamily="18" charset="0"/>
              </a:endParaRPr>
            </a:p>
          </p:txBody>
        </p:sp>
        <p:sp>
          <p:nvSpPr>
            <p:cNvPr id="37" name="Shape 229">
              <a:extLst>
                <a:ext uri="{FF2B5EF4-FFF2-40B4-BE49-F238E27FC236}">
                  <a16:creationId xmlns:a16="http://schemas.microsoft.com/office/drawing/2014/main" id="{49C6E52F-DA75-48DC-9E0E-A8DEC40AA2B6}"/>
                </a:ext>
              </a:extLst>
            </p:cNvPr>
            <p:cNvSpPr>
              <a:spLocks/>
            </p:cNvSpPr>
            <p:nvPr/>
          </p:nvSpPr>
          <p:spPr bwMode="auto">
            <a:xfrm>
              <a:off x="675634" y="2387566"/>
              <a:ext cx="218433" cy="819124"/>
            </a:xfrm>
            <a:custGeom>
              <a:avLst/>
              <a:gdLst>
                <a:gd name="T0" fmla="*/ 0 w 120000"/>
                <a:gd name="T1" fmla="*/ 0 h 120000"/>
                <a:gd name="T2" fmla="*/ 0 w 120000"/>
                <a:gd name="T3" fmla="*/ 260528286 h 120000"/>
                <a:gd name="T4" fmla="*/ 1317435 w 120000"/>
                <a:gd name="T5" fmla="*/ 260528286 h 120000"/>
                <a:gd name="T6" fmla="*/ 0 60000 65536"/>
                <a:gd name="T7" fmla="*/ 0 60000 65536"/>
                <a:gd name="T8" fmla="*/ 0 60000 65536"/>
                <a:gd name="T9" fmla="*/ 0 w 120000"/>
                <a:gd name="T10" fmla="*/ 0 h 120000"/>
                <a:gd name="T11" fmla="*/ 120000 w 120000"/>
                <a:gd name="T12" fmla="*/ 120000 h 120000"/>
              </a:gdLst>
              <a:ahLst/>
              <a:cxnLst>
                <a:cxn ang="T6">
                  <a:pos x="T0" y="T1"/>
                </a:cxn>
                <a:cxn ang="T7">
                  <a:pos x="T2" y="T3"/>
                </a:cxn>
                <a:cxn ang="T8">
                  <a:pos x="T4" y="T5"/>
                </a:cxn>
              </a:cxnLst>
              <a:rect l="T9" t="T10" r="T11" b="T12"/>
              <a:pathLst>
                <a:path w="120000" h="120000" extrusionOk="0">
                  <a:moveTo>
                    <a:pt x="0" y="0"/>
                  </a:moveTo>
                  <a:lnTo>
                    <a:pt x="0" y="120000"/>
                  </a:lnTo>
                  <a:lnTo>
                    <a:pt x="120000" y="120000"/>
                  </a:lnTo>
                </a:path>
              </a:pathLst>
            </a:custGeom>
            <a:noFill/>
            <a:ln w="25400" cap="flat" cmpd="sng">
              <a:solidFill>
                <a:srgbClr val="003768"/>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algn="ctr"/>
              <a:endParaRPr lang="en-US" sz="1600"/>
            </a:p>
          </p:txBody>
        </p:sp>
        <p:sp>
          <p:nvSpPr>
            <p:cNvPr id="38" name="Shape 230">
              <a:extLst>
                <a:ext uri="{FF2B5EF4-FFF2-40B4-BE49-F238E27FC236}">
                  <a16:creationId xmlns:a16="http://schemas.microsoft.com/office/drawing/2014/main" id="{38721A8F-E8B5-471C-B247-B1C5784CCD29}"/>
                </a:ext>
              </a:extLst>
            </p:cNvPr>
            <p:cNvSpPr>
              <a:spLocks noChangeArrowheads="1"/>
            </p:cNvSpPr>
            <p:nvPr/>
          </p:nvSpPr>
          <p:spPr bwMode="auto">
            <a:xfrm>
              <a:off x="894066" y="2660606"/>
              <a:ext cx="1747465" cy="1092165"/>
            </a:xfrm>
            <a:prstGeom prst="roundRect">
              <a:avLst>
                <a:gd name="adj" fmla="val 10000"/>
              </a:avLst>
            </a:prstGeom>
            <a:solidFill>
              <a:schemeClr val="bg1">
                <a:alpha val="89803"/>
              </a:schemeClr>
            </a:solidFill>
            <a:ln w="25400">
              <a:solidFill>
                <a:srgbClr val="003768"/>
              </a:solidFill>
              <a:round/>
              <a:headEnd/>
              <a:tailEnd/>
            </a:ln>
          </p:spPr>
          <p:txBody>
            <a:bodyPr lIns="68569" tIns="68569" rIns="68569" bIns="68569" anchor="ctr"/>
            <a:lstStyle>
              <a:lvl1pPr>
                <a:spcBef>
                  <a:spcPct val="20000"/>
                </a:spcBef>
                <a:buChar char="•"/>
                <a:defRPr sz="3000">
                  <a:solidFill>
                    <a:srgbClr val="0D4376"/>
                  </a:solidFill>
                  <a:latin typeface="Arial" panose="020B0604020202020204" pitchFamily="34" charset="0"/>
                  <a:ea typeface="ヒラギノ角ゴ Pro W3" pitchFamily="1" charset="-128"/>
                </a:defRPr>
              </a:lvl1pPr>
              <a:lvl2pPr marL="742950" indent="-285750">
                <a:spcBef>
                  <a:spcPct val="20000"/>
                </a:spcBef>
                <a:buChar char="–"/>
                <a:defRPr sz="2800">
                  <a:solidFill>
                    <a:srgbClr val="0D4376"/>
                  </a:solidFill>
                  <a:latin typeface="Arial" panose="020B0604020202020204" pitchFamily="34" charset="0"/>
                  <a:ea typeface="ヒラギノ角ゴ Pro W3" pitchFamily="1" charset="-128"/>
                </a:defRPr>
              </a:lvl2pPr>
              <a:lvl3pPr marL="1143000" indent="-228600">
                <a:spcBef>
                  <a:spcPct val="20000"/>
                </a:spcBef>
                <a:buChar char="•"/>
                <a:defRPr sz="2400">
                  <a:solidFill>
                    <a:srgbClr val="0D4376"/>
                  </a:solidFill>
                  <a:latin typeface="Arial" panose="020B0604020202020204" pitchFamily="34" charset="0"/>
                  <a:ea typeface="ヒラギノ角ゴ Pro W3" pitchFamily="1" charset="-128"/>
                </a:defRPr>
              </a:lvl3pPr>
              <a:lvl4pPr marL="1600200" indent="-228600">
                <a:spcBef>
                  <a:spcPct val="20000"/>
                </a:spcBef>
                <a:buChar char="–"/>
                <a:defRPr sz="2000">
                  <a:solidFill>
                    <a:srgbClr val="0D4376"/>
                  </a:solidFill>
                  <a:latin typeface="Arial" panose="020B0604020202020204" pitchFamily="34" charset="0"/>
                  <a:ea typeface="ヒラギノ角ゴ Pro W3" pitchFamily="1" charset="-128"/>
                </a:defRPr>
              </a:lvl4pPr>
              <a:lvl5pPr marL="2057400" indent="-228600">
                <a:spcBef>
                  <a:spcPct val="20000"/>
                </a:spcBef>
                <a:buChar char="»"/>
                <a:defRPr sz="2000">
                  <a:solidFill>
                    <a:srgbClr val="0D4376"/>
                  </a:solidFill>
                  <a:latin typeface="Arial" panose="020B0604020202020204" pitchFamily="34" charset="0"/>
                  <a:ea typeface="ヒラギノ角ゴ Pro W3" pitchFamily="1" charset="-128"/>
                </a:defRPr>
              </a:lvl5pPr>
              <a:lvl6pPr marL="25146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6pPr>
              <a:lvl7pPr marL="29718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7pPr>
              <a:lvl8pPr marL="34290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8pPr>
              <a:lvl9pPr marL="38862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9pPr>
            </a:lstStyle>
            <a:p>
              <a:pPr algn="ctr">
                <a:spcBef>
                  <a:spcPct val="0"/>
                </a:spcBef>
                <a:buFontTx/>
                <a:buNone/>
              </a:pPr>
              <a:endParaRPr lang="en-US" altLang="en-US" sz="1600">
                <a:solidFill>
                  <a:schemeClr val="tx1"/>
                </a:solidFill>
                <a:latin typeface="+mn-lt"/>
              </a:endParaRPr>
            </a:p>
          </p:txBody>
        </p:sp>
        <p:sp>
          <p:nvSpPr>
            <p:cNvPr id="39" name="Shape 231">
              <a:extLst>
                <a:ext uri="{FF2B5EF4-FFF2-40B4-BE49-F238E27FC236}">
                  <a16:creationId xmlns:a16="http://schemas.microsoft.com/office/drawing/2014/main" id="{07E8092D-F81F-4889-9B97-29347EAC7553}"/>
                </a:ext>
              </a:extLst>
            </p:cNvPr>
            <p:cNvSpPr txBox="1">
              <a:spLocks noChangeArrowheads="1"/>
            </p:cNvSpPr>
            <p:nvPr/>
          </p:nvSpPr>
          <p:spPr bwMode="auto">
            <a:xfrm>
              <a:off x="852043" y="2725320"/>
              <a:ext cx="1779454" cy="102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2856" tIns="15225" rIns="22856" bIns="15225" anchor="ctr"/>
            <a:lstStyle>
              <a:lvl1pPr>
                <a:spcBef>
                  <a:spcPct val="20000"/>
                </a:spcBef>
                <a:buChar char="•"/>
                <a:defRPr sz="3000">
                  <a:solidFill>
                    <a:srgbClr val="0D4376"/>
                  </a:solidFill>
                  <a:latin typeface="Arial" panose="020B0604020202020204" pitchFamily="34" charset="0"/>
                  <a:ea typeface="ヒラギノ角ゴ Pro W3" pitchFamily="1" charset="-128"/>
                </a:defRPr>
              </a:lvl1pPr>
              <a:lvl2pPr marL="742950" indent="-285750">
                <a:spcBef>
                  <a:spcPct val="20000"/>
                </a:spcBef>
                <a:buChar char="–"/>
                <a:defRPr sz="2800">
                  <a:solidFill>
                    <a:srgbClr val="0D4376"/>
                  </a:solidFill>
                  <a:latin typeface="Arial" panose="020B0604020202020204" pitchFamily="34" charset="0"/>
                  <a:ea typeface="ヒラギノ角ゴ Pro W3" pitchFamily="1" charset="-128"/>
                </a:defRPr>
              </a:lvl2pPr>
              <a:lvl3pPr marL="1143000" indent="-228600">
                <a:spcBef>
                  <a:spcPct val="20000"/>
                </a:spcBef>
                <a:buChar char="•"/>
                <a:defRPr sz="2400">
                  <a:solidFill>
                    <a:srgbClr val="0D4376"/>
                  </a:solidFill>
                  <a:latin typeface="Arial" panose="020B0604020202020204" pitchFamily="34" charset="0"/>
                  <a:ea typeface="ヒラギノ角ゴ Pro W3" pitchFamily="1" charset="-128"/>
                </a:defRPr>
              </a:lvl3pPr>
              <a:lvl4pPr marL="1600200" indent="-228600">
                <a:spcBef>
                  <a:spcPct val="20000"/>
                </a:spcBef>
                <a:buChar char="–"/>
                <a:defRPr sz="2000">
                  <a:solidFill>
                    <a:srgbClr val="0D4376"/>
                  </a:solidFill>
                  <a:latin typeface="Arial" panose="020B0604020202020204" pitchFamily="34" charset="0"/>
                  <a:ea typeface="ヒラギノ角ゴ Pro W3" pitchFamily="1" charset="-128"/>
                </a:defRPr>
              </a:lvl4pPr>
              <a:lvl5pPr marL="2057400" indent="-228600">
                <a:spcBef>
                  <a:spcPct val="20000"/>
                </a:spcBef>
                <a:buChar char="»"/>
                <a:defRPr sz="2000">
                  <a:solidFill>
                    <a:srgbClr val="0D4376"/>
                  </a:solidFill>
                  <a:latin typeface="Arial" panose="020B0604020202020204" pitchFamily="34" charset="0"/>
                  <a:ea typeface="ヒラギノ角ゴ Pro W3" pitchFamily="1" charset="-128"/>
                </a:defRPr>
              </a:lvl5pPr>
              <a:lvl6pPr marL="25146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6pPr>
              <a:lvl7pPr marL="29718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7pPr>
              <a:lvl8pPr marL="34290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8pPr>
              <a:lvl9pPr marL="38862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9pPr>
            </a:lstStyle>
            <a:p>
              <a:pPr algn="ctr">
                <a:lnSpc>
                  <a:spcPct val="90000"/>
                </a:lnSpc>
                <a:spcBef>
                  <a:spcPct val="0"/>
                </a:spcBef>
                <a:buFontTx/>
                <a:buNone/>
              </a:pPr>
              <a:r>
                <a:rPr lang="en-US" altLang="en-US" sz="1800" b="1" dirty="0">
                  <a:solidFill>
                    <a:srgbClr val="003768"/>
                  </a:solidFill>
                  <a:latin typeface="+mn-lt"/>
                  <a:ea typeface="Source Sans Pro"/>
                  <a:cs typeface="Source Sans Pro"/>
                </a:rPr>
                <a:t>Freshmen/ Sophomores </a:t>
              </a:r>
              <a:r>
                <a:rPr lang="en-US" altLang="en-US" sz="1200" b="1" i="1" dirty="0">
                  <a:solidFill>
                    <a:srgbClr val="003768"/>
                  </a:solidFill>
                  <a:latin typeface="+mn-lt"/>
                  <a:ea typeface="Source Sans Pro"/>
                  <a:cs typeface="Source Sans Pro"/>
                </a:rPr>
                <a:t>(identified as gifted)</a:t>
              </a:r>
              <a:endParaRPr lang="en-US" altLang="en-US" sz="1200" i="1" dirty="0">
                <a:solidFill>
                  <a:schemeClr val="tx1"/>
                </a:solidFill>
                <a:latin typeface="+mn-lt"/>
                <a:cs typeface="Times New Roman" panose="02020603050405020304" pitchFamily="18" charset="0"/>
              </a:endParaRPr>
            </a:p>
          </p:txBody>
        </p:sp>
        <p:sp>
          <p:nvSpPr>
            <p:cNvPr id="40" name="Shape 232">
              <a:extLst>
                <a:ext uri="{FF2B5EF4-FFF2-40B4-BE49-F238E27FC236}">
                  <a16:creationId xmlns:a16="http://schemas.microsoft.com/office/drawing/2014/main" id="{921A1E23-9A73-44C9-9889-187DAC9B2F9C}"/>
                </a:ext>
              </a:extLst>
            </p:cNvPr>
            <p:cNvSpPr>
              <a:spLocks/>
            </p:cNvSpPr>
            <p:nvPr/>
          </p:nvSpPr>
          <p:spPr bwMode="auto">
            <a:xfrm>
              <a:off x="675634" y="2387566"/>
              <a:ext cx="218433" cy="4063632"/>
            </a:xfrm>
            <a:custGeom>
              <a:avLst/>
              <a:gdLst>
                <a:gd name="T0" fmla="*/ 0 w 120000"/>
                <a:gd name="T1" fmla="*/ 0 h 120000"/>
                <a:gd name="T2" fmla="*/ 0 w 120000"/>
                <a:gd name="T3" fmla="*/ 2147483646 h 120000"/>
                <a:gd name="T4" fmla="*/ 1317435 w 120000"/>
                <a:gd name="T5" fmla="*/ 2147483646 h 120000"/>
                <a:gd name="T6" fmla="*/ 0 60000 65536"/>
                <a:gd name="T7" fmla="*/ 0 60000 65536"/>
                <a:gd name="T8" fmla="*/ 0 60000 65536"/>
                <a:gd name="T9" fmla="*/ 0 w 120000"/>
                <a:gd name="T10" fmla="*/ 0 h 120000"/>
                <a:gd name="T11" fmla="*/ 120000 w 120000"/>
                <a:gd name="T12" fmla="*/ 120000 h 120000"/>
              </a:gdLst>
              <a:ahLst/>
              <a:cxnLst>
                <a:cxn ang="T6">
                  <a:pos x="T0" y="T1"/>
                </a:cxn>
                <a:cxn ang="T7">
                  <a:pos x="T2" y="T3"/>
                </a:cxn>
                <a:cxn ang="T8">
                  <a:pos x="T4" y="T5"/>
                </a:cxn>
              </a:cxnLst>
              <a:rect l="T9" t="T10" r="T11" b="T12"/>
              <a:pathLst>
                <a:path w="120000" h="120000" extrusionOk="0">
                  <a:moveTo>
                    <a:pt x="0" y="0"/>
                  </a:moveTo>
                  <a:lnTo>
                    <a:pt x="0" y="120000"/>
                  </a:lnTo>
                  <a:lnTo>
                    <a:pt x="120000" y="120000"/>
                  </a:lnTo>
                </a:path>
              </a:pathLst>
            </a:custGeom>
            <a:noFill/>
            <a:ln w="25400" cap="flat" cmpd="sng">
              <a:solidFill>
                <a:srgbClr val="003768"/>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algn="ctr"/>
              <a:endParaRPr lang="en-US" sz="1600"/>
            </a:p>
          </p:txBody>
        </p:sp>
        <p:sp>
          <p:nvSpPr>
            <p:cNvPr id="41" name="Shape 233">
              <a:extLst>
                <a:ext uri="{FF2B5EF4-FFF2-40B4-BE49-F238E27FC236}">
                  <a16:creationId xmlns:a16="http://schemas.microsoft.com/office/drawing/2014/main" id="{54653712-9CC5-4D7A-B52A-9BC209D36BFD}"/>
                </a:ext>
              </a:extLst>
            </p:cNvPr>
            <p:cNvSpPr>
              <a:spLocks noChangeArrowheads="1"/>
            </p:cNvSpPr>
            <p:nvPr/>
          </p:nvSpPr>
          <p:spPr bwMode="auto">
            <a:xfrm>
              <a:off x="862078" y="5117979"/>
              <a:ext cx="1747465" cy="1725410"/>
            </a:xfrm>
            <a:prstGeom prst="roundRect">
              <a:avLst>
                <a:gd name="adj" fmla="val 10000"/>
              </a:avLst>
            </a:prstGeom>
            <a:solidFill>
              <a:schemeClr val="bg1">
                <a:alpha val="89803"/>
              </a:schemeClr>
            </a:solidFill>
            <a:ln w="25400">
              <a:solidFill>
                <a:srgbClr val="003768"/>
              </a:solidFill>
              <a:round/>
              <a:headEnd/>
              <a:tailEnd/>
            </a:ln>
          </p:spPr>
          <p:txBody>
            <a:bodyPr lIns="68569" tIns="68569" rIns="68569" bIns="68569" anchor="ctr"/>
            <a:lstStyle>
              <a:lvl1pPr>
                <a:spcBef>
                  <a:spcPct val="20000"/>
                </a:spcBef>
                <a:buChar char="•"/>
                <a:defRPr sz="3000">
                  <a:solidFill>
                    <a:srgbClr val="0D4376"/>
                  </a:solidFill>
                  <a:latin typeface="Arial" panose="020B0604020202020204" pitchFamily="34" charset="0"/>
                  <a:ea typeface="ヒラギノ角ゴ Pro W3" pitchFamily="1" charset="-128"/>
                </a:defRPr>
              </a:lvl1pPr>
              <a:lvl2pPr marL="742950" indent="-285750">
                <a:spcBef>
                  <a:spcPct val="20000"/>
                </a:spcBef>
                <a:buChar char="–"/>
                <a:defRPr sz="2800">
                  <a:solidFill>
                    <a:srgbClr val="0D4376"/>
                  </a:solidFill>
                  <a:latin typeface="Arial" panose="020B0604020202020204" pitchFamily="34" charset="0"/>
                  <a:ea typeface="ヒラギノ角ゴ Pro W3" pitchFamily="1" charset="-128"/>
                </a:defRPr>
              </a:lvl2pPr>
              <a:lvl3pPr marL="1143000" indent="-228600">
                <a:spcBef>
                  <a:spcPct val="20000"/>
                </a:spcBef>
                <a:buChar char="•"/>
                <a:defRPr sz="2400">
                  <a:solidFill>
                    <a:srgbClr val="0D4376"/>
                  </a:solidFill>
                  <a:latin typeface="Arial" panose="020B0604020202020204" pitchFamily="34" charset="0"/>
                  <a:ea typeface="ヒラギノ角ゴ Pro W3" pitchFamily="1" charset="-128"/>
                </a:defRPr>
              </a:lvl3pPr>
              <a:lvl4pPr marL="1600200" indent="-228600">
                <a:spcBef>
                  <a:spcPct val="20000"/>
                </a:spcBef>
                <a:buChar char="–"/>
                <a:defRPr sz="2000">
                  <a:solidFill>
                    <a:srgbClr val="0D4376"/>
                  </a:solidFill>
                  <a:latin typeface="Arial" panose="020B0604020202020204" pitchFamily="34" charset="0"/>
                  <a:ea typeface="ヒラギノ角ゴ Pro W3" pitchFamily="1" charset="-128"/>
                </a:defRPr>
              </a:lvl4pPr>
              <a:lvl5pPr marL="2057400" indent="-228600">
                <a:spcBef>
                  <a:spcPct val="20000"/>
                </a:spcBef>
                <a:buChar char="»"/>
                <a:defRPr sz="2000">
                  <a:solidFill>
                    <a:srgbClr val="0D4376"/>
                  </a:solidFill>
                  <a:latin typeface="Arial" panose="020B0604020202020204" pitchFamily="34" charset="0"/>
                  <a:ea typeface="ヒラギノ角ゴ Pro W3" pitchFamily="1" charset="-128"/>
                </a:defRPr>
              </a:lvl5pPr>
              <a:lvl6pPr marL="25146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6pPr>
              <a:lvl7pPr marL="29718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7pPr>
              <a:lvl8pPr marL="34290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8pPr>
              <a:lvl9pPr marL="38862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9pPr>
            </a:lstStyle>
            <a:p>
              <a:pPr algn="ctr">
                <a:spcBef>
                  <a:spcPct val="0"/>
                </a:spcBef>
                <a:buFontTx/>
                <a:buNone/>
              </a:pPr>
              <a:endParaRPr lang="en-US" altLang="en-US" sz="1600">
                <a:solidFill>
                  <a:schemeClr val="tx1"/>
                </a:solidFill>
                <a:latin typeface="+mn-lt"/>
              </a:endParaRPr>
            </a:p>
          </p:txBody>
        </p:sp>
        <p:sp>
          <p:nvSpPr>
            <p:cNvPr id="42" name="Shape 234">
              <a:extLst>
                <a:ext uri="{FF2B5EF4-FFF2-40B4-BE49-F238E27FC236}">
                  <a16:creationId xmlns:a16="http://schemas.microsoft.com/office/drawing/2014/main" id="{803D8E33-FC56-4E9D-98B6-242D61225E5A}"/>
                </a:ext>
              </a:extLst>
            </p:cNvPr>
            <p:cNvSpPr txBox="1">
              <a:spLocks noChangeArrowheads="1"/>
            </p:cNvSpPr>
            <p:nvPr/>
          </p:nvSpPr>
          <p:spPr bwMode="auto">
            <a:xfrm>
              <a:off x="894066" y="5523676"/>
              <a:ext cx="1683489" cy="1305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2856" tIns="15225" rIns="22856" bIns="15225" anchor="ctr"/>
            <a:lstStyle>
              <a:lvl1pPr>
                <a:spcBef>
                  <a:spcPct val="20000"/>
                </a:spcBef>
                <a:buChar char="•"/>
                <a:defRPr sz="3000">
                  <a:solidFill>
                    <a:srgbClr val="0D4376"/>
                  </a:solidFill>
                  <a:latin typeface="Arial" panose="020B0604020202020204" pitchFamily="34" charset="0"/>
                  <a:ea typeface="ヒラギノ角ゴ Pro W3" pitchFamily="1" charset="-128"/>
                </a:defRPr>
              </a:lvl1pPr>
              <a:lvl2pPr marL="742950" indent="-285750">
                <a:spcBef>
                  <a:spcPct val="20000"/>
                </a:spcBef>
                <a:buChar char="–"/>
                <a:defRPr sz="2800">
                  <a:solidFill>
                    <a:srgbClr val="0D4376"/>
                  </a:solidFill>
                  <a:latin typeface="Arial" panose="020B0604020202020204" pitchFamily="34" charset="0"/>
                  <a:ea typeface="ヒラギノ角ゴ Pro W3" pitchFamily="1" charset="-128"/>
                </a:defRPr>
              </a:lvl2pPr>
              <a:lvl3pPr marL="1143000" indent="-228600">
                <a:spcBef>
                  <a:spcPct val="20000"/>
                </a:spcBef>
                <a:buChar char="•"/>
                <a:defRPr sz="2400">
                  <a:solidFill>
                    <a:srgbClr val="0D4376"/>
                  </a:solidFill>
                  <a:latin typeface="Arial" panose="020B0604020202020204" pitchFamily="34" charset="0"/>
                  <a:ea typeface="ヒラギノ角ゴ Pro W3" pitchFamily="1" charset="-128"/>
                </a:defRPr>
              </a:lvl3pPr>
              <a:lvl4pPr marL="1600200" indent="-228600">
                <a:spcBef>
                  <a:spcPct val="20000"/>
                </a:spcBef>
                <a:buChar char="–"/>
                <a:defRPr sz="2000">
                  <a:solidFill>
                    <a:srgbClr val="0D4376"/>
                  </a:solidFill>
                  <a:latin typeface="Arial" panose="020B0604020202020204" pitchFamily="34" charset="0"/>
                  <a:ea typeface="ヒラギノ角ゴ Pro W3" pitchFamily="1" charset="-128"/>
                </a:defRPr>
              </a:lvl4pPr>
              <a:lvl5pPr marL="2057400" indent="-228600">
                <a:spcBef>
                  <a:spcPct val="20000"/>
                </a:spcBef>
                <a:buChar char="»"/>
                <a:defRPr sz="2000">
                  <a:solidFill>
                    <a:srgbClr val="0D4376"/>
                  </a:solidFill>
                  <a:latin typeface="Arial" panose="020B0604020202020204" pitchFamily="34" charset="0"/>
                  <a:ea typeface="ヒラギノ角ゴ Pro W3" pitchFamily="1" charset="-128"/>
                </a:defRPr>
              </a:lvl5pPr>
              <a:lvl6pPr marL="25146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6pPr>
              <a:lvl7pPr marL="29718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7pPr>
              <a:lvl8pPr marL="34290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8pPr>
              <a:lvl9pPr marL="38862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9pPr>
            </a:lstStyle>
            <a:p>
              <a:pPr algn="ctr">
                <a:lnSpc>
                  <a:spcPct val="90000"/>
                </a:lnSpc>
                <a:spcBef>
                  <a:spcPct val="0"/>
                </a:spcBef>
                <a:buFontTx/>
                <a:buNone/>
              </a:pPr>
              <a:r>
                <a:rPr lang="en-US" altLang="en-US" sz="1800" b="1" dirty="0">
                  <a:solidFill>
                    <a:srgbClr val="003768"/>
                  </a:solidFill>
                  <a:latin typeface="+mn-lt"/>
                  <a:ea typeface="Source Sans Pro"/>
                  <a:cs typeface="Source Sans Pro"/>
                </a:rPr>
                <a:t>Transfer Pathways</a:t>
              </a:r>
              <a:endParaRPr lang="en-US" altLang="en-US" sz="1800" dirty="0">
                <a:solidFill>
                  <a:schemeClr val="tx1"/>
                </a:solidFill>
                <a:latin typeface="+mn-lt"/>
                <a:cs typeface="Times New Roman" panose="02020603050405020304" pitchFamily="18" charset="0"/>
              </a:endParaRPr>
            </a:p>
            <a:p>
              <a:pPr algn="ctr">
                <a:lnSpc>
                  <a:spcPct val="90000"/>
                </a:lnSpc>
                <a:spcBef>
                  <a:spcPts val="425"/>
                </a:spcBef>
                <a:buFontTx/>
                <a:buNone/>
              </a:pPr>
              <a:r>
                <a:rPr lang="en-US" altLang="en-US" sz="1600" dirty="0">
                  <a:solidFill>
                    <a:srgbClr val="003768"/>
                  </a:solidFill>
                  <a:latin typeface="+mn-lt"/>
                  <a:ea typeface="Source Sans Pro"/>
                  <a:cs typeface="Source Sans Pro"/>
                </a:rPr>
                <a:t>AA/ AS / AE / ADN </a:t>
              </a:r>
              <a:endParaRPr lang="en-US" altLang="en-US" sz="1600" dirty="0">
                <a:solidFill>
                  <a:schemeClr val="tx1"/>
                </a:solidFill>
                <a:latin typeface="+mn-lt"/>
                <a:cs typeface="Times New Roman" panose="02020603050405020304" pitchFamily="18" charset="0"/>
              </a:endParaRPr>
            </a:p>
            <a:p>
              <a:pPr algn="ctr">
                <a:lnSpc>
                  <a:spcPct val="90000"/>
                </a:lnSpc>
                <a:spcBef>
                  <a:spcPts val="425"/>
                </a:spcBef>
                <a:buNone/>
              </a:pPr>
              <a:r>
                <a:rPr lang="en-US" altLang="en-US" sz="1600" dirty="0">
                  <a:solidFill>
                    <a:srgbClr val="003768"/>
                  </a:solidFill>
                  <a:latin typeface="+mn-lt"/>
                  <a:ea typeface="Source Sans Pro"/>
                  <a:cs typeface="Source Sans Pro"/>
                </a:rPr>
                <a:t>AFA-Music/</a:t>
              </a:r>
              <a:r>
                <a:rPr lang="en-US" altLang="en-US" sz="1600" dirty="0">
                  <a:solidFill>
                    <a:srgbClr val="003768"/>
                  </a:solidFill>
                  <a:ea typeface="Source Sans Pro"/>
                  <a:cs typeface="Source Sans Pro"/>
                </a:rPr>
                <a:t>AFA-Theater</a:t>
              </a:r>
            </a:p>
            <a:p>
              <a:pPr algn="ctr">
                <a:lnSpc>
                  <a:spcPct val="90000"/>
                </a:lnSpc>
                <a:spcBef>
                  <a:spcPts val="425"/>
                </a:spcBef>
                <a:buNone/>
              </a:pPr>
              <a:r>
                <a:rPr lang="en-US" altLang="en-US" sz="1600" dirty="0">
                  <a:solidFill>
                    <a:srgbClr val="003768"/>
                  </a:solidFill>
                  <a:ea typeface="Source Sans Pro"/>
                  <a:cs typeface="Source Sans Pro"/>
                </a:rPr>
                <a:t>AFA-Visual Arts</a:t>
              </a:r>
            </a:p>
            <a:p>
              <a:pPr algn="ctr">
                <a:lnSpc>
                  <a:spcPct val="90000"/>
                </a:lnSpc>
                <a:spcBef>
                  <a:spcPts val="425"/>
                </a:spcBef>
                <a:buNone/>
              </a:pPr>
              <a:endParaRPr lang="en-US" altLang="en-US" sz="1600" dirty="0">
                <a:solidFill>
                  <a:srgbClr val="003768"/>
                </a:solidFill>
                <a:latin typeface="+mn-lt"/>
                <a:ea typeface="Source Sans Pro"/>
                <a:cs typeface="Source Sans Pro"/>
              </a:endParaRPr>
            </a:p>
          </p:txBody>
        </p:sp>
        <p:sp>
          <p:nvSpPr>
            <p:cNvPr id="43" name="Shape 235">
              <a:extLst>
                <a:ext uri="{FF2B5EF4-FFF2-40B4-BE49-F238E27FC236}">
                  <a16:creationId xmlns:a16="http://schemas.microsoft.com/office/drawing/2014/main" id="{5FD242E3-6699-44A5-9F2F-B026FEE3FF2A}"/>
                </a:ext>
              </a:extLst>
            </p:cNvPr>
            <p:cNvSpPr>
              <a:spLocks noChangeArrowheads="1"/>
            </p:cNvSpPr>
            <p:nvPr/>
          </p:nvSpPr>
          <p:spPr bwMode="auto">
            <a:xfrm>
              <a:off x="3187615" y="1295400"/>
              <a:ext cx="2184330" cy="1092165"/>
            </a:xfrm>
            <a:prstGeom prst="roundRect">
              <a:avLst>
                <a:gd name="adj" fmla="val 10000"/>
              </a:avLst>
            </a:prstGeom>
            <a:solidFill>
              <a:srgbClr val="003768"/>
            </a:solidFill>
            <a:ln w="25400">
              <a:solidFill>
                <a:srgbClr val="003768"/>
              </a:solidFill>
              <a:round/>
              <a:headEnd/>
              <a:tailEnd/>
            </a:ln>
          </p:spPr>
          <p:txBody>
            <a:bodyPr lIns="68569" tIns="68569" rIns="68569" bIns="68569" anchor="ctr"/>
            <a:lstStyle>
              <a:lvl1pPr>
                <a:spcBef>
                  <a:spcPct val="20000"/>
                </a:spcBef>
                <a:buChar char="•"/>
                <a:defRPr sz="3000">
                  <a:solidFill>
                    <a:srgbClr val="0D4376"/>
                  </a:solidFill>
                  <a:latin typeface="Arial" panose="020B0604020202020204" pitchFamily="34" charset="0"/>
                  <a:ea typeface="ヒラギノ角ゴ Pro W3" pitchFamily="1" charset="-128"/>
                </a:defRPr>
              </a:lvl1pPr>
              <a:lvl2pPr marL="742950" indent="-285750">
                <a:spcBef>
                  <a:spcPct val="20000"/>
                </a:spcBef>
                <a:buChar char="–"/>
                <a:defRPr sz="2800">
                  <a:solidFill>
                    <a:srgbClr val="0D4376"/>
                  </a:solidFill>
                  <a:latin typeface="Arial" panose="020B0604020202020204" pitchFamily="34" charset="0"/>
                  <a:ea typeface="ヒラギノ角ゴ Pro W3" pitchFamily="1" charset="-128"/>
                </a:defRPr>
              </a:lvl2pPr>
              <a:lvl3pPr marL="1143000" indent="-228600">
                <a:spcBef>
                  <a:spcPct val="20000"/>
                </a:spcBef>
                <a:buChar char="•"/>
                <a:defRPr sz="2400">
                  <a:solidFill>
                    <a:srgbClr val="0D4376"/>
                  </a:solidFill>
                  <a:latin typeface="Arial" panose="020B0604020202020204" pitchFamily="34" charset="0"/>
                  <a:ea typeface="ヒラギノ角ゴ Pro W3" pitchFamily="1" charset="-128"/>
                </a:defRPr>
              </a:lvl3pPr>
              <a:lvl4pPr marL="1600200" indent="-228600">
                <a:spcBef>
                  <a:spcPct val="20000"/>
                </a:spcBef>
                <a:buChar char="–"/>
                <a:defRPr sz="2000">
                  <a:solidFill>
                    <a:srgbClr val="0D4376"/>
                  </a:solidFill>
                  <a:latin typeface="Arial" panose="020B0604020202020204" pitchFamily="34" charset="0"/>
                  <a:ea typeface="ヒラギノ角ゴ Pro W3" pitchFamily="1" charset="-128"/>
                </a:defRPr>
              </a:lvl4pPr>
              <a:lvl5pPr marL="2057400" indent="-228600">
                <a:spcBef>
                  <a:spcPct val="20000"/>
                </a:spcBef>
                <a:buChar char="»"/>
                <a:defRPr sz="2000">
                  <a:solidFill>
                    <a:srgbClr val="0D4376"/>
                  </a:solidFill>
                  <a:latin typeface="Arial" panose="020B0604020202020204" pitchFamily="34" charset="0"/>
                  <a:ea typeface="ヒラギノ角ゴ Pro W3" pitchFamily="1" charset="-128"/>
                </a:defRPr>
              </a:lvl5pPr>
              <a:lvl6pPr marL="25146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6pPr>
              <a:lvl7pPr marL="29718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7pPr>
              <a:lvl8pPr marL="34290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8pPr>
              <a:lvl9pPr marL="38862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9pPr>
            </a:lstStyle>
            <a:p>
              <a:pPr algn="ctr">
                <a:spcBef>
                  <a:spcPct val="0"/>
                </a:spcBef>
                <a:buFontTx/>
                <a:buNone/>
              </a:pPr>
              <a:endParaRPr lang="en-US" altLang="en-US" sz="1600">
                <a:solidFill>
                  <a:schemeClr val="tx1"/>
                </a:solidFill>
                <a:latin typeface="+mn-lt"/>
              </a:endParaRPr>
            </a:p>
          </p:txBody>
        </p:sp>
        <p:sp>
          <p:nvSpPr>
            <p:cNvPr id="44" name="Shape 236">
              <a:extLst>
                <a:ext uri="{FF2B5EF4-FFF2-40B4-BE49-F238E27FC236}">
                  <a16:creationId xmlns:a16="http://schemas.microsoft.com/office/drawing/2014/main" id="{C45EAEA2-633A-42DC-BB7C-0451E6C8F7F1}"/>
                </a:ext>
              </a:extLst>
            </p:cNvPr>
            <p:cNvSpPr txBox="1">
              <a:spLocks noChangeArrowheads="1"/>
            </p:cNvSpPr>
            <p:nvPr/>
          </p:nvSpPr>
          <p:spPr bwMode="auto">
            <a:xfrm>
              <a:off x="3219603" y="1327388"/>
              <a:ext cx="2120355" cy="102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4275" tIns="22856" rIns="34275" bIns="22856" anchor="ctr"/>
            <a:lstStyle>
              <a:lvl1pPr>
                <a:spcBef>
                  <a:spcPct val="20000"/>
                </a:spcBef>
                <a:buChar char="•"/>
                <a:defRPr sz="3000">
                  <a:solidFill>
                    <a:srgbClr val="0D4376"/>
                  </a:solidFill>
                  <a:latin typeface="Arial" panose="020B0604020202020204" pitchFamily="34" charset="0"/>
                  <a:ea typeface="ヒラギノ角ゴ Pro W3" pitchFamily="1" charset="-128"/>
                </a:defRPr>
              </a:lvl1pPr>
              <a:lvl2pPr marL="742950" indent="-285750">
                <a:spcBef>
                  <a:spcPct val="20000"/>
                </a:spcBef>
                <a:buChar char="–"/>
                <a:defRPr sz="2800">
                  <a:solidFill>
                    <a:srgbClr val="0D4376"/>
                  </a:solidFill>
                  <a:latin typeface="Arial" panose="020B0604020202020204" pitchFamily="34" charset="0"/>
                  <a:ea typeface="ヒラギノ角ゴ Pro W3" pitchFamily="1" charset="-128"/>
                </a:defRPr>
              </a:lvl2pPr>
              <a:lvl3pPr marL="1143000" indent="-228600">
                <a:spcBef>
                  <a:spcPct val="20000"/>
                </a:spcBef>
                <a:buChar char="•"/>
                <a:defRPr sz="2400">
                  <a:solidFill>
                    <a:srgbClr val="0D4376"/>
                  </a:solidFill>
                  <a:latin typeface="Arial" panose="020B0604020202020204" pitchFamily="34" charset="0"/>
                  <a:ea typeface="ヒラギノ角ゴ Pro W3" pitchFamily="1" charset="-128"/>
                </a:defRPr>
              </a:lvl3pPr>
              <a:lvl4pPr marL="1600200" indent="-228600">
                <a:spcBef>
                  <a:spcPct val="20000"/>
                </a:spcBef>
                <a:buChar char="–"/>
                <a:defRPr sz="2000">
                  <a:solidFill>
                    <a:srgbClr val="0D4376"/>
                  </a:solidFill>
                  <a:latin typeface="Arial" panose="020B0604020202020204" pitchFamily="34" charset="0"/>
                  <a:ea typeface="ヒラギノ角ゴ Pro W3" pitchFamily="1" charset="-128"/>
                </a:defRPr>
              </a:lvl4pPr>
              <a:lvl5pPr marL="2057400" indent="-228600">
                <a:spcBef>
                  <a:spcPct val="20000"/>
                </a:spcBef>
                <a:buChar char="»"/>
                <a:defRPr sz="2000">
                  <a:solidFill>
                    <a:srgbClr val="0D4376"/>
                  </a:solidFill>
                  <a:latin typeface="Arial" panose="020B0604020202020204" pitchFamily="34" charset="0"/>
                  <a:ea typeface="ヒラギノ角ゴ Pro W3" pitchFamily="1" charset="-128"/>
                </a:defRPr>
              </a:lvl5pPr>
              <a:lvl6pPr marL="25146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6pPr>
              <a:lvl7pPr marL="29718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7pPr>
              <a:lvl8pPr marL="34290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8pPr>
              <a:lvl9pPr marL="38862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9pPr>
            </a:lstStyle>
            <a:p>
              <a:pPr algn="ctr">
                <a:lnSpc>
                  <a:spcPct val="90000"/>
                </a:lnSpc>
                <a:spcBef>
                  <a:spcPct val="0"/>
                </a:spcBef>
                <a:buFontTx/>
                <a:buNone/>
              </a:pPr>
              <a:r>
                <a:rPr lang="en-US" altLang="en-US" sz="2000" dirty="0">
                  <a:solidFill>
                    <a:srgbClr val="FFFFFF"/>
                  </a:solidFill>
                  <a:latin typeface="+mn-lt"/>
                  <a:ea typeface="Source Sans Pro"/>
                  <a:cs typeface="Source Sans Pro"/>
                </a:rPr>
                <a:t>Career and Technical Education (CTE)</a:t>
              </a:r>
              <a:endParaRPr lang="en-US" altLang="en-US" sz="2000" dirty="0">
                <a:solidFill>
                  <a:schemeClr val="tx1"/>
                </a:solidFill>
                <a:latin typeface="+mn-lt"/>
                <a:cs typeface="Times New Roman" panose="02020603050405020304" pitchFamily="18" charset="0"/>
              </a:endParaRPr>
            </a:p>
          </p:txBody>
        </p:sp>
        <p:sp>
          <p:nvSpPr>
            <p:cNvPr id="45" name="Shape 237">
              <a:extLst>
                <a:ext uri="{FF2B5EF4-FFF2-40B4-BE49-F238E27FC236}">
                  <a16:creationId xmlns:a16="http://schemas.microsoft.com/office/drawing/2014/main" id="{24AE6E54-52EA-468A-8F50-F4A9C2DB3D63}"/>
                </a:ext>
              </a:extLst>
            </p:cNvPr>
            <p:cNvSpPr>
              <a:spLocks/>
            </p:cNvSpPr>
            <p:nvPr/>
          </p:nvSpPr>
          <p:spPr bwMode="auto">
            <a:xfrm>
              <a:off x="3406049" y="2387566"/>
              <a:ext cx="218433" cy="1280847"/>
            </a:xfrm>
            <a:custGeom>
              <a:avLst/>
              <a:gdLst>
                <a:gd name="T0" fmla="*/ 0 w 120000"/>
                <a:gd name="T1" fmla="*/ 0 h 120000"/>
                <a:gd name="T2" fmla="*/ 0 w 120000"/>
                <a:gd name="T3" fmla="*/ 1557561826 h 120000"/>
                <a:gd name="T4" fmla="*/ 1317435 w 120000"/>
                <a:gd name="T5" fmla="*/ 1557561826 h 120000"/>
                <a:gd name="T6" fmla="*/ 0 60000 65536"/>
                <a:gd name="T7" fmla="*/ 0 60000 65536"/>
                <a:gd name="T8" fmla="*/ 0 60000 65536"/>
                <a:gd name="T9" fmla="*/ 0 w 120000"/>
                <a:gd name="T10" fmla="*/ 0 h 120000"/>
                <a:gd name="T11" fmla="*/ 120000 w 120000"/>
                <a:gd name="T12" fmla="*/ 120000 h 120000"/>
              </a:gdLst>
              <a:ahLst/>
              <a:cxnLst>
                <a:cxn ang="T6">
                  <a:pos x="T0" y="T1"/>
                </a:cxn>
                <a:cxn ang="T7">
                  <a:pos x="T2" y="T3"/>
                </a:cxn>
                <a:cxn ang="T8">
                  <a:pos x="T4" y="T5"/>
                </a:cxn>
              </a:cxnLst>
              <a:rect l="T9" t="T10" r="T11" b="T12"/>
              <a:pathLst>
                <a:path w="120000" h="120000" extrusionOk="0">
                  <a:moveTo>
                    <a:pt x="0" y="0"/>
                  </a:moveTo>
                  <a:lnTo>
                    <a:pt x="0" y="120000"/>
                  </a:lnTo>
                  <a:lnTo>
                    <a:pt x="120000" y="120000"/>
                  </a:lnTo>
                </a:path>
              </a:pathLst>
            </a:custGeom>
            <a:noFill/>
            <a:ln w="25400" cap="flat" cmpd="sng">
              <a:solidFill>
                <a:srgbClr val="003768"/>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algn="ctr"/>
              <a:endParaRPr lang="en-US" sz="1600"/>
            </a:p>
          </p:txBody>
        </p:sp>
        <p:sp>
          <p:nvSpPr>
            <p:cNvPr id="46" name="Shape 238">
              <a:extLst>
                <a:ext uri="{FF2B5EF4-FFF2-40B4-BE49-F238E27FC236}">
                  <a16:creationId xmlns:a16="http://schemas.microsoft.com/office/drawing/2014/main" id="{E629BFB0-BEE4-451A-8D41-0B7C8B949C83}"/>
                </a:ext>
              </a:extLst>
            </p:cNvPr>
            <p:cNvSpPr>
              <a:spLocks noChangeArrowheads="1"/>
            </p:cNvSpPr>
            <p:nvPr/>
          </p:nvSpPr>
          <p:spPr bwMode="auto">
            <a:xfrm>
              <a:off x="3624481" y="2576358"/>
              <a:ext cx="1747466" cy="2228856"/>
            </a:xfrm>
            <a:prstGeom prst="roundRect">
              <a:avLst>
                <a:gd name="adj" fmla="val 10000"/>
              </a:avLst>
            </a:prstGeom>
            <a:solidFill>
              <a:schemeClr val="bg1">
                <a:alpha val="89803"/>
              </a:schemeClr>
            </a:solidFill>
            <a:ln w="25400">
              <a:solidFill>
                <a:srgbClr val="003768"/>
              </a:solidFill>
              <a:round/>
              <a:headEnd/>
              <a:tailEnd/>
            </a:ln>
          </p:spPr>
          <p:txBody>
            <a:bodyPr lIns="68569" tIns="68569" rIns="68569" bIns="68569" anchor="ctr"/>
            <a:lstStyle>
              <a:lvl1pPr>
                <a:spcBef>
                  <a:spcPct val="20000"/>
                </a:spcBef>
                <a:buChar char="•"/>
                <a:defRPr sz="3000">
                  <a:solidFill>
                    <a:srgbClr val="0D4376"/>
                  </a:solidFill>
                  <a:latin typeface="Arial" panose="020B0604020202020204" pitchFamily="34" charset="0"/>
                  <a:ea typeface="ヒラギノ角ゴ Pro W3" pitchFamily="1" charset="-128"/>
                </a:defRPr>
              </a:lvl1pPr>
              <a:lvl2pPr marL="742950" indent="-285750">
                <a:spcBef>
                  <a:spcPct val="20000"/>
                </a:spcBef>
                <a:buChar char="–"/>
                <a:defRPr sz="2800">
                  <a:solidFill>
                    <a:srgbClr val="0D4376"/>
                  </a:solidFill>
                  <a:latin typeface="Arial" panose="020B0604020202020204" pitchFamily="34" charset="0"/>
                  <a:ea typeface="ヒラギノ角ゴ Pro W3" pitchFamily="1" charset="-128"/>
                </a:defRPr>
              </a:lvl2pPr>
              <a:lvl3pPr marL="1143000" indent="-228600">
                <a:spcBef>
                  <a:spcPct val="20000"/>
                </a:spcBef>
                <a:buChar char="•"/>
                <a:defRPr sz="2400">
                  <a:solidFill>
                    <a:srgbClr val="0D4376"/>
                  </a:solidFill>
                  <a:latin typeface="Arial" panose="020B0604020202020204" pitchFamily="34" charset="0"/>
                  <a:ea typeface="ヒラギノ角ゴ Pro W3" pitchFamily="1" charset="-128"/>
                </a:defRPr>
              </a:lvl3pPr>
              <a:lvl4pPr marL="1600200" indent="-228600">
                <a:spcBef>
                  <a:spcPct val="20000"/>
                </a:spcBef>
                <a:buChar char="–"/>
                <a:defRPr sz="2000">
                  <a:solidFill>
                    <a:srgbClr val="0D4376"/>
                  </a:solidFill>
                  <a:latin typeface="Arial" panose="020B0604020202020204" pitchFamily="34" charset="0"/>
                  <a:ea typeface="ヒラギノ角ゴ Pro W3" pitchFamily="1" charset="-128"/>
                </a:defRPr>
              </a:lvl4pPr>
              <a:lvl5pPr marL="2057400" indent="-228600">
                <a:spcBef>
                  <a:spcPct val="20000"/>
                </a:spcBef>
                <a:buChar char="»"/>
                <a:defRPr sz="2000">
                  <a:solidFill>
                    <a:srgbClr val="0D4376"/>
                  </a:solidFill>
                  <a:latin typeface="Arial" panose="020B0604020202020204" pitchFamily="34" charset="0"/>
                  <a:ea typeface="ヒラギノ角ゴ Pro W3" pitchFamily="1" charset="-128"/>
                </a:defRPr>
              </a:lvl5pPr>
              <a:lvl6pPr marL="25146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6pPr>
              <a:lvl7pPr marL="29718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7pPr>
              <a:lvl8pPr marL="34290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8pPr>
              <a:lvl9pPr marL="38862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9pPr>
            </a:lstStyle>
            <a:p>
              <a:pPr algn="ctr">
                <a:spcBef>
                  <a:spcPct val="0"/>
                </a:spcBef>
                <a:buFontTx/>
                <a:buNone/>
              </a:pPr>
              <a:endParaRPr lang="en-US" altLang="en-US" sz="1600">
                <a:solidFill>
                  <a:schemeClr val="tx1"/>
                </a:solidFill>
                <a:latin typeface="+mn-lt"/>
              </a:endParaRPr>
            </a:p>
          </p:txBody>
        </p:sp>
        <p:sp>
          <p:nvSpPr>
            <p:cNvPr id="47" name="Shape 239">
              <a:extLst>
                <a:ext uri="{FF2B5EF4-FFF2-40B4-BE49-F238E27FC236}">
                  <a16:creationId xmlns:a16="http://schemas.microsoft.com/office/drawing/2014/main" id="{45816B87-D56E-49EF-858B-716058F12229}"/>
                </a:ext>
              </a:extLst>
            </p:cNvPr>
            <p:cNvSpPr txBox="1"/>
            <p:nvPr/>
          </p:nvSpPr>
          <p:spPr>
            <a:xfrm>
              <a:off x="3675323" y="2711313"/>
              <a:ext cx="1644667" cy="1913221"/>
            </a:xfrm>
            <a:prstGeom prst="rect">
              <a:avLst/>
            </a:prstGeom>
            <a:noFill/>
            <a:ln>
              <a:noFill/>
            </a:ln>
          </p:spPr>
          <p:txBody>
            <a:bodyPr lIns="19988" tIns="13331" rIns="19988" bIns="13331" anchor="ctr"/>
            <a:lstStyle/>
            <a:p>
              <a:pPr algn="ctr">
                <a:lnSpc>
                  <a:spcPct val="90000"/>
                </a:lnSpc>
                <a:spcBef>
                  <a:spcPts val="0"/>
                </a:spcBef>
                <a:spcAft>
                  <a:spcPts val="0"/>
                </a:spcAft>
                <a:defRPr/>
              </a:pPr>
              <a:r>
                <a:rPr lang="en-US" b="1" u="sng" dirty="0">
                  <a:solidFill>
                    <a:srgbClr val="003768"/>
                  </a:solidFill>
                  <a:ea typeface="Source Sans Pro"/>
                  <a:cs typeface="Source Sans Pro"/>
                </a:rPr>
                <a:t>Curriculum</a:t>
              </a:r>
              <a:endParaRPr lang="en-US" dirty="0">
                <a:ea typeface="Times New Roman" panose="02020603050405020304" pitchFamily="18" charset="0"/>
              </a:endParaRPr>
            </a:p>
            <a:p>
              <a:pPr algn="ctr">
                <a:lnSpc>
                  <a:spcPct val="90000"/>
                </a:lnSpc>
                <a:spcBef>
                  <a:spcPts val="370"/>
                </a:spcBef>
                <a:spcAft>
                  <a:spcPts val="0"/>
                </a:spcAft>
                <a:defRPr/>
              </a:pPr>
              <a:r>
                <a:rPr lang="en-US" b="1" dirty="0">
                  <a:solidFill>
                    <a:srgbClr val="003768"/>
                  </a:solidFill>
                  <a:ea typeface="Source Sans Pro"/>
                  <a:cs typeface="Source Sans Pro"/>
                </a:rPr>
                <a:t>Freshmen / Sophomores:</a:t>
              </a:r>
              <a:endParaRPr lang="en-US" dirty="0">
                <a:ea typeface="Times New Roman" panose="02020603050405020304" pitchFamily="18" charset="0"/>
              </a:endParaRPr>
            </a:p>
            <a:p>
              <a:pPr algn="ctr">
                <a:lnSpc>
                  <a:spcPct val="90000"/>
                </a:lnSpc>
                <a:spcBef>
                  <a:spcPts val="370"/>
                </a:spcBef>
                <a:spcAft>
                  <a:spcPts val="0"/>
                </a:spcAft>
                <a:defRPr/>
              </a:pPr>
              <a:r>
                <a:rPr lang="en-US" sz="1600" dirty="0">
                  <a:solidFill>
                    <a:srgbClr val="003768"/>
                  </a:solidFill>
                  <a:ea typeface="Source Sans Pro"/>
                  <a:cs typeface="Source Sans Pro"/>
                </a:rPr>
                <a:t>Select Options</a:t>
              </a:r>
              <a:endParaRPr lang="en-US" sz="1600" dirty="0">
                <a:ea typeface="Times New Roman" panose="02020603050405020304" pitchFamily="18" charset="0"/>
              </a:endParaRPr>
            </a:p>
            <a:p>
              <a:pPr algn="ctr">
                <a:lnSpc>
                  <a:spcPct val="90000"/>
                </a:lnSpc>
                <a:spcBef>
                  <a:spcPts val="370"/>
                </a:spcBef>
                <a:spcAft>
                  <a:spcPts val="0"/>
                </a:spcAft>
                <a:defRPr/>
              </a:pPr>
              <a:r>
                <a:rPr lang="en-US" b="1" dirty="0">
                  <a:solidFill>
                    <a:srgbClr val="003768"/>
                  </a:solidFill>
                  <a:ea typeface="Source Sans Pro"/>
                  <a:cs typeface="Source Sans Pro"/>
                </a:rPr>
                <a:t>Juniors &amp; Seniors:</a:t>
              </a:r>
              <a:endParaRPr lang="en-US" dirty="0">
                <a:ea typeface="Times New Roman" panose="02020603050405020304" pitchFamily="18" charset="0"/>
              </a:endParaRPr>
            </a:p>
            <a:p>
              <a:pPr algn="ctr">
                <a:lnSpc>
                  <a:spcPct val="90000"/>
                </a:lnSpc>
                <a:spcBef>
                  <a:spcPts val="370"/>
                </a:spcBef>
                <a:spcAft>
                  <a:spcPts val="0"/>
                </a:spcAft>
                <a:defRPr/>
              </a:pPr>
              <a:r>
                <a:rPr lang="en-US" sz="1600" dirty="0">
                  <a:solidFill>
                    <a:srgbClr val="003768"/>
                  </a:solidFill>
                  <a:ea typeface="Source Sans Pro"/>
                  <a:cs typeface="Source Sans Pro"/>
                </a:rPr>
                <a:t>Certificates &amp; Diplomas</a:t>
              </a:r>
              <a:endParaRPr lang="en-US" sz="1600" dirty="0">
                <a:ea typeface="Times New Roman" panose="02020603050405020304" pitchFamily="18" charset="0"/>
              </a:endParaRPr>
            </a:p>
          </p:txBody>
        </p:sp>
        <p:sp>
          <p:nvSpPr>
            <p:cNvPr id="48" name="Shape 240">
              <a:extLst>
                <a:ext uri="{FF2B5EF4-FFF2-40B4-BE49-F238E27FC236}">
                  <a16:creationId xmlns:a16="http://schemas.microsoft.com/office/drawing/2014/main" id="{BD1BF621-A9CC-43FB-A74C-1F6EBD341528}"/>
                </a:ext>
              </a:extLst>
            </p:cNvPr>
            <p:cNvSpPr>
              <a:spLocks/>
            </p:cNvSpPr>
            <p:nvPr/>
          </p:nvSpPr>
          <p:spPr bwMode="auto">
            <a:xfrm>
              <a:off x="3406049" y="2387566"/>
              <a:ext cx="218433" cy="3363657"/>
            </a:xfrm>
            <a:custGeom>
              <a:avLst/>
              <a:gdLst>
                <a:gd name="T0" fmla="*/ 0 w 120000"/>
                <a:gd name="T1" fmla="*/ 0 h 120000"/>
                <a:gd name="T2" fmla="*/ 0 w 120000"/>
                <a:gd name="T3" fmla="*/ 2147483646 h 120000"/>
                <a:gd name="T4" fmla="*/ 1317435 w 120000"/>
                <a:gd name="T5" fmla="*/ 2147483646 h 120000"/>
                <a:gd name="T6" fmla="*/ 0 60000 65536"/>
                <a:gd name="T7" fmla="*/ 0 60000 65536"/>
                <a:gd name="T8" fmla="*/ 0 60000 65536"/>
                <a:gd name="T9" fmla="*/ 0 w 120000"/>
                <a:gd name="T10" fmla="*/ 0 h 120000"/>
                <a:gd name="T11" fmla="*/ 120000 w 120000"/>
                <a:gd name="T12" fmla="*/ 120000 h 120000"/>
              </a:gdLst>
              <a:ahLst/>
              <a:cxnLst>
                <a:cxn ang="T6">
                  <a:pos x="T0" y="T1"/>
                </a:cxn>
                <a:cxn ang="T7">
                  <a:pos x="T2" y="T3"/>
                </a:cxn>
                <a:cxn ang="T8">
                  <a:pos x="T4" y="T5"/>
                </a:cxn>
              </a:cxnLst>
              <a:rect l="T9" t="T10" r="T11" b="T12"/>
              <a:pathLst>
                <a:path w="120000" h="120000" extrusionOk="0">
                  <a:moveTo>
                    <a:pt x="0" y="0"/>
                  </a:moveTo>
                  <a:lnTo>
                    <a:pt x="0" y="119999"/>
                  </a:lnTo>
                  <a:lnTo>
                    <a:pt x="120000" y="119999"/>
                  </a:lnTo>
                </a:path>
              </a:pathLst>
            </a:custGeom>
            <a:noFill/>
            <a:ln w="25400" cap="flat" cmpd="sng">
              <a:solidFill>
                <a:srgbClr val="003768"/>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algn="ctr"/>
              <a:endParaRPr lang="en-US" sz="1600"/>
            </a:p>
          </p:txBody>
        </p:sp>
        <p:sp>
          <p:nvSpPr>
            <p:cNvPr id="49" name="Shape 241">
              <a:extLst>
                <a:ext uri="{FF2B5EF4-FFF2-40B4-BE49-F238E27FC236}">
                  <a16:creationId xmlns:a16="http://schemas.microsoft.com/office/drawing/2014/main" id="{8CE74773-A28C-4693-8A15-EC0FEBBCC8A2}"/>
                </a:ext>
              </a:extLst>
            </p:cNvPr>
            <p:cNvSpPr>
              <a:spLocks noChangeArrowheads="1"/>
            </p:cNvSpPr>
            <p:nvPr/>
          </p:nvSpPr>
          <p:spPr bwMode="auto">
            <a:xfrm>
              <a:off x="3624482" y="4949262"/>
              <a:ext cx="1747466" cy="2032662"/>
            </a:xfrm>
            <a:prstGeom prst="roundRect">
              <a:avLst>
                <a:gd name="adj" fmla="val 10000"/>
              </a:avLst>
            </a:prstGeom>
            <a:solidFill>
              <a:schemeClr val="bg1">
                <a:alpha val="89803"/>
              </a:schemeClr>
            </a:solidFill>
            <a:ln w="25400">
              <a:solidFill>
                <a:srgbClr val="003768"/>
              </a:solidFill>
              <a:round/>
              <a:headEnd/>
              <a:tailEnd/>
            </a:ln>
          </p:spPr>
          <p:txBody>
            <a:bodyPr lIns="68569" tIns="68569" rIns="68569" bIns="68569" anchor="ctr"/>
            <a:lstStyle>
              <a:lvl1pPr>
                <a:spcBef>
                  <a:spcPct val="20000"/>
                </a:spcBef>
                <a:buChar char="•"/>
                <a:defRPr sz="3000">
                  <a:solidFill>
                    <a:srgbClr val="0D4376"/>
                  </a:solidFill>
                  <a:latin typeface="Arial" panose="020B0604020202020204" pitchFamily="34" charset="0"/>
                  <a:ea typeface="ヒラギノ角ゴ Pro W3" pitchFamily="1" charset="-128"/>
                </a:defRPr>
              </a:lvl1pPr>
              <a:lvl2pPr marL="742950" indent="-285750">
                <a:spcBef>
                  <a:spcPct val="20000"/>
                </a:spcBef>
                <a:buChar char="–"/>
                <a:defRPr sz="2800">
                  <a:solidFill>
                    <a:srgbClr val="0D4376"/>
                  </a:solidFill>
                  <a:latin typeface="Arial" panose="020B0604020202020204" pitchFamily="34" charset="0"/>
                  <a:ea typeface="ヒラギノ角ゴ Pro W3" pitchFamily="1" charset="-128"/>
                </a:defRPr>
              </a:lvl2pPr>
              <a:lvl3pPr marL="1143000" indent="-228600">
                <a:spcBef>
                  <a:spcPct val="20000"/>
                </a:spcBef>
                <a:buChar char="•"/>
                <a:defRPr sz="2400">
                  <a:solidFill>
                    <a:srgbClr val="0D4376"/>
                  </a:solidFill>
                  <a:latin typeface="Arial" panose="020B0604020202020204" pitchFamily="34" charset="0"/>
                  <a:ea typeface="ヒラギノ角ゴ Pro W3" pitchFamily="1" charset="-128"/>
                </a:defRPr>
              </a:lvl3pPr>
              <a:lvl4pPr marL="1600200" indent="-228600">
                <a:spcBef>
                  <a:spcPct val="20000"/>
                </a:spcBef>
                <a:buChar char="–"/>
                <a:defRPr sz="2000">
                  <a:solidFill>
                    <a:srgbClr val="0D4376"/>
                  </a:solidFill>
                  <a:latin typeface="Arial" panose="020B0604020202020204" pitchFamily="34" charset="0"/>
                  <a:ea typeface="ヒラギノ角ゴ Pro W3" pitchFamily="1" charset="-128"/>
                </a:defRPr>
              </a:lvl4pPr>
              <a:lvl5pPr marL="2057400" indent="-228600">
                <a:spcBef>
                  <a:spcPct val="20000"/>
                </a:spcBef>
                <a:buChar char="»"/>
                <a:defRPr sz="2000">
                  <a:solidFill>
                    <a:srgbClr val="0D4376"/>
                  </a:solidFill>
                  <a:latin typeface="Arial" panose="020B0604020202020204" pitchFamily="34" charset="0"/>
                  <a:ea typeface="ヒラギノ角ゴ Pro W3" pitchFamily="1" charset="-128"/>
                </a:defRPr>
              </a:lvl5pPr>
              <a:lvl6pPr marL="25146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6pPr>
              <a:lvl7pPr marL="29718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7pPr>
              <a:lvl8pPr marL="34290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8pPr>
              <a:lvl9pPr marL="38862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9pPr>
            </a:lstStyle>
            <a:p>
              <a:pPr algn="ctr">
                <a:spcBef>
                  <a:spcPct val="0"/>
                </a:spcBef>
                <a:buFontTx/>
                <a:buNone/>
              </a:pPr>
              <a:endParaRPr lang="en-US" altLang="en-US" sz="1600">
                <a:solidFill>
                  <a:schemeClr val="tx1"/>
                </a:solidFill>
                <a:latin typeface="+mn-lt"/>
              </a:endParaRPr>
            </a:p>
          </p:txBody>
        </p:sp>
        <p:sp>
          <p:nvSpPr>
            <p:cNvPr id="50" name="Shape 242">
              <a:extLst>
                <a:ext uri="{FF2B5EF4-FFF2-40B4-BE49-F238E27FC236}">
                  <a16:creationId xmlns:a16="http://schemas.microsoft.com/office/drawing/2014/main" id="{B520B214-CC11-49E5-980D-7406F486BFEA}"/>
                </a:ext>
              </a:extLst>
            </p:cNvPr>
            <p:cNvSpPr txBox="1"/>
            <p:nvPr/>
          </p:nvSpPr>
          <p:spPr>
            <a:xfrm>
              <a:off x="3671931" y="4995885"/>
              <a:ext cx="1653146" cy="2032661"/>
            </a:xfrm>
            <a:prstGeom prst="rect">
              <a:avLst/>
            </a:prstGeom>
            <a:noFill/>
            <a:ln>
              <a:noFill/>
            </a:ln>
          </p:spPr>
          <p:txBody>
            <a:bodyPr lIns="19988" tIns="13331" rIns="19988" bIns="13331" anchor="ctr"/>
            <a:lstStyle/>
            <a:p>
              <a:pPr algn="ctr">
                <a:lnSpc>
                  <a:spcPct val="90000"/>
                </a:lnSpc>
                <a:spcBef>
                  <a:spcPts val="0"/>
                </a:spcBef>
                <a:spcAft>
                  <a:spcPts val="0"/>
                </a:spcAft>
                <a:defRPr/>
              </a:pPr>
              <a:r>
                <a:rPr lang="en-US" sz="1600" b="1" u="sng" dirty="0">
                  <a:solidFill>
                    <a:srgbClr val="003768"/>
                  </a:solidFill>
                  <a:ea typeface="Source Sans Pro"/>
                  <a:cs typeface="Source Sans Pro"/>
                </a:rPr>
                <a:t>Workforce Continuing Ed</a:t>
              </a:r>
              <a:endParaRPr lang="en-US" sz="1600" dirty="0">
                <a:ea typeface="Times New Roman" panose="02020603050405020304" pitchFamily="18" charset="0"/>
              </a:endParaRPr>
            </a:p>
            <a:p>
              <a:pPr algn="ctr">
                <a:lnSpc>
                  <a:spcPct val="90000"/>
                </a:lnSpc>
                <a:spcBef>
                  <a:spcPts val="370"/>
                </a:spcBef>
                <a:spcAft>
                  <a:spcPts val="0"/>
                </a:spcAft>
                <a:defRPr/>
              </a:pPr>
              <a:r>
                <a:rPr lang="en-US" sz="1600" b="1" dirty="0">
                  <a:solidFill>
                    <a:srgbClr val="003768"/>
                  </a:solidFill>
                  <a:ea typeface="Source Sans Pro"/>
                  <a:cs typeface="Source Sans Pro"/>
                </a:rPr>
                <a:t>Juniors &amp; Seniors Only</a:t>
              </a:r>
              <a:endParaRPr lang="en-US" sz="1600" dirty="0">
                <a:ea typeface="Times New Roman" panose="02020603050405020304" pitchFamily="18" charset="0"/>
              </a:endParaRPr>
            </a:p>
            <a:p>
              <a:pPr algn="ctr">
                <a:lnSpc>
                  <a:spcPct val="90000"/>
                </a:lnSpc>
                <a:spcBef>
                  <a:spcPts val="370"/>
                </a:spcBef>
                <a:spcAft>
                  <a:spcPts val="0"/>
                </a:spcAft>
                <a:defRPr/>
              </a:pPr>
              <a:r>
                <a:rPr lang="en-US" sz="1600" dirty="0">
                  <a:solidFill>
                    <a:srgbClr val="003768"/>
                  </a:solidFill>
                  <a:ea typeface="Source Sans Pro"/>
                  <a:cs typeface="Source Sans Pro"/>
                </a:rPr>
                <a:t>State and Industry Recognized Credentials</a:t>
              </a:r>
              <a:endParaRPr lang="en-US" sz="1600" dirty="0">
                <a:ea typeface="Times New Roman" panose="02020603050405020304" pitchFamily="18" charset="0"/>
              </a:endParaRPr>
            </a:p>
          </p:txBody>
        </p:sp>
        <p:sp>
          <p:nvSpPr>
            <p:cNvPr id="51" name="Shape 243">
              <a:extLst>
                <a:ext uri="{FF2B5EF4-FFF2-40B4-BE49-F238E27FC236}">
                  <a16:creationId xmlns:a16="http://schemas.microsoft.com/office/drawing/2014/main" id="{873DB621-CF08-4F18-8B20-68637553DC8A}"/>
                </a:ext>
              </a:extLst>
            </p:cNvPr>
            <p:cNvSpPr>
              <a:spLocks noChangeArrowheads="1"/>
            </p:cNvSpPr>
            <p:nvPr/>
          </p:nvSpPr>
          <p:spPr bwMode="auto">
            <a:xfrm>
              <a:off x="5918030" y="1295400"/>
              <a:ext cx="2184330" cy="1092165"/>
            </a:xfrm>
            <a:prstGeom prst="roundRect">
              <a:avLst>
                <a:gd name="adj" fmla="val 10000"/>
              </a:avLst>
            </a:prstGeom>
            <a:solidFill>
              <a:srgbClr val="003768"/>
            </a:solidFill>
            <a:ln w="25400">
              <a:solidFill>
                <a:srgbClr val="003768"/>
              </a:solidFill>
              <a:round/>
              <a:headEnd/>
              <a:tailEnd/>
            </a:ln>
          </p:spPr>
          <p:txBody>
            <a:bodyPr lIns="68569" tIns="68569" rIns="68569" bIns="68569" anchor="ctr"/>
            <a:lstStyle>
              <a:lvl1pPr>
                <a:spcBef>
                  <a:spcPct val="20000"/>
                </a:spcBef>
                <a:buChar char="•"/>
                <a:defRPr sz="3000">
                  <a:solidFill>
                    <a:srgbClr val="0D4376"/>
                  </a:solidFill>
                  <a:latin typeface="Arial" panose="020B0604020202020204" pitchFamily="34" charset="0"/>
                  <a:ea typeface="ヒラギノ角ゴ Pro W3" pitchFamily="1" charset="-128"/>
                </a:defRPr>
              </a:lvl1pPr>
              <a:lvl2pPr marL="742950" indent="-285750">
                <a:spcBef>
                  <a:spcPct val="20000"/>
                </a:spcBef>
                <a:buChar char="–"/>
                <a:defRPr sz="2800">
                  <a:solidFill>
                    <a:srgbClr val="0D4376"/>
                  </a:solidFill>
                  <a:latin typeface="Arial" panose="020B0604020202020204" pitchFamily="34" charset="0"/>
                  <a:ea typeface="ヒラギノ角ゴ Pro W3" pitchFamily="1" charset="-128"/>
                </a:defRPr>
              </a:lvl2pPr>
              <a:lvl3pPr marL="1143000" indent="-228600">
                <a:spcBef>
                  <a:spcPct val="20000"/>
                </a:spcBef>
                <a:buChar char="•"/>
                <a:defRPr sz="2400">
                  <a:solidFill>
                    <a:srgbClr val="0D4376"/>
                  </a:solidFill>
                  <a:latin typeface="Arial" panose="020B0604020202020204" pitchFamily="34" charset="0"/>
                  <a:ea typeface="ヒラギノ角ゴ Pro W3" pitchFamily="1" charset="-128"/>
                </a:defRPr>
              </a:lvl3pPr>
              <a:lvl4pPr marL="1600200" indent="-228600">
                <a:spcBef>
                  <a:spcPct val="20000"/>
                </a:spcBef>
                <a:buChar char="–"/>
                <a:defRPr sz="2000">
                  <a:solidFill>
                    <a:srgbClr val="0D4376"/>
                  </a:solidFill>
                  <a:latin typeface="Arial" panose="020B0604020202020204" pitchFamily="34" charset="0"/>
                  <a:ea typeface="ヒラギノ角ゴ Pro W3" pitchFamily="1" charset="-128"/>
                </a:defRPr>
              </a:lvl4pPr>
              <a:lvl5pPr marL="2057400" indent="-228600">
                <a:spcBef>
                  <a:spcPct val="20000"/>
                </a:spcBef>
                <a:buChar char="»"/>
                <a:defRPr sz="2000">
                  <a:solidFill>
                    <a:srgbClr val="0D4376"/>
                  </a:solidFill>
                  <a:latin typeface="Arial" panose="020B0604020202020204" pitchFamily="34" charset="0"/>
                  <a:ea typeface="ヒラギノ角ゴ Pro W3" pitchFamily="1" charset="-128"/>
                </a:defRPr>
              </a:lvl5pPr>
              <a:lvl6pPr marL="25146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6pPr>
              <a:lvl7pPr marL="29718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7pPr>
              <a:lvl8pPr marL="34290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8pPr>
              <a:lvl9pPr marL="38862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9pPr>
            </a:lstStyle>
            <a:p>
              <a:pPr algn="ctr">
                <a:spcBef>
                  <a:spcPct val="0"/>
                </a:spcBef>
                <a:buFontTx/>
                <a:buNone/>
              </a:pPr>
              <a:endParaRPr lang="en-US" altLang="en-US" sz="1600">
                <a:solidFill>
                  <a:schemeClr val="tx1"/>
                </a:solidFill>
                <a:latin typeface="+mn-lt"/>
              </a:endParaRPr>
            </a:p>
          </p:txBody>
        </p:sp>
        <p:sp>
          <p:nvSpPr>
            <p:cNvPr id="52" name="Shape 244">
              <a:extLst>
                <a:ext uri="{FF2B5EF4-FFF2-40B4-BE49-F238E27FC236}">
                  <a16:creationId xmlns:a16="http://schemas.microsoft.com/office/drawing/2014/main" id="{31E915EA-D3AF-467F-8656-69970E8E8F20}"/>
                </a:ext>
              </a:extLst>
            </p:cNvPr>
            <p:cNvSpPr txBox="1">
              <a:spLocks noChangeArrowheads="1"/>
            </p:cNvSpPr>
            <p:nvPr/>
          </p:nvSpPr>
          <p:spPr bwMode="auto">
            <a:xfrm>
              <a:off x="5949439" y="1327386"/>
              <a:ext cx="2120935" cy="1028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4275" tIns="22856" rIns="34275" bIns="22856" anchor="ctr"/>
            <a:lstStyle>
              <a:lvl1pPr>
                <a:spcBef>
                  <a:spcPct val="20000"/>
                </a:spcBef>
                <a:buChar char="•"/>
                <a:defRPr sz="3000">
                  <a:solidFill>
                    <a:srgbClr val="0D4376"/>
                  </a:solidFill>
                  <a:latin typeface="Arial" panose="020B0604020202020204" pitchFamily="34" charset="0"/>
                  <a:ea typeface="ヒラギノ角ゴ Pro W3" pitchFamily="1" charset="-128"/>
                </a:defRPr>
              </a:lvl1pPr>
              <a:lvl2pPr marL="742950" indent="-285750">
                <a:spcBef>
                  <a:spcPct val="20000"/>
                </a:spcBef>
                <a:buChar char="–"/>
                <a:defRPr sz="2800">
                  <a:solidFill>
                    <a:srgbClr val="0D4376"/>
                  </a:solidFill>
                  <a:latin typeface="Arial" panose="020B0604020202020204" pitchFamily="34" charset="0"/>
                  <a:ea typeface="ヒラギノ角ゴ Pro W3" pitchFamily="1" charset="-128"/>
                </a:defRPr>
              </a:lvl2pPr>
              <a:lvl3pPr marL="1143000" indent="-228600">
                <a:spcBef>
                  <a:spcPct val="20000"/>
                </a:spcBef>
                <a:buChar char="•"/>
                <a:defRPr sz="2400">
                  <a:solidFill>
                    <a:srgbClr val="0D4376"/>
                  </a:solidFill>
                  <a:latin typeface="Arial" panose="020B0604020202020204" pitchFamily="34" charset="0"/>
                  <a:ea typeface="ヒラギノ角ゴ Pro W3" pitchFamily="1" charset="-128"/>
                </a:defRPr>
              </a:lvl3pPr>
              <a:lvl4pPr marL="1600200" indent="-228600">
                <a:spcBef>
                  <a:spcPct val="20000"/>
                </a:spcBef>
                <a:buChar char="–"/>
                <a:defRPr sz="2000">
                  <a:solidFill>
                    <a:srgbClr val="0D4376"/>
                  </a:solidFill>
                  <a:latin typeface="Arial" panose="020B0604020202020204" pitchFamily="34" charset="0"/>
                  <a:ea typeface="ヒラギノ角ゴ Pro W3" pitchFamily="1" charset="-128"/>
                </a:defRPr>
              </a:lvl4pPr>
              <a:lvl5pPr marL="2057400" indent="-228600">
                <a:spcBef>
                  <a:spcPct val="20000"/>
                </a:spcBef>
                <a:buChar char="»"/>
                <a:defRPr sz="2000">
                  <a:solidFill>
                    <a:srgbClr val="0D4376"/>
                  </a:solidFill>
                  <a:latin typeface="Arial" panose="020B0604020202020204" pitchFamily="34" charset="0"/>
                  <a:ea typeface="ヒラギノ角ゴ Pro W3" pitchFamily="1" charset="-128"/>
                </a:defRPr>
              </a:lvl5pPr>
              <a:lvl6pPr marL="25146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6pPr>
              <a:lvl7pPr marL="29718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7pPr>
              <a:lvl8pPr marL="34290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8pPr>
              <a:lvl9pPr marL="38862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9pPr>
            </a:lstStyle>
            <a:p>
              <a:pPr algn="ctr">
                <a:lnSpc>
                  <a:spcPct val="90000"/>
                </a:lnSpc>
                <a:spcBef>
                  <a:spcPct val="0"/>
                </a:spcBef>
                <a:buFontTx/>
                <a:buNone/>
              </a:pPr>
              <a:r>
                <a:rPr lang="en-US" altLang="en-US" sz="2000" dirty="0">
                  <a:solidFill>
                    <a:srgbClr val="FFFFFF"/>
                  </a:solidFill>
                  <a:latin typeface="+mn-lt"/>
                  <a:ea typeface="Source Sans Pro"/>
                  <a:cs typeface="Source Sans Pro"/>
                </a:rPr>
                <a:t>Cooperative Innovative High Schools (CIHS)</a:t>
              </a:r>
              <a:endParaRPr lang="en-US" altLang="en-US" sz="2000" dirty="0">
                <a:solidFill>
                  <a:schemeClr val="tx1"/>
                </a:solidFill>
                <a:latin typeface="+mn-lt"/>
                <a:cs typeface="Times New Roman" panose="02020603050405020304" pitchFamily="18" charset="0"/>
              </a:endParaRPr>
            </a:p>
          </p:txBody>
        </p:sp>
        <p:sp>
          <p:nvSpPr>
            <p:cNvPr id="53" name="Shape 245">
              <a:extLst>
                <a:ext uri="{FF2B5EF4-FFF2-40B4-BE49-F238E27FC236}">
                  <a16:creationId xmlns:a16="http://schemas.microsoft.com/office/drawing/2014/main" id="{64AC8B49-DE92-4AFA-AE90-EFF37AF98606}"/>
                </a:ext>
              </a:extLst>
            </p:cNvPr>
            <p:cNvSpPr>
              <a:spLocks/>
            </p:cNvSpPr>
            <p:nvPr/>
          </p:nvSpPr>
          <p:spPr bwMode="auto">
            <a:xfrm>
              <a:off x="6136464" y="2387566"/>
              <a:ext cx="218433" cy="819124"/>
            </a:xfrm>
            <a:custGeom>
              <a:avLst/>
              <a:gdLst>
                <a:gd name="T0" fmla="*/ 0 w 120000"/>
                <a:gd name="T1" fmla="*/ 0 h 120000"/>
                <a:gd name="T2" fmla="*/ 0 w 120000"/>
                <a:gd name="T3" fmla="*/ 260528286 h 120000"/>
                <a:gd name="T4" fmla="*/ 1317435 w 120000"/>
                <a:gd name="T5" fmla="*/ 260528286 h 120000"/>
                <a:gd name="T6" fmla="*/ 0 60000 65536"/>
                <a:gd name="T7" fmla="*/ 0 60000 65536"/>
                <a:gd name="T8" fmla="*/ 0 60000 65536"/>
                <a:gd name="T9" fmla="*/ 0 w 120000"/>
                <a:gd name="T10" fmla="*/ 0 h 120000"/>
                <a:gd name="T11" fmla="*/ 120000 w 120000"/>
                <a:gd name="T12" fmla="*/ 120000 h 120000"/>
              </a:gdLst>
              <a:ahLst/>
              <a:cxnLst>
                <a:cxn ang="T6">
                  <a:pos x="T0" y="T1"/>
                </a:cxn>
                <a:cxn ang="T7">
                  <a:pos x="T2" y="T3"/>
                </a:cxn>
                <a:cxn ang="T8">
                  <a:pos x="T4" y="T5"/>
                </a:cxn>
              </a:cxnLst>
              <a:rect l="T9" t="T10" r="T11" b="T12"/>
              <a:pathLst>
                <a:path w="120000" h="120000" extrusionOk="0">
                  <a:moveTo>
                    <a:pt x="0" y="0"/>
                  </a:moveTo>
                  <a:lnTo>
                    <a:pt x="0" y="120000"/>
                  </a:lnTo>
                  <a:lnTo>
                    <a:pt x="120000" y="120000"/>
                  </a:lnTo>
                </a:path>
              </a:pathLst>
            </a:custGeom>
            <a:noFill/>
            <a:ln w="25400" cap="flat" cmpd="sng">
              <a:solidFill>
                <a:srgbClr val="003768"/>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algn="ctr"/>
              <a:endParaRPr lang="en-US" sz="1600"/>
            </a:p>
          </p:txBody>
        </p:sp>
        <p:sp>
          <p:nvSpPr>
            <p:cNvPr id="54" name="Shape 246">
              <a:extLst>
                <a:ext uri="{FF2B5EF4-FFF2-40B4-BE49-F238E27FC236}">
                  <a16:creationId xmlns:a16="http://schemas.microsoft.com/office/drawing/2014/main" id="{4591263B-4F7F-4C15-B27F-364AF99DE594}"/>
                </a:ext>
              </a:extLst>
            </p:cNvPr>
            <p:cNvSpPr>
              <a:spLocks noChangeArrowheads="1"/>
            </p:cNvSpPr>
            <p:nvPr/>
          </p:nvSpPr>
          <p:spPr bwMode="auto">
            <a:xfrm>
              <a:off x="6354896" y="2660606"/>
              <a:ext cx="1747465" cy="1092165"/>
            </a:xfrm>
            <a:prstGeom prst="roundRect">
              <a:avLst>
                <a:gd name="adj" fmla="val 10000"/>
              </a:avLst>
            </a:prstGeom>
            <a:solidFill>
              <a:schemeClr val="bg1">
                <a:alpha val="89803"/>
              </a:schemeClr>
            </a:solidFill>
            <a:ln w="25400">
              <a:solidFill>
                <a:srgbClr val="003768"/>
              </a:solidFill>
              <a:round/>
              <a:headEnd/>
              <a:tailEnd/>
            </a:ln>
          </p:spPr>
          <p:txBody>
            <a:bodyPr lIns="68569" tIns="68569" rIns="68569" bIns="68569" anchor="ctr"/>
            <a:lstStyle>
              <a:lvl1pPr>
                <a:spcBef>
                  <a:spcPct val="20000"/>
                </a:spcBef>
                <a:buChar char="•"/>
                <a:defRPr sz="3000">
                  <a:solidFill>
                    <a:srgbClr val="0D4376"/>
                  </a:solidFill>
                  <a:latin typeface="Arial" panose="020B0604020202020204" pitchFamily="34" charset="0"/>
                  <a:ea typeface="ヒラギノ角ゴ Pro W3" pitchFamily="1" charset="-128"/>
                </a:defRPr>
              </a:lvl1pPr>
              <a:lvl2pPr marL="742950" indent="-285750">
                <a:spcBef>
                  <a:spcPct val="20000"/>
                </a:spcBef>
                <a:buChar char="–"/>
                <a:defRPr sz="2800">
                  <a:solidFill>
                    <a:srgbClr val="0D4376"/>
                  </a:solidFill>
                  <a:latin typeface="Arial" panose="020B0604020202020204" pitchFamily="34" charset="0"/>
                  <a:ea typeface="ヒラギノ角ゴ Pro W3" pitchFamily="1" charset="-128"/>
                </a:defRPr>
              </a:lvl2pPr>
              <a:lvl3pPr marL="1143000" indent="-228600">
                <a:spcBef>
                  <a:spcPct val="20000"/>
                </a:spcBef>
                <a:buChar char="•"/>
                <a:defRPr sz="2400">
                  <a:solidFill>
                    <a:srgbClr val="0D4376"/>
                  </a:solidFill>
                  <a:latin typeface="Arial" panose="020B0604020202020204" pitchFamily="34" charset="0"/>
                  <a:ea typeface="ヒラギノ角ゴ Pro W3" pitchFamily="1" charset="-128"/>
                </a:defRPr>
              </a:lvl3pPr>
              <a:lvl4pPr marL="1600200" indent="-228600">
                <a:spcBef>
                  <a:spcPct val="20000"/>
                </a:spcBef>
                <a:buChar char="–"/>
                <a:defRPr sz="2000">
                  <a:solidFill>
                    <a:srgbClr val="0D4376"/>
                  </a:solidFill>
                  <a:latin typeface="Arial" panose="020B0604020202020204" pitchFamily="34" charset="0"/>
                  <a:ea typeface="ヒラギノ角ゴ Pro W3" pitchFamily="1" charset="-128"/>
                </a:defRPr>
              </a:lvl4pPr>
              <a:lvl5pPr marL="2057400" indent="-228600">
                <a:spcBef>
                  <a:spcPct val="20000"/>
                </a:spcBef>
                <a:buChar char="»"/>
                <a:defRPr sz="2000">
                  <a:solidFill>
                    <a:srgbClr val="0D4376"/>
                  </a:solidFill>
                  <a:latin typeface="Arial" panose="020B0604020202020204" pitchFamily="34" charset="0"/>
                  <a:ea typeface="ヒラギノ角ゴ Pro W3" pitchFamily="1" charset="-128"/>
                </a:defRPr>
              </a:lvl5pPr>
              <a:lvl6pPr marL="25146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6pPr>
              <a:lvl7pPr marL="29718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7pPr>
              <a:lvl8pPr marL="34290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8pPr>
              <a:lvl9pPr marL="38862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9pPr>
            </a:lstStyle>
            <a:p>
              <a:pPr algn="ctr">
                <a:spcBef>
                  <a:spcPct val="0"/>
                </a:spcBef>
                <a:buFontTx/>
                <a:buNone/>
              </a:pPr>
              <a:endParaRPr lang="en-US" altLang="en-US" sz="1600">
                <a:solidFill>
                  <a:schemeClr val="tx1"/>
                </a:solidFill>
                <a:latin typeface="+mn-lt"/>
              </a:endParaRPr>
            </a:p>
          </p:txBody>
        </p:sp>
        <p:sp>
          <p:nvSpPr>
            <p:cNvPr id="55" name="Shape 247">
              <a:extLst>
                <a:ext uri="{FF2B5EF4-FFF2-40B4-BE49-F238E27FC236}">
                  <a16:creationId xmlns:a16="http://schemas.microsoft.com/office/drawing/2014/main" id="{12999461-72F8-4E88-A2C9-7F46D2CCF468}"/>
                </a:ext>
              </a:extLst>
            </p:cNvPr>
            <p:cNvSpPr txBox="1">
              <a:spLocks noChangeArrowheads="1"/>
            </p:cNvSpPr>
            <p:nvPr/>
          </p:nvSpPr>
          <p:spPr bwMode="auto">
            <a:xfrm>
              <a:off x="6386885" y="2692594"/>
              <a:ext cx="1683489" cy="102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2856" tIns="15225" rIns="22856" bIns="15225" anchor="ctr"/>
            <a:lstStyle>
              <a:lvl1pPr>
                <a:spcBef>
                  <a:spcPct val="20000"/>
                </a:spcBef>
                <a:buChar char="•"/>
                <a:defRPr sz="3000">
                  <a:solidFill>
                    <a:srgbClr val="0D4376"/>
                  </a:solidFill>
                  <a:latin typeface="Arial" panose="020B0604020202020204" pitchFamily="34" charset="0"/>
                  <a:ea typeface="ヒラギノ角ゴ Pro W3" pitchFamily="1" charset="-128"/>
                </a:defRPr>
              </a:lvl1pPr>
              <a:lvl2pPr marL="742950" indent="-285750">
                <a:spcBef>
                  <a:spcPct val="20000"/>
                </a:spcBef>
                <a:buChar char="–"/>
                <a:defRPr sz="2800">
                  <a:solidFill>
                    <a:srgbClr val="0D4376"/>
                  </a:solidFill>
                  <a:latin typeface="Arial" panose="020B0604020202020204" pitchFamily="34" charset="0"/>
                  <a:ea typeface="ヒラギノ角ゴ Pro W3" pitchFamily="1" charset="-128"/>
                </a:defRPr>
              </a:lvl2pPr>
              <a:lvl3pPr marL="1143000" indent="-228600">
                <a:spcBef>
                  <a:spcPct val="20000"/>
                </a:spcBef>
                <a:buChar char="•"/>
                <a:defRPr sz="2400">
                  <a:solidFill>
                    <a:srgbClr val="0D4376"/>
                  </a:solidFill>
                  <a:latin typeface="Arial" panose="020B0604020202020204" pitchFamily="34" charset="0"/>
                  <a:ea typeface="ヒラギノ角ゴ Pro W3" pitchFamily="1" charset="-128"/>
                </a:defRPr>
              </a:lvl3pPr>
              <a:lvl4pPr marL="1600200" indent="-228600">
                <a:spcBef>
                  <a:spcPct val="20000"/>
                </a:spcBef>
                <a:buChar char="–"/>
                <a:defRPr sz="2000">
                  <a:solidFill>
                    <a:srgbClr val="0D4376"/>
                  </a:solidFill>
                  <a:latin typeface="Arial" panose="020B0604020202020204" pitchFamily="34" charset="0"/>
                  <a:ea typeface="ヒラギノ角ゴ Pro W3" pitchFamily="1" charset="-128"/>
                </a:defRPr>
              </a:lvl4pPr>
              <a:lvl5pPr marL="2057400" indent="-228600">
                <a:spcBef>
                  <a:spcPct val="20000"/>
                </a:spcBef>
                <a:buChar char="»"/>
                <a:defRPr sz="2000">
                  <a:solidFill>
                    <a:srgbClr val="0D4376"/>
                  </a:solidFill>
                  <a:latin typeface="Arial" panose="020B0604020202020204" pitchFamily="34" charset="0"/>
                  <a:ea typeface="ヒラギノ角ゴ Pro W3" pitchFamily="1" charset="-128"/>
                </a:defRPr>
              </a:lvl5pPr>
              <a:lvl6pPr marL="25146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6pPr>
              <a:lvl7pPr marL="29718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7pPr>
              <a:lvl8pPr marL="34290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8pPr>
              <a:lvl9pPr marL="38862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9pPr>
            </a:lstStyle>
            <a:p>
              <a:pPr algn="ctr">
                <a:lnSpc>
                  <a:spcPct val="90000"/>
                </a:lnSpc>
                <a:spcBef>
                  <a:spcPts val="425"/>
                </a:spcBef>
                <a:buFontTx/>
                <a:buNone/>
              </a:pPr>
              <a:r>
                <a:rPr lang="en-US" altLang="en-US" sz="1800" b="1" u="sng" dirty="0">
                  <a:solidFill>
                    <a:srgbClr val="003768"/>
                  </a:solidFill>
                  <a:latin typeface="+mn-lt"/>
                  <a:ea typeface="Source Sans Pro"/>
                  <a:cs typeface="Source Sans Pro"/>
                </a:rPr>
                <a:t>Early College</a:t>
              </a:r>
              <a:endParaRPr lang="en-US" altLang="en-US" sz="1800" dirty="0">
                <a:solidFill>
                  <a:schemeClr val="tx1"/>
                </a:solidFill>
                <a:latin typeface="+mn-lt"/>
                <a:cs typeface="Times New Roman" panose="02020603050405020304" pitchFamily="18" charset="0"/>
              </a:endParaRPr>
            </a:p>
            <a:p>
              <a:pPr algn="ctr">
                <a:lnSpc>
                  <a:spcPct val="90000"/>
                </a:lnSpc>
                <a:spcBef>
                  <a:spcPts val="425"/>
                </a:spcBef>
                <a:buFontTx/>
                <a:buNone/>
              </a:pPr>
              <a:r>
                <a:rPr lang="en-US" altLang="en-US" sz="1800" dirty="0">
                  <a:solidFill>
                    <a:srgbClr val="003768"/>
                  </a:solidFill>
                  <a:latin typeface="+mn-lt"/>
                  <a:ea typeface="Source Sans Pro"/>
                  <a:cs typeface="Source Sans Pro"/>
                </a:rPr>
                <a:t>Grades 9-12/13</a:t>
              </a:r>
              <a:endParaRPr lang="en-US" altLang="en-US" sz="1800" dirty="0">
                <a:solidFill>
                  <a:schemeClr val="tx1"/>
                </a:solidFill>
                <a:latin typeface="+mn-lt"/>
                <a:cs typeface="Times New Roman" panose="02020603050405020304" pitchFamily="18" charset="0"/>
              </a:endParaRPr>
            </a:p>
          </p:txBody>
        </p:sp>
        <p:sp>
          <p:nvSpPr>
            <p:cNvPr id="56" name="Shape 248">
              <a:extLst>
                <a:ext uri="{FF2B5EF4-FFF2-40B4-BE49-F238E27FC236}">
                  <a16:creationId xmlns:a16="http://schemas.microsoft.com/office/drawing/2014/main" id="{EF88C241-11C4-4254-9D5D-0B544D141F04}"/>
                </a:ext>
              </a:extLst>
            </p:cNvPr>
            <p:cNvSpPr>
              <a:spLocks/>
            </p:cNvSpPr>
            <p:nvPr/>
          </p:nvSpPr>
          <p:spPr bwMode="auto">
            <a:xfrm>
              <a:off x="6136464" y="2387566"/>
              <a:ext cx="218433" cy="2184330"/>
            </a:xfrm>
            <a:custGeom>
              <a:avLst/>
              <a:gdLst>
                <a:gd name="T0" fmla="*/ 0 w 120000"/>
                <a:gd name="T1" fmla="*/ 0 h 120000"/>
                <a:gd name="T2" fmla="*/ 0 w 120000"/>
                <a:gd name="T3" fmla="*/ 2147483646 h 120000"/>
                <a:gd name="T4" fmla="*/ 1317435 w 120000"/>
                <a:gd name="T5" fmla="*/ 2147483646 h 120000"/>
                <a:gd name="T6" fmla="*/ 0 60000 65536"/>
                <a:gd name="T7" fmla="*/ 0 60000 65536"/>
                <a:gd name="T8" fmla="*/ 0 60000 65536"/>
                <a:gd name="T9" fmla="*/ 0 w 120000"/>
                <a:gd name="T10" fmla="*/ 0 h 120000"/>
                <a:gd name="T11" fmla="*/ 120000 w 120000"/>
                <a:gd name="T12" fmla="*/ 120000 h 120000"/>
              </a:gdLst>
              <a:ahLst/>
              <a:cxnLst>
                <a:cxn ang="T6">
                  <a:pos x="T0" y="T1"/>
                </a:cxn>
                <a:cxn ang="T7">
                  <a:pos x="T2" y="T3"/>
                </a:cxn>
                <a:cxn ang="T8">
                  <a:pos x="T4" y="T5"/>
                </a:cxn>
              </a:cxnLst>
              <a:rect l="T9" t="T10" r="T11" b="T12"/>
              <a:pathLst>
                <a:path w="120000" h="120000" extrusionOk="0">
                  <a:moveTo>
                    <a:pt x="0" y="0"/>
                  </a:moveTo>
                  <a:lnTo>
                    <a:pt x="0" y="120000"/>
                  </a:lnTo>
                  <a:lnTo>
                    <a:pt x="120000" y="120000"/>
                  </a:lnTo>
                </a:path>
              </a:pathLst>
            </a:custGeom>
            <a:noFill/>
            <a:ln w="25400" cap="flat" cmpd="sng">
              <a:solidFill>
                <a:srgbClr val="003768"/>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algn="ctr"/>
              <a:endParaRPr lang="en-US" sz="1600"/>
            </a:p>
          </p:txBody>
        </p:sp>
        <p:sp>
          <p:nvSpPr>
            <p:cNvPr id="57" name="Shape 249">
              <a:extLst>
                <a:ext uri="{FF2B5EF4-FFF2-40B4-BE49-F238E27FC236}">
                  <a16:creationId xmlns:a16="http://schemas.microsoft.com/office/drawing/2014/main" id="{942115D7-7BB3-46DE-9BE5-E0EC7A0C2D3C}"/>
                </a:ext>
              </a:extLst>
            </p:cNvPr>
            <p:cNvSpPr>
              <a:spLocks noChangeArrowheads="1"/>
            </p:cNvSpPr>
            <p:nvPr/>
          </p:nvSpPr>
          <p:spPr bwMode="auto">
            <a:xfrm>
              <a:off x="6354896" y="4025815"/>
              <a:ext cx="1747465" cy="1092165"/>
            </a:xfrm>
            <a:prstGeom prst="roundRect">
              <a:avLst>
                <a:gd name="adj" fmla="val 10000"/>
              </a:avLst>
            </a:prstGeom>
            <a:solidFill>
              <a:schemeClr val="bg1">
                <a:alpha val="89803"/>
              </a:schemeClr>
            </a:solidFill>
            <a:ln w="25400">
              <a:solidFill>
                <a:srgbClr val="003768"/>
              </a:solidFill>
              <a:round/>
              <a:headEnd/>
              <a:tailEnd/>
            </a:ln>
          </p:spPr>
          <p:txBody>
            <a:bodyPr lIns="68569" tIns="68569" rIns="68569" bIns="68569" anchor="ctr"/>
            <a:lstStyle>
              <a:lvl1pPr>
                <a:spcBef>
                  <a:spcPct val="20000"/>
                </a:spcBef>
                <a:buChar char="•"/>
                <a:defRPr sz="3000">
                  <a:solidFill>
                    <a:srgbClr val="0D4376"/>
                  </a:solidFill>
                  <a:latin typeface="Arial" panose="020B0604020202020204" pitchFamily="34" charset="0"/>
                  <a:ea typeface="ヒラギノ角ゴ Pro W3" pitchFamily="1" charset="-128"/>
                </a:defRPr>
              </a:lvl1pPr>
              <a:lvl2pPr marL="742950" indent="-285750">
                <a:spcBef>
                  <a:spcPct val="20000"/>
                </a:spcBef>
                <a:buChar char="–"/>
                <a:defRPr sz="2800">
                  <a:solidFill>
                    <a:srgbClr val="0D4376"/>
                  </a:solidFill>
                  <a:latin typeface="Arial" panose="020B0604020202020204" pitchFamily="34" charset="0"/>
                  <a:ea typeface="ヒラギノ角ゴ Pro W3" pitchFamily="1" charset="-128"/>
                </a:defRPr>
              </a:lvl2pPr>
              <a:lvl3pPr marL="1143000" indent="-228600">
                <a:spcBef>
                  <a:spcPct val="20000"/>
                </a:spcBef>
                <a:buChar char="•"/>
                <a:defRPr sz="2400">
                  <a:solidFill>
                    <a:srgbClr val="0D4376"/>
                  </a:solidFill>
                  <a:latin typeface="Arial" panose="020B0604020202020204" pitchFamily="34" charset="0"/>
                  <a:ea typeface="ヒラギノ角ゴ Pro W3" pitchFamily="1" charset="-128"/>
                </a:defRPr>
              </a:lvl3pPr>
              <a:lvl4pPr marL="1600200" indent="-228600">
                <a:spcBef>
                  <a:spcPct val="20000"/>
                </a:spcBef>
                <a:buChar char="–"/>
                <a:defRPr sz="2000">
                  <a:solidFill>
                    <a:srgbClr val="0D4376"/>
                  </a:solidFill>
                  <a:latin typeface="Arial" panose="020B0604020202020204" pitchFamily="34" charset="0"/>
                  <a:ea typeface="ヒラギノ角ゴ Pro W3" pitchFamily="1" charset="-128"/>
                </a:defRPr>
              </a:lvl4pPr>
              <a:lvl5pPr marL="2057400" indent="-228600">
                <a:spcBef>
                  <a:spcPct val="20000"/>
                </a:spcBef>
                <a:buChar char="»"/>
                <a:defRPr sz="2000">
                  <a:solidFill>
                    <a:srgbClr val="0D4376"/>
                  </a:solidFill>
                  <a:latin typeface="Arial" panose="020B0604020202020204" pitchFamily="34" charset="0"/>
                  <a:ea typeface="ヒラギノ角ゴ Pro W3" pitchFamily="1" charset="-128"/>
                </a:defRPr>
              </a:lvl5pPr>
              <a:lvl6pPr marL="25146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6pPr>
              <a:lvl7pPr marL="29718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7pPr>
              <a:lvl8pPr marL="34290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8pPr>
              <a:lvl9pPr marL="38862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9pPr>
            </a:lstStyle>
            <a:p>
              <a:pPr algn="ctr">
                <a:spcBef>
                  <a:spcPct val="0"/>
                </a:spcBef>
                <a:buFontTx/>
                <a:buNone/>
              </a:pPr>
              <a:endParaRPr lang="en-US" altLang="en-US" sz="1600">
                <a:solidFill>
                  <a:schemeClr val="tx1"/>
                </a:solidFill>
                <a:latin typeface="+mn-lt"/>
              </a:endParaRPr>
            </a:p>
          </p:txBody>
        </p:sp>
        <p:sp>
          <p:nvSpPr>
            <p:cNvPr id="58" name="Shape 250">
              <a:extLst>
                <a:ext uri="{FF2B5EF4-FFF2-40B4-BE49-F238E27FC236}">
                  <a16:creationId xmlns:a16="http://schemas.microsoft.com/office/drawing/2014/main" id="{AE379BCB-3F3D-4DCA-B3B2-09CC5AD73823}"/>
                </a:ext>
              </a:extLst>
            </p:cNvPr>
            <p:cNvSpPr txBox="1">
              <a:spLocks noChangeArrowheads="1"/>
            </p:cNvSpPr>
            <p:nvPr/>
          </p:nvSpPr>
          <p:spPr bwMode="auto">
            <a:xfrm>
              <a:off x="6386885" y="4057802"/>
              <a:ext cx="1683489" cy="102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2856" tIns="15225" rIns="22856" bIns="15225" anchor="ctr"/>
            <a:lstStyle>
              <a:lvl1pPr>
                <a:spcBef>
                  <a:spcPct val="20000"/>
                </a:spcBef>
                <a:buChar char="•"/>
                <a:defRPr sz="3000">
                  <a:solidFill>
                    <a:srgbClr val="0D4376"/>
                  </a:solidFill>
                  <a:latin typeface="Arial" panose="020B0604020202020204" pitchFamily="34" charset="0"/>
                  <a:ea typeface="ヒラギノ角ゴ Pro W3" pitchFamily="1" charset="-128"/>
                </a:defRPr>
              </a:lvl1pPr>
              <a:lvl2pPr marL="742950" indent="-285750">
                <a:spcBef>
                  <a:spcPct val="20000"/>
                </a:spcBef>
                <a:buChar char="–"/>
                <a:defRPr sz="2800">
                  <a:solidFill>
                    <a:srgbClr val="0D4376"/>
                  </a:solidFill>
                  <a:latin typeface="Arial" panose="020B0604020202020204" pitchFamily="34" charset="0"/>
                  <a:ea typeface="ヒラギノ角ゴ Pro W3" pitchFamily="1" charset="-128"/>
                </a:defRPr>
              </a:lvl2pPr>
              <a:lvl3pPr marL="1143000" indent="-228600">
                <a:spcBef>
                  <a:spcPct val="20000"/>
                </a:spcBef>
                <a:buChar char="•"/>
                <a:defRPr sz="2400">
                  <a:solidFill>
                    <a:srgbClr val="0D4376"/>
                  </a:solidFill>
                  <a:latin typeface="Arial" panose="020B0604020202020204" pitchFamily="34" charset="0"/>
                  <a:ea typeface="ヒラギノ角ゴ Pro W3" pitchFamily="1" charset="-128"/>
                </a:defRPr>
              </a:lvl3pPr>
              <a:lvl4pPr marL="1600200" indent="-228600">
                <a:spcBef>
                  <a:spcPct val="20000"/>
                </a:spcBef>
                <a:buChar char="–"/>
                <a:defRPr sz="2000">
                  <a:solidFill>
                    <a:srgbClr val="0D4376"/>
                  </a:solidFill>
                  <a:latin typeface="Arial" panose="020B0604020202020204" pitchFamily="34" charset="0"/>
                  <a:ea typeface="ヒラギノ角ゴ Pro W3" pitchFamily="1" charset="-128"/>
                </a:defRPr>
              </a:lvl4pPr>
              <a:lvl5pPr marL="2057400" indent="-228600">
                <a:spcBef>
                  <a:spcPct val="20000"/>
                </a:spcBef>
                <a:buChar char="»"/>
                <a:defRPr sz="2000">
                  <a:solidFill>
                    <a:srgbClr val="0D4376"/>
                  </a:solidFill>
                  <a:latin typeface="Arial" panose="020B0604020202020204" pitchFamily="34" charset="0"/>
                  <a:ea typeface="ヒラギノ角ゴ Pro W3" pitchFamily="1" charset="-128"/>
                </a:defRPr>
              </a:lvl5pPr>
              <a:lvl6pPr marL="25146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6pPr>
              <a:lvl7pPr marL="29718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7pPr>
              <a:lvl8pPr marL="34290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8pPr>
              <a:lvl9pPr marL="38862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9pPr>
            </a:lstStyle>
            <a:p>
              <a:pPr algn="ctr">
                <a:lnSpc>
                  <a:spcPct val="90000"/>
                </a:lnSpc>
                <a:spcBef>
                  <a:spcPct val="0"/>
                </a:spcBef>
                <a:buFontTx/>
                <a:buNone/>
              </a:pPr>
              <a:r>
                <a:rPr lang="en-US" altLang="en-US" sz="1800" b="1" u="sng" dirty="0">
                  <a:solidFill>
                    <a:srgbClr val="003768"/>
                  </a:solidFill>
                  <a:latin typeface="+mn-lt"/>
                  <a:ea typeface="Source Sans Pro"/>
                  <a:cs typeface="Source Sans Pro"/>
                </a:rPr>
                <a:t>Middle College</a:t>
              </a:r>
              <a:endParaRPr lang="en-US" altLang="en-US" sz="1800" dirty="0">
                <a:solidFill>
                  <a:schemeClr val="tx1"/>
                </a:solidFill>
                <a:latin typeface="+mn-lt"/>
                <a:cs typeface="Times New Roman" panose="02020603050405020304" pitchFamily="18" charset="0"/>
              </a:endParaRPr>
            </a:p>
            <a:p>
              <a:pPr algn="ctr">
                <a:lnSpc>
                  <a:spcPct val="90000"/>
                </a:lnSpc>
                <a:spcBef>
                  <a:spcPts val="425"/>
                </a:spcBef>
                <a:buFontTx/>
                <a:buNone/>
              </a:pPr>
              <a:r>
                <a:rPr lang="en-US" altLang="en-US" sz="1800" dirty="0">
                  <a:solidFill>
                    <a:srgbClr val="003768"/>
                  </a:solidFill>
                  <a:latin typeface="+mn-lt"/>
                  <a:ea typeface="Source Sans Pro"/>
                  <a:cs typeface="Source Sans Pro"/>
                </a:rPr>
                <a:t>Grades </a:t>
              </a:r>
              <a:br>
                <a:rPr lang="en-US" altLang="en-US" sz="1800" dirty="0">
                  <a:solidFill>
                    <a:srgbClr val="003768"/>
                  </a:solidFill>
                  <a:latin typeface="+mn-lt"/>
                  <a:ea typeface="Source Sans Pro"/>
                  <a:cs typeface="Source Sans Pro"/>
                </a:rPr>
              </a:br>
              <a:r>
                <a:rPr lang="en-US" altLang="en-US" sz="1800" dirty="0">
                  <a:solidFill>
                    <a:srgbClr val="003768"/>
                  </a:solidFill>
                  <a:latin typeface="+mn-lt"/>
                  <a:ea typeface="Source Sans Pro"/>
                  <a:cs typeface="Source Sans Pro"/>
                </a:rPr>
                <a:t>10/11 – 12/13</a:t>
              </a:r>
              <a:endParaRPr lang="en-US" altLang="en-US" sz="1800" dirty="0">
                <a:solidFill>
                  <a:schemeClr val="tx1"/>
                </a:solidFill>
                <a:latin typeface="+mn-lt"/>
                <a:cs typeface="Times New Roman" panose="02020603050405020304" pitchFamily="18" charset="0"/>
              </a:endParaRPr>
            </a:p>
          </p:txBody>
        </p:sp>
        <p:sp>
          <p:nvSpPr>
            <p:cNvPr id="59" name="Shape 251">
              <a:extLst>
                <a:ext uri="{FF2B5EF4-FFF2-40B4-BE49-F238E27FC236}">
                  <a16:creationId xmlns:a16="http://schemas.microsoft.com/office/drawing/2014/main" id="{6E23B8D7-072F-4D35-B08C-65A71D14C89E}"/>
                </a:ext>
              </a:extLst>
            </p:cNvPr>
            <p:cNvSpPr>
              <a:spLocks/>
            </p:cNvSpPr>
            <p:nvPr/>
          </p:nvSpPr>
          <p:spPr bwMode="auto">
            <a:xfrm>
              <a:off x="6136464" y="2387566"/>
              <a:ext cx="218433" cy="3549538"/>
            </a:xfrm>
            <a:custGeom>
              <a:avLst/>
              <a:gdLst>
                <a:gd name="T0" fmla="*/ 0 w 120000"/>
                <a:gd name="T1" fmla="*/ 0 h 120000"/>
                <a:gd name="T2" fmla="*/ 0 w 120000"/>
                <a:gd name="T3" fmla="*/ 2147483646 h 120000"/>
                <a:gd name="T4" fmla="*/ 1317435 w 120000"/>
                <a:gd name="T5" fmla="*/ 2147483646 h 120000"/>
                <a:gd name="T6" fmla="*/ 0 60000 65536"/>
                <a:gd name="T7" fmla="*/ 0 60000 65536"/>
                <a:gd name="T8" fmla="*/ 0 60000 65536"/>
                <a:gd name="T9" fmla="*/ 0 w 120000"/>
                <a:gd name="T10" fmla="*/ 0 h 120000"/>
                <a:gd name="T11" fmla="*/ 120000 w 120000"/>
                <a:gd name="T12" fmla="*/ 120000 h 120000"/>
              </a:gdLst>
              <a:ahLst/>
              <a:cxnLst>
                <a:cxn ang="T6">
                  <a:pos x="T0" y="T1"/>
                </a:cxn>
                <a:cxn ang="T7">
                  <a:pos x="T2" y="T3"/>
                </a:cxn>
                <a:cxn ang="T8">
                  <a:pos x="T4" y="T5"/>
                </a:cxn>
              </a:cxnLst>
              <a:rect l="T9" t="T10" r="T11" b="T12"/>
              <a:pathLst>
                <a:path w="120000" h="120000" extrusionOk="0">
                  <a:moveTo>
                    <a:pt x="0" y="0"/>
                  </a:moveTo>
                  <a:lnTo>
                    <a:pt x="0" y="120000"/>
                  </a:lnTo>
                  <a:lnTo>
                    <a:pt x="120000" y="120000"/>
                  </a:lnTo>
                </a:path>
              </a:pathLst>
            </a:custGeom>
            <a:noFill/>
            <a:ln w="25400" cap="flat" cmpd="sng">
              <a:solidFill>
                <a:srgbClr val="003768"/>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algn="ctr"/>
              <a:endParaRPr lang="en-US" sz="1600"/>
            </a:p>
          </p:txBody>
        </p:sp>
        <p:sp>
          <p:nvSpPr>
            <p:cNvPr id="60" name="Shape 252">
              <a:extLst>
                <a:ext uri="{FF2B5EF4-FFF2-40B4-BE49-F238E27FC236}">
                  <a16:creationId xmlns:a16="http://schemas.microsoft.com/office/drawing/2014/main" id="{4FC98AAF-EDB9-4373-9EAF-C4D39B7A6C78}"/>
                </a:ext>
              </a:extLst>
            </p:cNvPr>
            <p:cNvSpPr>
              <a:spLocks noChangeArrowheads="1"/>
            </p:cNvSpPr>
            <p:nvPr/>
          </p:nvSpPr>
          <p:spPr bwMode="auto">
            <a:xfrm>
              <a:off x="6354896" y="5391021"/>
              <a:ext cx="1747465" cy="1092165"/>
            </a:xfrm>
            <a:prstGeom prst="roundRect">
              <a:avLst>
                <a:gd name="adj" fmla="val 10000"/>
              </a:avLst>
            </a:prstGeom>
            <a:solidFill>
              <a:schemeClr val="bg1">
                <a:alpha val="89803"/>
              </a:schemeClr>
            </a:solidFill>
            <a:ln w="25400">
              <a:solidFill>
                <a:srgbClr val="003768"/>
              </a:solidFill>
              <a:round/>
              <a:headEnd/>
              <a:tailEnd/>
            </a:ln>
          </p:spPr>
          <p:txBody>
            <a:bodyPr lIns="68569" tIns="68569" rIns="68569" bIns="68569" anchor="ctr"/>
            <a:lstStyle>
              <a:lvl1pPr>
                <a:spcBef>
                  <a:spcPct val="20000"/>
                </a:spcBef>
                <a:buChar char="•"/>
                <a:defRPr sz="3000">
                  <a:solidFill>
                    <a:srgbClr val="0D4376"/>
                  </a:solidFill>
                  <a:latin typeface="Arial" panose="020B0604020202020204" pitchFamily="34" charset="0"/>
                  <a:ea typeface="ヒラギノ角ゴ Pro W3" pitchFamily="1" charset="-128"/>
                </a:defRPr>
              </a:lvl1pPr>
              <a:lvl2pPr marL="742950" indent="-285750">
                <a:spcBef>
                  <a:spcPct val="20000"/>
                </a:spcBef>
                <a:buChar char="–"/>
                <a:defRPr sz="2800">
                  <a:solidFill>
                    <a:srgbClr val="0D4376"/>
                  </a:solidFill>
                  <a:latin typeface="Arial" panose="020B0604020202020204" pitchFamily="34" charset="0"/>
                  <a:ea typeface="ヒラギノ角ゴ Pro W3" pitchFamily="1" charset="-128"/>
                </a:defRPr>
              </a:lvl2pPr>
              <a:lvl3pPr marL="1143000" indent="-228600">
                <a:spcBef>
                  <a:spcPct val="20000"/>
                </a:spcBef>
                <a:buChar char="•"/>
                <a:defRPr sz="2400">
                  <a:solidFill>
                    <a:srgbClr val="0D4376"/>
                  </a:solidFill>
                  <a:latin typeface="Arial" panose="020B0604020202020204" pitchFamily="34" charset="0"/>
                  <a:ea typeface="ヒラギノ角ゴ Pro W3" pitchFamily="1" charset="-128"/>
                </a:defRPr>
              </a:lvl3pPr>
              <a:lvl4pPr marL="1600200" indent="-228600">
                <a:spcBef>
                  <a:spcPct val="20000"/>
                </a:spcBef>
                <a:buChar char="–"/>
                <a:defRPr sz="2000">
                  <a:solidFill>
                    <a:srgbClr val="0D4376"/>
                  </a:solidFill>
                  <a:latin typeface="Arial" panose="020B0604020202020204" pitchFamily="34" charset="0"/>
                  <a:ea typeface="ヒラギノ角ゴ Pro W3" pitchFamily="1" charset="-128"/>
                </a:defRPr>
              </a:lvl4pPr>
              <a:lvl5pPr marL="2057400" indent="-228600">
                <a:spcBef>
                  <a:spcPct val="20000"/>
                </a:spcBef>
                <a:buChar char="»"/>
                <a:defRPr sz="2000">
                  <a:solidFill>
                    <a:srgbClr val="0D4376"/>
                  </a:solidFill>
                  <a:latin typeface="Arial" panose="020B0604020202020204" pitchFamily="34" charset="0"/>
                  <a:ea typeface="ヒラギノ角ゴ Pro W3" pitchFamily="1" charset="-128"/>
                </a:defRPr>
              </a:lvl5pPr>
              <a:lvl6pPr marL="25146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6pPr>
              <a:lvl7pPr marL="29718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7pPr>
              <a:lvl8pPr marL="34290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8pPr>
              <a:lvl9pPr marL="38862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9pPr>
            </a:lstStyle>
            <a:p>
              <a:pPr algn="ctr">
                <a:spcBef>
                  <a:spcPct val="0"/>
                </a:spcBef>
                <a:buFontTx/>
                <a:buNone/>
              </a:pPr>
              <a:endParaRPr lang="en-US" altLang="en-US" sz="1600">
                <a:solidFill>
                  <a:schemeClr val="tx1"/>
                </a:solidFill>
                <a:latin typeface="+mn-lt"/>
              </a:endParaRPr>
            </a:p>
          </p:txBody>
        </p:sp>
        <p:sp>
          <p:nvSpPr>
            <p:cNvPr id="61" name="Shape 253">
              <a:extLst>
                <a:ext uri="{FF2B5EF4-FFF2-40B4-BE49-F238E27FC236}">
                  <a16:creationId xmlns:a16="http://schemas.microsoft.com/office/drawing/2014/main" id="{A2C44D93-BFED-407A-A22A-3B94B002F28A}"/>
                </a:ext>
              </a:extLst>
            </p:cNvPr>
            <p:cNvSpPr txBox="1">
              <a:spLocks noChangeArrowheads="1"/>
            </p:cNvSpPr>
            <p:nvPr/>
          </p:nvSpPr>
          <p:spPr bwMode="auto">
            <a:xfrm>
              <a:off x="6386885" y="5423010"/>
              <a:ext cx="1683489" cy="102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2856" tIns="15225" rIns="22856" bIns="15225" anchor="ctr"/>
            <a:lstStyle>
              <a:lvl1pPr>
                <a:spcBef>
                  <a:spcPct val="20000"/>
                </a:spcBef>
                <a:buChar char="•"/>
                <a:defRPr sz="3000">
                  <a:solidFill>
                    <a:srgbClr val="0D4376"/>
                  </a:solidFill>
                  <a:latin typeface="Arial" panose="020B0604020202020204" pitchFamily="34" charset="0"/>
                  <a:ea typeface="ヒラギノ角ゴ Pro W3" pitchFamily="1" charset="-128"/>
                </a:defRPr>
              </a:lvl1pPr>
              <a:lvl2pPr marL="742950" indent="-285750">
                <a:spcBef>
                  <a:spcPct val="20000"/>
                </a:spcBef>
                <a:buChar char="–"/>
                <a:defRPr sz="2800">
                  <a:solidFill>
                    <a:srgbClr val="0D4376"/>
                  </a:solidFill>
                  <a:latin typeface="Arial" panose="020B0604020202020204" pitchFamily="34" charset="0"/>
                  <a:ea typeface="ヒラギノ角ゴ Pro W3" pitchFamily="1" charset="-128"/>
                </a:defRPr>
              </a:lvl2pPr>
              <a:lvl3pPr marL="1143000" indent="-228600">
                <a:spcBef>
                  <a:spcPct val="20000"/>
                </a:spcBef>
                <a:buChar char="•"/>
                <a:defRPr sz="2400">
                  <a:solidFill>
                    <a:srgbClr val="0D4376"/>
                  </a:solidFill>
                  <a:latin typeface="Arial" panose="020B0604020202020204" pitchFamily="34" charset="0"/>
                  <a:ea typeface="ヒラギノ角ゴ Pro W3" pitchFamily="1" charset="-128"/>
                </a:defRPr>
              </a:lvl3pPr>
              <a:lvl4pPr marL="1600200" indent="-228600">
                <a:spcBef>
                  <a:spcPct val="20000"/>
                </a:spcBef>
                <a:buChar char="–"/>
                <a:defRPr sz="2000">
                  <a:solidFill>
                    <a:srgbClr val="0D4376"/>
                  </a:solidFill>
                  <a:latin typeface="Arial" panose="020B0604020202020204" pitchFamily="34" charset="0"/>
                  <a:ea typeface="ヒラギノ角ゴ Pro W3" pitchFamily="1" charset="-128"/>
                </a:defRPr>
              </a:lvl4pPr>
              <a:lvl5pPr marL="2057400" indent="-228600">
                <a:spcBef>
                  <a:spcPct val="20000"/>
                </a:spcBef>
                <a:buChar char="»"/>
                <a:defRPr sz="2000">
                  <a:solidFill>
                    <a:srgbClr val="0D4376"/>
                  </a:solidFill>
                  <a:latin typeface="Arial" panose="020B0604020202020204" pitchFamily="34" charset="0"/>
                  <a:ea typeface="ヒラギノ角ゴ Pro W3" pitchFamily="1" charset="-128"/>
                </a:defRPr>
              </a:lvl5pPr>
              <a:lvl6pPr marL="25146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6pPr>
              <a:lvl7pPr marL="29718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7pPr>
              <a:lvl8pPr marL="34290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8pPr>
              <a:lvl9pPr marL="38862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9pPr>
            </a:lstStyle>
            <a:p>
              <a:pPr algn="ctr">
                <a:lnSpc>
                  <a:spcPct val="90000"/>
                </a:lnSpc>
                <a:spcBef>
                  <a:spcPct val="0"/>
                </a:spcBef>
                <a:buFontTx/>
                <a:buNone/>
              </a:pPr>
              <a:r>
                <a:rPr lang="en-US" altLang="en-US" sz="1800" b="1" u="sng" dirty="0">
                  <a:solidFill>
                    <a:srgbClr val="003768"/>
                  </a:solidFill>
                  <a:latin typeface="+mn-lt"/>
                  <a:ea typeface="Source Sans Pro"/>
                  <a:cs typeface="Source Sans Pro"/>
                </a:rPr>
                <a:t>Other CIHS</a:t>
              </a:r>
              <a:endParaRPr lang="en-US" altLang="en-US" sz="1800" dirty="0">
                <a:solidFill>
                  <a:schemeClr val="tx1"/>
                </a:solidFill>
                <a:latin typeface="+mn-lt"/>
                <a:cs typeface="Times New Roman" panose="02020603050405020304" pitchFamily="18" charset="0"/>
              </a:endParaRPr>
            </a:p>
            <a:p>
              <a:pPr algn="ctr">
                <a:lnSpc>
                  <a:spcPct val="90000"/>
                </a:lnSpc>
                <a:spcBef>
                  <a:spcPts val="425"/>
                </a:spcBef>
                <a:buFontTx/>
                <a:buNone/>
              </a:pPr>
              <a:r>
                <a:rPr lang="en-US" altLang="en-US" sz="1800" dirty="0">
                  <a:solidFill>
                    <a:srgbClr val="003768"/>
                  </a:solidFill>
                  <a:latin typeface="+mn-lt"/>
                  <a:ea typeface="Source Sans Pro"/>
                  <a:cs typeface="Source Sans Pro"/>
                </a:rPr>
                <a:t>Grades 9-12/13</a:t>
              </a:r>
              <a:endParaRPr lang="en-US" altLang="en-US" sz="1800" dirty="0">
                <a:solidFill>
                  <a:schemeClr val="tx1"/>
                </a:solidFill>
                <a:latin typeface="+mn-lt"/>
                <a:cs typeface="Times New Roman" panose="02020603050405020304" pitchFamily="18" charset="0"/>
              </a:endParaRPr>
            </a:p>
          </p:txBody>
        </p:sp>
      </p:grpSp>
      <p:sp>
        <p:nvSpPr>
          <p:cNvPr id="91" name="Rectangle 90">
            <a:extLst>
              <a:ext uri="{FF2B5EF4-FFF2-40B4-BE49-F238E27FC236}">
                <a16:creationId xmlns:a16="http://schemas.microsoft.com/office/drawing/2014/main" id="{A615D7F8-2720-437F-A939-58948CE01B7C}"/>
              </a:ext>
            </a:extLst>
          </p:cNvPr>
          <p:cNvSpPr/>
          <p:nvPr/>
        </p:nvSpPr>
        <p:spPr>
          <a:xfrm>
            <a:off x="2247564" y="4127834"/>
            <a:ext cx="1899838" cy="341632"/>
          </a:xfrm>
          <a:prstGeom prst="rect">
            <a:avLst/>
          </a:prstGeom>
        </p:spPr>
        <p:txBody>
          <a:bodyPr wrap="square">
            <a:spAutoFit/>
          </a:bodyPr>
          <a:lstStyle/>
          <a:p>
            <a:pPr algn="ctr">
              <a:lnSpc>
                <a:spcPct val="90000"/>
              </a:lnSpc>
              <a:spcBef>
                <a:spcPct val="0"/>
              </a:spcBef>
              <a:buFontTx/>
              <a:buNone/>
            </a:pPr>
            <a:r>
              <a:rPr lang="en-US" altLang="en-US" b="1" dirty="0">
                <a:solidFill>
                  <a:srgbClr val="003768"/>
                </a:solidFill>
                <a:ea typeface="Source Sans Pro"/>
                <a:cs typeface="Source Sans Pro"/>
              </a:rPr>
              <a:t>Juniors &amp; Seniors </a:t>
            </a:r>
            <a:endParaRPr lang="en-US" altLang="en-US" dirty="0">
              <a:cs typeface="Times New Roman" panose="02020603050405020304" pitchFamily="18" charset="0"/>
            </a:endParaRPr>
          </a:p>
        </p:txBody>
      </p:sp>
    </p:spTree>
    <p:extLst>
      <p:ext uri="{BB962C8B-B14F-4D97-AF65-F5344CB8AC3E}">
        <p14:creationId xmlns:p14="http://schemas.microsoft.com/office/powerpoint/2010/main" val="2645999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3A93628A-4A26-42A6-859F-D1C95150AD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197864" y="891539"/>
            <a:ext cx="5715000" cy="1346693"/>
          </a:xfrm>
        </p:spPr>
        <p:txBody>
          <a:bodyPr vert="horz" lIns="91440" tIns="45720" rIns="91440" bIns="45720" rtlCol="0" anchor="ctr">
            <a:normAutofit/>
          </a:bodyPr>
          <a:lstStyle/>
          <a:p>
            <a:r>
              <a:rPr lang="en-US" sz="4000" kern="1200">
                <a:solidFill>
                  <a:schemeClr val="tx1"/>
                </a:solidFill>
                <a:latin typeface="+mj-lt"/>
                <a:ea typeface="+mj-ea"/>
                <a:cs typeface="+mj-cs"/>
              </a:rPr>
              <a:t>Career and College Promise Operating Procedures</a:t>
            </a:r>
          </a:p>
        </p:txBody>
      </p:sp>
      <p:sp>
        <p:nvSpPr>
          <p:cNvPr id="17" name="Rectangle 16">
            <a:extLst>
              <a:ext uri="{FF2B5EF4-FFF2-40B4-BE49-F238E27FC236}">
                <a16:creationId xmlns:a16="http://schemas.microsoft.com/office/drawing/2014/main" id="{3532152E-6A17-42D3-9591-5CAC0BFEE6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97864" y="2399100"/>
            <a:ext cx="5715000" cy="3563550"/>
          </a:xfrm>
        </p:spPr>
        <p:txBody>
          <a:bodyPr vert="horz" lIns="91440" tIns="45720" rIns="91440" bIns="45720" rtlCol="0">
            <a:normAutofit/>
          </a:bodyPr>
          <a:lstStyle/>
          <a:p>
            <a:pPr marL="0"/>
            <a:r>
              <a:rPr lang="en-US" sz="2000" b="1">
                <a:latin typeface="+mn-lt"/>
                <a:ea typeface="+mn-ea"/>
                <a:cs typeface="+mn-cs"/>
              </a:rPr>
              <a:t>Student Eligibility:</a:t>
            </a:r>
          </a:p>
          <a:p>
            <a:r>
              <a:rPr lang="en-US" sz="2000">
                <a:latin typeface="+mn-lt"/>
                <a:ea typeface="+mn-ea"/>
                <a:cs typeface="+mn-cs"/>
              </a:rPr>
              <a:t>High school junior or senior (legislation)</a:t>
            </a:r>
          </a:p>
          <a:p>
            <a:r>
              <a:rPr lang="en-US" sz="2000">
                <a:latin typeface="+mn-lt"/>
                <a:ea typeface="+mn-ea"/>
                <a:cs typeface="+mn-cs"/>
              </a:rPr>
              <a:t>Unweighted GPA of 2.8, assessment scores from Attachment A, or recommendation of HS principal or designee** (aligned with CU CTE)</a:t>
            </a:r>
          </a:p>
          <a:p>
            <a:r>
              <a:rPr lang="en-US" sz="2000">
                <a:latin typeface="+mn-lt"/>
                <a:ea typeface="+mn-ea"/>
                <a:cs typeface="+mn-cs"/>
              </a:rPr>
              <a:t>Meet individual pathway requirements</a:t>
            </a:r>
          </a:p>
          <a:p>
            <a:endParaRPr lang="en-US" sz="2000">
              <a:latin typeface="+mn-lt"/>
              <a:ea typeface="+mn-ea"/>
              <a:cs typeface="+mn-cs"/>
            </a:endParaRPr>
          </a:p>
          <a:p>
            <a:pPr marL="0"/>
            <a:r>
              <a:rPr lang="en-US" sz="2000" b="1">
                <a:latin typeface="+mn-lt"/>
                <a:ea typeface="+mn-ea"/>
                <a:cs typeface="+mn-cs"/>
              </a:rPr>
              <a:t>**Colleges are responsible for adhering to external agency guidelines that may restrict CCP students from enrolling in specific WCE pathways</a:t>
            </a:r>
          </a:p>
        </p:txBody>
      </p:sp>
      <p:sp>
        <p:nvSpPr>
          <p:cNvPr id="19" name="Rectangle 18">
            <a:extLst>
              <a:ext uri="{FF2B5EF4-FFF2-40B4-BE49-F238E27FC236}">
                <a16:creationId xmlns:a16="http://schemas.microsoft.com/office/drawing/2014/main" id="{D0D1E45D-067D-4152-BAD5-4265AFF7D0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2509" y="891540"/>
            <a:ext cx="4639186" cy="5071110"/>
          </a:xfrm>
          <a:prstGeom prst="rect">
            <a:avLst/>
          </a:prstGeom>
          <a:solidFill>
            <a:srgbClr val="687074"/>
          </a:solidFill>
          <a:ln>
            <a:noFill/>
          </a:ln>
          <a:effectLst>
            <a:outerShdw blurRad="406400" dist="317500" dir="5400000" sx="89000" sy="8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66638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0B0B0C1-A306-4573-8D49-BB656F311B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68B4892-1BFF-493E-95A2-9DC66F6120DF}"/>
              </a:ext>
            </a:extLst>
          </p:cNvPr>
          <p:cNvSpPr>
            <a:spLocks noGrp="1"/>
          </p:cNvSpPr>
          <p:nvPr>
            <p:ph type="title"/>
          </p:nvPr>
        </p:nvSpPr>
        <p:spPr>
          <a:xfrm>
            <a:off x="5053621" y="911050"/>
            <a:ext cx="6411099" cy="1320748"/>
          </a:xfrm>
        </p:spPr>
        <p:txBody>
          <a:bodyPr vert="horz" lIns="91440" tIns="45720" rIns="91440" bIns="45720" rtlCol="0" anchor="ctr">
            <a:normAutofit/>
          </a:bodyPr>
          <a:lstStyle/>
          <a:p>
            <a:r>
              <a:rPr lang="en-US" sz="4000" kern="1200">
                <a:solidFill>
                  <a:schemeClr val="tx1"/>
                </a:solidFill>
                <a:latin typeface="+mj-lt"/>
                <a:ea typeface="+mj-ea"/>
                <a:cs typeface="+mj-cs"/>
              </a:rPr>
              <a:t>SBCC Amendments to Support CCP Changes</a:t>
            </a:r>
          </a:p>
        </p:txBody>
      </p:sp>
      <p:sp>
        <p:nvSpPr>
          <p:cNvPr id="10" name="Rectangle 9">
            <a:extLst>
              <a:ext uri="{FF2B5EF4-FFF2-40B4-BE49-F238E27FC236}">
                <a16:creationId xmlns:a16="http://schemas.microsoft.com/office/drawing/2014/main" id="{3D60D087-E325-4882-9BE2-9642F1439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891540"/>
            <a:ext cx="3845218" cy="5074920"/>
          </a:xfrm>
          <a:prstGeom prst="rect">
            <a:avLst/>
          </a:prstGeom>
          <a:solidFill>
            <a:srgbClr val="687074"/>
          </a:solidFill>
          <a:ln>
            <a:noFill/>
          </a:ln>
          <a:effectLst>
            <a:outerShdw blurRad="406400" dist="317500" dir="5400000" sx="89000" sy="8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824F22E-A42E-4789-8876-8FEE94CCA0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31503" y="89535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D3BB8EA-29FD-4E75-9FFF-BC50771C743F}"/>
              </a:ext>
            </a:extLst>
          </p:cNvPr>
          <p:cNvSpPr>
            <a:spLocks noGrp="1"/>
          </p:cNvSpPr>
          <p:nvPr>
            <p:ph idx="1"/>
          </p:nvPr>
        </p:nvSpPr>
        <p:spPr>
          <a:xfrm>
            <a:off x="5117910" y="2392664"/>
            <a:ext cx="6346810" cy="3005450"/>
          </a:xfrm>
        </p:spPr>
        <p:txBody>
          <a:bodyPr vert="horz" lIns="91440" tIns="45720" rIns="91440" bIns="45720" rtlCol="0" anchor="t">
            <a:normAutofit fontScale="92500" lnSpcReduction="10000"/>
          </a:bodyPr>
          <a:lstStyle/>
          <a:p>
            <a:pPr marL="0" indent="0">
              <a:buNone/>
            </a:pPr>
            <a:r>
              <a:rPr lang="en-US" sz="2400" dirty="0">
                <a:latin typeface="+mn-lt"/>
                <a:ea typeface="+mn-ea"/>
                <a:cs typeface="+mn-cs"/>
              </a:rPr>
              <a:t>Amendment to 1D SBCCC 300.4(c)(1)(D)(ix)(b)</a:t>
            </a:r>
          </a:p>
          <a:p>
            <a:pPr marL="0"/>
            <a:endParaRPr lang="en-US" sz="2400" dirty="0">
              <a:latin typeface="+mn-lt"/>
              <a:ea typeface="+mn-ea"/>
              <a:cs typeface="+mn-cs"/>
            </a:endParaRPr>
          </a:p>
          <a:p>
            <a:pPr marL="0" indent="0">
              <a:buNone/>
            </a:pPr>
            <a:r>
              <a:rPr lang="en-US" sz="2400" i="1" dirty="0">
                <a:latin typeface="+mn-lt"/>
                <a:ea typeface="+mn-ea"/>
                <a:cs typeface="+mn-cs"/>
              </a:rPr>
              <a:t>Have a</a:t>
            </a:r>
            <a:r>
              <a:rPr lang="en-US" sz="2400" i="1" u="sng" dirty="0">
                <a:latin typeface="+mn-lt"/>
                <a:ea typeface="+mn-ea"/>
                <a:cs typeface="+mn-cs"/>
              </a:rPr>
              <a:t>n</a:t>
            </a:r>
            <a:r>
              <a:rPr lang="en-US" sz="2400" i="1" dirty="0">
                <a:latin typeface="+mn-lt"/>
                <a:ea typeface="+mn-ea"/>
                <a:cs typeface="+mn-cs"/>
              </a:rPr>
              <a:t> </a:t>
            </a:r>
            <a:r>
              <a:rPr lang="en-US" sz="2400" i="1" u="sng" dirty="0">
                <a:latin typeface="+mn-lt"/>
                <a:ea typeface="+mn-ea"/>
                <a:cs typeface="+mn-cs"/>
              </a:rPr>
              <a:t>un</a:t>
            </a:r>
            <a:r>
              <a:rPr lang="en-US" sz="2400" i="1" dirty="0">
                <a:latin typeface="+mn-lt"/>
                <a:ea typeface="+mn-ea"/>
                <a:cs typeface="+mn-cs"/>
              </a:rPr>
              <a:t>weighted GPA of </a:t>
            </a:r>
            <a:r>
              <a:rPr lang="en-US" sz="2400" i="1" strike="sngStrike" dirty="0">
                <a:latin typeface="+mn-lt"/>
                <a:ea typeface="+mn-ea"/>
                <a:cs typeface="+mn-cs"/>
              </a:rPr>
              <a:t>3.0</a:t>
            </a:r>
            <a:r>
              <a:rPr lang="en-US" sz="2400" i="1" dirty="0">
                <a:latin typeface="+mn-lt"/>
                <a:ea typeface="+mn-ea"/>
                <a:cs typeface="+mn-cs"/>
              </a:rPr>
              <a:t> </a:t>
            </a:r>
            <a:r>
              <a:rPr lang="en-US" sz="2400" i="1" u="sng" dirty="0">
                <a:latin typeface="+mn-lt"/>
                <a:ea typeface="+mn-ea"/>
                <a:cs typeface="+mn-cs"/>
              </a:rPr>
              <a:t>2.8</a:t>
            </a:r>
            <a:r>
              <a:rPr lang="en-US" sz="2400" i="1" dirty="0">
                <a:latin typeface="+mn-lt"/>
                <a:ea typeface="+mn-ea"/>
                <a:cs typeface="+mn-cs"/>
              </a:rPr>
              <a:t> on high school courses, </a:t>
            </a:r>
            <a:r>
              <a:rPr lang="en-US" sz="2400" i="1" u="sng" dirty="0">
                <a:latin typeface="+mn-lt"/>
                <a:ea typeface="+mn-ea"/>
                <a:cs typeface="+mn-cs"/>
              </a:rPr>
              <a:t>or Demonstrate college readiness in English, reading and mathematics by meeting benchmarks on diagnostic assessment tests which have been approved by the State Board of Community Colleges, </a:t>
            </a:r>
            <a:r>
              <a:rPr lang="en-US" sz="2400" i="1" dirty="0">
                <a:latin typeface="+mn-lt"/>
                <a:ea typeface="+mn-ea"/>
                <a:cs typeface="+mn-cs"/>
              </a:rPr>
              <a:t> or have the recommendation of the high school principal or the high school principal’s designee</a:t>
            </a:r>
          </a:p>
        </p:txBody>
      </p:sp>
    </p:spTree>
    <p:extLst>
      <p:ext uri="{BB962C8B-B14F-4D97-AF65-F5344CB8AC3E}">
        <p14:creationId xmlns:p14="http://schemas.microsoft.com/office/powerpoint/2010/main" val="3563708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A93628A-4A26-42A6-859F-D1C95150AD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197864" y="891539"/>
            <a:ext cx="5715000" cy="1346693"/>
          </a:xfrm>
        </p:spPr>
        <p:txBody>
          <a:bodyPr vert="horz" lIns="91440" tIns="45720" rIns="91440" bIns="45720" rtlCol="0" anchor="ctr">
            <a:normAutofit/>
          </a:bodyPr>
          <a:lstStyle/>
          <a:p>
            <a:r>
              <a:rPr lang="en-US" sz="4000" kern="1200">
                <a:solidFill>
                  <a:schemeClr val="tx1"/>
                </a:solidFill>
                <a:latin typeface="+mj-lt"/>
                <a:ea typeface="+mj-ea"/>
                <a:cs typeface="+mj-cs"/>
              </a:rPr>
              <a:t>Career and College Promise Operating Procedures</a:t>
            </a:r>
          </a:p>
        </p:txBody>
      </p:sp>
      <p:sp>
        <p:nvSpPr>
          <p:cNvPr id="10" name="Rectangle 9">
            <a:extLst>
              <a:ext uri="{FF2B5EF4-FFF2-40B4-BE49-F238E27FC236}">
                <a16:creationId xmlns:a16="http://schemas.microsoft.com/office/drawing/2014/main" id="{3532152E-6A17-42D3-9591-5CAC0BFEE6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97864" y="2399100"/>
            <a:ext cx="5715000" cy="3563550"/>
          </a:xfrm>
        </p:spPr>
        <p:txBody>
          <a:bodyPr vert="horz" lIns="91440" tIns="45720" rIns="91440" bIns="45720" rtlCol="0">
            <a:normAutofit lnSpcReduction="10000"/>
          </a:bodyPr>
          <a:lstStyle/>
          <a:p>
            <a:pPr marL="0" indent="0">
              <a:buNone/>
            </a:pPr>
            <a:r>
              <a:rPr lang="en-US" sz="2000" b="1" dirty="0">
                <a:latin typeface="+mn-lt"/>
                <a:ea typeface="+mn-ea"/>
                <a:cs typeface="+mn-cs"/>
              </a:rPr>
              <a:t>Student Registration and Fees:</a:t>
            </a:r>
          </a:p>
          <a:p>
            <a:pPr marL="0" indent="0">
              <a:buNone/>
            </a:pPr>
            <a:r>
              <a:rPr lang="en-US" sz="2000" dirty="0">
                <a:latin typeface="+mn-lt"/>
                <a:ea typeface="+mn-ea"/>
                <a:cs typeface="+mn-cs"/>
              </a:rPr>
              <a:t>All course sections within an approved WCE pathway taken by CCP students at community colleges in accordance with G.S. 115D-20(4) are registration fee waived except any course sections offered on a self-supporting basis.</a:t>
            </a:r>
          </a:p>
          <a:p>
            <a:pPr marL="0"/>
            <a:endParaRPr lang="en-US" sz="2000" dirty="0">
              <a:latin typeface="+mn-lt"/>
              <a:ea typeface="+mn-ea"/>
              <a:cs typeface="+mn-cs"/>
            </a:endParaRPr>
          </a:p>
          <a:p>
            <a:pPr marL="0" indent="0">
              <a:buNone/>
            </a:pPr>
            <a:r>
              <a:rPr lang="en-US" sz="2000" b="1" dirty="0">
                <a:latin typeface="+mn-lt"/>
                <a:ea typeface="+mn-ea"/>
                <a:cs typeface="+mn-cs"/>
              </a:rPr>
              <a:t>Student responsibility:</a:t>
            </a:r>
          </a:p>
          <a:p>
            <a:pPr marL="0"/>
            <a:r>
              <a:rPr lang="en-US" sz="2000" dirty="0">
                <a:latin typeface="+mn-lt"/>
                <a:ea typeface="+mn-ea"/>
                <a:cs typeface="+mn-cs"/>
              </a:rPr>
              <a:t>Textbooks</a:t>
            </a:r>
          </a:p>
          <a:p>
            <a:pPr marL="0"/>
            <a:r>
              <a:rPr lang="en-US" sz="2000" dirty="0">
                <a:latin typeface="+mn-lt"/>
                <a:ea typeface="+mn-ea"/>
                <a:cs typeface="+mn-cs"/>
              </a:rPr>
              <a:t>Fees (e.g. technology, supply, and insurance)</a:t>
            </a:r>
          </a:p>
          <a:p>
            <a:pPr marL="0"/>
            <a:r>
              <a:rPr lang="en-US" sz="2000" dirty="0">
                <a:latin typeface="+mn-lt"/>
                <a:ea typeface="+mn-ea"/>
                <a:cs typeface="+mn-cs"/>
              </a:rPr>
              <a:t>Transportation</a:t>
            </a:r>
          </a:p>
        </p:txBody>
      </p:sp>
      <p:sp>
        <p:nvSpPr>
          <p:cNvPr id="12" name="Rectangle 11">
            <a:extLst>
              <a:ext uri="{FF2B5EF4-FFF2-40B4-BE49-F238E27FC236}">
                <a16:creationId xmlns:a16="http://schemas.microsoft.com/office/drawing/2014/main" id="{D0D1E45D-067D-4152-BAD5-4265AFF7D0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2509" y="891540"/>
            <a:ext cx="4639186" cy="5071110"/>
          </a:xfrm>
          <a:prstGeom prst="rect">
            <a:avLst/>
          </a:prstGeom>
          <a:solidFill>
            <a:srgbClr val="687074"/>
          </a:solidFill>
          <a:ln>
            <a:noFill/>
          </a:ln>
          <a:effectLst>
            <a:outerShdw blurRad="406400" dist="317500" dir="5400000" sx="89000" sy="8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618875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0D4B380-3CA3-44F1-AA20-02B744D168AD}"/>
              </a:ext>
            </a:extLst>
          </p:cNvPr>
          <p:cNvSpPr>
            <a:spLocks noGrp="1"/>
          </p:cNvSpPr>
          <p:nvPr>
            <p:ph sz="half" idx="1"/>
          </p:nvPr>
        </p:nvSpPr>
        <p:spPr>
          <a:xfrm>
            <a:off x="721423" y="1822450"/>
            <a:ext cx="10540743" cy="4351338"/>
          </a:xfrm>
        </p:spPr>
        <p:txBody>
          <a:bodyPr/>
          <a:lstStyle/>
          <a:p>
            <a:pPr marL="0" indent="0">
              <a:buNone/>
            </a:pPr>
            <a:r>
              <a:rPr lang="en-US" b="1" dirty="0"/>
              <a:t>How many pathways can a student be concurrently enrolled in?</a:t>
            </a:r>
          </a:p>
          <a:p>
            <a:pPr marL="0" indent="0">
              <a:buNone/>
            </a:pPr>
            <a:endParaRPr lang="en-US" b="1" dirty="0"/>
          </a:p>
          <a:p>
            <a:pPr marL="457200" lvl="1" indent="0">
              <a:lnSpc>
                <a:spcPct val="100000"/>
              </a:lnSpc>
              <a:spcBef>
                <a:spcPts val="0"/>
              </a:spcBef>
              <a:buNone/>
            </a:pPr>
            <a:r>
              <a:rPr lang="en-US" sz="2800" dirty="0"/>
              <a:t>Students can be in 2 pathways (with permission).</a:t>
            </a:r>
          </a:p>
          <a:p>
            <a:pPr lvl="2">
              <a:lnSpc>
                <a:spcPct val="100000"/>
              </a:lnSpc>
              <a:spcBef>
                <a:spcPts val="0"/>
              </a:spcBef>
            </a:pPr>
            <a:r>
              <a:rPr lang="en-US" sz="2800" dirty="0"/>
              <a:t>2 CTE pathways </a:t>
            </a:r>
            <a:r>
              <a:rPr lang="en-US" sz="2800" b="1" u="sng" dirty="0"/>
              <a:t>OR</a:t>
            </a:r>
          </a:p>
          <a:p>
            <a:pPr lvl="2">
              <a:lnSpc>
                <a:spcPct val="100000"/>
              </a:lnSpc>
              <a:spcBef>
                <a:spcPts val="0"/>
              </a:spcBef>
            </a:pPr>
            <a:r>
              <a:rPr lang="en-US" sz="2800" dirty="0"/>
              <a:t>1 CTE pathway and 1 CTP pathway</a:t>
            </a:r>
          </a:p>
          <a:p>
            <a:pPr marL="0" indent="0">
              <a:buNone/>
            </a:pPr>
            <a:endParaRPr lang="en-US" dirty="0"/>
          </a:p>
        </p:txBody>
      </p:sp>
      <p:sp>
        <p:nvSpPr>
          <p:cNvPr id="4" name="Title 1">
            <a:extLst>
              <a:ext uri="{FF2B5EF4-FFF2-40B4-BE49-F238E27FC236}">
                <a16:creationId xmlns:a16="http://schemas.microsoft.com/office/drawing/2014/main" id="{1B49A169-9D26-46FF-890B-610F646B0251}"/>
              </a:ext>
            </a:extLst>
          </p:cNvPr>
          <p:cNvSpPr txBox="1">
            <a:spLocks/>
          </p:cNvSpPr>
          <p:nvPr/>
        </p:nvSpPr>
        <p:spPr>
          <a:xfrm>
            <a:off x="1496014" y="328561"/>
            <a:ext cx="10358192" cy="94456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US" b="1" dirty="0"/>
              <a:t>CCP Concurrent Pathways</a:t>
            </a:r>
            <a:endParaRPr lang="en-US" b="1" dirty="0">
              <a:solidFill>
                <a:srgbClr val="003768"/>
              </a:solidFill>
            </a:endParaRPr>
          </a:p>
        </p:txBody>
      </p:sp>
    </p:spTree>
    <p:extLst>
      <p:ext uri="{BB962C8B-B14F-4D97-AF65-F5344CB8AC3E}">
        <p14:creationId xmlns:p14="http://schemas.microsoft.com/office/powerpoint/2010/main" val="1835716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5016AEC-0320-4ED0-8ECB-FE11DDDFE1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3CDB30C-1F82-41E6-A067-831D6E8918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DDA86DD-F997-4F66-A87C-5B58AB6D19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41B827-437E-40A3-A732-669230D6A5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2435" y="891540"/>
            <a:ext cx="10989565" cy="507111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749109E4-D97A-4D1A-B4A2-813110A1D443}"/>
              </a:ext>
            </a:extLst>
          </p:cNvPr>
          <p:cNvSpPr>
            <a:spLocks noGrp="1"/>
          </p:cNvSpPr>
          <p:nvPr>
            <p:ph type="title"/>
          </p:nvPr>
        </p:nvSpPr>
        <p:spPr>
          <a:xfrm>
            <a:off x="1524000" y="624463"/>
            <a:ext cx="9465131" cy="1184111"/>
          </a:xfrm>
        </p:spPr>
        <p:txBody>
          <a:bodyPr>
            <a:normAutofit/>
          </a:bodyPr>
          <a:lstStyle/>
          <a:p>
            <a:br>
              <a:rPr lang="en-US" sz="3700" dirty="0"/>
            </a:br>
            <a:r>
              <a:rPr lang="en-US" sz="3700" dirty="0"/>
              <a:t> </a:t>
            </a:r>
            <a:r>
              <a:rPr lang="en-US" sz="3700" b="1" dirty="0"/>
              <a:t>CAREER and COLLEGE PROMISE UPDATE  - NCDPI</a:t>
            </a:r>
            <a:endParaRPr lang="en-US" sz="3700" dirty="0"/>
          </a:p>
        </p:txBody>
      </p:sp>
      <p:sp>
        <p:nvSpPr>
          <p:cNvPr id="5" name="Content Placeholder 4">
            <a:extLst>
              <a:ext uri="{FF2B5EF4-FFF2-40B4-BE49-F238E27FC236}">
                <a16:creationId xmlns:a16="http://schemas.microsoft.com/office/drawing/2014/main" id="{E65F7CF7-4E00-46CC-A637-D796DE898E6D}"/>
              </a:ext>
            </a:extLst>
          </p:cNvPr>
          <p:cNvSpPr>
            <a:spLocks noGrp="1"/>
          </p:cNvSpPr>
          <p:nvPr>
            <p:ph idx="1"/>
          </p:nvPr>
        </p:nvSpPr>
        <p:spPr>
          <a:xfrm>
            <a:off x="1524000" y="1808575"/>
            <a:ext cx="9465564" cy="3991494"/>
          </a:xfrm>
        </p:spPr>
        <p:txBody>
          <a:bodyPr>
            <a:normAutofit/>
          </a:bodyPr>
          <a:lstStyle/>
          <a:p>
            <a:pPr marL="0" indent="0">
              <a:spcBef>
                <a:spcPts val="0"/>
              </a:spcBef>
              <a:spcAft>
                <a:spcPts val="600"/>
              </a:spcAft>
              <a:buNone/>
            </a:pPr>
            <a:r>
              <a:rPr lang="en-US" sz="1800" b="1" dirty="0"/>
              <a:t>CCP CTE WORKFORCE CONTINUING EDUCATION (WCE) PATHWAY</a:t>
            </a:r>
          </a:p>
          <a:p>
            <a:pPr marL="0" indent="0">
              <a:spcBef>
                <a:spcPts val="0"/>
              </a:spcBef>
              <a:spcAft>
                <a:spcPts val="600"/>
              </a:spcAft>
              <a:buNone/>
            </a:pPr>
            <a:r>
              <a:rPr lang="en-US" sz="1800" dirty="0"/>
              <a:t>In June 2019, based on LEA and charter schools feedback, the State Board of Education (SBE) and NC Department of Public Instruction (NCDPI) revised the Course for Credit (CCRE-001) policy to clarify how NC Community College curriculum and workforce continuing education college courses may receive high school credit on the Workforce Continuing Education Pathway High School Course for which Credit is Awarded Credit(s). The revised portions of this policy are in effect for the 2019-20 school year.</a:t>
            </a:r>
          </a:p>
          <a:p>
            <a:pPr marL="0" indent="0">
              <a:spcBef>
                <a:spcPts val="0"/>
              </a:spcBef>
              <a:spcAft>
                <a:spcPts val="600"/>
              </a:spcAft>
              <a:buNone/>
            </a:pPr>
            <a:endParaRPr lang="en-US" sz="1800" dirty="0"/>
          </a:p>
          <a:p>
            <a:pPr marL="0" indent="0">
              <a:spcBef>
                <a:spcPts val="0"/>
              </a:spcBef>
              <a:spcAft>
                <a:spcPts val="600"/>
              </a:spcAft>
              <a:buNone/>
            </a:pPr>
            <a:r>
              <a:rPr lang="en-US" sz="1800" dirty="0"/>
              <a:t>High school credit may be awarded for articulated Career and College Promise (CCP) Workforce Continuing Education (WCE) pathways that have been approved by the CCP Leadership Team (CCPLT) and do not duplicate efforts by the high school. The CCPLT consists of representatives from NCDPI Career and Technical Education and Advanced Learning and Gifted Education Divisions and Community College System Office representatives from Workforce Continuing Education, Career and Technical Education, and Academic Programs.</a:t>
            </a:r>
          </a:p>
        </p:txBody>
      </p:sp>
    </p:spTree>
    <p:extLst>
      <p:ext uri="{BB962C8B-B14F-4D97-AF65-F5344CB8AC3E}">
        <p14:creationId xmlns:p14="http://schemas.microsoft.com/office/powerpoint/2010/main" val="277438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30125909-2F96-440C-AA59-4A225C6E5B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991F8F9A-56F5-4956-BB98-3677F8A74610}"/>
              </a:ext>
            </a:extLst>
          </p:cNvPr>
          <p:cNvSpPr>
            <a:spLocks noGrp="1"/>
          </p:cNvSpPr>
          <p:nvPr>
            <p:ph type="title"/>
          </p:nvPr>
        </p:nvSpPr>
        <p:spPr>
          <a:xfrm>
            <a:off x="8036434" y="891541"/>
            <a:ext cx="3433187" cy="4074074"/>
          </a:xfrm>
        </p:spPr>
        <p:txBody>
          <a:bodyPr vert="horz" lIns="91440" tIns="45720" rIns="91440" bIns="45720" rtlCol="0" anchor="b">
            <a:normAutofit/>
          </a:bodyPr>
          <a:lstStyle/>
          <a:p>
            <a:r>
              <a:rPr lang="en-US" sz="5100" kern="1200">
                <a:solidFill>
                  <a:schemeClr val="tx1"/>
                </a:solidFill>
                <a:latin typeface="+mj-lt"/>
                <a:ea typeface="+mj-ea"/>
                <a:cs typeface="+mj-cs"/>
              </a:rPr>
              <a:t>State Articulation Application</a:t>
            </a:r>
          </a:p>
        </p:txBody>
      </p:sp>
      <p:sp>
        <p:nvSpPr>
          <p:cNvPr id="13" name="Rectangle 12">
            <a:extLst>
              <a:ext uri="{FF2B5EF4-FFF2-40B4-BE49-F238E27FC236}">
                <a16:creationId xmlns:a16="http://schemas.microsoft.com/office/drawing/2014/main" id="{16D99491-70BE-4B1A-B91F-A5A23F3AC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CE3BDDF3-2F1C-431C-BD09-08A652D04599}"/>
              </a:ext>
            </a:extLst>
          </p:cNvPr>
          <p:cNvPicPr>
            <a:picLocks noGrp="1" noChangeAspect="1"/>
          </p:cNvPicPr>
          <p:nvPr>
            <p:ph idx="1"/>
          </p:nvPr>
        </p:nvPicPr>
        <p:blipFill>
          <a:blip r:embed="rId2"/>
          <a:stretch>
            <a:fillRect/>
          </a:stretch>
        </p:blipFill>
        <p:spPr>
          <a:xfrm>
            <a:off x="1613518" y="891539"/>
            <a:ext cx="5604798" cy="5498243"/>
          </a:xfrm>
          <a:prstGeom prst="rect">
            <a:avLst/>
          </a:prstGeom>
          <a:effectLst>
            <a:outerShdw blurRad="406400" dist="317500" dir="5400000" sx="89000" sy="89000" rotWithShape="0">
              <a:prstClr val="black">
                <a:alpha val="15000"/>
              </a:prstClr>
            </a:outerShdw>
          </a:effectLst>
        </p:spPr>
      </p:pic>
    </p:spTree>
    <p:extLst>
      <p:ext uri="{BB962C8B-B14F-4D97-AF65-F5344CB8AC3E}">
        <p14:creationId xmlns:p14="http://schemas.microsoft.com/office/powerpoint/2010/main" val="98374641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98833&quot;&gt;&lt;object type=&quot;3&quot; unique_id=&quot;98834&quot;&gt;&lt;property id=&quot;20148&quot; value=&quot;5&quot;/&gt;&lt;property id=&quot;20300&quot; value=&quot;Slide 1 - &amp;quot;For more information about this document, contact:   Programs and Student Services Division Workforce Continuing Ed&quot;/&gt;&lt;property id=&quot;20307&quot; value=&quot;305&quot;/&gt;&lt;/object&gt;&lt;object type=&quot;3&quot; unique_id=&quot;98835&quot;&gt;&lt;property id=&quot;20148&quot; value=&quot;5&quot;/&gt;&lt;property id=&quot;20300&quot; value=&quot;Slide 2 - &amp;quot;AGENDA&amp;quot;&quot;/&gt;&lt;property id=&quot;20307&quot; value=&quot;306&quot;/&gt;&lt;/object&gt;&lt;object type=&quot;3&quot; unique_id=&quot;98836&quot;&gt;&lt;property id=&quot;20148&quot; value=&quot;5&quot;/&gt;&lt;property id=&quot;20300&quot; value=&quot;Slide 3 - &amp;quot;Initial Collaborators / Resources&amp;quot;&quot;/&gt;&lt;property id=&quot;20307&quot; value=&quot;309&quot;/&gt;&lt;/object&gt;&lt;object type=&quot;3&quot; unique_id=&quot;98837&quot;&gt;&lt;property id=&quot;20148&quot; value=&quot;5&quot;/&gt;&lt;property id=&quot;20300&quot; value=&quot;Slide 4 - &amp;quot;Partnerships&amp;quot;&quot;/&gt;&lt;property id=&quot;20307&quot; value=&quot;307&quot;/&gt;&lt;/object&gt;&lt;object type=&quot;3&quot; unique_id=&quot;98838&quot;&gt;&lt;property id=&quot;20148&quot; value=&quot;5&quot;/&gt;&lt;property id=&quot;20300&quot; value=&quot;Slide 5 - &amp;quot;Workforce Need&amp;quot;&quot;/&gt;&lt;property id=&quot;20307&quot; value=&quot;308&quot;/&gt;&lt;/object&gt;&lt;object type=&quot;3&quot; unique_id=&quot;98839&quot;&gt;&lt;property id=&quot;20148&quot; value=&quot;5&quot;/&gt;&lt;property id=&quot;20300&quot; value=&quot;Slide 6 - &amp;quot;Identify Role to be Addressed&amp;quot;&quot;/&gt;&lt;property id=&quot;20307&quot; value=&quot;318&quot;/&gt;&lt;/object&gt;&lt;object type=&quot;3&quot; unique_id=&quot;98840&quot;&gt;&lt;property id=&quot;20148&quot; value=&quot;5&quot;/&gt;&lt;property id=&quot;20300&quot; value=&quot;Slide 7 - &amp;quot;Unifying Goal&amp;quot;&quot;/&gt;&lt;property id=&quot;20307&quot; value=&quot;316&quot;/&gt;&lt;/object&gt;&lt;object type=&quot;3&quot; unique_id=&quot;98841&quot;&gt;&lt;property id=&quot;20148&quot; value=&quot;5&quot;/&gt;&lt;property id=&quot;20300&quot; value=&quot;Slide 8 - &amp;quot;Training Program&amp;quot;&quot;/&gt;&lt;property id=&quot;20307&quot; value=&quot;310&quot;/&gt;&lt;/object&gt;&lt;object type=&quot;3&quot; unique_id=&quot;98842&quot;&gt;&lt;property id=&quot;20148&quot; value=&quot;5&quot;/&gt;&lt;property id=&quot;20300&quot; value=&quot;Slide 9 - &amp;quot;HRD 4000&amp;quot;&quot;/&gt;&lt;property id=&quot;20307&quot; value=&quot;317&quot;/&gt;&lt;/object&gt;&lt;object type=&quot;3&quot; unique_id=&quot;98843&quot;&gt;&lt;property id=&quot;20148&quot; value=&quot;5&quot;/&gt;&lt;property id=&quot;20300&quot; value=&quot;Slide 10 - &amp;quot;HRD 4000 Certificate of Completion&amp;quot;&quot;/&gt;&lt;property id=&quot;20307&quot; value=&quot;315&quot;/&gt;&lt;/object&gt;&lt;object type=&quot;3&quot; unique_id=&quot;98844&quot;&gt;&lt;property id=&quot;20148&quot; value=&quot;5&quot;/&gt;&lt;property id=&quot;20300&quot; value=&quot;Slide 11 - &amp;quot;Pilot – HRD 4000 Course Offerings&amp;quot;&quot;/&gt;&lt;property id=&quot;20307&quot; value=&quot;311&quot;/&gt;&lt;/object&gt;&lt;object type=&quot;3&quot; unique_id=&quot;98845&quot;&gt;&lt;property id=&quot;20148&quot; value=&quot;5&quot;/&gt;&lt;property id=&quot;20300&quot; value=&quot;Slide 12 - &amp;quot;HSE 3220&amp;quot;&quot;/&gt;&lt;property id=&quot;20307&quot; value=&quot;320&quot;/&gt;&lt;/object&gt;&lt;object type=&quot;3&quot; unique_id=&quot;98846&quot;&gt;&lt;property id=&quot;20148&quot; value=&quot;5&quot;/&gt;&lt;property id=&quot;20300&quot; value=&quot;Slide 13 - &amp;quot;HSE 3220 Certificate of Completion&amp;quot;&quot;/&gt;&lt;property id=&quot;20307&quot; value=&quot;321&quot;/&gt;&lt;/object&gt;&lt;object type=&quot;3&quot; unique_id=&quot;98847&quot;&gt;&lt;property id=&quot;20148&quot; value=&quot;5&quot;/&gt;&lt;property id=&quot;20300&quot; value=&quot;Slide 14 - &amp;quot;Pilot – HSE 3220 Course Offerings&amp;quot;&quot;/&gt;&lt;property id=&quot;20307&quot; value=&quot;319&quot;/&gt;&lt;/object&gt;&lt;object type=&quot;3&quot; unique_id=&quot;98848&quot;&gt;&lt;property id=&quot;20148&quot; value=&quot;5&quot;/&gt;&lt;property id=&quot;20300&quot; value=&quot;Slide 15 - &amp;quot;Certification Opportunities&amp;quot;&quot;/&gt;&lt;property id=&quot;20307&quot; value=&quot;322&quot;/&gt;&lt;/object&gt;&lt;object type=&quot;3&quot; unique_id=&quot;98849&quot;&gt;&lt;property id=&quot;20148&quot; value=&quot;5&quot;/&gt;&lt;property id=&quot;20300&quot; value=&quot;Slide 16 - &amp;quot;Outcome&amp;quot;&quot;/&gt;&lt;property id=&quot;20307&quot; value=&quot;313&quot;/&gt;&lt;/object&gt;&lt;object type=&quot;3&quot; unique_id=&quot;98854&quot;&gt;&lt;property id=&quot;20148&quot; value=&quot;5&quot;/&gt;&lt;property id=&quot;20300&quot; value=&quot;Slide 21 - &amp;quot;College Programs&amp;quot;&quot;/&gt;&lt;property id=&quot;20307&quot; value=&quot;323&quot;/&gt;&lt;/object&gt;&lt;object type=&quot;3&quot; unique_id=&quot;98855&quot;&gt;&lt;property id=&quot;20148&quot; value=&quot;5&quot;/&gt;&lt;property id=&quot;20300&quot; value=&quot;Slide 22 - &amp;quot;Next Steps&amp;quot;&quot;/&gt;&lt;property id=&quot;20307&quot; value=&quot;312&quot;/&gt;&lt;/object&gt;&lt;object type=&quot;3&quot; unique_id=&quot;98856&quot;&gt;&lt;property id=&quot;20148&quot; value=&quot;5&quot;/&gt;&lt;property id=&quot;20300&quot; value=&quot;Slide 23 - &amp;quot; Question and Answer Session&amp;quot;&quot;/&gt;&lt;property id=&quot;20307&quot; value=&quot;283&quot;/&gt;&lt;/object&gt;&lt;object type=&quot;3&quot; unique_id=&quot;98932&quot;&gt;&lt;property id=&quot;20148&quot; value=&quot;5&quot;/&gt;&lt;property id=&quot;20300&quot; value=&quot;Slide 17&quot;/&gt;&lt;property id=&quot;20307&quot; value=&quot;328&quot;/&gt;&lt;/object&gt;&lt;object type=&quot;3&quot; unique_id=&quot;98933&quot;&gt;&lt;property id=&quot;20148&quot; value=&quot;5&quot;/&gt;&lt;property id=&quot;20300&quot; value=&quot;Slide 18&quot;/&gt;&lt;property id=&quot;20307&quot; value=&quot;329&quot;/&gt;&lt;/object&gt;&lt;object type=&quot;3&quot; unique_id=&quot;98934&quot;&gt;&lt;property id=&quot;20148&quot; value=&quot;5&quot;/&gt;&lt;property id=&quot;20300&quot; value=&quot;Slide 19&quot;/&gt;&lt;property id=&quot;20307&quot; value=&quot;330&quot;/&gt;&lt;/object&gt;&lt;object type=&quot;3&quot; unique_id=&quot;98935&quot;&gt;&lt;property id=&quot;20148&quot; value=&quot;5&quot;/&gt;&lt;property id=&quot;20300&quot; value=&quot;Slide 20&quot;/&gt;&lt;property id=&quot;20307&quot; value=&quot;331&quot;/&gt;&lt;/object&gt;&lt;/object&gt;&lt;object type=&quot;8&quot; unique_id=&quot;98881&quot;&gt;&lt;/object&gt;&lt;/object&gt;&lt;/database&gt;"/>
  <p:tag name="MMPROD_NEXTUNIQUEID" val="10010"/>
  <p:tag name="SECTOMILLISECCONVERTED" val="1"/>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5602DBE9080884B8FA71FEEBCFA1D23" ma:contentTypeVersion="10" ma:contentTypeDescription="Create a new document." ma:contentTypeScope="" ma:versionID="05c6da57524ed580a2b11132ec433277">
  <xsd:schema xmlns:xsd="http://www.w3.org/2001/XMLSchema" xmlns:xs="http://www.w3.org/2001/XMLSchema" xmlns:p="http://schemas.microsoft.com/office/2006/metadata/properties" xmlns:ns3="a177874b-ecc9-4f7e-9745-6180bfddcba3" targetNamespace="http://schemas.microsoft.com/office/2006/metadata/properties" ma:root="true" ma:fieldsID="45df39a69018521148509b041b14040f" ns3:_="">
    <xsd:import namespace="a177874b-ecc9-4f7e-9745-6180bfddcba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EventHashCode" minOccurs="0"/>
                <xsd:element ref="ns3:MediaServiceGenerationTime"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77874b-ecc9-4f7e-9745-6180bfddcba3"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E1390A5-A80E-4B28-A280-F8FC54087E0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177874b-ecc9-4f7e-9745-6180bfddcba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27D68F1-97D2-4492-B098-DB80E8E68407}">
  <ds:schemaRefs>
    <ds:schemaRef ds:uri="http://schemas.microsoft.com/sharepoint/v3/contenttype/forms"/>
  </ds:schemaRefs>
</ds:datastoreItem>
</file>

<file path=customXml/itemProps3.xml><?xml version="1.0" encoding="utf-8"?>
<ds:datastoreItem xmlns:ds="http://schemas.openxmlformats.org/officeDocument/2006/customXml" ds:itemID="{35FFABE0-3A94-4401-92F9-75094A0B1A6B}">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54</TotalTime>
  <Words>1076</Words>
  <Application>Microsoft Office PowerPoint</Application>
  <PresentationFormat>Widescreen</PresentationFormat>
  <Paragraphs>103</Paragraphs>
  <Slides>15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Tahoma</vt:lpstr>
      <vt:lpstr>1_Office Theme</vt:lpstr>
      <vt:lpstr>Workforce Readiness:</vt:lpstr>
      <vt:lpstr>AGENDA</vt:lpstr>
      <vt:lpstr>PowerPoint Presentation</vt:lpstr>
      <vt:lpstr>Career and College Promise Operating Procedures</vt:lpstr>
      <vt:lpstr>SBCC Amendments to Support CCP Changes</vt:lpstr>
      <vt:lpstr>Career and College Promise Operating Procedures</vt:lpstr>
      <vt:lpstr>PowerPoint Presentation</vt:lpstr>
      <vt:lpstr>  CAREER and COLLEGE PROMISE UPDATE  - NCDPI</vt:lpstr>
      <vt:lpstr>State Articulation Application</vt:lpstr>
      <vt:lpstr>State Articulation Pathways </vt:lpstr>
      <vt:lpstr>Local Articulation Application</vt:lpstr>
      <vt:lpstr>CCP Policy Clarification: Workforce Continuing Education and High School Credit</vt:lpstr>
      <vt:lpstr>COVID-19 Response</vt:lpstr>
      <vt:lpstr>CCP – COVID 19 Response </vt:lpstr>
      <vt:lpstr>For more information, contact: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Workforce Readiness:</dc:title>
  <dc:creator>Margaret Roberton</dc:creator>
  <cp:lastModifiedBy>Lisa Eads</cp:lastModifiedBy>
  <cp:revision>7</cp:revision>
  <dcterms:created xsi:type="dcterms:W3CDTF">2020-03-22T09:47:23Z</dcterms:created>
  <dcterms:modified xsi:type="dcterms:W3CDTF">2020-03-23T15:21:19Z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0x010100A5602DBE9080884B8FA71FEEBCFA1D23</vt:lpwstr>
  </property>
</Properties>
</file>