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36" d="100"/>
          <a:sy n="36" d="100"/>
        </p:scale>
        <p:origin x="5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67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16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42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3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4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2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9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6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03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6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3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4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/public/hearing/Configuration-of-Hearing-Loss/" TargetMode="External"/><Relationship Id="rId2" Type="http://schemas.openxmlformats.org/officeDocument/2006/relationships/hyperlink" Target="http://www.asha.org/public/hearing/Unilateral-Hearing-Los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id.org/" TargetMode="External"/><Relationship Id="rId2" Type="http://schemas.openxmlformats.org/officeDocument/2006/relationships/hyperlink" Target="https://www.classroominterpreting.org/home.asp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ncitlb.org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4AF37F0-1E8F-443E-AA28-4BC63482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BE9D54-6250-40F2-A23A-F9CEBF5F9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46E6328-0D82-4747-8B39-60373321B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5896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DF3A3EC-9100-4739-A9D3-11BBC976B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06240"/>
            <a:ext cx="9966960" cy="1325880"/>
          </a:xfrm>
        </p:spPr>
        <p:txBody>
          <a:bodyPr>
            <a:normAutofit/>
          </a:bodyPr>
          <a:lstStyle/>
          <a:p>
            <a:r>
              <a:rPr lang="en-US" sz="46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Serving persons with hearing loss</a:t>
            </a:r>
          </a:p>
        </p:txBody>
      </p:sp>
      <p:pic>
        <p:nvPicPr>
          <p:cNvPr id="8" name="Graphic 7" descr="Chat">
            <a:extLst>
              <a:ext uri="{FF2B5EF4-FFF2-40B4-BE49-F238E27FC236}">
                <a16:creationId xmlns:a16="http://schemas.microsoft.com/office/drawing/2014/main" id="{6FFEBC17-E5C8-463F-8FFF-DD03D78B0F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7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97E92-D94E-4EC5-B1C6-0DC27CCB3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Classification of Hearing Loss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10F3531-5C69-4CC9-9CD4-70AEC61D82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760121"/>
              </p:ext>
            </p:extLst>
          </p:nvPr>
        </p:nvGraphicFramePr>
        <p:xfrm>
          <a:off x="2575031" y="2385960"/>
          <a:ext cx="7011458" cy="4089402"/>
        </p:xfrm>
        <a:graphic>
          <a:graphicData uri="http://schemas.openxmlformats.org/drawingml/2006/table">
            <a:tbl>
              <a:tblPr firstRow="1"/>
              <a:tblGrid>
                <a:gridCol w="3505729">
                  <a:extLst>
                    <a:ext uri="{9D8B030D-6E8A-4147-A177-3AD203B41FA5}">
                      <a16:colId xmlns:a16="http://schemas.microsoft.com/office/drawing/2014/main" val="356558190"/>
                    </a:ext>
                  </a:extLst>
                </a:gridCol>
                <a:gridCol w="3505729">
                  <a:extLst>
                    <a:ext uri="{9D8B030D-6E8A-4147-A177-3AD203B41FA5}">
                      <a16:colId xmlns:a16="http://schemas.microsoft.com/office/drawing/2014/main" val="301994147"/>
                    </a:ext>
                  </a:extLst>
                </a:gridCol>
              </a:tblGrid>
              <a:tr h="41881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Degree of hearing loss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Hearing loss range (dB HL)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45310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–10 to 15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66459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Slight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to 25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20757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Mild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to 40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62577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to 55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888765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Moderately severe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 to 70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384847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Severe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to 90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30708"/>
                  </a:ext>
                </a:extLst>
              </a:tr>
              <a:tr h="418818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Profound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91+</a:t>
                      </a: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76087"/>
                  </a:ext>
                </a:extLst>
              </a:tr>
              <a:tr h="688058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Source: </a:t>
                      </a:r>
                      <a:r>
                        <a:rPr lang="en-US" sz="1800" i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Clark, J. G. (1981). Uses and abuses of hearing loss classification. </a:t>
                      </a:r>
                      <a:r>
                        <a:rPr lang="en-US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Asha, 23</a:t>
                      </a:r>
                      <a:r>
                        <a:rPr lang="en-US" sz="1800" i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493–500.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789" marR="74789" marT="74789" marB="7478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877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48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262FE-0B0A-4A87-8E6C-D678E8DA6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hearing loss be described?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06533-9E7A-4868-A25F-FA37D5EB3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129" y="1609600"/>
            <a:ext cx="9872871" cy="448627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High-frequency versus low-frequency.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 person hears either high-pitched or low-pitched sounds better.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Bilateral versus unilateral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Bilateral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hearing loss in both ears. </a:t>
            </a:r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Unilater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Unilateral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hearing loss in one ear.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Symmetrical versus asymmetrical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Symmetrical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the severity and shape of hearing loss are the same in each ear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Asymmetrical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each ear has a different severity and shape.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Progressive versus sudden hearing loss.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Progressive means that hearing loss becomes worse over time. Sudden means hearing loss that happens quickly. Student might not necessarily know that hearing loss has occurred. 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Fluctuating versus stable hearing loss.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Fluctuating means hearing loss that changes over time. It sometimes gets better, sometimes gets worse. Stable means that your hearing loss has stayed the same.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 go to (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America Speach Language Hearing Associa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https://www.asha.org/public/hearing/Configuration-of-Hearing-Loss/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Opens in new window)</a:t>
            </a: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6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9FB8-7073-4F06-8CF6-E41F2CFA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the type of hearing loss affect accommodations and instruction?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2312A-49F6-4F74-8E44-C0F5299DA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Accommodations need to address the configuration of the hearing loss.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every student with a hearing loss uses sign language.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Preferential seating can improve access for students that are hard of hearing and for those using a sign language interpreter.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all students with hearing loss know sign language. Some students need alternate formats of instruction such as written instructions. </a:t>
            </a:r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a person using ASL needs to have the instructions interpreted into their primary visual language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provide written instruction and scripts to students with a hearing loss. 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Yelling does not work!!!!! It is embarrassing to the student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8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BB3BC-0F03-4A2A-BD3E-CA8B2485A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Language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4A0AA-84B0-4174-9CF3-B2EF3384F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18013"/>
            <a:ext cx="9875520" cy="4521530"/>
          </a:xfrm>
        </p:spPr>
        <p:txBody>
          <a:bodyPr/>
          <a:lstStyle/>
          <a:p>
            <a:pPr marL="45720" indent="0" algn="ctr">
              <a:buNone/>
            </a:pPr>
            <a:r>
              <a:rPr lang="en-US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Sign Language (ASL)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visually understood language most commonly used in the US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its own unique grammatical and linguistic features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Visually rich – includes facial expressions and gestures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Considered native language for a ‘Child of Deaf Adults’ (CODA)</a:t>
            </a:r>
          </a:p>
          <a:p>
            <a:pPr marL="45720" indent="0" algn="ctr">
              <a:buNone/>
            </a:pPr>
            <a:r>
              <a:rPr lang="en-US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Manually Coded English (MCE)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Uses a sign for each spoken word in the English Language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Lacks conceptual accuracy – lacks meaning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7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B21B3-444B-4579-88C4-74C44769E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Language Continuum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Interpreters will thrive to interpreted to the middle of the spectrum</a:t>
            </a:r>
          </a:p>
        </p:txBody>
      </p:sp>
      <p:pic>
        <p:nvPicPr>
          <p:cNvPr id="1026" name="1D4F70AD-C960-4ADF-A40B-A945C35FF81E" descr="05541E0E-93D0-4CA6-84E7-992251274884">
            <a:extLst>
              <a:ext uri="{FF2B5EF4-FFF2-40B4-BE49-F238E27FC236}">
                <a16:creationId xmlns:a16="http://schemas.microsoft.com/office/drawing/2014/main" id="{EB77FCD7-81EF-4359-9B5B-2C8D21B47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785" y="2151534"/>
            <a:ext cx="8858992" cy="4316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6300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8260F-F51A-4ABF-BBD8-DF8CE519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Interpreting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923D9-2F6A-4294-B239-92581D402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Education Interpretation	</a:t>
            </a:r>
            <a:r>
              <a:rPr lang="en-US" dirty="0"/>
              <a:t>	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B9F8E-43F9-4E40-87E8-A687311969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K-12 setting or post-secondary setting</a:t>
            </a:r>
          </a:p>
          <a:p>
            <a:r>
              <a:rPr lang="en-US" dirty="0">
                <a:solidFill>
                  <a:schemeClr val="tx1"/>
                </a:solidFill>
              </a:rPr>
              <a:t>Must have Educational Interpreter Proficiency Assessment (EIPA) Score of 3.0 (pertains to NC)</a:t>
            </a:r>
          </a:p>
          <a:p>
            <a:r>
              <a:rPr lang="en-US" dirty="0">
                <a:solidFill>
                  <a:schemeClr val="tx1"/>
                </a:solidFill>
              </a:rPr>
              <a:t>For more information go to </a:t>
            </a:r>
            <a:r>
              <a:rPr lang="en-US" dirty="0">
                <a:solidFill>
                  <a:schemeClr val="tx1"/>
                </a:solidFill>
                <a:hlinkClick r:id="rId2" tooltip="website for interpreting information in the classro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classroom interpreting.org</a:t>
            </a:r>
            <a:r>
              <a:rPr lang="en-US" dirty="0">
                <a:solidFill>
                  <a:schemeClr val="tx1"/>
                </a:solidFill>
              </a:rPr>
              <a:t> (opens in new window)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5E5AD1-0A33-4C8F-A119-772531B1D1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3640" y="2001511"/>
            <a:ext cx="4754880" cy="777240"/>
          </a:xfrm>
        </p:spPr>
        <p:txBody>
          <a:bodyPr anchor="t" anchorCtr="0"/>
          <a:lstStyle/>
          <a:p>
            <a:r>
              <a:rPr lang="en-US" dirty="0">
                <a:solidFill>
                  <a:schemeClr val="tx1"/>
                </a:solidFill>
              </a:rPr>
              <a:t>Community Interpretation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A84A32-CC6F-44C3-B99E-8BBF26E4EF4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Interpreting in Vocational, medical, governmental, stage, and judicial settings</a:t>
            </a:r>
          </a:p>
          <a:p>
            <a:r>
              <a:rPr lang="en-US" dirty="0">
                <a:solidFill>
                  <a:schemeClr val="tx1"/>
                </a:solidFill>
              </a:rPr>
              <a:t>Grandfather License – enacted 15 years ago for existing interpreters</a:t>
            </a:r>
          </a:p>
          <a:p>
            <a:r>
              <a:rPr lang="en-US" dirty="0">
                <a:solidFill>
                  <a:schemeClr val="tx1"/>
                </a:solidFill>
              </a:rPr>
              <a:t>Provisional License – if the Interpreter Training Programs (ITP’s) have been passed</a:t>
            </a:r>
          </a:p>
          <a:p>
            <a:r>
              <a:rPr lang="en-US" dirty="0">
                <a:solidFill>
                  <a:schemeClr val="tx1"/>
                </a:solidFill>
              </a:rPr>
              <a:t>Full Licensure requires a NIC test, offered by the Registry of Interpreters for the Deaf.</a:t>
            </a:r>
          </a:p>
          <a:p>
            <a:r>
              <a:rPr lang="en-US" dirty="0">
                <a:solidFill>
                  <a:schemeClr val="tx1"/>
                </a:solidFill>
              </a:rPr>
              <a:t>For more Information go to </a:t>
            </a:r>
            <a:r>
              <a:rPr lang="en-US" dirty="0">
                <a:solidFill>
                  <a:schemeClr val="tx1"/>
                </a:solidFill>
                <a:hlinkClick r:id="rId3" tooltip="Registry for interpreters for the Deaf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https://rid.org/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chemeClr val="tx1"/>
                </a:solidFill>
                <a:hlinkClick r:id="rId4" tooltip="NC licensing Boar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https://ncitlb.org/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441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21593-B98E-4687-A619-BC2B0D8D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548640"/>
            <a:ext cx="9875520" cy="15087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Tips for the Educator who wants to communicate with the Deaf student in their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75EBB-1176-4827-9997-44D05548C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Attend Continuing Education Classes </a:t>
            </a:r>
          </a:p>
          <a:p>
            <a:r>
              <a:rPr lang="en-US" sz="2800" dirty="0">
                <a:solidFill>
                  <a:schemeClr val="tx1"/>
                </a:solidFill>
              </a:rPr>
              <a:t>Ask your student to teach you one sign every day</a:t>
            </a:r>
          </a:p>
          <a:p>
            <a:r>
              <a:rPr lang="en-US" sz="2800" dirty="0">
                <a:solidFill>
                  <a:schemeClr val="tx1"/>
                </a:solidFill>
              </a:rPr>
              <a:t>Include the interpreter in your classroom planning. Ask for advice on how to make activities more accessible.</a:t>
            </a: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Your effort will positively affect classroom engagement and learning!</a:t>
            </a:r>
          </a:p>
          <a:p>
            <a:pPr marL="4572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Information for this presentation was in part provided by 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/>
                </a:solidFill>
              </a:rPr>
              <a:t>Josee' A. Hupp-Croteau,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/>
                </a:solidFill>
              </a:rPr>
              <a:t>RID-NIC, CI &amp; CT; Ed:K-12</a:t>
            </a:r>
          </a:p>
          <a:p>
            <a:pPr marL="45720" indent="0">
              <a:buNone/>
            </a:pPr>
            <a:r>
              <a:rPr lang="en-US" dirty="0">
                <a:solidFill>
                  <a:schemeClr val="tx1"/>
                </a:solidFill>
              </a:rPr>
              <a:t>Owner, Certified ASL/</a:t>
            </a:r>
            <a:r>
              <a:rPr lang="en-US" dirty="0" err="1">
                <a:solidFill>
                  <a:schemeClr val="tx1"/>
                </a:solidFill>
              </a:rPr>
              <a:t>Eng</a:t>
            </a:r>
            <a:r>
              <a:rPr lang="en-US" dirty="0">
                <a:solidFill>
                  <a:schemeClr val="tx1"/>
                </a:solidFill>
              </a:rPr>
              <a:t> Interpreter</a:t>
            </a:r>
            <a:br>
              <a:rPr lang="en-US" dirty="0"/>
            </a:br>
            <a:endParaRPr lang="en-US" dirty="0"/>
          </a:p>
          <a:p>
            <a:pPr marL="4572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288815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317</TotalTime>
  <Words>448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Basis</vt:lpstr>
      <vt:lpstr>Serving persons with hearing loss</vt:lpstr>
      <vt:lpstr>Classification of Hearing Loss</vt:lpstr>
      <vt:lpstr>How can hearing loss be described?</vt:lpstr>
      <vt:lpstr>How does the type of hearing loss affect accommodations and instruction?</vt:lpstr>
      <vt:lpstr>Sign Language </vt:lpstr>
      <vt:lpstr>Sign Language Continuum Most Interpreters will thrive to interpreted to the middle of the spectrum</vt:lpstr>
      <vt:lpstr>Professional Interpreting</vt:lpstr>
      <vt:lpstr>Tips for the Educator who wants to communicate with the Deaf student in their classroom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Serving persons with hearing impairments</dc:title>
  <dc:creator>Margarete Morley</dc:creator>
  <cp:lastModifiedBy>Trudie Hughes</cp:lastModifiedBy>
  <cp:revision>23</cp:revision>
  <dcterms:created xsi:type="dcterms:W3CDTF">2019-09-06T17:05:23Z</dcterms:created>
  <dcterms:modified xsi:type="dcterms:W3CDTF">2019-09-12T18:03:42Z</dcterms:modified>
</cp:coreProperties>
</file>