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258" r:id="rId3"/>
    <p:sldId id="259" r:id="rId4"/>
    <p:sldId id="257" r:id="rId5"/>
    <p:sldId id="260" r:id="rId6"/>
    <p:sldId id="261" r:id="rId7"/>
    <p:sldId id="263" r:id="rId8"/>
    <p:sldId id="262" r:id="rId9"/>
    <p:sldId id="265" r:id="rId10"/>
    <p:sldId id="267" r:id="rId11"/>
    <p:sldId id="266" r:id="rId12"/>
    <p:sldId id="268" r:id="rId13"/>
    <p:sldId id="269" r:id="rId14"/>
    <p:sldId id="270" r:id="rId15"/>
    <p:sldId id="26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5063C0-CB9C-4127-B028-7ADCCDBBD97D}" v="8" dt="2019-10-31T12:50:46.5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39" autoAdjust="0"/>
    <p:restoredTop sz="74914" autoAdjust="0"/>
  </p:normalViewPr>
  <p:slideViewPr>
    <p:cSldViewPr snapToGrid="0">
      <p:cViewPr varScale="1">
        <p:scale>
          <a:sx n="21" d="100"/>
          <a:sy n="21" d="100"/>
        </p:scale>
        <p:origin x="42" y="82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udie Hughes" userId="0253f165-71f1-49b6-adfa-5c86101c5e0e" providerId="ADAL" clId="{8E5063C0-CB9C-4127-B028-7ADCCDBBD97D}"/>
    <pc:docChg chg="modSld">
      <pc:chgData name="Trudie Hughes" userId="0253f165-71f1-49b6-adfa-5c86101c5e0e" providerId="ADAL" clId="{8E5063C0-CB9C-4127-B028-7ADCCDBBD97D}" dt="2019-10-31T12:50:46.599" v="8" actId="13244"/>
      <pc:docMkLst>
        <pc:docMk/>
      </pc:docMkLst>
      <pc:sldChg chg="modSp">
        <pc:chgData name="Trudie Hughes" userId="0253f165-71f1-49b6-adfa-5c86101c5e0e" providerId="ADAL" clId="{8E5063C0-CB9C-4127-B028-7ADCCDBBD97D}" dt="2019-10-31T12:48:48.073" v="0" actId="20577"/>
        <pc:sldMkLst>
          <pc:docMk/>
          <pc:sldMk cId="1386634930" sldId="261"/>
        </pc:sldMkLst>
        <pc:spChg chg="mod">
          <ac:chgData name="Trudie Hughes" userId="0253f165-71f1-49b6-adfa-5c86101c5e0e" providerId="ADAL" clId="{8E5063C0-CB9C-4127-B028-7ADCCDBBD97D}" dt="2019-10-31T12:48:48.073" v="0" actId="20577"/>
          <ac:spMkLst>
            <pc:docMk/>
            <pc:sldMk cId="1386634930" sldId="261"/>
            <ac:spMk id="4" creationId="{00000000-0000-0000-0000-000000000000}"/>
          </ac:spMkLst>
        </pc:spChg>
      </pc:sldChg>
      <pc:sldChg chg="modSp">
        <pc:chgData name="Trudie Hughes" userId="0253f165-71f1-49b6-adfa-5c86101c5e0e" providerId="ADAL" clId="{8E5063C0-CB9C-4127-B028-7ADCCDBBD97D}" dt="2019-10-31T12:50:25.565" v="2" actId="13244"/>
        <pc:sldMkLst>
          <pc:docMk/>
          <pc:sldMk cId="877086972" sldId="265"/>
        </pc:sldMkLst>
        <pc:spChg chg="mod">
          <ac:chgData name="Trudie Hughes" userId="0253f165-71f1-49b6-adfa-5c86101c5e0e" providerId="ADAL" clId="{8E5063C0-CB9C-4127-B028-7ADCCDBBD97D}" dt="2019-10-31T12:50:25.565" v="2" actId="13244"/>
          <ac:spMkLst>
            <pc:docMk/>
            <pc:sldMk cId="877086972" sldId="265"/>
            <ac:spMk id="2" creationId="{00000000-0000-0000-0000-000000000000}"/>
          </ac:spMkLst>
        </pc:spChg>
        <pc:spChg chg="mod">
          <ac:chgData name="Trudie Hughes" userId="0253f165-71f1-49b6-adfa-5c86101c5e0e" providerId="ADAL" clId="{8E5063C0-CB9C-4127-B028-7ADCCDBBD97D}" dt="2019-10-31T12:50:21.549" v="1" actId="13244"/>
          <ac:spMkLst>
            <pc:docMk/>
            <pc:sldMk cId="877086972" sldId="265"/>
            <ac:spMk id="4" creationId="{00000000-0000-0000-0000-000000000000}"/>
          </ac:spMkLst>
        </pc:spChg>
      </pc:sldChg>
      <pc:sldChg chg="modSp">
        <pc:chgData name="Trudie Hughes" userId="0253f165-71f1-49b6-adfa-5c86101c5e0e" providerId="ADAL" clId="{8E5063C0-CB9C-4127-B028-7ADCCDBBD97D}" dt="2019-10-31T12:50:40.926" v="6" actId="13244"/>
        <pc:sldMkLst>
          <pc:docMk/>
          <pc:sldMk cId="3643311759" sldId="266"/>
        </pc:sldMkLst>
        <pc:spChg chg="mod">
          <ac:chgData name="Trudie Hughes" userId="0253f165-71f1-49b6-adfa-5c86101c5e0e" providerId="ADAL" clId="{8E5063C0-CB9C-4127-B028-7ADCCDBBD97D}" dt="2019-10-31T12:50:38.863" v="5" actId="13244"/>
          <ac:spMkLst>
            <pc:docMk/>
            <pc:sldMk cId="3643311759" sldId="266"/>
            <ac:spMk id="2" creationId="{00000000-0000-0000-0000-000000000000}"/>
          </ac:spMkLst>
        </pc:spChg>
        <pc:spChg chg="mod">
          <ac:chgData name="Trudie Hughes" userId="0253f165-71f1-49b6-adfa-5c86101c5e0e" providerId="ADAL" clId="{8E5063C0-CB9C-4127-B028-7ADCCDBBD97D}" dt="2019-10-31T12:50:40.926" v="6" actId="13244"/>
          <ac:spMkLst>
            <pc:docMk/>
            <pc:sldMk cId="3643311759" sldId="266"/>
            <ac:spMk id="3" creationId="{00000000-0000-0000-0000-000000000000}"/>
          </ac:spMkLst>
        </pc:spChg>
      </pc:sldChg>
      <pc:sldChg chg="modSp">
        <pc:chgData name="Trudie Hughes" userId="0253f165-71f1-49b6-adfa-5c86101c5e0e" providerId="ADAL" clId="{8E5063C0-CB9C-4127-B028-7ADCCDBBD97D}" dt="2019-10-31T12:50:34.394" v="4" actId="13244"/>
        <pc:sldMkLst>
          <pc:docMk/>
          <pc:sldMk cId="64836101" sldId="267"/>
        </pc:sldMkLst>
        <pc:spChg chg="mod">
          <ac:chgData name="Trudie Hughes" userId="0253f165-71f1-49b6-adfa-5c86101c5e0e" providerId="ADAL" clId="{8E5063C0-CB9C-4127-B028-7ADCCDBBD97D}" dt="2019-10-31T12:50:32.785" v="3" actId="13244"/>
          <ac:spMkLst>
            <pc:docMk/>
            <pc:sldMk cId="64836101" sldId="267"/>
            <ac:spMk id="2" creationId="{00000000-0000-0000-0000-000000000000}"/>
          </ac:spMkLst>
        </pc:spChg>
        <pc:spChg chg="mod">
          <ac:chgData name="Trudie Hughes" userId="0253f165-71f1-49b6-adfa-5c86101c5e0e" providerId="ADAL" clId="{8E5063C0-CB9C-4127-B028-7ADCCDBBD97D}" dt="2019-10-31T12:50:34.394" v="4" actId="13244"/>
          <ac:spMkLst>
            <pc:docMk/>
            <pc:sldMk cId="64836101" sldId="267"/>
            <ac:spMk id="3" creationId="{00000000-0000-0000-0000-000000000000}"/>
          </ac:spMkLst>
        </pc:spChg>
      </pc:sldChg>
      <pc:sldChg chg="modSp">
        <pc:chgData name="Trudie Hughes" userId="0253f165-71f1-49b6-adfa-5c86101c5e0e" providerId="ADAL" clId="{8E5063C0-CB9C-4127-B028-7ADCCDBBD97D}" dt="2019-10-31T12:50:46.599" v="8" actId="13244"/>
        <pc:sldMkLst>
          <pc:docMk/>
          <pc:sldMk cId="1525889570" sldId="268"/>
        </pc:sldMkLst>
        <pc:spChg chg="mod">
          <ac:chgData name="Trudie Hughes" userId="0253f165-71f1-49b6-adfa-5c86101c5e0e" providerId="ADAL" clId="{8E5063C0-CB9C-4127-B028-7ADCCDBBD97D}" dt="2019-10-31T12:50:44.989" v="7" actId="13244"/>
          <ac:spMkLst>
            <pc:docMk/>
            <pc:sldMk cId="1525889570" sldId="268"/>
            <ac:spMk id="2" creationId="{00000000-0000-0000-0000-000000000000}"/>
          </ac:spMkLst>
        </pc:spChg>
        <pc:spChg chg="mod">
          <ac:chgData name="Trudie Hughes" userId="0253f165-71f1-49b6-adfa-5c86101c5e0e" providerId="ADAL" clId="{8E5063C0-CB9C-4127-B028-7ADCCDBBD97D}" dt="2019-10-31T12:50:46.599" v="8" actId="13244"/>
          <ac:spMkLst>
            <pc:docMk/>
            <pc:sldMk cId="1525889570" sldId="268"/>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83AABE-027B-46BA-9110-06E0CE91664F}" type="datetimeFigureOut">
              <a:rPr lang="en-US" smtClean="0"/>
              <a:t>10/31/2019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9DDB1B-C244-47BF-8767-CC34C6620AD5}" type="slidenum">
              <a:rPr lang="en-US" smtClean="0"/>
              <a:t>‹#›</a:t>
            </a:fld>
            <a:endParaRPr lang="en-US"/>
          </a:p>
        </p:txBody>
      </p:sp>
    </p:spTree>
    <p:extLst>
      <p:ext uri="{BB962C8B-B14F-4D97-AF65-F5344CB8AC3E}">
        <p14:creationId xmlns:p14="http://schemas.microsoft.com/office/powerpoint/2010/main" val="9191202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Physical disability varies according to the type of intensity of loss of mobility.  People</a:t>
            </a:r>
            <a:r>
              <a:rPr lang="en-US" baseline="0" dirty="0"/>
              <a:t> with a physical disability have a loss that reduces the body’s motor skills, relative to the nervous system, spinal cord, muscles, nerves and joints.  Problems can be directly linked to the disability or there may be problems associated with some of the conditions. </a:t>
            </a:r>
            <a:endParaRPr lang="en-US" dirty="0"/>
          </a:p>
        </p:txBody>
      </p:sp>
      <p:sp>
        <p:nvSpPr>
          <p:cNvPr id="4" name="Slide Number Placeholder 3"/>
          <p:cNvSpPr>
            <a:spLocks noGrp="1"/>
          </p:cNvSpPr>
          <p:nvPr>
            <p:ph type="sldNum" sz="quarter" idx="10"/>
          </p:nvPr>
        </p:nvSpPr>
        <p:spPr/>
        <p:txBody>
          <a:bodyPr/>
          <a:lstStyle/>
          <a:p>
            <a:fld id="{F39DDB1B-C244-47BF-8767-CC34C6620AD5}" type="slidenum">
              <a:rPr lang="en-US" smtClean="0"/>
              <a:t>2</a:t>
            </a:fld>
            <a:endParaRPr lang="en-US"/>
          </a:p>
        </p:txBody>
      </p:sp>
    </p:spTree>
    <p:extLst>
      <p:ext uri="{BB962C8B-B14F-4D97-AF65-F5344CB8AC3E}">
        <p14:creationId xmlns:p14="http://schemas.microsoft.com/office/powerpoint/2010/main" val="5933632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Pageflip</a:t>
            </a:r>
            <a:r>
              <a:rPr lang="en-US" dirty="0"/>
              <a:t> – an automatic page turner</a:t>
            </a:r>
          </a:p>
        </p:txBody>
      </p:sp>
      <p:sp>
        <p:nvSpPr>
          <p:cNvPr id="4" name="Slide Number Placeholder 3"/>
          <p:cNvSpPr>
            <a:spLocks noGrp="1"/>
          </p:cNvSpPr>
          <p:nvPr>
            <p:ph type="sldNum" sz="quarter" idx="10"/>
          </p:nvPr>
        </p:nvSpPr>
        <p:spPr/>
        <p:txBody>
          <a:bodyPr/>
          <a:lstStyle/>
          <a:p>
            <a:fld id="{F39DDB1B-C244-47BF-8767-CC34C6620AD5}" type="slidenum">
              <a:rPr lang="en-US" smtClean="0"/>
              <a:t>14</a:t>
            </a:fld>
            <a:endParaRPr lang="en-US"/>
          </a:p>
        </p:txBody>
      </p:sp>
    </p:spTree>
    <p:extLst>
      <p:ext uri="{BB962C8B-B14F-4D97-AF65-F5344CB8AC3E}">
        <p14:creationId xmlns:p14="http://schemas.microsoft.com/office/powerpoint/2010/main" val="35962462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9DDB1B-C244-47BF-8767-CC34C6620AD5}" type="slidenum">
              <a:rPr lang="en-US" smtClean="0"/>
              <a:t>15</a:t>
            </a:fld>
            <a:endParaRPr lang="en-US"/>
          </a:p>
        </p:txBody>
      </p:sp>
    </p:spTree>
    <p:extLst>
      <p:ext uri="{BB962C8B-B14F-4D97-AF65-F5344CB8AC3E}">
        <p14:creationId xmlns:p14="http://schemas.microsoft.com/office/powerpoint/2010/main" val="2329798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initial barrier experienced by many students with physical disabilities is physically accessing the learning environment itself.  Consider inaccessibility of building and surrounding areas. </a:t>
            </a:r>
          </a:p>
        </p:txBody>
      </p:sp>
      <p:sp>
        <p:nvSpPr>
          <p:cNvPr id="4" name="Slide Number Placeholder 3"/>
          <p:cNvSpPr>
            <a:spLocks noGrp="1"/>
          </p:cNvSpPr>
          <p:nvPr>
            <p:ph type="sldNum" sz="quarter" idx="10"/>
          </p:nvPr>
        </p:nvSpPr>
        <p:spPr/>
        <p:txBody>
          <a:bodyPr/>
          <a:lstStyle/>
          <a:p>
            <a:fld id="{F39DDB1B-C244-47BF-8767-CC34C6620AD5}" type="slidenum">
              <a:rPr lang="en-US" smtClean="0"/>
              <a:t>3</a:t>
            </a:fld>
            <a:endParaRPr lang="en-US"/>
          </a:p>
        </p:txBody>
      </p:sp>
    </p:spTree>
    <p:extLst>
      <p:ext uri="{BB962C8B-B14F-4D97-AF65-F5344CB8AC3E}">
        <p14:creationId xmlns:p14="http://schemas.microsoft.com/office/powerpoint/2010/main" val="1662986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Physical </a:t>
            </a:r>
          </a:p>
        </p:txBody>
      </p:sp>
      <p:sp>
        <p:nvSpPr>
          <p:cNvPr id="4" name="Slide Number Placeholder 3"/>
          <p:cNvSpPr>
            <a:spLocks noGrp="1"/>
          </p:cNvSpPr>
          <p:nvPr>
            <p:ph type="sldNum" sz="quarter" idx="10"/>
          </p:nvPr>
        </p:nvSpPr>
        <p:spPr/>
        <p:txBody>
          <a:bodyPr/>
          <a:lstStyle/>
          <a:p>
            <a:fld id="{F39DDB1B-C244-47BF-8767-CC34C6620AD5}" type="slidenum">
              <a:rPr lang="en-US" smtClean="0"/>
              <a:t>4</a:t>
            </a:fld>
            <a:endParaRPr lang="en-US"/>
          </a:p>
        </p:txBody>
      </p:sp>
    </p:spTree>
    <p:extLst>
      <p:ext uri="{BB962C8B-B14F-4D97-AF65-F5344CB8AC3E}">
        <p14:creationId xmlns:p14="http://schemas.microsoft.com/office/powerpoint/2010/main" val="3716986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list is potential list, but not limited in any way…  they</a:t>
            </a:r>
            <a:r>
              <a:rPr lang="en-US" baseline="0" dirty="0"/>
              <a:t> are to be individualized based on the students needs.</a:t>
            </a:r>
            <a:endParaRPr lang="en-US" dirty="0"/>
          </a:p>
        </p:txBody>
      </p:sp>
      <p:sp>
        <p:nvSpPr>
          <p:cNvPr id="4" name="Slide Number Placeholder 3"/>
          <p:cNvSpPr>
            <a:spLocks noGrp="1"/>
          </p:cNvSpPr>
          <p:nvPr>
            <p:ph type="sldNum" sz="quarter" idx="10"/>
          </p:nvPr>
        </p:nvSpPr>
        <p:spPr/>
        <p:txBody>
          <a:bodyPr/>
          <a:lstStyle/>
          <a:p>
            <a:fld id="{F39DDB1B-C244-47BF-8767-CC34C6620AD5}" type="slidenum">
              <a:rPr lang="en-US" smtClean="0"/>
              <a:t>6</a:t>
            </a:fld>
            <a:endParaRPr lang="en-US"/>
          </a:p>
        </p:txBody>
      </p:sp>
    </p:spTree>
    <p:extLst>
      <p:ext uri="{BB962C8B-B14F-4D97-AF65-F5344CB8AC3E}">
        <p14:creationId xmlns:p14="http://schemas.microsoft.com/office/powerpoint/2010/main" val="11184895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hearing and visual impairments</a:t>
            </a:r>
            <a:r>
              <a:rPr lang="en-US" baseline="0" dirty="0"/>
              <a:t> are covered extensively in other areas of this module</a:t>
            </a:r>
            <a:endParaRPr lang="en-US" dirty="0"/>
          </a:p>
        </p:txBody>
      </p:sp>
      <p:sp>
        <p:nvSpPr>
          <p:cNvPr id="4" name="Slide Number Placeholder 3"/>
          <p:cNvSpPr>
            <a:spLocks noGrp="1"/>
          </p:cNvSpPr>
          <p:nvPr>
            <p:ph type="sldNum" sz="quarter" idx="10"/>
          </p:nvPr>
        </p:nvSpPr>
        <p:spPr/>
        <p:txBody>
          <a:bodyPr/>
          <a:lstStyle/>
          <a:p>
            <a:fld id="{F39DDB1B-C244-47BF-8767-CC34C6620AD5}" type="slidenum">
              <a:rPr lang="en-US" smtClean="0"/>
              <a:t>7</a:t>
            </a:fld>
            <a:endParaRPr lang="en-US"/>
          </a:p>
        </p:txBody>
      </p:sp>
    </p:spTree>
    <p:extLst>
      <p:ext uri="{BB962C8B-B14F-4D97-AF65-F5344CB8AC3E}">
        <p14:creationId xmlns:p14="http://schemas.microsoft.com/office/powerpoint/2010/main" val="1843051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name for a group of neuromuscular disorders that are characterized by progressive weakness and wasting of the voluntary muscles that control body</a:t>
            </a:r>
            <a:r>
              <a:rPr lang="en-US" baseline="0" dirty="0"/>
              <a:t> movement. </a:t>
            </a:r>
            <a:endParaRPr lang="en-US" dirty="0"/>
          </a:p>
        </p:txBody>
      </p:sp>
      <p:sp>
        <p:nvSpPr>
          <p:cNvPr id="4" name="Slide Number Placeholder 3"/>
          <p:cNvSpPr>
            <a:spLocks noGrp="1"/>
          </p:cNvSpPr>
          <p:nvPr>
            <p:ph type="sldNum" sz="quarter" idx="10"/>
          </p:nvPr>
        </p:nvSpPr>
        <p:spPr/>
        <p:txBody>
          <a:bodyPr/>
          <a:lstStyle/>
          <a:p>
            <a:fld id="{F39DDB1B-C244-47BF-8767-CC34C6620AD5}" type="slidenum">
              <a:rPr lang="en-US" smtClean="0"/>
              <a:t>10</a:t>
            </a:fld>
            <a:endParaRPr lang="en-US"/>
          </a:p>
        </p:txBody>
      </p:sp>
    </p:spTree>
    <p:extLst>
      <p:ext uri="{BB962C8B-B14F-4D97-AF65-F5344CB8AC3E}">
        <p14:creationId xmlns:p14="http://schemas.microsoft.com/office/powerpoint/2010/main" val="28234106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a:t>
            </a:r>
            <a:r>
              <a:rPr lang="en-US" baseline="0" dirty="0"/>
              <a:t> physical disabilities are classified progressive.  This means that the condition will deteriorate over time.  Examples would include multiple sclerosis, polio syndrome. </a:t>
            </a:r>
            <a:endParaRPr lang="en-US" dirty="0"/>
          </a:p>
        </p:txBody>
      </p:sp>
      <p:sp>
        <p:nvSpPr>
          <p:cNvPr id="4" name="Slide Number Placeholder 3"/>
          <p:cNvSpPr>
            <a:spLocks noGrp="1"/>
          </p:cNvSpPr>
          <p:nvPr>
            <p:ph type="sldNum" sz="quarter" idx="10"/>
          </p:nvPr>
        </p:nvSpPr>
        <p:spPr/>
        <p:txBody>
          <a:bodyPr/>
          <a:lstStyle/>
          <a:p>
            <a:fld id="{F39DDB1B-C244-47BF-8767-CC34C6620AD5}" type="slidenum">
              <a:rPr lang="en-US" smtClean="0"/>
              <a:t>11</a:t>
            </a:fld>
            <a:endParaRPr lang="en-US"/>
          </a:p>
        </p:txBody>
      </p:sp>
    </p:spTree>
    <p:extLst>
      <p:ext uri="{BB962C8B-B14F-4D97-AF65-F5344CB8AC3E}">
        <p14:creationId xmlns:p14="http://schemas.microsoft.com/office/powerpoint/2010/main" val="3606968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no way to generalize the effects of a</a:t>
            </a:r>
            <a:r>
              <a:rPr lang="en-US" baseline="0" dirty="0"/>
              <a:t> disability on a person.  Each individual should be your resource as they will tell you what they can and can not do. </a:t>
            </a:r>
            <a:endParaRPr lang="en-US" dirty="0"/>
          </a:p>
        </p:txBody>
      </p:sp>
      <p:sp>
        <p:nvSpPr>
          <p:cNvPr id="4" name="Slide Number Placeholder 3"/>
          <p:cNvSpPr>
            <a:spLocks noGrp="1"/>
          </p:cNvSpPr>
          <p:nvPr>
            <p:ph type="sldNum" sz="quarter" idx="10"/>
          </p:nvPr>
        </p:nvSpPr>
        <p:spPr/>
        <p:txBody>
          <a:bodyPr/>
          <a:lstStyle/>
          <a:p>
            <a:fld id="{F39DDB1B-C244-47BF-8767-CC34C6620AD5}" type="slidenum">
              <a:rPr lang="en-US" smtClean="0"/>
              <a:t>12</a:t>
            </a:fld>
            <a:endParaRPr lang="en-US"/>
          </a:p>
        </p:txBody>
      </p:sp>
    </p:spTree>
    <p:extLst>
      <p:ext uri="{BB962C8B-B14F-4D97-AF65-F5344CB8AC3E}">
        <p14:creationId xmlns:p14="http://schemas.microsoft.com/office/powerpoint/2010/main" val="16282928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9DDB1B-C244-47BF-8767-CC34C6620AD5}" type="slidenum">
              <a:rPr lang="en-US" smtClean="0"/>
              <a:t>13</a:t>
            </a:fld>
            <a:endParaRPr lang="en-US"/>
          </a:p>
        </p:txBody>
      </p:sp>
    </p:spTree>
    <p:extLst>
      <p:ext uri="{BB962C8B-B14F-4D97-AF65-F5344CB8AC3E}">
        <p14:creationId xmlns:p14="http://schemas.microsoft.com/office/powerpoint/2010/main" val="930079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10/31/2019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10/31/2019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10/31/2019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10/31/2019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10/31/2019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10/31/2019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10/31/2019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10/31/2019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2unb.ca/"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www.disabilities-r-us.com/resources/" TargetMode="External"/><Relationship Id="rId5" Type="http://schemas.openxmlformats.org/officeDocument/2006/relationships/hyperlink" Target="https://www.brighthubeducation.com/special-ed-law/29875-idea-accommodations-for-students-with-physical-disabilities/" TargetMode="External"/><Relationship Id="rId4" Type="http://schemas.openxmlformats.org/officeDocument/2006/relationships/hyperlink" Target="https://www.neads.ca/en/about/projects/inclusion/guide/pwd_01.php"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Physical disabilities</a:t>
            </a:r>
          </a:p>
        </p:txBody>
      </p:sp>
      <p:sp>
        <p:nvSpPr>
          <p:cNvPr id="3" name="Subtitle 2"/>
          <p:cNvSpPr>
            <a:spLocks noGrp="1"/>
          </p:cNvSpPr>
          <p:nvPr>
            <p:ph type="subTitle" idx="1"/>
          </p:nvPr>
        </p:nvSpPr>
        <p:spPr/>
        <p:txBody>
          <a:bodyPr/>
          <a:lstStyle/>
          <a:p>
            <a:r>
              <a:rPr lang="en-US" dirty="0"/>
              <a:t>Review and Accommodations</a:t>
            </a:r>
          </a:p>
          <a:p>
            <a:r>
              <a:rPr lang="en-US" dirty="0"/>
              <a:t>By: </a:t>
            </a:r>
            <a:r>
              <a:rPr lang="en-US"/>
              <a:t>Amanda Christian</a:t>
            </a:r>
            <a:endParaRPr lang="en-US" dirty="0"/>
          </a:p>
        </p:txBody>
      </p:sp>
    </p:spTree>
    <p:extLst>
      <p:ext uri="{BB962C8B-B14F-4D97-AF65-F5344CB8AC3E}">
        <p14:creationId xmlns:p14="http://schemas.microsoft.com/office/powerpoint/2010/main" val="3503203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True or False</a:t>
            </a:r>
          </a:p>
        </p:txBody>
      </p:sp>
      <p:sp>
        <p:nvSpPr>
          <p:cNvPr id="3" name="Content Placeholder 2"/>
          <p:cNvSpPr>
            <a:spLocks noGrp="1"/>
          </p:cNvSpPr>
          <p:nvPr>
            <p:ph idx="1"/>
          </p:nvPr>
        </p:nvSpPr>
        <p:spPr>
          <a:xfrm>
            <a:off x="1371600" y="2286000"/>
            <a:ext cx="9601200" cy="1537063"/>
          </a:xfrm>
        </p:spPr>
        <p:txBody>
          <a:bodyPr>
            <a:normAutofit/>
          </a:bodyPr>
          <a:lstStyle/>
          <a:p>
            <a:r>
              <a:rPr lang="en-US" sz="4400" dirty="0"/>
              <a:t>Muscular dystrophy is a physical disability. </a:t>
            </a:r>
          </a:p>
        </p:txBody>
      </p:sp>
      <p:sp>
        <p:nvSpPr>
          <p:cNvPr id="4" name="TextBox 3"/>
          <p:cNvSpPr txBox="1"/>
          <p:nvPr/>
        </p:nvSpPr>
        <p:spPr>
          <a:xfrm>
            <a:off x="1593669" y="4293326"/>
            <a:ext cx="8316685" cy="1107996"/>
          </a:xfrm>
          <a:prstGeom prst="rect">
            <a:avLst/>
          </a:prstGeom>
          <a:noFill/>
        </p:spPr>
        <p:txBody>
          <a:bodyPr wrap="square" rtlCol="0">
            <a:spAutoFit/>
          </a:bodyPr>
          <a:lstStyle/>
          <a:p>
            <a:pPr algn="ctr"/>
            <a:r>
              <a:rPr lang="en-US" sz="6600" dirty="0"/>
              <a:t>TRUE</a:t>
            </a:r>
          </a:p>
        </p:txBody>
      </p:sp>
    </p:spTree>
    <p:extLst>
      <p:ext uri="{BB962C8B-B14F-4D97-AF65-F5344CB8AC3E}">
        <p14:creationId xmlns:p14="http://schemas.microsoft.com/office/powerpoint/2010/main" val="64836101"/>
      </p:ext>
    </p:extLst>
  </p:cSld>
  <p:clrMapOvr>
    <a:masterClrMapping/>
  </p:clrMapOvr>
  <mc:AlternateContent xmlns:mc="http://schemas.openxmlformats.org/markup-compatibility/2006" xmlns:p14="http://schemas.microsoft.com/office/powerpoint/2010/main">
    <mc:Choice Requires="p14">
      <p:transition spd="slow" p14:dur="2000" advTm="14756"/>
    </mc:Choice>
    <mc:Fallback xmlns="">
      <p:transition spd="slow" advTm="1475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True or False</a:t>
            </a:r>
          </a:p>
        </p:txBody>
      </p:sp>
      <p:sp>
        <p:nvSpPr>
          <p:cNvPr id="3" name="Content Placeholder 2"/>
          <p:cNvSpPr>
            <a:spLocks noGrp="1"/>
          </p:cNvSpPr>
          <p:nvPr>
            <p:ph idx="1"/>
          </p:nvPr>
        </p:nvSpPr>
        <p:spPr>
          <a:xfrm>
            <a:off x="1371600" y="2286000"/>
            <a:ext cx="9601200" cy="1537063"/>
          </a:xfrm>
        </p:spPr>
        <p:txBody>
          <a:bodyPr>
            <a:normAutofit/>
          </a:bodyPr>
          <a:lstStyle/>
          <a:p>
            <a:r>
              <a:rPr lang="en-US" sz="4400" dirty="0"/>
              <a:t>Physical disabilities can be progressive. </a:t>
            </a:r>
          </a:p>
        </p:txBody>
      </p:sp>
      <p:sp>
        <p:nvSpPr>
          <p:cNvPr id="4" name="TextBox 3"/>
          <p:cNvSpPr txBox="1"/>
          <p:nvPr/>
        </p:nvSpPr>
        <p:spPr>
          <a:xfrm>
            <a:off x="1654629" y="4302034"/>
            <a:ext cx="9187542" cy="1200329"/>
          </a:xfrm>
          <a:prstGeom prst="rect">
            <a:avLst/>
          </a:prstGeom>
          <a:noFill/>
        </p:spPr>
        <p:txBody>
          <a:bodyPr wrap="square" rtlCol="0">
            <a:spAutoFit/>
          </a:bodyPr>
          <a:lstStyle/>
          <a:p>
            <a:pPr algn="ctr"/>
            <a:r>
              <a:rPr lang="en-US" sz="7200" dirty="0"/>
              <a:t>TRUE</a:t>
            </a:r>
          </a:p>
        </p:txBody>
      </p:sp>
    </p:spTree>
    <p:extLst>
      <p:ext uri="{BB962C8B-B14F-4D97-AF65-F5344CB8AC3E}">
        <p14:creationId xmlns:p14="http://schemas.microsoft.com/office/powerpoint/2010/main" val="3643311759"/>
      </p:ext>
    </p:extLst>
  </p:cSld>
  <p:clrMapOvr>
    <a:masterClrMapping/>
  </p:clrMapOvr>
  <mc:AlternateContent xmlns:mc="http://schemas.openxmlformats.org/markup-compatibility/2006" xmlns:p14="http://schemas.microsoft.com/office/powerpoint/2010/main">
    <mc:Choice Requires="p14">
      <p:transition spd="slow" p14:dur="2000" advTm="14746"/>
    </mc:Choice>
    <mc:Fallback xmlns="">
      <p:transition spd="slow" advTm="1474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True or False	</a:t>
            </a:r>
          </a:p>
        </p:txBody>
      </p:sp>
      <p:sp>
        <p:nvSpPr>
          <p:cNvPr id="3" name="Content Placeholder 2"/>
          <p:cNvSpPr>
            <a:spLocks noGrp="1"/>
          </p:cNvSpPr>
          <p:nvPr>
            <p:ph idx="1"/>
          </p:nvPr>
        </p:nvSpPr>
        <p:spPr>
          <a:xfrm>
            <a:off x="1371600" y="2286000"/>
            <a:ext cx="9601200" cy="1981200"/>
          </a:xfrm>
        </p:spPr>
        <p:txBody>
          <a:bodyPr>
            <a:normAutofit/>
          </a:bodyPr>
          <a:lstStyle/>
          <a:p>
            <a:r>
              <a:rPr lang="en-US" sz="4000" dirty="0"/>
              <a:t>The needs of all students with physical disabilities should be dealt with in the same way. </a:t>
            </a:r>
          </a:p>
        </p:txBody>
      </p:sp>
      <p:sp>
        <p:nvSpPr>
          <p:cNvPr id="4" name="TextBox 3"/>
          <p:cNvSpPr txBox="1"/>
          <p:nvPr/>
        </p:nvSpPr>
        <p:spPr>
          <a:xfrm>
            <a:off x="1558834" y="4667794"/>
            <a:ext cx="9309463" cy="1107996"/>
          </a:xfrm>
          <a:prstGeom prst="rect">
            <a:avLst/>
          </a:prstGeom>
          <a:noFill/>
        </p:spPr>
        <p:txBody>
          <a:bodyPr wrap="square" rtlCol="0">
            <a:spAutoFit/>
          </a:bodyPr>
          <a:lstStyle/>
          <a:p>
            <a:pPr algn="ctr"/>
            <a:r>
              <a:rPr lang="en-US" sz="6600" dirty="0"/>
              <a:t>FALSE</a:t>
            </a:r>
          </a:p>
        </p:txBody>
      </p:sp>
    </p:spTree>
    <p:extLst>
      <p:ext uri="{BB962C8B-B14F-4D97-AF65-F5344CB8AC3E}">
        <p14:creationId xmlns:p14="http://schemas.microsoft.com/office/powerpoint/2010/main" val="1525889570"/>
      </p:ext>
    </p:extLst>
  </p:cSld>
  <p:clrMapOvr>
    <a:masterClrMapping/>
  </p:clrMapOvr>
  <mc:AlternateContent xmlns:mc="http://schemas.openxmlformats.org/markup-compatibility/2006" xmlns:p14="http://schemas.microsoft.com/office/powerpoint/2010/main">
    <mc:Choice Requires="p14">
      <p:transition spd="slow" p14:dur="2000" advTm="12696"/>
    </mc:Choice>
    <mc:Fallback xmlns="">
      <p:transition spd="slow" advTm="12696"/>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a:t>
            </a:r>
          </a:p>
        </p:txBody>
      </p:sp>
      <p:sp>
        <p:nvSpPr>
          <p:cNvPr id="3" name="Content Placeholder 2"/>
          <p:cNvSpPr>
            <a:spLocks noGrp="1"/>
          </p:cNvSpPr>
          <p:nvPr>
            <p:ph idx="1"/>
          </p:nvPr>
        </p:nvSpPr>
        <p:spPr>
          <a:xfrm>
            <a:off x="1371600" y="2285999"/>
            <a:ext cx="9601200" cy="4026666"/>
          </a:xfrm>
        </p:spPr>
        <p:txBody>
          <a:bodyPr>
            <a:normAutofit fontScale="70000" lnSpcReduction="20000"/>
          </a:bodyPr>
          <a:lstStyle/>
          <a:p>
            <a:r>
              <a:rPr lang="en-US" sz="4500" dirty="0"/>
              <a:t>Robert is preparing for his first year of college and visiting the Access Office.  He arrives in a motorized wheelchair.  Along with potential physical barrier concerns Robert conveys that his gross motor skills are not up to par and he rarely is able to keep up in class with taking notes and doing in class assignments in a timely manner.  Robert expresses concern with distance between classes due to taking longer to get his things together and navigate the campus.  He reports having a lot of assistance in high school and he is worried about this transition. </a:t>
            </a:r>
          </a:p>
          <a:p>
            <a:endParaRPr lang="en-US" dirty="0"/>
          </a:p>
        </p:txBody>
      </p:sp>
    </p:spTree>
    <p:extLst>
      <p:ext uri="{BB962C8B-B14F-4D97-AF65-F5344CB8AC3E}">
        <p14:creationId xmlns:p14="http://schemas.microsoft.com/office/powerpoint/2010/main" val="2215810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What can the Access office do for Robert immediately to ease his mind and what are some potential accommodations for Robert?</a:t>
            </a:r>
            <a:br>
              <a:rPr lang="en-US" sz="2800" dirty="0"/>
            </a:br>
            <a:endParaRPr lang="en-US" sz="2800" dirty="0"/>
          </a:p>
        </p:txBody>
      </p:sp>
      <p:sp>
        <p:nvSpPr>
          <p:cNvPr id="3" name="Content Placeholder 2"/>
          <p:cNvSpPr>
            <a:spLocks noGrp="1"/>
          </p:cNvSpPr>
          <p:nvPr>
            <p:ph idx="1"/>
          </p:nvPr>
        </p:nvSpPr>
        <p:spPr>
          <a:xfrm>
            <a:off x="1371600" y="1961002"/>
            <a:ext cx="9601200" cy="4594034"/>
          </a:xfrm>
        </p:spPr>
        <p:txBody>
          <a:bodyPr>
            <a:normAutofit lnSpcReduction="10000"/>
          </a:bodyPr>
          <a:lstStyle/>
          <a:p>
            <a:r>
              <a:rPr lang="en-US" dirty="0"/>
              <a:t>Some basic things to make Robert feel at ease:  Welcome Robert with enthusiasm, allow Robert time to articulate needs, concerns and past accommodations, be prepared to quickly react if Robert identifies any physical barriers for his wheelchair… (reporting barriers to facilities (or appropriate department) to determine possible solutions).</a:t>
            </a:r>
          </a:p>
          <a:p>
            <a:r>
              <a:rPr lang="en-US" dirty="0"/>
              <a:t>Accommodations to consider for Robert:  physically accessible classrooms/buildings, flexible schedule, priority registration, preferential seating, note taker, copy of instructor notes, ability to record lectures, extended time in class assignments that require a lot of writing or typing, speech to text software, separate setting for tests, extended time for tests, use of laptop, page flip… (not an exhaustive list…just some considerations)</a:t>
            </a:r>
          </a:p>
          <a:p>
            <a:r>
              <a:rPr lang="en-US" dirty="0"/>
              <a:t>Consider talking to Robert about running his schedule prior to first day of class.  Encourage use of support services such as college success coach and tutors…other programs such as Trio.  Have an open door policy for Robert as he begins his transition or a check in date set.  </a:t>
            </a:r>
          </a:p>
          <a:p>
            <a:endParaRPr lang="en-US" dirty="0"/>
          </a:p>
        </p:txBody>
      </p:sp>
    </p:spTree>
    <p:extLst>
      <p:ext uri="{BB962C8B-B14F-4D97-AF65-F5344CB8AC3E}">
        <p14:creationId xmlns:p14="http://schemas.microsoft.com/office/powerpoint/2010/main" val="2279699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Resources</a:t>
            </a:r>
          </a:p>
        </p:txBody>
      </p:sp>
      <p:sp>
        <p:nvSpPr>
          <p:cNvPr id="3" name="Content Placeholder 2"/>
          <p:cNvSpPr>
            <a:spLocks noGrp="1"/>
          </p:cNvSpPr>
          <p:nvPr>
            <p:ph idx="1"/>
          </p:nvPr>
        </p:nvSpPr>
        <p:spPr/>
        <p:txBody>
          <a:bodyPr/>
          <a:lstStyle/>
          <a:p>
            <a:r>
              <a:rPr lang="en-US" dirty="0">
                <a:hlinkClick r:id="rId3"/>
              </a:rPr>
              <a:t>https://www.2unb.ca</a:t>
            </a:r>
            <a:endParaRPr lang="en-US" dirty="0"/>
          </a:p>
          <a:p>
            <a:r>
              <a:rPr lang="en-US" dirty="0">
                <a:hlinkClick r:id="rId4"/>
              </a:rPr>
              <a:t>National Educational Association of Disabled Students</a:t>
            </a:r>
            <a:endParaRPr lang="en-US" dirty="0"/>
          </a:p>
          <a:p>
            <a:r>
              <a:rPr lang="en-US" dirty="0">
                <a:hlinkClick r:id="rId5"/>
              </a:rPr>
              <a:t>Bright Hub Education</a:t>
            </a:r>
            <a:endParaRPr lang="en-US" dirty="0"/>
          </a:p>
          <a:p>
            <a:r>
              <a:rPr lang="en-US" dirty="0">
                <a:hlinkClick r:id="rId6"/>
              </a:rPr>
              <a:t>Disabilities-R-Us</a:t>
            </a:r>
            <a:endParaRPr lang="en-US" dirty="0"/>
          </a:p>
        </p:txBody>
      </p:sp>
    </p:spTree>
    <p:extLst>
      <p:ext uri="{BB962C8B-B14F-4D97-AF65-F5344CB8AC3E}">
        <p14:creationId xmlns:p14="http://schemas.microsoft.com/office/powerpoint/2010/main" val="987752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Physical disabilities can be defined as: </a:t>
            </a:r>
          </a:p>
        </p:txBody>
      </p:sp>
      <p:sp>
        <p:nvSpPr>
          <p:cNvPr id="3" name="Content Placeholder 2"/>
          <p:cNvSpPr>
            <a:spLocks noGrp="1"/>
          </p:cNvSpPr>
          <p:nvPr>
            <p:ph idx="1"/>
          </p:nvPr>
        </p:nvSpPr>
        <p:spPr/>
        <p:txBody>
          <a:bodyPr/>
          <a:lstStyle/>
          <a:p>
            <a:r>
              <a:rPr lang="en-US" dirty="0"/>
              <a:t>Any degree of disability, weakness, malformation or disfigurement of a physical nature caused by bodily injury, illness or birth defect and includes, but is not limited to, a disability resulting from any degree of paralysis or from diabetes, epilepsy, amputation, lack of physical coordination, blindness or visual impediment, deafness or hearing impediment, muteness or speech impediment, or physical reliance on a guide dog or on a wheelchair, cane, crutch or other remedial device or appliance. </a:t>
            </a:r>
          </a:p>
          <a:p>
            <a:pPr lvl="3"/>
            <a:r>
              <a:rPr lang="en-US" dirty="0"/>
              <a:t>Human Rights Commission   </a:t>
            </a:r>
          </a:p>
        </p:txBody>
      </p:sp>
    </p:spTree>
    <p:extLst>
      <p:ext uri="{BB962C8B-B14F-4D97-AF65-F5344CB8AC3E}">
        <p14:creationId xmlns:p14="http://schemas.microsoft.com/office/powerpoint/2010/main" val="1596306073"/>
      </p:ext>
    </p:extLst>
  </p:cSld>
  <p:clrMapOvr>
    <a:masterClrMapping/>
  </p:clrMapOvr>
  <mc:AlternateContent xmlns:mc="http://schemas.openxmlformats.org/markup-compatibility/2006" xmlns:p14="http://schemas.microsoft.com/office/powerpoint/2010/main">
    <mc:Choice Requires="p14">
      <p:transition spd="slow" p14:dur="2000" advTm="26924"/>
    </mc:Choice>
    <mc:Fallback xmlns="">
      <p:transition spd="slow" advTm="26924"/>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Access and Safety are Primary Issues that Need to be Addressed	</a:t>
            </a:r>
          </a:p>
        </p:txBody>
      </p:sp>
      <p:pic>
        <p:nvPicPr>
          <p:cNvPr id="4" name="Content Placeholder 3" descr="An empty wheelchair facing a set of stairs. "/>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515710" y="2171700"/>
            <a:ext cx="5517931" cy="4470386"/>
          </a:xfrm>
        </p:spPr>
      </p:pic>
    </p:spTree>
    <p:extLst>
      <p:ext uri="{BB962C8B-B14F-4D97-AF65-F5344CB8AC3E}">
        <p14:creationId xmlns:p14="http://schemas.microsoft.com/office/powerpoint/2010/main" val="2555787309"/>
      </p:ext>
    </p:extLst>
  </p:cSld>
  <p:clrMapOvr>
    <a:masterClrMapping/>
  </p:clrMapOvr>
  <mc:AlternateContent xmlns:mc="http://schemas.openxmlformats.org/markup-compatibility/2006" xmlns:p14="http://schemas.microsoft.com/office/powerpoint/2010/main">
    <mc:Choice Requires="p14">
      <p:transition spd="slow" p14:dur="2000" advTm="17256"/>
    </mc:Choice>
    <mc:Fallback xmlns="">
      <p:transition spd="slow" advTm="1725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Characteristics of a Student with Physical Disabilities</a:t>
            </a:r>
          </a:p>
        </p:txBody>
      </p:sp>
      <p:sp>
        <p:nvSpPr>
          <p:cNvPr id="3" name="Content Placeholder 2"/>
          <p:cNvSpPr>
            <a:spLocks noGrp="1"/>
          </p:cNvSpPr>
          <p:nvPr>
            <p:ph idx="1"/>
          </p:nvPr>
        </p:nvSpPr>
        <p:spPr>
          <a:xfrm>
            <a:off x="1371600" y="2088931"/>
            <a:ext cx="9601200" cy="4572000"/>
          </a:xfrm>
        </p:spPr>
        <p:txBody>
          <a:bodyPr/>
          <a:lstStyle/>
          <a:p>
            <a:r>
              <a:rPr lang="en-US" dirty="0"/>
              <a:t>Has unique needs in terms of physical space </a:t>
            </a:r>
          </a:p>
          <a:p>
            <a:r>
              <a:rPr lang="en-US" dirty="0"/>
              <a:t>Has difficulty using chairs/tables in the classroom</a:t>
            </a:r>
          </a:p>
          <a:p>
            <a:r>
              <a:rPr lang="en-US" dirty="0"/>
              <a:t>Physically unable to hold a pen and/or write for extended periods of time</a:t>
            </a:r>
          </a:p>
          <a:p>
            <a:r>
              <a:rPr lang="en-US" dirty="0"/>
              <a:t>Experience challenges with input, output and information processing when working on assignments and/or tests</a:t>
            </a:r>
          </a:p>
          <a:p>
            <a:r>
              <a:rPr lang="en-US" dirty="0"/>
              <a:t>Difficulty finishing assignments or tests on time</a:t>
            </a:r>
          </a:p>
          <a:p>
            <a:r>
              <a:rPr lang="en-US" dirty="0"/>
              <a:t>Experience fatigue </a:t>
            </a:r>
          </a:p>
          <a:p>
            <a:r>
              <a:rPr lang="en-US" dirty="0"/>
              <a:t>Limited mobility </a:t>
            </a:r>
          </a:p>
          <a:p>
            <a:r>
              <a:rPr lang="en-US" dirty="0"/>
              <a:t>Exclusion during group exercises</a:t>
            </a:r>
          </a:p>
          <a:p>
            <a:r>
              <a:rPr lang="en-US" dirty="0"/>
              <a:t>Experience challenges with daily living activities</a:t>
            </a:r>
          </a:p>
        </p:txBody>
      </p:sp>
    </p:spTree>
    <p:extLst>
      <p:ext uri="{BB962C8B-B14F-4D97-AF65-F5344CB8AC3E}">
        <p14:creationId xmlns:p14="http://schemas.microsoft.com/office/powerpoint/2010/main" val="3068085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Considering the Impact on Education </a:t>
            </a:r>
          </a:p>
        </p:txBody>
      </p:sp>
      <p:sp>
        <p:nvSpPr>
          <p:cNvPr id="3" name="Content Placeholder 2"/>
          <p:cNvSpPr>
            <a:spLocks noGrp="1"/>
          </p:cNvSpPr>
          <p:nvPr>
            <p:ph idx="1"/>
          </p:nvPr>
        </p:nvSpPr>
        <p:spPr>
          <a:xfrm>
            <a:off x="1371600" y="2171700"/>
            <a:ext cx="9601200" cy="4603531"/>
          </a:xfrm>
        </p:spPr>
        <p:txBody>
          <a:bodyPr>
            <a:normAutofit/>
          </a:bodyPr>
          <a:lstStyle/>
          <a:p>
            <a:r>
              <a:rPr lang="en-US" dirty="0"/>
              <a:t>Problems related to movement</a:t>
            </a:r>
          </a:p>
          <a:p>
            <a:r>
              <a:rPr lang="en-US" dirty="0"/>
              <a:t>Problems related to posture (sitting, standing)</a:t>
            </a:r>
          </a:p>
          <a:p>
            <a:r>
              <a:rPr lang="en-US" dirty="0"/>
              <a:t>Problems grasping or manipulating objects</a:t>
            </a:r>
          </a:p>
          <a:p>
            <a:r>
              <a:rPr lang="en-US" dirty="0"/>
              <a:t>Problems communicating</a:t>
            </a:r>
          </a:p>
          <a:p>
            <a:r>
              <a:rPr lang="en-US" dirty="0"/>
              <a:t>Problems with perception</a:t>
            </a:r>
          </a:p>
          <a:p>
            <a:r>
              <a:rPr lang="en-US" dirty="0"/>
              <a:t>Problems with reflex movements</a:t>
            </a:r>
          </a:p>
          <a:p>
            <a:r>
              <a:rPr lang="en-US" dirty="0"/>
              <a:t>Frequent or unexpected absences</a:t>
            </a:r>
          </a:p>
          <a:p>
            <a:r>
              <a:rPr lang="en-US" dirty="0"/>
              <a:t>Separation from peers during activities</a:t>
            </a:r>
          </a:p>
        </p:txBody>
      </p:sp>
    </p:spTree>
    <p:extLst>
      <p:ext uri="{BB962C8B-B14F-4D97-AF65-F5344CB8AC3E}">
        <p14:creationId xmlns:p14="http://schemas.microsoft.com/office/powerpoint/2010/main" val="1135284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Reasonable Accommodations at the Post Secondary Level</a:t>
            </a:r>
          </a:p>
        </p:txBody>
      </p:sp>
      <p:sp>
        <p:nvSpPr>
          <p:cNvPr id="3" name="Content Placeholder 2"/>
          <p:cNvSpPr>
            <a:spLocks noGrp="1"/>
          </p:cNvSpPr>
          <p:nvPr>
            <p:ph sz="half" idx="1"/>
          </p:nvPr>
        </p:nvSpPr>
        <p:spPr>
          <a:xfrm>
            <a:off x="1371600" y="2002221"/>
            <a:ext cx="4447786" cy="4855778"/>
          </a:xfrm>
        </p:spPr>
        <p:txBody>
          <a:bodyPr>
            <a:normAutofit/>
          </a:bodyPr>
          <a:lstStyle/>
          <a:p>
            <a:r>
              <a:rPr lang="en-US" dirty="0"/>
              <a:t>Physically accessible environment</a:t>
            </a:r>
          </a:p>
          <a:p>
            <a:r>
              <a:rPr lang="en-US" dirty="0"/>
              <a:t>Flexible Schedule with arrival and departure from class and/or tests</a:t>
            </a:r>
          </a:p>
          <a:p>
            <a:r>
              <a:rPr lang="en-US" dirty="0"/>
              <a:t>Replace written exams or assignments with oral exam/ presentation</a:t>
            </a:r>
          </a:p>
          <a:p>
            <a:r>
              <a:rPr lang="en-US" dirty="0"/>
              <a:t>Record lectures</a:t>
            </a:r>
          </a:p>
          <a:p>
            <a:r>
              <a:rPr lang="en-US" dirty="0"/>
              <a:t>Scribe</a:t>
            </a:r>
          </a:p>
          <a:p>
            <a:r>
              <a:rPr lang="en-US" dirty="0"/>
              <a:t>Speech to text software</a:t>
            </a:r>
          </a:p>
          <a:p>
            <a:r>
              <a:rPr lang="en-US" dirty="0"/>
              <a:t>Flexibility in absences</a:t>
            </a:r>
          </a:p>
          <a:p>
            <a:r>
              <a:rPr lang="en-US" dirty="0"/>
              <a:t>Breaks in class or during testing</a:t>
            </a:r>
          </a:p>
          <a:p>
            <a:r>
              <a:rPr lang="en-US" dirty="0"/>
              <a:t>Preferential seating</a:t>
            </a:r>
          </a:p>
        </p:txBody>
      </p:sp>
      <p:sp>
        <p:nvSpPr>
          <p:cNvPr id="4" name="Content Placeholder 3"/>
          <p:cNvSpPr>
            <a:spLocks noGrp="1"/>
          </p:cNvSpPr>
          <p:nvPr>
            <p:ph sz="half" idx="2"/>
          </p:nvPr>
        </p:nvSpPr>
        <p:spPr>
          <a:xfrm>
            <a:off x="6525014" y="2088930"/>
            <a:ext cx="4447786" cy="4769069"/>
          </a:xfrm>
        </p:spPr>
        <p:txBody>
          <a:bodyPr>
            <a:normAutofit/>
          </a:bodyPr>
          <a:lstStyle/>
          <a:p>
            <a:r>
              <a:rPr lang="en-US" dirty="0"/>
              <a:t>Alternative testing location</a:t>
            </a:r>
          </a:p>
          <a:p>
            <a:r>
              <a:rPr lang="en-US" dirty="0"/>
              <a:t>Extra time on tests</a:t>
            </a:r>
          </a:p>
          <a:p>
            <a:r>
              <a:rPr lang="en-US" dirty="0"/>
              <a:t>Electronic books</a:t>
            </a:r>
          </a:p>
          <a:p>
            <a:r>
              <a:rPr lang="en-US" dirty="0"/>
              <a:t>Due dates in advance</a:t>
            </a:r>
          </a:p>
          <a:p>
            <a:r>
              <a:rPr lang="en-US" dirty="0"/>
              <a:t>Reduced course load</a:t>
            </a:r>
          </a:p>
          <a:p>
            <a:r>
              <a:rPr lang="en-US" dirty="0"/>
              <a:t>Extra time on assignments</a:t>
            </a:r>
          </a:p>
          <a:p>
            <a:r>
              <a:rPr lang="en-US" dirty="0"/>
              <a:t>Copy of notes or note-taker</a:t>
            </a:r>
          </a:p>
          <a:p>
            <a:r>
              <a:rPr lang="en-US" dirty="0"/>
              <a:t>Use of laptop in class </a:t>
            </a:r>
          </a:p>
          <a:p>
            <a:r>
              <a:rPr lang="en-US" dirty="0"/>
              <a:t>Priority registration</a:t>
            </a:r>
          </a:p>
          <a:p>
            <a:r>
              <a:rPr lang="en-US" dirty="0"/>
              <a:t>Class placement</a:t>
            </a:r>
          </a:p>
        </p:txBody>
      </p:sp>
    </p:spTree>
    <p:extLst>
      <p:ext uri="{BB962C8B-B14F-4D97-AF65-F5344CB8AC3E}">
        <p14:creationId xmlns:p14="http://schemas.microsoft.com/office/powerpoint/2010/main" val="1386634930"/>
      </p:ext>
    </p:extLst>
  </p:cSld>
  <p:clrMapOvr>
    <a:masterClrMapping/>
  </p:clrMapOvr>
  <mc:AlternateContent xmlns:mc="http://schemas.openxmlformats.org/markup-compatibility/2006" xmlns:p14="http://schemas.microsoft.com/office/powerpoint/2010/main">
    <mc:Choice Requires="p14">
      <p:transition spd="slow" p14:dur="2000" advTm="10691"/>
    </mc:Choice>
    <mc:Fallback xmlns="">
      <p:transition spd="slow" advTm="10691"/>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Additional Accommodations to Consider</a:t>
            </a:r>
          </a:p>
        </p:txBody>
      </p:sp>
      <p:sp>
        <p:nvSpPr>
          <p:cNvPr id="3" name="Content Placeholder 2"/>
          <p:cNvSpPr>
            <a:spLocks noGrp="1"/>
          </p:cNvSpPr>
          <p:nvPr>
            <p:ph sz="half" idx="1"/>
          </p:nvPr>
        </p:nvSpPr>
        <p:spPr>
          <a:xfrm>
            <a:off x="1525835" y="1801257"/>
            <a:ext cx="7221557" cy="4269037"/>
          </a:xfrm>
        </p:spPr>
        <p:txBody>
          <a:bodyPr>
            <a:noAutofit/>
          </a:bodyPr>
          <a:lstStyle/>
          <a:p>
            <a:r>
              <a:rPr lang="en-US" sz="2800" dirty="0"/>
              <a:t>Interpreter</a:t>
            </a:r>
          </a:p>
          <a:p>
            <a:r>
              <a:rPr lang="en-US" sz="2800" dirty="0"/>
              <a:t>Assisted listening devices</a:t>
            </a:r>
          </a:p>
          <a:p>
            <a:r>
              <a:rPr lang="en-US" sz="2800" dirty="0"/>
              <a:t>Closed captioning</a:t>
            </a:r>
          </a:p>
          <a:p>
            <a:r>
              <a:rPr lang="en-US" sz="2800" dirty="0"/>
              <a:t>Real time captioning</a:t>
            </a:r>
          </a:p>
          <a:p>
            <a:r>
              <a:rPr lang="en-US" sz="2800" dirty="0"/>
              <a:t>Modified keyboards</a:t>
            </a:r>
          </a:p>
          <a:p>
            <a:r>
              <a:rPr lang="en-US" sz="2800" dirty="0" err="1"/>
              <a:t>Keyguards</a:t>
            </a:r>
            <a:endParaRPr lang="en-US" sz="2800" dirty="0"/>
          </a:p>
          <a:p>
            <a:r>
              <a:rPr lang="en-US" sz="2800" dirty="0" err="1"/>
              <a:t>Pageflip</a:t>
            </a:r>
            <a:endParaRPr lang="en-US" sz="2800" dirty="0"/>
          </a:p>
        </p:txBody>
      </p:sp>
    </p:spTree>
    <p:extLst>
      <p:ext uri="{BB962C8B-B14F-4D97-AF65-F5344CB8AC3E}">
        <p14:creationId xmlns:p14="http://schemas.microsoft.com/office/powerpoint/2010/main" val="2947664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Assistive Technology Considerations	</a:t>
            </a:r>
          </a:p>
        </p:txBody>
      </p:sp>
      <p:sp>
        <p:nvSpPr>
          <p:cNvPr id="3" name="Content Placeholder 2"/>
          <p:cNvSpPr>
            <a:spLocks noGrp="1"/>
          </p:cNvSpPr>
          <p:nvPr>
            <p:ph idx="1"/>
          </p:nvPr>
        </p:nvSpPr>
        <p:spPr/>
        <p:txBody>
          <a:bodyPr/>
          <a:lstStyle/>
          <a:p>
            <a:r>
              <a:rPr lang="en-US" dirty="0"/>
              <a:t>Use of computer in class for all written assignments</a:t>
            </a:r>
          </a:p>
          <a:p>
            <a:r>
              <a:rPr lang="en-US" dirty="0"/>
              <a:t>Speech to text software </a:t>
            </a:r>
          </a:p>
          <a:p>
            <a:r>
              <a:rPr lang="en-US" dirty="0" err="1"/>
              <a:t>Ebooks</a:t>
            </a:r>
            <a:endParaRPr lang="en-US" dirty="0"/>
          </a:p>
          <a:p>
            <a:r>
              <a:rPr lang="en-US" dirty="0"/>
              <a:t>Computer with touch screen capability</a:t>
            </a:r>
          </a:p>
          <a:p>
            <a:r>
              <a:rPr lang="en-US" dirty="0"/>
              <a:t>Voice recognition software</a:t>
            </a:r>
          </a:p>
          <a:p>
            <a:r>
              <a:rPr lang="en-US" dirty="0"/>
              <a:t>Screen reader</a:t>
            </a:r>
          </a:p>
        </p:txBody>
      </p:sp>
    </p:spTree>
    <p:extLst>
      <p:ext uri="{BB962C8B-B14F-4D97-AF65-F5344CB8AC3E}">
        <p14:creationId xmlns:p14="http://schemas.microsoft.com/office/powerpoint/2010/main" val="1504096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True or False	</a:t>
            </a:r>
          </a:p>
        </p:txBody>
      </p:sp>
      <p:sp>
        <p:nvSpPr>
          <p:cNvPr id="3" name="Content Placeholder 2"/>
          <p:cNvSpPr>
            <a:spLocks noGrp="1"/>
          </p:cNvSpPr>
          <p:nvPr>
            <p:ph idx="1"/>
          </p:nvPr>
        </p:nvSpPr>
        <p:spPr>
          <a:xfrm>
            <a:off x="1371600" y="2286000"/>
            <a:ext cx="9601200" cy="1476103"/>
          </a:xfrm>
        </p:spPr>
        <p:txBody>
          <a:bodyPr>
            <a:normAutofit/>
          </a:bodyPr>
          <a:lstStyle/>
          <a:p>
            <a:r>
              <a:rPr lang="en-US" sz="3200" dirty="0"/>
              <a:t>Physical disabilities are associated only with people in wheelchairs. </a:t>
            </a:r>
          </a:p>
        </p:txBody>
      </p:sp>
      <p:sp>
        <p:nvSpPr>
          <p:cNvPr id="4" name="TextBox 3"/>
          <p:cNvSpPr txBox="1"/>
          <p:nvPr/>
        </p:nvSpPr>
        <p:spPr>
          <a:xfrm>
            <a:off x="1524000" y="4232366"/>
            <a:ext cx="9309463" cy="1107996"/>
          </a:xfrm>
          <a:prstGeom prst="rect">
            <a:avLst/>
          </a:prstGeom>
          <a:noFill/>
        </p:spPr>
        <p:txBody>
          <a:bodyPr wrap="square" rtlCol="0">
            <a:spAutoFit/>
          </a:bodyPr>
          <a:lstStyle/>
          <a:p>
            <a:pPr algn="ctr"/>
            <a:r>
              <a:rPr lang="en-US" sz="6600" dirty="0"/>
              <a:t>FALSE</a:t>
            </a:r>
          </a:p>
        </p:txBody>
      </p:sp>
    </p:spTree>
    <p:extLst>
      <p:ext uri="{BB962C8B-B14F-4D97-AF65-F5344CB8AC3E}">
        <p14:creationId xmlns:p14="http://schemas.microsoft.com/office/powerpoint/2010/main" val="877086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TM10001105[[fn=Crop]]</Template>
  <TotalTime>421</TotalTime>
  <Words>993</Words>
  <Application>Microsoft Office PowerPoint</Application>
  <PresentationFormat>Widescreen</PresentationFormat>
  <Paragraphs>104</Paragraphs>
  <Slides>15</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Calibri</vt:lpstr>
      <vt:lpstr>Franklin Gothic Book</vt:lpstr>
      <vt:lpstr>Crop</vt:lpstr>
      <vt:lpstr>Physical disabilities</vt:lpstr>
      <vt:lpstr>Physical disabilities can be defined as: </vt:lpstr>
      <vt:lpstr>Access and Safety are Primary Issues that Need to be Addressed </vt:lpstr>
      <vt:lpstr>Common Characteristics of a Student with Physical Disabilities</vt:lpstr>
      <vt:lpstr>Considering the Impact on Education </vt:lpstr>
      <vt:lpstr>Potential Reasonable Accommodations at the Post Secondary Level</vt:lpstr>
      <vt:lpstr>Additional Accommodations to Consider</vt:lpstr>
      <vt:lpstr>Assistive Technology Considerations </vt:lpstr>
      <vt:lpstr>True or False </vt:lpstr>
      <vt:lpstr>True or False</vt:lpstr>
      <vt:lpstr>True or False</vt:lpstr>
      <vt:lpstr>True or False </vt:lpstr>
      <vt:lpstr>Case Study </vt:lpstr>
      <vt:lpstr>What can the Access office do for Robert immediately to ease his mind and what are some potential accommodations for Robert? </vt:lpstr>
      <vt:lpstr>Resources</vt:lpstr>
    </vt:vector>
  </TitlesOfParts>
  <Company>DCCC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Physical disabilities</dc:title>
  <dc:creator>Amanda J. Christian</dc:creator>
  <cp:lastModifiedBy>Trudie Hughes</cp:lastModifiedBy>
  <cp:revision>20</cp:revision>
  <dcterms:created xsi:type="dcterms:W3CDTF">2019-03-12T17:48:56Z</dcterms:created>
  <dcterms:modified xsi:type="dcterms:W3CDTF">2019-10-31T12:50:52Z</dcterms:modified>
</cp:coreProperties>
</file>