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7" r:id="rId5"/>
    <p:sldId id="331" r:id="rId6"/>
    <p:sldId id="334" r:id="rId7"/>
    <p:sldId id="332" r:id="rId8"/>
    <p:sldId id="325" r:id="rId9"/>
    <p:sldId id="385" r:id="rId10"/>
    <p:sldId id="394" r:id="rId11"/>
    <p:sldId id="393" r:id="rId12"/>
    <p:sldId id="368" r:id="rId13"/>
    <p:sldId id="375" r:id="rId14"/>
    <p:sldId id="370" r:id="rId15"/>
    <p:sldId id="373" r:id="rId16"/>
    <p:sldId id="376" r:id="rId17"/>
    <p:sldId id="387" r:id="rId18"/>
    <p:sldId id="388" r:id="rId19"/>
    <p:sldId id="369" r:id="rId20"/>
    <p:sldId id="389" r:id="rId21"/>
    <p:sldId id="397" r:id="rId22"/>
    <p:sldId id="39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C4AA-6917-4E22-A0F1-23AD6A85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09BD8-2CB5-4E2A-9FAA-FAB561AFF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047B-A857-4785-B0BF-D09A2B8C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6169F-396F-4B41-AE87-B4914220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77B53-EE95-4B85-B202-8F1183B9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75E3-A742-414C-BA09-5646E86F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A34D2-7976-4C03-92C6-0811341FA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A311-B4CA-4376-BDC8-343C5CF9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C0D47-B28B-4004-8BB5-1F5D2243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5029-8B4C-40E9-8852-219B2386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C22DC-2690-4FC0-A323-887EC2274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8892B-4735-4991-845B-BADA06174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D0347-E677-4F3F-8E4A-2813457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FD675-2D54-429C-AA7E-C23E3782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B0F3C-62B2-4186-B0C5-1E2C5997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4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0864"/>
            <a:ext cx="10447867" cy="381000"/>
          </a:xfrm>
          <a:noFill/>
        </p:spPr>
        <p:txBody>
          <a:bodyPr>
            <a:noAutofit/>
          </a:bodyPr>
          <a:lstStyle>
            <a:lvl1pPr>
              <a:defRPr sz="32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476"/>
            <a:ext cx="10447867" cy="46482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A90E-3059-4ECA-8815-2ECF9524ED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EF7F0295-3C0A-4E49-AD16-C522D049C7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9600" y="1075267"/>
            <a:ext cx="11040533" cy="169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08000" y="6400800"/>
            <a:ext cx="1107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7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9962-E558-4E0D-8EAA-B22A2BC8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EAC22-CE48-4CC3-8CF3-387E78C9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D4D5A-447B-489C-9FE0-2A464BC8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19DD2-E2D0-4DEC-939E-08286ED2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F6773-914A-4096-802B-0D680886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3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4F4C-A70A-4CF7-9D68-69D8BC4C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54DF9-6A37-4F87-A1C7-AD12EBBB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ED16E-4B9D-4807-87E1-B86C1FE0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6F96-CFA9-43DB-B27C-5CF20143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4EBEF-DF6C-4E4D-A854-F21EC52B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C230-7458-4D56-9D83-37E5BB64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A042-F23E-4A23-9083-9D371DCA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03C07-BFAB-4E8E-9767-A77E7736A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ECB19-F71C-4BDD-AF97-89BBEA28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160F7-208B-422D-8280-35931903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6369B-5C3F-4A07-BEDB-F6300299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1D1E-CCCD-47B0-ABDE-8F40DF97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1BA0C-9527-4493-A28B-4D0D64652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9294B-C5F2-419F-A4F6-EA5AD1F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444A8-6F45-402D-851D-7972A7A6C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16A51-46CA-43DB-9C0F-8C469A576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7F8B0-C3E8-4FCC-A31C-96BE9A98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AE5CE-9430-4791-B46F-433B705B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3C4DC-0919-403C-9D5C-625A8BAE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B6EB-1D47-4DB0-BF8C-D72B8770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49DE2-6DC3-4D84-ABD9-DEAF61DF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BBCFC-BADD-4279-AD9F-DA6D3E32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76FDA-8E2D-4173-9223-3C4CC5F1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00465-31DB-4603-8B72-64010964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CBB28-EF61-4ED5-AE9E-5AA7A8E3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26676-980F-4ED4-B14C-42A76438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9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FE03-CF60-40D4-B4EF-6B83E0E4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EF08-0F7D-42C1-9916-AABD5693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4C54C-25B2-412C-96AA-796D64757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EDECC-A094-4960-8781-9201A22D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93ADC-FAD6-4A9E-9AEB-64A1A21F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E4CF1-5A9A-4FC3-BAF3-0DD151AA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ABC1-840C-45DD-B17B-5BB96A68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8556A-8846-410F-AC00-78D13F71F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75637-D87C-4916-84F5-D5029FB09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46C82-0C7B-4D11-A0C9-753036CF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7CE4F-C5EA-430B-80A5-5A1810BB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772D2-C987-41D5-B87C-C1BA7458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35E88-50B9-41E6-9165-49BD7BD5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C723-D00D-4F09-8ECC-EAC81F8CB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7D4C-0D88-4293-A949-8CE9308E3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A9FF-D07E-4F57-B57E-45419555C5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7B155-91A8-4561-951B-683087334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01EF-51AC-443C-8D87-88E25AA97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B8BF-9118-48EB-AA47-BFAE88DF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9106F-3F85-4FA3-AA7F-64E0B3DA4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Short Term Workforce RFP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30BFE-20E9-496A-9A45-5B7D3DDFC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Business Solution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9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50182-C0C1-4FAA-B852-5E643E09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Pilot Colleges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A9F93-61FB-4400-8DA2-60B5F3C9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34" y="750307"/>
            <a:ext cx="5369326" cy="5357387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r>
              <a:rPr lang="en-US" sz="2200" dirty="0">
                <a:latin typeface="+mn-lt"/>
                <a:ea typeface="+mn-ea"/>
                <a:cs typeface="+mn-cs"/>
              </a:rPr>
              <a:t>Beaufort CCC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Central Carolina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Central Piedmont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Forsyth TCC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Haywood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Lenoir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Piedmont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Rowan-Cabarrus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Sandhills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Surry CC</a:t>
            </a:r>
          </a:p>
          <a:p>
            <a:r>
              <a:rPr lang="en-US" sz="2200" dirty="0">
                <a:latin typeface="+mn-lt"/>
                <a:ea typeface="+mn-ea"/>
                <a:cs typeface="+mn-cs"/>
              </a:rPr>
              <a:t>Wake TCC</a:t>
            </a:r>
          </a:p>
        </p:txBody>
      </p:sp>
    </p:spTree>
    <p:extLst>
      <p:ext uri="{BB962C8B-B14F-4D97-AF65-F5344CB8AC3E}">
        <p14:creationId xmlns:p14="http://schemas.microsoft.com/office/powerpoint/2010/main" val="280197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3B2F-0789-4919-997E-6D9C1386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College Team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36AE-9B48-4854-AB3A-F73B71B2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President</a:t>
            </a:r>
          </a:p>
          <a:p>
            <a:pPr lvl="1"/>
            <a:r>
              <a:rPr lang="en-US" dirty="0"/>
              <a:t>Support of initiative and college staff engaged in successful implementation</a:t>
            </a:r>
          </a:p>
          <a:p>
            <a:r>
              <a:rPr lang="en-US" dirty="0"/>
              <a:t>Senior CE Administrator</a:t>
            </a:r>
          </a:p>
          <a:p>
            <a:pPr lvl="1"/>
            <a:r>
              <a:rPr lang="en-US" dirty="0"/>
              <a:t>Knowledge of broad CE demands and processes</a:t>
            </a:r>
          </a:p>
          <a:p>
            <a:r>
              <a:rPr lang="en-US" dirty="0"/>
              <a:t>CE Operations Staff</a:t>
            </a:r>
          </a:p>
          <a:p>
            <a:pPr lvl="1"/>
            <a:r>
              <a:rPr lang="en-US" dirty="0"/>
              <a:t>Knowledge of current processes around course builds, registrations, communication</a:t>
            </a:r>
          </a:p>
          <a:p>
            <a:r>
              <a:rPr lang="en-US" dirty="0"/>
              <a:t>IT Staff</a:t>
            </a:r>
          </a:p>
          <a:p>
            <a:pPr lvl="1"/>
            <a:r>
              <a:rPr lang="en-US" dirty="0"/>
              <a:t>Knowledge of Colleague administration – ability to monitor integrations</a:t>
            </a:r>
          </a:p>
          <a:p>
            <a:r>
              <a:rPr lang="en-US" dirty="0"/>
              <a:t>Finance Staff</a:t>
            </a:r>
          </a:p>
          <a:p>
            <a:pPr lvl="1"/>
            <a:r>
              <a:rPr lang="en-US" dirty="0"/>
              <a:t>Knowledge of payment flows, reports and ledger activity around payments and refunds</a:t>
            </a:r>
          </a:p>
        </p:txBody>
      </p:sp>
    </p:spTree>
    <p:extLst>
      <p:ext uri="{BB962C8B-B14F-4D97-AF65-F5344CB8AC3E}">
        <p14:creationId xmlns:p14="http://schemas.microsoft.com/office/powerpoint/2010/main" val="186104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14BF2-3611-46EF-83E9-4C433CEA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91" y="466850"/>
            <a:ext cx="5263009" cy="1650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Pre-Award Work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Senior Administrators, CE Operations, IT and Finance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E1849D-88FD-4EAC-ABAB-9D75EAA0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Review/Assess workflows developed for Continuing Education through the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CampusWorks</a:t>
            </a:r>
            <a:r>
              <a:rPr lang="en-US" sz="2400" dirty="0">
                <a:latin typeface="+mn-lt"/>
                <a:ea typeface="+mn-ea"/>
                <a:cs typeface="+mn-cs"/>
              </a:rPr>
              <a:t> efforts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dirty="0">
                <a:latin typeface="+mn-lt"/>
                <a:ea typeface="+mn-ea"/>
                <a:cs typeface="+mn-cs"/>
              </a:rPr>
              <a:t>Confirm continued relevance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dirty="0">
                <a:latin typeface="+mn-lt"/>
                <a:ea typeface="+mn-ea"/>
                <a:cs typeface="+mn-cs"/>
              </a:rPr>
              <a:t>Provide updates to workflows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dirty="0">
                <a:latin typeface="+mn-lt"/>
                <a:ea typeface="+mn-ea"/>
                <a:cs typeface="+mn-cs"/>
              </a:rPr>
              <a:t>Define new workflows</a:t>
            </a:r>
          </a:p>
          <a:p>
            <a:pPr marL="0" indent="0">
              <a:buNone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Doris Carver – Piedmont CC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Kimberly Blue – Sandhills CC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Margaret Roberton – NCCCS </a:t>
            </a:r>
          </a:p>
          <a:p>
            <a:pPr marL="0"/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540BDE-B896-494C-84B9-563A2795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828911"/>
            <a:ext cx="4223252" cy="32604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9BEB5-6EEB-4C0C-9503-9D96F41A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901283"/>
            <a:ext cx="4898135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Areas of Focus</a:t>
            </a: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067CFD9A-AD7C-42E8-898D-F51A83B1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2CB0CF-E434-4B0C-8E90-479D8028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408844"/>
            <a:ext cx="4878978" cy="36353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+mn-lt"/>
              </a:rPr>
              <a:t>Workforce Continuing Education</a:t>
            </a:r>
          </a:p>
          <a:p>
            <a:r>
              <a:rPr lang="en-US" sz="2400" dirty="0">
                <a:latin typeface="+mn-lt"/>
                <a:ea typeface="+mn-ea"/>
                <a:cs typeface="+mn-cs"/>
              </a:rPr>
              <a:t>College and Career Readiness</a:t>
            </a:r>
          </a:p>
          <a:p>
            <a:r>
              <a:rPr lang="en-US" sz="2400" dirty="0">
                <a:latin typeface="+mn-lt"/>
                <a:ea typeface="+mn-ea"/>
                <a:cs typeface="+mn-cs"/>
              </a:rPr>
              <a:t>Customized Training</a:t>
            </a:r>
          </a:p>
          <a:p>
            <a:endParaRPr lang="en-US" sz="2400" dirty="0">
              <a:latin typeface="+mn-lt"/>
              <a:ea typeface="+mn-ea"/>
              <a:cs typeface="+mn-cs"/>
            </a:endParaRPr>
          </a:p>
          <a:p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600" i="1" dirty="0">
                <a:latin typeface="+mn-lt"/>
                <a:ea typeface="+mn-ea"/>
                <a:cs typeface="+mn-cs"/>
              </a:rPr>
              <a:t>Small Business Center – retaining separate solution</a:t>
            </a:r>
          </a:p>
          <a:p>
            <a:pPr marL="0" indent="0">
              <a:buNone/>
            </a:pPr>
            <a:r>
              <a:rPr lang="en-US" sz="1600" i="1" dirty="0">
                <a:latin typeface="+mn-lt"/>
                <a:ea typeface="+mn-ea"/>
                <a:cs typeface="+mn-cs"/>
              </a:rPr>
              <a:t>ApprenticeshipNC – retaining separate solution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40C7B8-021B-4CBD-96BD-DEC79D69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73" y="1348033"/>
            <a:ext cx="5726709" cy="442117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28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14BF2-3611-46EF-83E9-4C433CEA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latin typeface="+mj-lt"/>
                <a:ea typeface="+mj-ea"/>
                <a:cs typeface="+mj-cs"/>
              </a:rPr>
              <a:t>Pre-Award Work</a:t>
            </a:r>
            <a:br>
              <a:rPr lang="en-US" sz="3300" dirty="0">
                <a:latin typeface="+mj-lt"/>
                <a:ea typeface="+mj-ea"/>
                <a:cs typeface="+mj-cs"/>
              </a:rPr>
            </a:br>
            <a:r>
              <a:rPr lang="en-US" sz="3300" b="0" dirty="0">
                <a:latin typeface="+mj-lt"/>
                <a:ea typeface="+mj-ea"/>
                <a:cs typeface="+mj-cs"/>
              </a:rPr>
              <a:t>Information Technology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E1849D-88FD-4EAC-ABAB-9D75EAA0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5428342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dirty="0">
                <a:latin typeface="+mn-lt"/>
                <a:ea typeface="+mn-ea"/>
                <a:cs typeface="+mn-cs"/>
              </a:rPr>
              <a:t>Review/Assess processes with Rowan-Cabarrus evaluation support team</a:t>
            </a:r>
          </a:p>
          <a:p>
            <a:pPr marL="2857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dirty="0" err="1">
                <a:latin typeface="+mn-lt"/>
                <a:ea typeface="+mn-ea"/>
                <a:cs typeface="+mn-cs"/>
              </a:rPr>
              <a:t>WebAPI</a:t>
            </a:r>
            <a:r>
              <a:rPr lang="en-US" sz="2400" dirty="0">
                <a:latin typeface="+mn-lt"/>
                <a:ea typeface="+mn-ea"/>
                <a:cs typeface="+mn-cs"/>
              </a:rPr>
              <a:t> up and running and is externally available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Ken Ingle – Rowan Cabarrus CC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Rebecca Anderson – Rowan Cabarrus CC</a:t>
            </a:r>
          </a:p>
        </p:txBody>
      </p:sp>
      <p:pic>
        <p:nvPicPr>
          <p:cNvPr id="4" name="Picture 3" descr="A picture containing toy, table, white, pair&#10;&#10;Description automatically generated">
            <a:extLst>
              <a:ext uri="{FF2B5EF4-FFF2-40B4-BE49-F238E27FC236}">
                <a16:creationId xmlns:a16="http://schemas.microsoft.com/office/drawing/2014/main" id="{02D9F05C-8588-4C41-B022-F1065713D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20214" b="2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0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14BF2-3611-46EF-83E9-4C433CEA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799352"/>
            <a:ext cx="4828418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>
                <a:latin typeface="+mj-lt"/>
                <a:ea typeface="+mj-ea"/>
                <a:cs typeface="+mj-cs"/>
              </a:rPr>
              <a:t>Pre-Award Work</a:t>
            </a:r>
            <a:br>
              <a:rPr lang="en-US" sz="3700" dirty="0">
                <a:latin typeface="+mj-lt"/>
                <a:ea typeface="+mj-ea"/>
                <a:cs typeface="+mj-cs"/>
              </a:rPr>
            </a:br>
            <a:r>
              <a:rPr lang="en-US" sz="3700" b="0" dirty="0">
                <a:latin typeface="+mj-lt"/>
                <a:ea typeface="+mj-ea"/>
                <a:cs typeface="+mj-cs"/>
              </a:rPr>
              <a:t>CE Senior Administrators, CE Operations, and Finance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E1849D-88FD-4EAC-ABAB-9D75EAA0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803113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romanUcPeriod"/>
            </a:pPr>
            <a:r>
              <a:rPr lang="en-US" sz="2400" dirty="0">
                <a:latin typeface="+mn-lt"/>
                <a:ea typeface="+mn-ea"/>
                <a:cs typeface="+mn-cs"/>
              </a:rPr>
              <a:t>Identify areas of data clean up – courses, students, local CCL, etc.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romanUcPeriod" startAt="2"/>
            </a:pPr>
            <a:r>
              <a:rPr lang="en-US" sz="2400" dirty="0">
                <a:latin typeface="+mn-lt"/>
                <a:ea typeface="+mn-ea"/>
                <a:cs typeface="+mn-cs"/>
              </a:rPr>
              <a:t>Identify core data elements required for reporting purposes that would be captured and shared through new system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Craig Lamb – Rowan Cabarrus CC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Becky Hall – Central Piedmont CC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n-lt"/>
                <a:ea typeface="+mn-ea"/>
                <a:cs typeface="+mn-cs"/>
              </a:rPr>
              <a:t>Ashley Sieman – NCCCS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01B8829A-83F8-4AFF-A3FC-48130B4E7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3105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631A7-6737-43F2-9BB7-6E714A424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496"/>
          <a:stretch/>
        </p:blipFill>
        <p:spPr>
          <a:xfrm>
            <a:off x="8239533" y="1933675"/>
            <a:ext cx="3237864" cy="3124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1EEA8-C717-4274-83D8-F523318F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85" y="337625"/>
            <a:ext cx="9412001" cy="2048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latin typeface="+mj-lt"/>
                <a:ea typeface="+mj-ea"/>
                <a:cs typeface="+mj-cs"/>
              </a:rPr>
              <a:t>Post Assessment Work</a:t>
            </a:r>
            <a:br>
              <a:rPr lang="en-US" sz="3800" dirty="0">
                <a:latin typeface="+mj-lt"/>
                <a:ea typeface="+mj-ea"/>
                <a:cs typeface="+mj-cs"/>
              </a:rPr>
            </a:br>
            <a:r>
              <a:rPr lang="en-US" sz="3800" b="0" dirty="0">
                <a:latin typeface="+mj-lt"/>
                <a:ea typeface="+mj-ea"/>
                <a:cs typeface="+mj-cs"/>
              </a:rPr>
              <a:t>Senior CE Administrators, CE Operations, Finance, and 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0BEE-5382-413E-A075-ADC57ACFB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6628122" cy="3876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Develop templates for Continuing Education data collection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Registration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Course Builds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Prioritize processes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Student		</a:t>
            </a:r>
            <a:r>
              <a:rPr lang="en-US" sz="2000" dirty="0">
                <a:latin typeface="+mn-lt"/>
                <a:ea typeface="+mn-ea"/>
                <a:cs typeface="+mn-cs"/>
              </a:rPr>
              <a:t>•</a:t>
            </a:r>
            <a:r>
              <a:rPr lang="en-US" sz="2200" dirty="0">
                <a:latin typeface="+mn-lt"/>
                <a:ea typeface="+mn-ea"/>
                <a:cs typeface="+mn-cs"/>
              </a:rPr>
              <a:t> Credentials	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Course		</a:t>
            </a:r>
            <a:r>
              <a:rPr lang="en-US" sz="2000" dirty="0"/>
              <a:t>•</a:t>
            </a:r>
            <a:r>
              <a:rPr lang="en-US" sz="2200" dirty="0"/>
              <a:t> </a:t>
            </a:r>
            <a:r>
              <a:rPr lang="en-US" sz="2200" dirty="0">
                <a:latin typeface="+mn-lt"/>
                <a:ea typeface="+mn-ea"/>
                <a:cs typeface="+mn-cs"/>
              </a:rPr>
              <a:t>Pathways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Registration	</a:t>
            </a:r>
            <a:r>
              <a:rPr lang="en-US" sz="2000" dirty="0"/>
              <a:t>•</a:t>
            </a:r>
            <a:r>
              <a:rPr lang="en-US" sz="2200" dirty="0"/>
              <a:t> </a:t>
            </a:r>
            <a:r>
              <a:rPr lang="en-US" sz="2200" dirty="0">
                <a:latin typeface="+mn-lt"/>
                <a:ea typeface="+mn-ea"/>
                <a:cs typeface="+mn-cs"/>
              </a:rPr>
              <a:t>Corporate Accounts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Reporting		</a:t>
            </a:r>
            <a:r>
              <a:rPr lang="en-US" sz="2000" dirty="0"/>
              <a:t>•</a:t>
            </a:r>
            <a:r>
              <a:rPr lang="en-US" sz="2200" dirty="0"/>
              <a:t> </a:t>
            </a:r>
            <a:r>
              <a:rPr lang="en-US" sz="2200" dirty="0">
                <a:latin typeface="+mn-lt"/>
                <a:ea typeface="+mn-ea"/>
                <a:cs typeface="+mn-cs"/>
              </a:rPr>
              <a:t>Communication/Marketing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+mn-ea"/>
                <a:cs typeface="+mn-cs"/>
              </a:rPr>
              <a:t>Develop checklists for college preparation</a:t>
            </a:r>
          </a:p>
        </p:txBody>
      </p:sp>
    </p:spTree>
    <p:extLst>
      <p:ext uri="{BB962C8B-B14F-4D97-AF65-F5344CB8AC3E}">
        <p14:creationId xmlns:p14="http://schemas.microsoft.com/office/powerpoint/2010/main" val="359354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C908-4B08-4E4C-9FA1-A91CE915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Award -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7BFF5-560D-4616-A0E8-BDAE87C5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Following deliverables by the time vendor is on-site</a:t>
            </a:r>
          </a:p>
          <a:p>
            <a:r>
              <a:rPr lang="en-US" dirty="0"/>
              <a:t>Confirmed workflows</a:t>
            </a:r>
          </a:p>
          <a:p>
            <a:pPr lvl="1"/>
            <a:r>
              <a:rPr lang="en-US" dirty="0"/>
              <a:t>Student</a:t>
            </a:r>
          </a:p>
          <a:p>
            <a:pPr lvl="1"/>
            <a:r>
              <a:rPr lang="en-US" dirty="0"/>
              <a:t>Course</a:t>
            </a:r>
          </a:p>
          <a:p>
            <a:pPr lvl="1"/>
            <a:r>
              <a:rPr lang="en-US" dirty="0"/>
              <a:t>Registration</a:t>
            </a:r>
          </a:p>
          <a:p>
            <a:r>
              <a:rPr lang="en-US" dirty="0"/>
              <a:t>Technology prepared for integration</a:t>
            </a:r>
          </a:p>
          <a:p>
            <a:r>
              <a:rPr lang="en-US" dirty="0"/>
              <a:t>Data requirements and recommendations</a:t>
            </a:r>
          </a:p>
          <a:p>
            <a:r>
              <a:rPr lang="en-US" dirty="0"/>
              <a:t>Identified templates</a:t>
            </a:r>
          </a:p>
          <a:p>
            <a:pPr lvl="1"/>
            <a:r>
              <a:rPr lang="en-US" dirty="0"/>
              <a:t>Student</a:t>
            </a:r>
          </a:p>
          <a:p>
            <a:pPr lvl="1"/>
            <a:r>
              <a:rPr lang="en-US" dirty="0"/>
              <a:t>Course</a:t>
            </a:r>
          </a:p>
          <a:p>
            <a:pPr lvl="1"/>
            <a:r>
              <a:rPr lang="en-US" dirty="0"/>
              <a:t>Registration</a:t>
            </a:r>
          </a:p>
          <a:p>
            <a:r>
              <a:rPr lang="en-US" dirty="0"/>
              <a:t>Initial preparation checklist for 47 peer colleges</a:t>
            </a:r>
          </a:p>
        </p:txBody>
      </p:sp>
    </p:spTree>
    <p:extLst>
      <p:ext uri="{BB962C8B-B14F-4D97-AF65-F5344CB8AC3E}">
        <p14:creationId xmlns:p14="http://schemas.microsoft.com/office/powerpoint/2010/main" val="92851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224F-C165-4B04-8C64-8265E5DF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– TENTATIVE – Aggressive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9188-E9D9-470F-B8B5-E60006A8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Pilot colleges working in new solution for Fall 2020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Remaining colleges to come on in cohorts of 6 – 8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Proposed overlapping approach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Wave 1	Weeks 1 – 8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Wave 2	Weeks 6 – 13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Wave 3	Weeks 11 – 18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Wave 4	Weeks 16 – 24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Wave 5	Weeks 22 – 30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Wave 6	Weeks 28 – 36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Balance of colleges by Fall 2021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If overlapping not possible or process delayed, then Spring 2022 expectations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Goal </a:t>
            </a:r>
            <a:r>
              <a:rPr lang="en-US" dirty="0"/>
              <a:t>– all colleges working core processes for courses, students and registration and most colleges actively engaged in marketing, pathways and credentials NLT Summer 2022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8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53925-DF7F-41D5-AB23-F1F998FB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2B96-CE9F-46C7-B43A-B00FB0A9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932" y="1336329"/>
            <a:ext cx="5770329" cy="438258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Identify your champions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Review local CCL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Understand and document current workflows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Prioritize needs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Map local program pathways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Identify areas of risk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Communicate with internal partners – finance, IT, marketing on workflows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36058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C304-A8F0-4818-88DA-224D02FB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Workforce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7632-9C47-41A4-A4E8-C2ABE1993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476"/>
            <a:ext cx="10447867" cy="47999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The purpose of this RFP is to solicit offers for a high productivity application solution to meet the ongoing and dynamic Short-Term Workforce Development business needs of the NCCCS.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lvl="1" fontAlgn="base"/>
            <a:r>
              <a:rPr lang="en-US" dirty="0"/>
              <a:t>Serve NCCCS students, faculty, staff, and industry partners​</a:t>
            </a:r>
          </a:p>
          <a:p>
            <a:pPr lvl="1" fontAlgn="base"/>
            <a:r>
              <a:rPr lang="en-US" dirty="0"/>
              <a:t>Centralized implementation, operations, maintenance, and support ​</a:t>
            </a:r>
          </a:p>
          <a:p>
            <a:pPr lvl="1" fontAlgn="base"/>
            <a:r>
              <a:rPr lang="en-US" dirty="0"/>
              <a:t>All 58 community colleges and the System Office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Short Term Workforce Development programs provide training and instruction to meet the needs of individuals seeking to gain new or to upgrade job-related skills and employers who require a skilled labor force. Training programs are dynamic and require responsive delivery from technology to meet course and student needs.</a:t>
            </a:r>
          </a:p>
        </p:txBody>
      </p:sp>
    </p:spTree>
    <p:extLst>
      <p:ext uri="{BB962C8B-B14F-4D97-AF65-F5344CB8AC3E}">
        <p14:creationId xmlns:p14="http://schemas.microsoft.com/office/powerpoint/2010/main" val="41471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3F651-9DA4-46B4-A913-C72EC46E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Short Term Workforce Development RFP Consensus Evaluation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93813-924B-47D8-9F1E-B87F6A66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853907"/>
            <a:ext cx="6294120" cy="2955625"/>
          </a:xfrm>
        </p:spPr>
        <p:txBody>
          <a:bodyPr vert="horz" lIns="91440" tIns="45720" rIns="91440" bIns="45720" numCol="2" rtlCol="0" anchor="ctr">
            <a:normAutofit fontScale="92500" lnSpcReduction="10000"/>
          </a:bodyPr>
          <a:lstStyle/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Basic Skills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Corporate Training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Customized Training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Finance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Human Resources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Information Technology</a:t>
            </a:r>
          </a:p>
          <a:p>
            <a:pPr fontAlgn="ctr"/>
            <a:endParaRPr lang="en-US" sz="2400" dirty="0">
              <a:latin typeface="+mn-lt"/>
              <a:ea typeface="+mn-ea"/>
              <a:cs typeface="+mn-cs"/>
            </a:endParaRP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Internal Auditor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Occupational Extension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Public Safety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Registrar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Senior CE Administrator</a:t>
            </a:r>
          </a:p>
          <a:p>
            <a:pPr fontAlgn="ctr"/>
            <a:r>
              <a:rPr lang="en-US" sz="2400" dirty="0">
                <a:latin typeface="+mn-lt"/>
                <a:ea typeface="+mn-ea"/>
                <a:cs typeface="+mn-cs"/>
              </a:rPr>
              <a:t>Small Business Center</a:t>
            </a:r>
          </a:p>
          <a:p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735830-0909-4A8B-A9B1-653F32AFC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46768"/>
              </p:ext>
            </p:extLst>
          </p:nvPr>
        </p:nvGraphicFramePr>
        <p:xfrm>
          <a:off x="7622652" y="891024"/>
          <a:ext cx="41452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280">
                  <a:extLst>
                    <a:ext uri="{9D8B030D-6E8A-4147-A177-3AD203B41FA5}">
                      <a16:colId xmlns:a16="http://schemas.microsoft.com/office/drawing/2014/main" val="1265315163"/>
                    </a:ext>
                  </a:extLst>
                </a:gridCol>
              </a:tblGrid>
              <a:tr h="814824">
                <a:tc>
                  <a:txBody>
                    <a:bodyPr/>
                    <a:lstStyle/>
                    <a:p>
                      <a:pPr marL="182880" algn="ctr" defTabSz="914400" rtl="0" eaLnBrk="1" fontAlgn="ctr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 Matter Experts</a:t>
                      </a:r>
                    </a:p>
                    <a:p>
                      <a:pPr marL="182880" algn="ctr" defTabSz="914400" rtl="0" eaLnBrk="1" fontAlgn="ctr" latinLnBrk="0" hangingPunct="1"/>
                      <a:r>
                        <a:rPr lang="en-US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 of Representation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29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44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615BB-E5A3-4733-886D-32AE2C0C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en-US" dirty="0"/>
              <a:t>Short Term Workforce Development RFP Consensus Evaluation Team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EAB99B-84F8-4CA8-9391-2DF86A33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999969"/>
            <a:ext cx="6484094" cy="3002300"/>
          </a:xfrm>
        </p:spPr>
        <p:txBody>
          <a:bodyPr numCol="2" anchor="ctr">
            <a:normAutofit/>
          </a:bodyPr>
          <a:lstStyle/>
          <a:p>
            <a:pPr marL="0" indent="0" fontAlgn="ctr">
              <a:buNone/>
            </a:pPr>
            <a:r>
              <a:rPr lang="en-US" sz="2200" b="1" dirty="0"/>
              <a:t>Legal Affairs</a:t>
            </a:r>
          </a:p>
          <a:p>
            <a:pPr fontAlgn="ctr"/>
            <a:r>
              <a:rPr lang="en-US" sz="2200" dirty="0"/>
              <a:t>Cheryl Kaminski</a:t>
            </a:r>
          </a:p>
          <a:p>
            <a:pPr fontAlgn="ctr"/>
            <a:r>
              <a:rPr lang="en-US" sz="2200" dirty="0"/>
              <a:t>Brian Leonard</a:t>
            </a:r>
          </a:p>
          <a:p>
            <a:pPr marL="0" indent="0" fontAlgn="ctr">
              <a:buNone/>
            </a:pPr>
            <a:r>
              <a:rPr lang="en-US" sz="2200" b="1" dirty="0"/>
              <a:t>Procurement</a:t>
            </a:r>
          </a:p>
          <a:p>
            <a:pPr fontAlgn="ctr"/>
            <a:r>
              <a:rPr lang="en-US" sz="2200" dirty="0"/>
              <a:t>Sharon Rosado</a:t>
            </a:r>
          </a:p>
          <a:p>
            <a:pPr fontAlgn="ctr"/>
            <a:r>
              <a:rPr lang="en-US" sz="2200" dirty="0"/>
              <a:t>Lisa Cobb</a:t>
            </a:r>
          </a:p>
          <a:p>
            <a:pPr marL="0" indent="0" fontAlgn="ctr">
              <a:buNone/>
            </a:pPr>
            <a:endParaRPr lang="en-US" sz="2200" b="1" dirty="0"/>
          </a:p>
          <a:p>
            <a:pPr marL="0" indent="0" fontAlgn="ctr">
              <a:buNone/>
            </a:pPr>
            <a:r>
              <a:rPr lang="en-US" sz="2200" b="1" dirty="0"/>
              <a:t>ERP PMO</a:t>
            </a:r>
          </a:p>
          <a:p>
            <a:pPr fontAlgn="ctr"/>
            <a:r>
              <a:rPr lang="en-US" sz="2200" dirty="0"/>
              <a:t>Patrick Fleming</a:t>
            </a:r>
          </a:p>
          <a:p>
            <a:pPr fontAlgn="ctr"/>
            <a:r>
              <a:rPr lang="en-US" sz="2200" dirty="0"/>
              <a:t>Salman Kidwai</a:t>
            </a:r>
          </a:p>
          <a:p>
            <a:pPr fontAlgn="ctr"/>
            <a:r>
              <a:rPr lang="en-US" sz="2200" dirty="0"/>
              <a:t>Janet Worthington</a:t>
            </a:r>
          </a:p>
          <a:p>
            <a:pPr marL="0" indent="0" fontAlgn="ctr">
              <a:buNone/>
            </a:pPr>
            <a:r>
              <a:rPr lang="en-US" sz="2200" b="1" dirty="0"/>
              <a:t>Programs</a:t>
            </a:r>
          </a:p>
          <a:p>
            <a:pPr fontAlgn="ctr"/>
            <a:r>
              <a:rPr lang="en-US" sz="2200" dirty="0"/>
              <a:t>Margaret Roberton</a:t>
            </a:r>
          </a:p>
          <a:p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B2D6DC-EE8E-4965-BCC8-9C926A538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6917"/>
              </p:ext>
            </p:extLst>
          </p:nvPr>
        </p:nvGraphicFramePr>
        <p:xfrm>
          <a:off x="8458201" y="2089638"/>
          <a:ext cx="2727960" cy="133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960">
                  <a:extLst>
                    <a:ext uri="{9D8B030D-6E8A-4147-A177-3AD203B41FA5}">
                      <a16:colId xmlns:a16="http://schemas.microsoft.com/office/drawing/2014/main" val="1265315163"/>
                    </a:ext>
                  </a:extLst>
                </a:gridCol>
              </a:tblGrid>
              <a:tr h="1339362">
                <a:tc>
                  <a:txBody>
                    <a:bodyPr/>
                    <a:lstStyle/>
                    <a:p>
                      <a:pPr marL="182880" algn="ctr" defTabSz="914400" rtl="0" eaLnBrk="1" fontAlgn="ctr" latinLnBrk="0" hangingPunct="1"/>
                      <a:r>
                        <a:rPr lang="en-US" sz="2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Office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29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14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E100B1-80D7-487A-8AC0-5204E0824FF0}"/>
              </a:ext>
            </a:extLst>
          </p:cNvPr>
          <p:cNvSpPr/>
          <p:nvPr/>
        </p:nvSpPr>
        <p:spPr>
          <a:xfrm>
            <a:off x="2362200" y="3129239"/>
            <a:ext cx="1914938" cy="196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2B87D-C59A-45B9-BC28-84DE9624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00201"/>
            <a:ext cx="3322320" cy="318343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Short-Term Workforce – RFP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Milestones	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0B6F40-560D-45E9-8B8C-34D201DB73CD}"/>
              </a:ext>
            </a:extLst>
          </p:cNvPr>
          <p:cNvSpPr/>
          <p:nvPr/>
        </p:nvSpPr>
        <p:spPr>
          <a:xfrm>
            <a:off x="1142779" y="1171731"/>
            <a:ext cx="980053" cy="101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C25289-62CE-4C62-BBFF-1DBD0D49F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942365"/>
              </p:ext>
            </p:extLst>
          </p:nvPr>
        </p:nvGraphicFramePr>
        <p:xfrm>
          <a:off x="4277138" y="961811"/>
          <a:ext cx="6772083" cy="49309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28143">
                  <a:extLst>
                    <a:ext uri="{9D8B030D-6E8A-4147-A177-3AD203B41FA5}">
                      <a16:colId xmlns:a16="http://schemas.microsoft.com/office/drawing/2014/main" val="3098071951"/>
                    </a:ext>
                  </a:extLst>
                </a:gridCol>
                <a:gridCol w="2343940">
                  <a:extLst>
                    <a:ext uri="{9D8B030D-6E8A-4147-A177-3AD203B41FA5}">
                      <a16:colId xmlns:a16="http://schemas.microsoft.com/office/drawing/2014/main" val="3315987495"/>
                    </a:ext>
                  </a:extLst>
                </a:gridCol>
              </a:tblGrid>
              <a:tr h="380535">
                <a:tc>
                  <a:txBody>
                    <a:bodyPr/>
                    <a:lstStyle/>
                    <a:p>
                      <a:r>
                        <a:rPr lang="en-US" sz="1900" dirty="0"/>
                        <a:t>Action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59567" marR="59567" marT="29783" marB="2978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Date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59567" marR="59567" marT="29783" marB="2978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79336"/>
                  </a:ext>
                </a:extLst>
              </a:tr>
              <a:tr h="351877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Issue of RFP</a:t>
                      </a:r>
                    </a:p>
                  </a:txBody>
                  <a:tcPr marL="59567" marR="59567" marT="29783" marB="29783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April 10</a:t>
                      </a:r>
                    </a:p>
                  </a:txBody>
                  <a:tcPr marL="59567" marR="59567" marT="29783" marB="29783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38216606"/>
                  </a:ext>
                </a:extLst>
              </a:tr>
              <a:tr h="351877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Pre-Bid Conference</a:t>
                      </a: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April 23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1891403884"/>
                  </a:ext>
                </a:extLst>
              </a:tr>
              <a:tr h="351877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Vendor Questions and Responses</a:t>
                      </a: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May - June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14787502"/>
                  </a:ext>
                </a:extLst>
              </a:tr>
              <a:tr h="351877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Submission of Offers</a:t>
                      </a: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June 28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83130869"/>
                  </a:ext>
                </a:extLst>
              </a:tr>
              <a:tr h="609798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Offer Analysis - Substantial Conformity to RFP Evaluation Criteria</a:t>
                      </a: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July – September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2482497087"/>
                  </a:ext>
                </a:extLst>
              </a:tr>
              <a:tr h="8677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kern="1200" dirty="0">
                          <a:effectLst/>
                        </a:rPr>
                        <a:t>Enterprise Resource Planning Executive Steering Committee Consensus on Finalists​</a:t>
                      </a:r>
                      <a:endParaRPr lang="en-US" sz="17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October 2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2134474717"/>
                  </a:ext>
                </a:extLst>
              </a:tr>
              <a:tr h="609798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Product Demonstration by Finalists</a:t>
                      </a: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October 2019 – </a:t>
                      </a:r>
                    </a:p>
                    <a:p>
                      <a:pPr algn="ctr"/>
                      <a:r>
                        <a:rPr lang="en-US" sz="1700" dirty="0"/>
                        <a:t>February 2020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251741501"/>
                  </a:ext>
                </a:extLst>
              </a:tr>
              <a:tr h="351877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Negotiations</a:t>
                      </a: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February 2020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3141230169"/>
                  </a:ext>
                </a:extLst>
              </a:tr>
              <a:tr h="351877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Recommendation to Award</a:t>
                      </a:r>
                    </a:p>
                  </a:txBody>
                  <a:tcPr marL="59567" marR="59567" marT="29783" marB="297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March 2020</a:t>
                      </a:r>
                    </a:p>
                  </a:txBody>
                  <a:tcPr marL="59567" marR="59567" marT="29783" marB="29783" anchor="ctr"/>
                </a:tc>
                <a:extLst>
                  <a:ext uri="{0D108BD9-81ED-4DB2-BD59-A6C34878D82A}">
                    <a16:rowId xmlns:a16="http://schemas.microsoft.com/office/drawing/2014/main" val="752464403"/>
                  </a:ext>
                </a:extLst>
              </a:tr>
              <a:tr h="351877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Contract Award</a:t>
                      </a:r>
                    </a:p>
                  </a:txBody>
                  <a:tcPr marL="59567" marR="59567" marT="29783" marB="29783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Spring 2020</a:t>
                      </a:r>
                    </a:p>
                  </a:txBody>
                  <a:tcPr marL="59567" marR="59567" marT="29783" marB="29783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56886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1B04089-8754-4348-89F1-6D125C1B2940}"/>
              </a:ext>
            </a:extLst>
          </p:cNvPr>
          <p:cNvSpPr/>
          <p:nvPr/>
        </p:nvSpPr>
        <p:spPr>
          <a:xfrm>
            <a:off x="8805640" y="5046751"/>
            <a:ext cx="2243581" cy="119078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A1760-46AE-4D83-8E9D-89BBF538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STWF Vendor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C835B-E066-49D4-A764-57BBF2B0B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9" y="2470248"/>
            <a:ext cx="4342091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Until the Contract to Award process is complete the vendor decision remains under the rules of procurement. </a:t>
            </a:r>
          </a:p>
          <a:p>
            <a:r>
              <a:rPr lang="en-US" b="1" dirty="0"/>
              <a:t>*State Board of Community Colleges, Office of State Budget and Management, DIT Legal, &amp; Statewide IT Procurement.</a:t>
            </a:r>
            <a:r>
              <a:rPr lang="en-US" dirty="0"/>
              <a:t>	</a:t>
            </a:r>
          </a:p>
          <a:p>
            <a:endParaRPr lang="en-US" sz="2400" b="1" dirty="0"/>
          </a:p>
          <a:p>
            <a:r>
              <a:rPr lang="en-US" sz="2400" b="1" dirty="0"/>
              <a:t>It is not currently public knowledge</a:t>
            </a:r>
          </a:p>
        </p:txBody>
      </p:sp>
      <p:pic>
        <p:nvPicPr>
          <p:cNvPr id="36" name="Content Placeholder 35" descr="A close up of a box&#10;&#10;Description automatically generated">
            <a:extLst>
              <a:ext uri="{FF2B5EF4-FFF2-40B4-BE49-F238E27FC236}">
                <a16:creationId xmlns:a16="http://schemas.microsoft.com/office/drawing/2014/main" id="{1B68C094-6911-49B1-95A5-77523B3AE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13215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25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C598D-E5C3-4A17-AEE0-E5233B4E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latin typeface="+mj-lt"/>
                <a:ea typeface="+mj-ea"/>
                <a:cs typeface="+mj-cs"/>
              </a:rPr>
              <a:t>Vendor Example of Preparation Activities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99E06-40A9-4DCD-BCAA-A0D0752B1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53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71C8C-4034-4425-AE1F-CB6ADE12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latin typeface="+mj-lt"/>
                <a:ea typeface="+mj-ea"/>
                <a:cs typeface="+mj-cs"/>
              </a:rPr>
              <a:t>Project Timelines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A6473D-63AD-4DC9-977B-A85E6E563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00" r="3607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B3A8-4C64-4AD8-9D6F-A740D73C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D9D0-F6F1-4084-A512-540A41A86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Identify colleges with interest and capacity to participate as implementation partners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Review/Assess workflows developed for Continuing Education through the </a:t>
            </a:r>
            <a:r>
              <a:rPr lang="en-US" dirty="0" err="1"/>
              <a:t>CampusWorks</a:t>
            </a:r>
            <a:r>
              <a:rPr lang="en-US" dirty="0"/>
              <a:t> efforts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Review/Assess Continuing Education data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 dirty="0"/>
              <a:t>      (Colleague is the current system of record)</a:t>
            </a:r>
            <a:endParaRPr lang="en-US" i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Identify areas of data clean up should be considered – courses, students, etc.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Identify core data elements required for reporting purposes that would be captured and shared through new system</a:t>
            </a:r>
          </a:p>
        </p:txBody>
      </p:sp>
    </p:spTree>
    <p:extLst>
      <p:ext uri="{BB962C8B-B14F-4D97-AF65-F5344CB8AC3E}">
        <p14:creationId xmlns:p14="http://schemas.microsoft.com/office/powerpoint/2010/main" val="3336030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02DBE9080884B8FA71FEEBCFA1D23" ma:contentTypeVersion="8" ma:contentTypeDescription="Create a new document." ma:contentTypeScope="" ma:versionID="f121b0b7fea774bb9fd0450647ac15f5">
  <xsd:schema xmlns:xsd="http://www.w3.org/2001/XMLSchema" xmlns:xs="http://www.w3.org/2001/XMLSchema" xmlns:p="http://schemas.microsoft.com/office/2006/metadata/properties" xmlns:ns3="a177874b-ecc9-4f7e-9745-6180bfddcba3" xmlns:ns4="567a126e-433f-496e-9fdc-947e38de8053" targetNamespace="http://schemas.microsoft.com/office/2006/metadata/properties" ma:root="true" ma:fieldsID="f6c1bad09b60b9b314cb698c6f41cbf6" ns3:_="" ns4:_="">
    <xsd:import namespace="a177874b-ecc9-4f7e-9745-6180bfddcba3"/>
    <xsd:import namespace="567a126e-433f-496e-9fdc-947e38de80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7874b-ecc9-4f7e-9745-6180bfddc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a126e-433f-496e-9fdc-947e38de8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82A4DB-0DF6-4C0F-9D75-C9EC9D0DB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6BD332-6F9F-4700-ADD1-A4A43EBBF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7874b-ecc9-4f7e-9745-6180bfddcba3"/>
    <ds:schemaRef ds:uri="567a126e-433f-496e-9fdc-947e38de8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A939DD-4FB0-43F9-86C3-2DAF3BA93265}">
  <ds:schemaRefs>
    <ds:schemaRef ds:uri="http://purl.org/dc/dcmitype/"/>
    <ds:schemaRef ds:uri="http://purl.org/dc/elements/1.1/"/>
    <ds:schemaRef ds:uri="a177874b-ecc9-4f7e-9745-6180bfddcba3"/>
    <ds:schemaRef ds:uri="567a126e-433f-496e-9fdc-947e38de805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899</Words>
  <Application>Microsoft Office PowerPoint</Application>
  <PresentationFormat>Widescreen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Wingdings</vt:lpstr>
      <vt:lpstr>Office Theme</vt:lpstr>
      <vt:lpstr>Short Term Workforce RFP</vt:lpstr>
      <vt:lpstr>Short-Term Workforce RFP</vt:lpstr>
      <vt:lpstr>Short Term Workforce Development RFP Consensus Evaluation Team</vt:lpstr>
      <vt:lpstr>Short Term Workforce Development RFP Consensus Evaluation Team</vt:lpstr>
      <vt:lpstr>Short-Term Workforce – RFP    Milestones </vt:lpstr>
      <vt:lpstr>STWF Vendor</vt:lpstr>
      <vt:lpstr>Vendor Example of Preparation Activities</vt:lpstr>
      <vt:lpstr>Project Timelines</vt:lpstr>
      <vt:lpstr>Pre-Award Work</vt:lpstr>
      <vt:lpstr>Pilot Colleges</vt:lpstr>
      <vt:lpstr>Pilot College Team Representation</vt:lpstr>
      <vt:lpstr>Pre-Award Work CE Senior Administrators, CE Operations, IT and Finance</vt:lpstr>
      <vt:lpstr>Areas of Focus</vt:lpstr>
      <vt:lpstr>Pre-Award Work Information Technology</vt:lpstr>
      <vt:lpstr>Pre-Award Work CE Senior Administrators, CE Operations, and Finance</vt:lpstr>
      <vt:lpstr>Post Assessment Work Senior CE Administrators, CE Operations, Finance, and IT</vt:lpstr>
      <vt:lpstr>Post Award - Vendor</vt:lpstr>
      <vt:lpstr>When – TENTATIVE – Aggressive Model</vt:lpstr>
      <vt:lpstr>Preparation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Workforce RFP</dc:title>
  <dc:creator>Margaret Roberton</dc:creator>
  <cp:lastModifiedBy>Margaret Roberton</cp:lastModifiedBy>
  <cp:revision>22</cp:revision>
  <cp:lastPrinted>2020-03-23T09:40:49Z</cp:lastPrinted>
  <dcterms:created xsi:type="dcterms:W3CDTF">2020-03-15T10:35:06Z</dcterms:created>
  <dcterms:modified xsi:type="dcterms:W3CDTF">2020-03-24T17:33:04Z</dcterms:modified>
</cp:coreProperties>
</file>