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256" r:id="rId5"/>
    <p:sldId id="271" r:id="rId6"/>
    <p:sldId id="278" r:id="rId7"/>
    <p:sldId id="286" r:id="rId8"/>
    <p:sldId id="277" r:id="rId9"/>
    <p:sldId id="279" r:id="rId10"/>
    <p:sldId id="274" r:id="rId11"/>
    <p:sldId id="272" r:id="rId12"/>
    <p:sldId id="275" r:id="rId13"/>
    <p:sldId id="273" r:id="rId14"/>
    <p:sldId id="276" r:id="rId15"/>
    <p:sldId id="282" r:id="rId16"/>
    <p:sldId id="284" r:id="rId17"/>
    <p:sldId id="285"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AB2AE-FF19-49BA-B878-D5073C59D86E}" v="14" dt="2019-06-24T15:43:53.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556" autoAdjust="0"/>
  </p:normalViewPr>
  <p:slideViewPr>
    <p:cSldViewPr snapToGrid="0">
      <p:cViewPr varScale="1">
        <p:scale>
          <a:sx n="57" d="100"/>
          <a:sy n="57" d="100"/>
        </p:scale>
        <p:origin x="492" y="72"/>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6/24/2019</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Disability Academy Module 15</a:t>
            </a:r>
          </a:p>
          <a:p>
            <a:r>
              <a:rPr lang="en-US" dirty="0">
                <a:latin typeface="Arial" panose="020B0604020202020204" pitchFamily="34" charset="0"/>
                <a:cs typeface="Arial" panose="020B0604020202020204" pitchFamily="34" charset="0"/>
              </a:rPr>
              <a:t>Appendix 4 Assistive Technology</a:t>
            </a:r>
          </a:p>
        </p:txBody>
      </p:sp>
      <p:sp>
        <p:nvSpPr>
          <p:cNvPr id="4" name="Slide Number Placeholder 3"/>
          <p:cNvSpPr>
            <a:spLocks noGrp="1"/>
          </p:cNvSpPr>
          <p:nvPr>
            <p:ph type="sldNum" sz="quarter" idx="5"/>
          </p:nvPr>
        </p:nvSpPr>
        <p:spPr/>
        <p:txBody>
          <a:bodyPr/>
          <a:lstStyle/>
          <a:p>
            <a:fld id="{BC849E9A-41F7-4779-A581-48A7C374A227}" type="slidenum">
              <a:rPr lang="en-US" smtClean="0"/>
              <a:t>1</a:t>
            </a:fld>
            <a:endParaRPr lang="en-US" dirty="0"/>
          </a:p>
        </p:txBody>
      </p:sp>
    </p:spTree>
    <p:extLst>
      <p:ext uri="{BB962C8B-B14F-4D97-AF65-F5344CB8AC3E}">
        <p14:creationId xmlns:p14="http://schemas.microsoft.com/office/powerpoint/2010/main" val="250607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ea typeface="+mn-lt"/>
                <a:cs typeface="+mn-lt"/>
              </a:rPr>
              <a:t>High Tech AT refers to the most complex devices or equipment. They may have digital or electronic components, may be computerized, will likely require training, and may be more expensive. </a:t>
            </a:r>
            <a:endParaRPr lang="en-US" sz="1200" dirty="0">
              <a:latin typeface="Arial"/>
              <a:cs typeface="Calibri"/>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959382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Examples of high tech assistive technology include</a:t>
            </a: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Computer</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Electronic tablet Power wheelchair and scooter</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Portable word processor</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Digital hearing aids</a:t>
            </a:r>
            <a:endParaRPr lang="en-US" sz="1200" b="1"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Computers with specialized software such as voice recognition or magnification software</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Electronic aids to daily living</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Voice activated telephones</a:t>
            </a:r>
          </a:p>
          <a:p>
            <a:pPr>
              <a:lnSpc>
                <a:spcPct val="120000"/>
              </a:lnSpc>
              <a:spcBef>
                <a:spcPts val="500"/>
              </a:spcBef>
              <a:spcAft>
                <a:spcPts val="500"/>
              </a:spcAft>
            </a:pPr>
            <a:r>
              <a:rPr lang="en-US" sz="1200" dirty="0">
                <a:latin typeface="Arial" panose="020B0604020202020204" pitchFamily="34" charset="0"/>
                <a:cs typeface="Arial" panose="020B0604020202020204" pitchFamily="34" charset="0"/>
              </a:rPr>
              <a:t>Smart pens such as a Livescribe</a:t>
            </a:r>
            <a:endParaRPr lang="en-US" sz="1200" dirty="0">
              <a:latin typeface="Arial" panose="020B0604020202020204" pitchFamily="34" charset="0"/>
              <a:ea typeface="+mn-lt"/>
              <a:cs typeface="Arial" panose="020B0604020202020204" pitchFamily="34" charset="0"/>
            </a:endParaRPr>
          </a:p>
          <a:p>
            <a:pPr>
              <a:lnSpc>
                <a:spcPct val="120000"/>
              </a:lnSpc>
              <a:spcBef>
                <a:spcPts val="500"/>
              </a:spcBef>
              <a:spcAft>
                <a:spcPts val="500"/>
              </a:spcAft>
            </a:pPr>
            <a:r>
              <a:rPr lang="en-US" sz="1200" dirty="0">
                <a:latin typeface="Arial" panose="020B0604020202020204" pitchFamily="34" charset="0"/>
                <a:ea typeface="+mn-lt"/>
                <a:cs typeface="Arial" panose="020B0604020202020204" pitchFamily="34" charset="0"/>
              </a:rPr>
              <a:t>Digital hands-free headset</a:t>
            </a:r>
          </a:p>
          <a:p>
            <a:pPr>
              <a:lnSpc>
                <a:spcPct val="120000"/>
              </a:lnSpc>
              <a:spcBef>
                <a:spcPts val="500"/>
              </a:spcBef>
              <a:spcAft>
                <a:spcPts val="500"/>
              </a:spcAft>
            </a:pPr>
            <a:r>
              <a:rPr lang="en-US" sz="1200" dirty="0">
                <a:latin typeface="Arial" panose="020B0604020202020204" pitchFamily="34" charset="0"/>
                <a:cs typeface="Arial" panose="020B0604020202020204" pitchFamily="34" charset="0"/>
              </a:rPr>
              <a:t>Smart board</a:t>
            </a:r>
            <a:endParaRPr lang="en-US" sz="1200" dirty="0">
              <a:latin typeface="Arial" panose="020B0604020202020204" pitchFamily="34" charset="0"/>
              <a:ea typeface="+mn-lt"/>
              <a:cs typeface="Arial" panose="020B0604020202020204" pitchFamily="34" charset="0"/>
            </a:endParaRPr>
          </a:p>
          <a:p>
            <a:pPr>
              <a:lnSpc>
                <a:spcPct val="120000"/>
              </a:lnSpc>
              <a:spcBef>
                <a:spcPts val="500"/>
              </a:spcBef>
              <a:spcAft>
                <a:spcPts val="500"/>
              </a:spcAft>
            </a:pPr>
            <a:r>
              <a:rPr lang="en-US" sz="1200" dirty="0">
                <a:latin typeface="Arial" panose="020B0604020202020204" pitchFamily="34" charset="0"/>
                <a:cs typeface="Arial" panose="020B0604020202020204" pitchFamily="34" charset="0"/>
              </a:rPr>
              <a:t>Alerting device</a:t>
            </a:r>
          </a:p>
          <a:p>
            <a:pPr>
              <a:lnSpc>
                <a:spcPct val="120000"/>
              </a:lnSpc>
              <a:spcBef>
                <a:spcPts val="500"/>
              </a:spcBef>
              <a:spcAft>
                <a:spcPts val="500"/>
              </a:spcAft>
            </a:pPr>
            <a:r>
              <a:rPr lang="en-US" sz="1200" dirty="0">
                <a:latin typeface="Arial" panose="020B0604020202020204" pitchFamily="34" charset="0"/>
                <a:ea typeface="+mn-lt"/>
                <a:cs typeface="Arial" panose="020B0604020202020204" pitchFamily="34" charset="0"/>
              </a:rPr>
              <a:t>Augmentative and alternative communication device</a:t>
            </a:r>
          </a:p>
          <a:p>
            <a:pPr>
              <a:lnSpc>
                <a:spcPct val="120000"/>
              </a:lnSpc>
              <a:spcBef>
                <a:spcPts val="500"/>
              </a:spcBef>
              <a:spcAft>
                <a:spcPts val="500"/>
              </a:spcAft>
            </a:pPr>
            <a:r>
              <a:rPr lang="en-US" sz="1200" dirty="0">
                <a:latin typeface="Arial" panose="020B0604020202020204" pitchFamily="34" charset="0"/>
                <a:ea typeface="+mn-lt"/>
                <a:cs typeface="Arial" panose="020B0604020202020204" pitchFamily="34" charset="0"/>
              </a:rPr>
              <a:t>Communication devices with voices</a:t>
            </a:r>
            <a:endParaRPr lang="en-US" sz="1200" dirty="0">
              <a:latin typeface="Arial" panose="020B0604020202020204" pitchFamily="34" charset="0"/>
              <a:cs typeface="Arial" panose="020B0604020202020204" pitchFamily="34" charset="0"/>
            </a:endParaRPr>
          </a:p>
          <a:p>
            <a:pPr>
              <a:lnSpc>
                <a:spcPct val="120000"/>
              </a:lnSpc>
              <a:spcBef>
                <a:spcPts val="500"/>
              </a:spcBef>
              <a:spcAft>
                <a:spcPts val="500"/>
              </a:spcAft>
            </a:pPr>
            <a:r>
              <a:rPr lang="en-US" sz="1200" dirty="0">
                <a:latin typeface="Arial" panose="020B0604020202020204" pitchFamily="34" charset="0"/>
                <a:ea typeface="+mn-lt"/>
                <a:cs typeface="Arial" panose="020B0604020202020204" pitchFamily="34" charset="0"/>
              </a:rPr>
              <a:t>Bluetooth integration</a:t>
            </a:r>
            <a:endParaRPr lang="en-US" sz="1200" dirty="0">
              <a:latin typeface="Arial" panose="020B0604020202020204" pitchFamily="34" charset="0"/>
              <a:cs typeface="Arial" panose="020B0604020202020204" pitchFamily="34" charset="0"/>
            </a:endParaRPr>
          </a:p>
          <a:p>
            <a:pPr>
              <a:lnSpc>
                <a:spcPct val="120000"/>
              </a:lnSpc>
              <a:spcBef>
                <a:spcPts val="500"/>
              </a:spcBef>
              <a:spcAft>
                <a:spcPts val="500"/>
              </a:spcAft>
            </a:pPr>
            <a:r>
              <a:rPr lang="en-US" sz="1200" dirty="0" err="1">
                <a:latin typeface="Arial" panose="020B0604020202020204" pitchFamily="34" charset="0"/>
                <a:ea typeface="+mn-lt"/>
                <a:cs typeface="Arial" panose="020B0604020202020204" pitchFamily="34" charset="0"/>
              </a:rPr>
              <a:t>DigiDrive</a:t>
            </a:r>
            <a:r>
              <a:rPr lang="en-US" sz="1200" dirty="0">
                <a:latin typeface="Arial" panose="020B0604020202020204" pitchFamily="34" charset="0"/>
                <a:ea typeface="+mn-lt"/>
                <a:cs typeface="Arial" panose="020B0604020202020204" pitchFamily="34" charset="0"/>
              </a:rPr>
              <a:t> technology </a:t>
            </a:r>
          </a:p>
          <a:p>
            <a:pPr>
              <a:lnSpc>
                <a:spcPct val="120000"/>
              </a:lnSpc>
              <a:spcBef>
                <a:spcPts val="500"/>
              </a:spcBef>
              <a:spcAft>
                <a:spcPts val="500"/>
              </a:spcAft>
            </a:pPr>
            <a:r>
              <a:rPr lang="en-US" sz="1200" dirty="0">
                <a:latin typeface="Arial" panose="020B0604020202020204" pitchFamily="34" charset="0"/>
                <a:ea typeface="+mn-lt"/>
                <a:cs typeface="Arial" panose="020B0604020202020204" pitchFamily="34" charset="0"/>
              </a:rPr>
              <a:t>Text to speech and speech to text software </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283812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Technology assessments</a:t>
            </a:r>
          </a:p>
        </p:txBody>
      </p:sp>
      <p:sp>
        <p:nvSpPr>
          <p:cNvPr id="4" name="Slide Number Placeholder 3"/>
          <p:cNvSpPr>
            <a:spLocks noGrp="1"/>
          </p:cNvSpPr>
          <p:nvPr>
            <p:ph type="sldNum" sz="quarter" idx="10"/>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143106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Each college may have different ways of assessing student needs. Most assistive technology assessments consist of an interactive meeting designed to determine what technology best suits the students needs</a:t>
            </a:r>
          </a:p>
          <a:p>
            <a:r>
              <a:rPr lang="en-US" dirty="0">
                <a:latin typeface="Arial" panose="020B0604020202020204" pitchFamily="34" charset="0"/>
                <a:cs typeface="Arial" panose="020B0604020202020204" pitchFamily="34" charset="0"/>
              </a:rPr>
              <a:t>	At Wilkes Community College, we meet with the student and go over the above requirements for example, a  student’s reading comprehension may qualify for 	Read and Write, a program that reads tests aloud to the student</a:t>
            </a:r>
          </a:p>
          <a:p>
            <a:r>
              <a:rPr lang="en-US" dirty="0">
                <a:latin typeface="Arial" panose="020B0604020202020204" pitchFamily="34" charset="0"/>
                <a:cs typeface="Arial" panose="020B0604020202020204" pitchFamily="34" charset="0"/>
              </a:rPr>
              <a:t>Ideally this interactive meeting is not a one time occurrence, as meetings need to take place to see how the student is doing on the new assistive technology they are provided. </a:t>
            </a:r>
          </a:p>
          <a:p>
            <a:r>
              <a:rPr lang="en-US" dirty="0">
                <a:latin typeface="Arial" panose="020B0604020202020204" pitchFamily="34" charset="0"/>
                <a:cs typeface="Arial" panose="020B0604020202020204" pitchFamily="34" charset="0"/>
              </a:rPr>
              <a:t>During the assessment the student’s abilities, the environment, the task, and the needed tools need to be considered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students qualify for equipment are not on hand, referrals can be made to agencies such as the NCATP (North Carolina Assistive Technology Program).</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416592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r>
              <a:rPr lang="en-US" dirty="0">
                <a:latin typeface="Arial" panose="020B0604020202020204" pitchFamily="34" charset="0"/>
                <a:cs typeface="Arial" panose="020B0604020202020204" pitchFamily="34" charset="0"/>
              </a:rPr>
              <a:t>The North Carolina Assistive Technology Program is a program that promotes independence for people with disabilities through technology</a:t>
            </a:r>
          </a:p>
          <a:p>
            <a:pPr marL="285750" indent="-285750"/>
            <a:r>
              <a:rPr lang="en-US" dirty="0">
                <a:latin typeface="Arial" panose="020B0604020202020204" pitchFamily="34" charset="0"/>
                <a:cs typeface="Arial" panose="020B0604020202020204" pitchFamily="34" charset="0"/>
              </a:rPr>
              <a:t>The NCATP is a federally and state funded program</a:t>
            </a:r>
          </a:p>
          <a:p>
            <a:pPr marL="285750" indent="-285750"/>
            <a:r>
              <a:rPr lang="en-US" dirty="0">
                <a:latin typeface="Arial" panose="020B0604020202020204" pitchFamily="34" charset="0"/>
                <a:cs typeface="Arial" panose="020B0604020202020204" pitchFamily="34" charset="0"/>
              </a:rPr>
              <a:t>They provide Services that are statewide and are available to all ages and abilities</a:t>
            </a:r>
          </a:p>
          <a:p>
            <a:pPr marL="285750" indent="-285750"/>
            <a:r>
              <a:rPr lang="en-US" dirty="0">
                <a:latin typeface="Arial" panose="020B0604020202020204" pitchFamily="34" charset="0"/>
                <a:cs typeface="Arial" panose="020B0604020202020204" pitchFamily="34" charset="0"/>
              </a:rPr>
              <a:t>Services include:</a:t>
            </a:r>
          </a:p>
          <a:p>
            <a:pPr marL="742950" lvl="1" indent="-285750"/>
            <a:r>
              <a:rPr lang="en-US" dirty="0">
                <a:latin typeface="Arial" panose="020B0604020202020204" pitchFamily="34" charset="0"/>
                <a:cs typeface="Arial" panose="020B0604020202020204" pitchFamily="34" charset="0"/>
              </a:rPr>
              <a:t>Device demonstrations</a:t>
            </a:r>
          </a:p>
          <a:p>
            <a:pPr marL="742950" lvl="1" indent="-285750"/>
            <a:r>
              <a:rPr lang="en-US" dirty="0">
                <a:latin typeface="Arial" panose="020B0604020202020204" pitchFamily="34" charset="0"/>
                <a:cs typeface="Arial" panose="020B0604020202020204" pitchFamily="34" charset="0"/>
              </a:rPr>
              <a:t>Short-term device loans</a:t>
            </a:r>
          </a:p>
          <a:p>
            <a:pPr marL="742950" lvl="1" indent="-285750"/>
            <a:r>
              <a:rPr lang="en-US" dirty="0">
                <a:latin typeface="Arial" panose="020B0604020202020204" pitchFamily="34" charset="0"/>
                <a:cs typeface="Arial" panose="020B0604020202020204" pitchFamily="34" charset="0"/>
              </a:rPr>
              <a:t>Reutilization of assistive technology</a:t>
            </a: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A reference link is provided to the NCATP website</a:t>
            </a: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383529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This concludes module 15 on assistive technology</a:t>
            </a:r>
          </a:p>
        </p:txBody>
      </p:sp>
      <p:sp>
        <p:nvSpPr>
          <p:cNvPr id="4" name="Slide Number Placeholder 3"/>
          <p:cNvSpPr>
            <a:spLocks noGrp="1"/>
          </p:cNvSpPr>
          <p:nvPr>
            <p:ph type="sldNum" sz="quarter" idx="10"/>
          </p:nvPr>
        </p:nvSpPr>
        <p:spPr/>
        <p:txBody>
          <a:bodyPr/>
          <a:lstStyle/>
          <a:p>
            <a:fld id="{BC849E9A-41F7-4779-A581-48A7C374A227}" type="slidenum">
              <a:rPr lang="en-US" smtClean="0"/>
              <a:t>15</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Assistive technology consists of different categories depending on the level of complexity</a:t>
            </a: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First, what is assistive technology</a:t>
            </a:r>
          </a:p>
          <a:p>
            <a:r>
              <a:rPr lang="en-US" dirty="0">
                <a:latin typeface="Arial" panose="020B0604020202020204" pitchFamily="34" charset="0"/>
                <a:cs typeface="Arial" panose="020B0604020202020204" pitchFamily="34" charset="0"/>
              </a:rPr>
              <a:t>The Individuals with Disabilities Education Act (IDEA) of 2004 states: An assistive technology device is defined as “any item, piece of equipment, or product system, whether acquired commercially off the shelf, modified, or customized, that is used to increase, maintain, or improve functional capabilities of a child with a disability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resource link is from Early Childhood Technical Assistance Center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130875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definitions from the ADA National Network. </a:t>
            </a:r>
          </a:p>
          <a:p>
            <a:pPr>
              <a:lnSpc>
                <a:spcPct val="100000"/>
              </a:lnSpc>
              <a:spcBef>
                <a:spcPts val="0"/>
              </a:spcBef>
            </a:pPr>
            <a:r>
              <a:rPr lang="en-US" b="1" dirty="0">
                <a:latin typeface="Arial" panose="020B0604020202020204" pitchFamily="34" charset="0"/>
                <a:cs typeface="Arial" panose="020B0604020202020204" pitchFamily="34" charset="0"/>
              </a:rPr>
              <a:t>Accessible information technology</a:t>
            </a:r>
            <a:r>
              <a:rPr lang="en-US" dirty="0">
                <a:latin typeface="Arial" panose="020B0604020202020204" pitchFamily="34" charset="0"/>
                <a:cs typeface="Arial" panose="020B0604020202020204" pitchFamily="34" charset="0"/>
              </a:rPr>
              <a:t> – Technology that can be used by people with a wide range of abilities and disabilities. It incorporates the principles of universal design, whereby each user is able to interact with the technology in ways that work best for him or her.</a:t>
            </a:r>
          </a:p>
          <a:p>
            <a:pPr>
              <a:lnSpc>
                <a:spcPct val="100000"/>
              </a:lnSpc>
              <a:spcBef>
                <a:spcPts val="0"/>
              </a:spcBef>
            </a:pPr>
            <a:r>
              <a:rPr lang="en-US" b="1" dirty="0">
                <a:latin typeface="Arial" panose="020B0604020202020204" pitchFamily="34" charset="0"/>
                <a:cs typeface="Arial" panose="020B0604020202020204" pitchFamily="34" charset="0"/>
              </a:rPr>
              <a:t>Adaptive technology</a:t>
            </a:r>
            <a:r>
              <a:rPr lang="en-US" dirty="0">
                <a:latin typeface="Arial" panose="020B0604020202020204" pitchFamily="34" charset="0"/>
                <a:cs typeface="Arial" panose="020B0604020202020204" pitchFamily="34" charset="0"/>
              </a:rPr>
              <a:t> – Name for products which help people who cannot use regular versions of products, primarily people with physical disabilities such as limitations to vision, hearing, and mobility. </a:t>
            </a:r>
          </a:p>
          <a:p>
            <a:pPr>
              <a:lnSpc>
                <a:spcPct val="100000"/>
              </a:lnSpc>
              <a:spcBef>
                <a:spcPts val="0"/>
              </a:spcBef>
            </a:pPr>
            <a:r>
              <a:rPr lang="en-US" b="1" dirty="0">
                <a:latin typeface="Arial" panose="020B0604020202020204" pitchFamily="34" charset="0"/>
                <a:cs typeface="Arial" panose="020B0604020202020204" pitchFamily="34" charset="0"/>
              </a:rPr>
              <a:t>Assistive technology (short AT) </a:t>
            </a:r>
            <a:r>
              <a:rPr lang="en-US" dirty="0">
                <a:latin typeface="Arial" panose="020B0604020202020204" pitchFamily="34" charset="0"/>
                <a:cs typeface="Arial" panose="020B0604020202020204" pitchFamily="34" charset="0"/>
              </a:rPr>
              <a:t>– Any item, piece of equipment, or product system that is used to increase, maintain, or improve functional capabilities of individuals with disabilities. Examples include message boards, screen readers, refreshable Braille displays, keyboard and mouse modifications, and head pointers.</a:t>
            </a: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163070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There are three types of assistive technology</a:t>
            </a:r>
          </a:p>
          <a:p>
            <a:r>
              <a:rPr lang="en-US" dirty="0">
                <a:latin typeface="Arial" panose="020B0604020202020204" pitchFamily="34" charset="0"/>
                <a:cs typeface="Arial" panose="020B0604020202020204" pitchFamily="34" charset="0"/>
              </a:rPr>
              <a:t>Low or no tech</a:t>
            </a:r>
          </a:p>
          <a:p>
            <a:r>
              <a:rPr lang="en-US" dirty="0">
                <a:latin typeface="Arial" panose="020B0604020202020204" pitchFamily="34" charset="0"/>
                <a:cs typeface="Arial" panose="020B0604020202020204" pitchFamily="34" charset="0"/>
              </a:rPr>
              <a:t>Mid tech</a:t>
            </a:r>
          </a:p>
          <a:p>
            <a:r>
              <a:rPr lang="en-US" dirty="0">
                <a:latin typeface="Arial" panose="020B0604020202020204" pitchFamily="34" charset="0"/>
                <a:cs typeface="Arial" panose="020B0604020202020204" pitchFamily="34" charset="0"/>
              </a:rPr>
              <a:t>And high tech</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403872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No or low tech assistive technology is the most common form of </a:t>
            </a:r>
            <a:r>
              <a:rPr lang="en-US" sz="1200" dirty="0">
                <a:latin typeface="Arial" panose="020B0604020202020204" pitchFamily="34" charset="0"/>
                <a:ea typeface="+mn-lt"/>
                <a:cs typeface="Arial" panose="020B0604020202020204" pitchFamily="34" charset="0"/>
              </a:rPr>
              <a:t>assistive technology. These devices or equipment are usually simple, don’t plug in, are less expensive, and do not have complex or mechanical features. They are commonly easily found in the user’s familiar living or work space.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22980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no tech or low tech include</a:t>
            </a:r>
          </a:p>
          <a:p>
            <a:pPr>
              <a:lnSpc>
                <a:spcPct val="120000"/>
              </a:lnSpc>
              <a:spcBef>
                <a:spcPts val="500"/>
              </a:spcBef>
              <a:spcAft>
                <a:spcPts val="500"/>
              </a:spcAft>
            </a:pPr>
            <a:r>
              <a:rPr lang="en-US" sz="1200" dirty="0">
                <a:latin typeface="Arial"/>
                <a:ea typeface="+mn-lt"/>
                <a:cs typeface="+mn-lt"/>
              </a:rPr>
              <a:t>Graphic organizer</a:t>
            </a:r>
          </a:p>
          <a:p>
            <a:pPr>
              <a:lnSpc>
                <a:spcPct val="120000"/>
              </a:lnSpc>
              <a:spcBef>
                <a:spcPts val="500"/>
              </a:spcBef>
              <a:spcAft>
                <a:spcPts val="500"/>
              </a:spcAft>
            </a:pPr>
            <a:r>
              <a:rPr lang="en-US" sz="1200" dirty="0">
                <a:latin typeface="Arial"/>
                <a:ea typeface="+mn-lt"/>
                <a:cs typeface="+mn-lt"/>
              </a:rPr>
              <a:t>Visual schedules</a:t>
            </a:r>
          </a:p>
          <a:p>
            <a:pPr>
              <a:lnSpc>
                <a:spcPct val="120000"/>
              </a:lnSpc>
              <a:spcBef>
                <a:spcPts val="500"/>
              </a:spcBef>
              <a:spcAft>
                <a:spcPts val="500"/>
              </a:spcAft>
            </a:pPr>
            <a:r>
              <a:rPr lang="en-US" sz="1200" dirty="0">
                <a:latin typeface="Arial"/>
                <a:ea typeface="+mn-lt"/>
                <a:cs typeface="+mn-lt"/>
              </a:rPr>
              <a:t>Adapted pencil (weighted, fat, skinny, triangular, golf etc.)</a:t>
            </a:r>
          </a:p>
          <a:p>
            <a:pPr>
              <a:lnSpc>
                <a:spcPct val="120000"/>
              </a:lnSpc>
              <a:spcBef>
                <a:spcPts val="500"/>
              </a:spcBef>
              <a:spcAft>
                <a:spcPts val="500"/>
              </a:spcAft>
            </a:pPr>
            <a:r>
              <a:rPr lang="en-US" sz="1200" dirty="0">
                <a:latin typeface="Arial"/>
                <a:ea typeface="+mn-lt"/>
                <a:cs typeface="+mn-lt"/>
              </a:rPr>
              <a:t>Adaptive paper (graph, special spacing or texture)</a:t>
            </a:r>
          </a:p>
          <a:p>
            <a:pPr>
              <a:lnSpc>
                <a:spcPct val="120000"/>
              </a:lnSpc>
              <a:spcBef>
                <a:spcPts val="500"/>
              </a:spcBef>
              <a:spcAft>
                <a:spcPts val="500"/>
              </a:spcAft>
            </a:pPr>
            <a:r>
              <a:rPr lang="en-US" sz="1200" dirty="0">
                <a:latin typeface="Arial"/>
                <a:ea typeface="+mn-lt"/>
                <a:cs typeface="+mn-lt"/>
              </a:rPr>
              <a:t>Pencil grip </a:t>
            </a:r>
          </a:p>
          <a:p>
            <a:pPr>
              <a:lnSpc>
                <a:spcPct val="120000"/>
              </a:lnSpc>
              <a:spcBef>
                <a:spcPts val="500"/>
              </a:spcBef>
              <a:spcAft>
                <a:spcPts val="500"/>
              </a:spcAft>
            </a:pPr>
            <a:r>
              <a:rPr lang="en-US" sz="1200" dirty="0">
                <a:latin typeface="Arial"/>
                <a:ea typeface="+mn-lt"/>
                <a:cs typeface="+mn-lt"/>
              </a:rPr>
              <a:t>Adapted eraser </a:t>
            </a:r>
          </a:p>
          <a:p>
            <a:pPr>
              <a:lnSpc>
                <a:spcPct val="120000"/>
              </a:lnSpc>
              <a:spcBef>
                <a:spcPts val="500"/>
              </a:spcBef>
              <a:spcAft>
                <a:spcPts val="500"/>
              </a:spcAft>
            </a:pPr>
            <a:r>
              <a:rPr lang="en-US" sz="1200" dirty="0">
                <a:latin typeface="Arial"/>
                <a:ea typeface="+mn-lt"/>
                <a:cs typeface="+mn-lt"/>
              </a:rPr>
              <a:t>Slant board </a:t>
            </a:r>
          </a:p>
          <a:p>
            <a:pPr>
              <a:lnSpc>
                <a:spcPct val="120000"/>
              </a:lnSpc>
              <a:spcBef>
                <a:spcPts val="500"/>
              </a:spcBef>
              <a:spcAft>
                <a:spcPts val="500"/>
              </a:spcAft>
            </a:pPr>
            <a:r>
              <a:rPr lang="en-US" sz="1200" dirty="0">
                <a:latin typeface="Arial"/>
                <a:ea typeface="+mn-lt"/>
                <a:cs typeface="+mn-lt"/>
              </a:rPr>
              <a:t>S</a:t>
            </a:r>
            <a:r>
              <a:rPr lang="en-US" sz="1200" dirty="0">
                <a:latin typeface="Arial"/>
                <a:cs typeface="Calibri"/>
              </a:rPr>
              <a:t>ticky notes </a:t>
            </a:r>
            <a:endParaRPr lang="en-US" sz="1200" dirty="0">
              <a:latin typeface="Arial"/>
              <a:cs typeface="Arial"/>
            </a:endParaRPr>
          </a:p>
          <a:p>
            <a:pPr>
              <a:lnSpc>
                <a:spcPct val="100000"/>
              </a:lnSpc>
              <a:spcBef>
                <a:spcPts val="500"/>
              </a:spcBef>
              <a:spcAft>
                <a:spcPts val="500"/>
              </a:spcAft>
            </a:pPr>
            <a:r>
              <a:rPr lang="en-US" sz="1200" dirty="0">
                <a:latin typeface="Arial"/>
                <a:cs typeface="Calibri"/>
              </a:rPr>
              <a:t>Highlighter</a:t>
            </a:r>
            <a:endParaRPr lang="en-US" sz="1200" dirty="0">
              <a:latin typeface="Arial"/>
              <a:ea typeface="+mn-lt"/>
              <a:cs typeface="+mn-lt"/>
            </a:endParaRPr>
          </a:p>
          <a:p>
            <a:pPr>
              <a:lnSpc>
                <a:spcPct val="100000"/>
              </a:lnSpc>
              <a:spcBef>
                <a:spcPts val="500"/>
              </a:spcBef>
              <a:spcAft>
                <a:spcPts val="500"/>
              </a:spcAft>
            </a:pPr>
            <a:r>
              <a:rPr lang="en-US" sz="1200" dirty="0">
                <a:latin typeface="Arial"/>
                <a:cs typeface="Calibri"/>
              </a:rPr>
              <a:t>Squishy ball or sensory input </a:t>
            </a:r>
            <a:endParaRPr lang="en-US" sz="1200" dirty="0">
              <a:latin typeface="Arial"/>
              <a:ea typeface="+mn-lt"/>
              <a:cs typeface="+mn-lt"/>
            </a:endParaRPr>
          </a:p>
          <a:p>
            <a:pPr>
              <a:lnSpc>
                <a:spcPct val="100000"/>
              </a:lnSpc>
              <a:spcBef>
                <a:spcPts val="500"/>
              </a:spcBef>
              <a:spcAft>
                <a:spcPts val="500"/>
              </a:spcAft>
            </a:pPr>
            <a:r>
              <a:rPr lang="en-US" sz="1200" dirty="0">
                <a:latin typeface="Arial"/>
                <a:cs typeface="Calibri"/>
              </a:rPr>
              <a:t>Tactile ruler</a:t>
            </a:r>
            <a:endParaRPr lang="en-US" sz="1200" dirty="0">
              <a:latin typeface="Arial"/>
              <a:ea typeface="+mn-lt"/>
              <a:cs typeface="+mn-lt"/>
            </a:endParaRPr>
          </a:p>
          <a:p>
            <a:pPr>
              <a:lnSpc>
                <a:spcPct val="100000"/>
              </a:lnSpc>
              <a:spcBef>
                <a:spcPts val="500"/>
              </a:spcBef>
              <a:spcAft>
                <a:spcPts val="500"/>
              </a:spcAft>
            </a:pPr>
            <a:r>
              <a:rPr lang="en-US" sz="1200" dirty="0">
                <a:latin typeface="Arial"/>
                <a:cs typeface="Calibri"/>
              </a:rPr>
              <a:t>Velcro</a:t>
            </a:r>
            <a:endParaRPr lang="en-US" sz="1200" dirty="0">
              <a:latin typeface="Arial"/>
              <a:ea typeface="+mn-lt"/>
              <a:cs typeface="+mn-lt"/>
            </a:endParaRPr>
          </a:p>
          <a:p>
            <a:pPr>
              <a:lnSpc>
                <a:spcPct val="100000"/>
              </a:lnSpc>
              <a:spcBef>
                <a:spcPts val="500"/>
              </a:spcBef>
              <a:spcAft>
                <a:spcPts val="500"/>
              </a:spcAft>
            </a:pPr>
            <a:r>
              <a:rPr lang="en-US" sz="1200" dirty="0">
                <a:latin typeface="Arial"/>
                <a:cs typeface="Calibri"/>
              </a:rPr>
              <a:t>Page protector or colored transparency</a:t>
            </a:r>
            <a:endParaRPr lang="en-US" sz="1200" dirty="0">
              <a:latin typeface="Arial"/>
              <a:ea typeface="+mn-lt"/>
              <a:cs typeface="+mn-lt"/>
            </a:endParaRPr>
          </a:p>
          <a:p>
            <a:pPr>
              <a:lnSpc>
                <a:spcPct val="100000"/>
              </a:lnSpc>
              <a:spcBef>
                <a:spcPts val="500"/>
              </a:spcBef>
              <a:spcAft>
                <a:spcPts val="500"/>
              </a:spcAft>
            </a:pPr>
            <a:r>
              <a:rPr lang="en-US" sz="1200" dirty="0">
                <a:latin typeface="Arial"/>
                <a:cs typeface="Calibri"/>
              </a:rPr>
              <a:t>Binder clip </a:t>
            </a:r>
            <a:endParaRPr lang="en-US" sz="1200" dirty="0">
              <a:latin typeface="Arial"/>
              <a:ea typeface="+mn-lt"/>
              <a:cs typeface="+mn-lt"/>
            </a:endParaRPr>
          </a:p>
          <a:p>
            <a:pPr>
              <a:lnSpc>
                <a:spcPct val="100000"/>
              </a:lnSpc>
              <a:spcBef>
                <a:spcPts val="500"/>
              </a:spcBef>
              <a:spcAft>
                <a:spcPts val="500"/>
              </a:spcAft>
            </a:pPr>
            <a:r>
              <a:rPr lang="en-US" sz="1200" dirty="0">
                <a:latin typeface="Arial"/>
                <a:cs typeface="Calibri"/>
              </a:rPr>
              <a:t>Jumbo anything </a:t>
            </a:r>
            <a:endParaRPr lang="en-US" sz="1200" dirty="0">
              <a:latin typeface="Arial"/>
              <a:ea typeface="+mn-lt"/>
              <a:cs typeface="+mn-lt"/>
            </a:endParaRPr>
          </a:p>
          <a:p>
            <a:pPr>
              <a:lnSpc>
                <a:spcPct val="100000"/>
              </a:lnSpc>
              <a:spcBef>
                <a:spcPts val="500"/>
              </a:spcBef>
              <a:spcAft>
                <a:spcPts val="500"/>
              </a:spcAft>
            </a:pPr>
            <a:r>
              <a:rPr lang="en-US" sz="1200" dirty="0">
                <a:latin typeface="Arial"/>
                <a:cs typeface="Calibri"/>
              </a:rPr>
              <a:t>Manipulatives</a:t>
            </a:r>
            <a:endParaRPr lang="en-US" sz="1200" dirty="0">
              <a:latin typeface="Arial"/>
              <a:ea typeface="+mn-lt"/>
              <a:cs typeface="+mn-lt"/>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20175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mn-lt"/>
                <a:cs typeface="+mn-lt"/>
              </a:rPr>
              <a:t>Mid Tech Assistive Technology is not as complex or expensive as the high tech solutions. Although some training may be required, Mid Tech AT includes simple battery-powered items without computerized parts. </a:t>
            </a:r>
            <a:endParaRPr lang="en-US" dirty="0">
              <a:latin typeface="Arial"/>
              <a:cs typeface="Calibri"/>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101791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Examples of mid tech include</a:t>
            </a: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Electrical device</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Screen magnifier</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Audio book</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Adapted cd player or music player</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Voice amplification</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Scooter</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Gait trainer</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Wheelchair</a:t>
            </a:r>
            <a:endParaRPr lang="en-US" sz="12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cs typeface="Arial" panose="020B0604020202020204" pitchFamily="34" charset="0"/>
              </a:rPr>
              <a:t>Braille translation software</a:t>
            </a:r>
            <a:endParaRPr lang="en-US" sz="1200" dirty="0">
              <a:latin typeface="Arial" panose="020B0604020202020204" pitchFamily="34" charset="0"/>
              <a:ea typeface="+mn-lt"/>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cs typeface="Arial" panose="020B0604020202020204" pitchFamily="34" charset="0"/>
              </a:rPr>
              <a:t>Switch adapted games or toys</a:t>
            </a:r>
            <a:endParaRPr lang="en-US" sz="1200" dirty="0">
              <a:latin typeface="Arial" panose="020B0604020202020204" pitchFamily="34" charset="0"/>
              <a:ea typeface="+mn-lt"/>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ea typeface="+mn-lt"/>
                <a:cs typeface="Arial" panose="020B0604020202020204" pitchFamily="34" charset="0"/>
              </a:rPr>
              <a:t>Closed Caption Televisions </a:t>
            </a:r>
          </a:p>
          <a:p>
            <a:pPr>
              <a:lnSpc>
                <a:spcPct val="100000"/>
              </a:lnSpc>
              <a:spcBef>
                <a:spcPts val="500"/>
              </a:spcBef>
              <a:spcAft>
                <a:spcPts val="500"/>
              </a:spcAft>
            </a:pPr>
            <a:r>
              <a:rPr lang="en-US" sz="1200" dirty="0">
                <a:latin typeface="Arial" panose="020B0604020202020204" pitchFamily="34" charset="0"/>
                <a:cs typeface="Arial" panose="020B0604020202020204" pitchFamily="34" charset="0"/>
              </a:rPr>
              <a:t>Adapted seating</a:t>
            </a:r>
            <a:endParaRPr lang="en-US" sz="1200" dirty="0">
              <a:latin typeface="Arial" panose="020B0604020202020204" pitchFamily="34" charset="0"/>
              <a:ea typeface="+mn-lt"/>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cs typeface="Arial" panose="020B0604020202020204" pitchFamily="34" charset="0"/>
              </a:rPr>
              <a:t>Adapted keyboard or mouse</a:t>
            </a:r>
            <a:endParaRPr lang="en-US" sz="1200" dirty="0">
              <a:latin typeface="Arial" panose="020B0604020202020204" pitchFamily="34" charset="0"/>
              <a:ea typeface="+mn-lt"/>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cs typeface="Arial" panose="020B0604020202020204" pitchFamily="34" charset="0"/>
              </a:rPr>
              <a:t>Calculator</a:t>
            </a:r>
            <a:endParaRPr lang="en-US" sz="1200" dirty="0">
              <a:latin typeface="Arial" panose="020B0604020202020204" pitchFamily="34" charset="0"/>
              <a:ea typeface="+mn-lt"/>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cs typeface="Arial" panose="020B0604020202020204" pitchFamily="34" charset="0"/>
              </a:rPr>
              <a:t>Electronic speller or dictionary</a:t>
            </a:r>
            <a:endParaRPr lang="en-US" sz="1200" dirty="0">
              <a:latin typeface="Arial" panose="020B0604020202020204" pitchFamily="34" charset="0"/>
              <a:ea typeface="+mn-lt"/>
              <a:cs typeface="Arial" panose="020B0604020202020204" pitchFamily="34" charset="0"/>
            </a:endParaRPr>
          </a:p>
          <a:p>
            <a:pPr>
              <a:lnSpc>
                <a:spcPct val="100000"/>
              </a:lnSpc>
              <a:spcBef>
                <a:spcPts val="500"/>
              </a:spcBef>
              <a:spcAft>
                <a:spcPts val="500"/>
              </a:spcAft>
            </a:pPr>
            <a:r>
              <a:rPr lang="en-US" sz="1200" dirty="0">
                <a:latin typeface="Arial" panose="020B0604020202020204" pitchFamily="34" charset="0"/>
                <a:cs typeface="Arial" panose="020B0604020202020204" pitchFamily="34" charset="0"/>
              </a:rPr>
              <a:t>And Word prediction software</a:t>
            </a:r>
            <a:endParaRPr lang="en-US" sz="1200" dirty="0">
              <a:latin typeface="Arial" panose="020B0604020202020204" pitchFamily="34" charset="0"/>
              <a:ea typeface="+mn-l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69114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6/24/2019</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6/24/2019</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9.png"/><Relationship Id="rId5" Type="http://schemas.openxmlformats.org/officeDocument/2006/relationships/hyperlink" Target="https://www.ncdhhs.gov/divisions/vocational-rehabilitation-services/north-carolina-assistive-technology-program"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4.sv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svg"/><Relationship Id="rId4" Type="http://schemas.openxmlformats.org/officeDocument/2006/relationships/notesSlide" Target="../notesSlides/notesSlide15.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hyperlink" Target="https://adata.org/glossary-terms"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2000" dirty="0">
                <a:latin typeface="Franklin Gothic Book" panose="020B0503020102020204" pitchFamily="34" charset="0"/>
              </a:rPr>
              <a:t>Disability Academy Module 15</a:t>
            </a:r>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814922" cy="1363215"/>
          </a:xfrm>
        </p:spPr>
        <p:txBody>
          <a:bodyPr anchor="t">
            <a:normAutofit/>
          </a:bodyPr>
          <a:lstStyle/>
          <a:p>
            <a:pPr algn="l"/>
            <a:r>
              <a:rPr lang="en-US" sz="4400" dirty="0">
                <a:latin typeface="Franklin Gothic Book" panose="020B0503020102020204" pitchFamily="34" charset="0"/>
                <a:cs typeface="Segoe UI" panose="020B0502040204020203" pitchFamily="34" charset="0"/>
              </a:rPr>
              <a:t>Appendix IV: </a:t>
            </a:r>
            <a:br>
              <a:rPr lang="en-US" sz="4400" dirty="0">
                <a:latin typeface="Franklin Gothic Book" panose="020B0503020102020204" pitchFamily="34" charset="0"/>
                <a:cs typeface="Segoe UI" panose="020B0502040204020203" pitchFamily="34" charset="0"/>
              </a:rPr>
            </a:br>
            <a:r>
              <a:rPr lang="en-US" sz="4400" dirty="0">
                <a:latin typeface="Franklin Gothic Book" panose="020B0503020102020204" pitchFamily="34" charset="0"/>
                <a:cs typeface="Segoe UI" panose="020B0502040204020203" pitchFamily="34" charset="0"/>
              </a:rPr>
              <a:t>Assistive Technology</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924" y="3621724"/>
            <a:ext cx="2594886" cy="2594886"/>
          </a:xfrm>
          <a:prstGeom prst="rect">
            <a:avLst/>
          </a:prstGeom>
        </p:spPr>
      </p:pic>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80302" y="1293093"/>
            <a:ext cx="1827742" cy="1827742"/>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25024" y="327889"/>
            <a:ext cx="2260711" cy="2260711"/>
          </a:xfrm>
          <a:prstGeom prst="rect">
            <a:avLst/>
          </a:prstGeom>
        </p:spPr>
      </p:pic>
      <p:pic>
        <p:nvPicPr>
          <p:cNvPr id="4" name="Recorded Sound" descr="recorded sound slide 1">
            <a:hlinkClick r:id="" action="ppaction://media"/>
            <a:extLst>
              <a:ext uri="{FF2B5EF4-FFF2-40B4-BE49-F238E27FC236}">
                <a16:creationId xmlns:a16="http://schemas.microsoft.com/office/drawing/2014/main" id="{7F27CCEE-5A06-48A8-8BAD-D86A246C3C8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639379" y="5677955"/>
            <a:ext cx="609600" cy="609600"/>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Arial"/>
                <a:cs typeface="Segoe UI"/>
              </a:rPr>
              <a:t>High Tech Assistive Technology</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39788" y="2111670"/>
            <a:ext cx="5157787" cy="3684588"/>
          </a:xfrm>
        </p:spPr>
        <p:txBody>
          <a:bodyPr vert="horz" lIns="91440" tIns="45720" rIns="91440" bIns="45720" rtlCol="0" anchor="t">
            <a:normAutofit/>
          </a:bodyPr>
          <a:lstStyle/>
          <a:p>
            <a:pPr marL="0" indent="0">
              <a:lnSpc>
                <a:spcPct val="100000"/>
              </a:lnSpc>
              <a:spcBef>
                <a:spcPts val="500"/>
              </a:spcBef>
              <a:spcAft>
                <a:spcPts val="500"/>
              </a:spcAft>
              <a:buNone/>
            </a:pPr>
            <a:r>
              <a:rPr lang="en-US" sz="2400" dirty="0">
                <a:latin typeface="Arial"/>
                <a:ea typeface="+mn-lt"/>
                <a:cs typeface="+mn-lt"/>
              </a:rPr>
              <a:t>High Tech AT refers to the most complex devices or equipment. They may have digital or electronic components, may be computerized, will likely require training, and may be more expensive. </a:t>
            </a:r>
            <a:endParaRPr lang="en-US" sz="2400" dirty="0">
              <a:latin typeface="Arial"/>
              <a:cs typeface="Calibri"/>
            </a:endParaRPr>
          </a:p>
        </p:txBody>
      </p:sp>
      <p:pic>
        <p:nvPicPr>
          <p:cNvPr id="1026" name="Picture 2" descr="Image of computer">
            <a:extLst>
              <a:ext uri="{FF2B5EF4-FFF2-40B4-BE49-F238E27FC236}">
                <a16:creationId xmlns:a16="http://schemas.microsoft.com/office/drawing/2014/main" id="{40F2C8AC-DB1D-4C13-A974-66F0DBE2DEEB}"/>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7205011" y="2125164"/>
            <a:ext cx="223419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descr="recorded sound slide 9">
            <a:hlinkClick r:id="" action="ppaction://media"/>
            <a:extLst>
              <a:ext uri="{FF2B5EF4-FFF2-40B4-BE49-F238E27FC236}">
                <a16:creationId xmlns:a16="http://schemas.microsoft.com/office/drawing/2014/main" id="{FA25D77F-D7CD-404E-8DBD-6B5E9A788A0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42612" y="5362904"/>
            <a:ext cx="609600" cy="609600"/>
          </a:xfrm>
          <a:prstGeom prst="rect">
            <a:avLst/>
          </a:prstGeom>
        </p:spPr>
      </p:pic>
    </p:spTree>
    <p:extLst>
      <p:ext uri="{BB962C8B-B14F-4D97-AF65-F5344CB8AC3E}">
        <p14:creationId xmlns:p14="http://schemas.microsoft.com/office/powerpoint/2010/main" val="105883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normAutofit/>
          </a:bodyPr>
          <a:lstStyle/>
          <a:p>
            <a:br>
              <a:rPr lang="en-US" sz="4000" dirty="0">
                <a:latin typeface="Arial"/>
                <a:cs typeface="Segoe UI"/>
              </a:rPr>
            </a:br>
            <a:r>
              <a:rPr lang="en-US" sz="4000" dirty="0">
                <a:latin typeface="Arial"/>
                <a:cs typeface="Segoe UI"/>
              </a:rPr>
              <a:t>Examples of High Tech Assistive Technology</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39788" y="2010158"/>
            <a:ext cx="5157787" cy="4240537"/>
          </a:xfrm>
        </p:spPr>
        <p:txBody>
          <a:bodyPr vert="horz" lIns="91440" tIns="45720" rIns="91440" bIns="45720" rtlCol="0" anchor="t">
            <a:noAutofit/>
          </a:bodyPr>
          <a:lstStyle/>
          <a:p>
            <a:pPr>
              <a:lnSpc>
                <a:spcPct val="100000"/>
              </a:lnSpc>
              <a:spcBef>
                <a:spcPts val="500"/>
              </a:spcBef>
              <a:spcAft>
                <a:spcPts val="500"/>
              </a:spcAft>
            </a:pPr>
            <a:r>
              <a:rPr lang="en-US" sz="1800" dirty="0">
                <a:latin typeface="Arial"/>
                <a:ea typeface="+mn-lt"/>
                <a:cs typeface="+mn-lt"/>
              </a:rPr>
              <a:t>Computer</a:t>
            </a:r>
            <a:endParaRPr lang="en-US" sz="1800" dirty="0">
              <a:latin typeface="Arial"/>
              <a:cs typeface="Calibri"/>
            </a:endParaRPr>
          </a:p>
          <a:p>
            <a:pPr>
              <a:lnSpc>
                <a:spcPct val="100000"/>
              </a:lnSpc>
              <a:spcBef>
                <a:spcPts val="500"/>
              </a:spcBef>
              <a:spcAft>
                <a:spcPts val="500"/>
              </a:spcAft>
            </a:pPr>
            <a:r>
              <a:rPr lang="en-US" sz="1800" dirty="0">
                <a:latin typeface="Arial"/>
                <a:ea typeface="+mn-lt"/>
                <a:cs typeface="+mn-lt"/>
              </a:rPr>
              <a:t>Electronic tablet (iPad, iPod, Kindle, Samsung tablet etc.)</a:t>
            </a:r>
            <a:endParaRPr lang="en-US" sz="1800" dirty="0">
              <a:latin typeface="Arial"/>
              <a:cs typeface="Arial"/>
            </a:endParaRPr>
          </a:p>
          <a:p>
            <a:pPr>
              <a:lnSpc>
                <a:spcPct val="100000"/>
              </a:lnSpc>
              <a:spcBef>
                <a:spcPts val="500"/>
              </a:spcBef>
              <a:spcAft>
                <a:spcPts val="500"/>
              </a:spcAft>
            </a:pPr>
            <a:r>
              <a:rPr lang="en-US" sz="1800" dirty="0">
                <a:latin typeface="Arial"/>
                <a:ea typeface="+mn-lt"/>
                <a:cs typeface="+mn-lt"/>
              </a:rPr>
              <a:t>Power wheelchair and scooter</a:t>
            </a:r>
            <a:endParaRPr lang="en-US" sz="1800" dirty="0">
              <a:latin typeface="Arial"/>
              <a:cs typeface="Arial"/>
            </a:endParaRPr>
          </a:p>
          <a:p>
            <a:pPr>
              <a:lnSpc>
                <a:spcPct val="100000"/>
              </a:lnSpc>
              <a:spcBef>
                <a:spcPts val="500"/>
              </a:spcBef>
              <a:spcAft>
                <a:spcPts val="500"/>
              </a:spcAft>
            </a:pPr>
            <a:r>
              <a:rPr lang="en-US" sz="1800" dirty="0">
                <a:latin typeface="Arial"/>
                <a:ea typeface="+mn-lt"/>
                <a:cs typeface="+mn-lt"/>
              </a:rPr>
              <a:t>Portable word processor</a:t>
            </a:r>
            <a:endParaRPr lang="en-US" sz="1800" dirty="0">
              <a:latin typeface="Arial"/>
              <a:cs typeface="Arial"/>
            </a:endParaRPr>
          </a:p>
          <a:p>
            <a:pPr>
              <a:lnSpc>
                <a:spcPct val="100000"/>
              </a:lnSpc>
              <a:spcBef>
                <a:spcPts val="500"/>
              </a:spcBef>
              <a:spcAft>
                <a:spcPts val="500"/>
              </a:spcAft>
            </a:pPr>
            <a:r>
              <a:rPr lang="en-US" sz="1800" dirty="0">
                <a:latin typeface="Arial" panose="020B0604020202020204" pitchFamily="34" charset="0"/>
                <a:ea typeface="+mn-lt"/>
                <a:cs typeface="Arial" panose="020B0604020202020204" pitchFamily="34" charset="0"/>
              </a:rPr>
              <a:t>Digital hearing aids</a:t>
            </a:r>
            <a:endParaRPr lang="en-US" sz="1800" b="1"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800" dirty="0">
                <a:latin typeface="Arial" panose="020B0604020202020204" pitchFamily="34" charset="0"/>
                <a:ea typeface="+mn-lt"/>
                <a:cs typeface="Arial" panose="020B0604020202020204" pitchFamily="34" charset="0"/>
              </a:rPr>
              <a:t>Computers with specialized software such as voice recognition or magnification software</a:t>
            </a:r>
            <a:endParaRPr lang="en-US" sz="18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800" dirty="0">
                <a:latin typeface="Arial" panose="020B0604020202020204" pitchFamily="34" charset="0"/>
                <a:ea typeface="+mn-lt"/>
                <a:cs typeface="Arial" panose="020B0604020202020204" pitchFamily="34" charset="0"/>
              </a:rPr>
              <a:t>Electronic aids to daily living</a:t>
            </a:r>
            <a:endParaRPr lang="en-US" sz="1800" dirty="0">
              <a:latin typeface="Arial" panose="020B0604020202020204" pitchFamily="34" charset="0"/>
              <a:cs typeface="Arial" panose="020B0604020202020204" pitchFamily="34" charset="0"/>
            </a:endParaRPr>
          </a:p>
          <a:p>
            <a:pPr>
              <a:lnSpc>
                <a:spcPct val="100000"/>
              </a:lnSpc>
              <a:spcBef>
                <a:spcPts val="500"/>
              </a:spcBef>
              <a:spcAft>
                <a:spcPts val="500"/>
              </a:spcAft>
            </a:pPr>
            <a:r>
              <a:rPr lang="en-US" sz="1800" dirty="0">
                <a:latin typeface="Arial" panose="020B0604020202020204" pitchFamily="34" charset="0"/>
                <a:ea typeface="+mn-lt"/>
                <a:cs typeface="Arial" panose="020B0604020202020204" pitchFamily="34" charset="0"/>
              </a:rPr>
              <a:t>Voice activated telephones</a:t>
            </a: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a:xfrm>
            <a:off x="6169024" y="2010157"/>
            <a:ext cx="5183188" cy="4240537"/>
          </a:xfrm>
        </p:spPr>
        <p:txBody>
          <a:bodyPr vert="horz" lIns="91440" tIns="45720" rIns="91440" bIns="45720" rtlCol="0" anchor="t">
            <a:normAutofit fontScale="25000" lnSpcReduction="20000"/>
          </a:bodyPr>
          <a:lstStyle/>
          <a:p>
            <a:pPr>
              <a:lnSpc>
                <a:spcPct val="120000"/>
              </a:lnSpc>
              <a:spcBef>
                <a:spcPts val="500"/>
              </a:spcBef>
              <a:spcAft>
                <a:spcPts val="500"/>
              </a:spcAft>
            </a:pPr>
            <a:r>
              <a:rPr lang="en-US" sz="7200" dirty="0">
                <a:latin typeface="Arial" panose="020B0604020202020204" pitchFamily="34" charset="0"/>
                <a:cs typeface="Arial" panose="020B0604020202020204" pitchFamily="34" charset="0"/>
              </a:rPr>
              <a:t>Smart pens such as Livescribe</a:t>
            </a:r>
            <a:endParaRPr lang="en-US" sz="7200" dirty="0">
              <a:latin typeface="Arial" panose="020B0604020202020204" pitchFamily="34" charset="0"/>
              <a:ea typeface="+mn-lt"/>
              <a:cs typeface="Arial" panose="020B0604020202020204" pitchFamily="34" charset="0"/>
            </a:endParaRPr>
          </a:p>
          <a:p>
            <a:pPr>
              <a:lnSpc>
                <a:spcPct val="120000"/>
              </a:lnSpc>
              <a:spcBef>
                <a:spcPts val="500"/>
              </a:spcBef>
              <a:spcAft>
                <a:spcPts val="500"/>
              </a:spcAft>
            </a:pPr>
            <a:r>
              <a:rPr lang="en-US" sz="7200" dirty="0">
                <a:latin typeface="Arial" panose="020B0604020202020204" pitchFamily="34" charset="0"/>
                <a:ea typeface="+mn-lt"/>
                <a:cs typeface="Arial" panose="020B0604020202020204" pitchFamily="34" charset="0"/>
              </a:rPr>
              <a:t>Digital hands-free headset</a:t>
            </a:r>
          </a:p>
          <a:p>
            <a:pPr>
              <a:lnSpc>
                <a:spcPct val="120000"/>
              </a:lnSpc>
              <a:spcBef>
                <a:spcPts val="500"/>
              </a:spcBef>
              <a:spcAft>
                <a:spcPts val="500"/>
              </a:spcAft>
            </a:pPr>
            <a:r>
              <a:rPr lang="en-US" sz="7200" dirty="0">
                <a:latin typeface="Arial" panose="020B0604020202020204" pitchFamily="34" charset="0"/>
                <a:cs typeface="Arial" panose="020B0604020202020204" pitchFamily="34" charset="0"/>
              </a:rPr>
              <a:t>Smart board</a:t>
            </a:r>
            <a:endParaRPr lang="en-US" sz="7200" dirty="0">
              <a:latin typeface="Arial" panose="020B0604020202020204" pitchFamily="34" charset="0"/>
              <a:ea typeface="+mn-lt"/>
              <a:cs typeface="Arial" panose="020B0604020202020204" pitchFamily="34" charset="0"/>
            </a:endParaRPr>
          </a:p>
          <a:p>
            <a:pPr>
              <a:lnSpc>
                <a:spcPct val="120000"/>
              </a:lnSpc>
              <a:spcBef>
                <a:spcPts val="500"/>
              </a:spcBef>
              <a:spcAft>
                <a:spcPts val="500"/>
              </a:spcAft>
            </a:pPr>
            <a:r>
              <a:rPr lang="en-US" sz="7200" dirty="0">
                <a:latin typeface="Arial" panose="020B0604020202020204" pitchFamily="34" charset="0"/>
                <a:cs typeface="Arial" panose="020B0604020202020204" pitchFamily="34" charset="0"/>
              </a:rPr>
              <a:t>Alerting device</a:t>
            </a:r>
          </a:p>
          <a:p>
            <a:pPr>
              <a:lnSpc>
                <a:spcPct val="120000"/>
              </a:lnSpc>
              <a:spcBef>
                <a:spcPts val="500"/>
              </a:spcBef>
              <a:spcAft>
                <a:spcPts val="500"/>
              </a:spcAft>
            </a:pPr>
            <a:r>
              <a:rPr lang="en-US" sz="7200" dirty="0">
                <a:latin typeface="Arial" panose="020B0604020202020204" pitchFamily="34" charset="0"/>
                <a:ea typeface="+mn-lt"/>
                <a:cs typeface="Arial" panose="020B0604020202020204" pitchFamily="34" charset="0"/>
              </a:rPr>
              <a:t>Augmentative and alternative communication (AAC) device</a:t>
            </a:r>
          </a:p>
          <a:p>
            <a:pPr>
              <a:lnSpc>
                <a:spcPct val="120000"/>
              </a:lnSpc>
              <a:spcBef>
                <a:spcPts val="500"/>
              </a:spcBef>
              <a:spcAft>
                <a:spcPts val="500"/>
              </a:spcAft>
            </a:pPr>
            <a:r>
              <a:rPr lang="en-US" sz="7200" dirty="0">
                <a:latin typeface="Arial" panose="020B0604020202020204" pitchFamily="34" charset="0"/>
                <a:ea typeface="+mn-lt"/>
                <a:cs typeface="Arial" panose="020B0604020202020204" pitchFamily="34" charset="0"/>
              </a:rPr>
              <a:t>Communication devices with voices</a:t>
            </a:r>
            <a:endParaRPr lang="en-US" sz="7200" dirty="0">
              <a:latin typeface="Arial" panose="020B0604020202020204" pitchFamily="34" charset="0"/>
              <a:cs typeface="Arial" panose="020B0604020202020204" pitchFamily="34" charset="0"/>
            </a:endParaRPr>
          </a:p>
          <a:p>
            <a:pPr>
              <a:lnSpc>
                <a:spcPct val="120000"/>
              </a:lnSpc>
              <a:spcBef>
                <a:spcPts val="500"/>
              </a:spcBef>
              <a:spcAft>
                <a:spcPts val="500"/>
              </a:spcAft>
            </a:pPr>
            <a:r>
              <a:rPr lang="en-US" sz="7200" dirty="0">
                <a:latin typeface="Arial" panose="020B0604020202020204" pitchFamily="34" charset="0"/>
                <a:ea typeface="+mn-lt"/>
                <a:cs typeface="Arial" panose="020B0604020202020204" pitchFamily="34" charset="0"/>
              </a:rPr>
              <a:t>Bluetooth integration</a:t>
            </a:r>
            <a:endParaRPr lang="en-US" sz="7200" dirty="0">
              <a:latin typeface="Arial" panose="020B0604020202020204" pitchFamily="34" charset="0"/>
              <a:cs typeface="Arial" panose="020B0604020202020204" pitchFamily="34" charset="0"/>
            </a:endParaRPr>
          </a:p>
          <a:p>
            <a:pPr>
              <a:lnSpc>
                <a:spcPct val="120000"/>
              </a:lnSpc>
              <a:spcBef>
                <a:spcPts val="500"/>
              </a:spcBef>
              <a:spcAft>
                <a:spcPts val="500"/>
              </a:spcAft>
            </a:pPr>
            <a:r>
              <a:rPr lang="en-US" sz="7200" dirty="0" err="1">
                <a:latin typeface="Arial" panose="020B0604020202020204" pitchFamily="34" charset="0"/>
                <a:ea typeface="+mn-lt"/>
                <a:cs typeface="Arial" panose="020B0604020202020204" pitchFamily="34" charset="0"/>
              </a:rPr>
              <a:t>DigiDrive</a:t>
            </a:r>
            <a:r>
              <a:rPr lang="en-US" sz="7200" dirty="0">
                <a:latin typeface="Arial" panose="020B0604020202020204" pitchFamily="34" charset="0"/>
                <a:ea typeface="+mn-lt"/>
                <a:cs typeface="Arial" panose="020B0604020202020204" pitchFamily="34" charset="0"/>
              </a:rPr>
              <a:t> technology (operating a vehicle with a joystick)</a:t>
            </a:r>
          </a:p>
          <a:p>
            <a:pPr>
              <a:lnSpc>
                <a:spcPct val="120000"/>
              </a:lnSpc>
              <a:spcBef>
                <a:spcPts val="500"/>
              </a:spcBef>
              <a:spcAft>
                <a:spcPts val="500"/>
              </a:spcAft>
            </a:pPr>
            <a:r>
              <a:rPr lang="en-US" sz="7200" dirty="0">
                <a:latin typeface="Arial" panose="020B0604020202020204" pitchFamily="34" charset="0"/>
                <a:ea typeface="+mn-lt"/>
                <a:cs typeface="Arial" panose="020B0604020202020204" pitchFamily="34" charset="0"/>
              </a:rPr>
              <a:t>Text to speech and speech to text software </a:t>
            </a:r>
            <a:endParaRPr lang="en-US" sz="7200" dirty="0">
              <a:latin typeface="Arial" panose="020B0604020202020204" pitchFamily="34" charset="0"/>
              <a:cs typeface="Arial" panose="020B0604020202020204" pitchFamily="34" charset="0"/>
            </a:endParaRPr>
          </a:p>
          <a:p>
            <a:pPr marL="0" indent="0">
              <a:lnSpc>
                <a:spcPct val="120000"/>
              </a:lnSpc>
              <a:spcBef>
                <a:spcPts val="500"/>
              </a:spcBef>
              <a:spcAft>
                <a:spcPts val="500"/>
              </a:spcAft>
              <a:buNone/>
            </a:pPr>
            <a:endParaRPr lang="en-US" sz="7200" dirty="0">
              <a:latin typeface="Arial" panose="020B0604020202020204" pitchFamily="34" charset="0"/>
              <a:cs typeface="Arial" panose="020B0604020202020204" pitchFamily="34" charset="0"/>
            </a:endParaRPr>
          </a:p>
          <a:p>
            <a:pPr lvl="1"/>
            <a:endParaRPr lang="en-US" dirty="0">
              <a:latin typeface="Arial"/>
              <a:cs typeface="Calibri"/>
            </a:endParaRPr>
          </a:p>
        </p:txBody>
      </p:sp>
      <p:pic>
        <p:nvPicPr>
          <p:cNvPr id="3" name="Recorded Sound" descr="recorded sound slide 11">
            <a:hlinkClick r:id="" action="ppaction://media"/>
            <a:extLst>
              <a:ext uri="{FF2B5EF4-FFF2-40B4-BE49-F238E27FC236}">
                <a16:creationId xmlns:a16="http://schemas.microsoft.com/office/drawing/2014/main" id="{5A1B8813-478F-42BE-8811-B19D924538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7412" y="5945894"/>
            <a:ext cx="609600" cy="609600"/>
          </a:xfrm>
          <a:prstGeom prst="rect">
            <a:avLst/>
          </a:prstGeom>
        </p:spPr>
      </p:pic>
    </p:spTree>
    <p:extLst>
      <p:ext uri="{BB962C8B-B14F-4D97-AF65-F5344CB8AC3E}">
        <p14:creationId xmlns:p14="http://schemas.microsoft.com/office/powerpoint/2010/main" val="9307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ctrTitle"/>
          </p:nvPr>
        </p:nvSpPr>
        <p:spPr/>
        <p:txBody>
          <a:bodyPr>
            <a:normAutofit/>
          </a:bodyPr>
          <a:lstStyle/>
          <a:p>
            <a:br>
              <a:rPr lang="en-US" sz="4000" dirty="0">
                <a:latin typeface="Arial"/>
                <a:cs typeface="Segoe UI"/>
              </a:rPr>
            </a:br>
            <a:r>
              <a:rPr lang="en-US" sz="4800" dirty="0">
                <a:latin typeface="Arial"/>
                <a:cs typeface="Segoe UI"/>
              </a:rPr>
              <a:t>Technology Assessments</a:t>
            </a:r>
          </a:p>
        </p:txBody>
      </p:sp>
      <p:pic>
        <p:nvPicPr>
          <p:cNvPr id="5" name="Graphic 4" descr="Image of conversation boxes ">
            <a:extLst>
              <a:ext uri="{FF2B5EF4-FFF2-40B4-BE49-F238E27FC236}">
                <a16:creationId xmlns:a16="http://schemas.microsoft.com/office/drawing/2014/main" id="{D748F900-4B5C-49FD-AE4D-E714C599D5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5107" y="0"/>
            <a:ext cx="2767181" cy="3072367"/>
          </a:xfrm>
          <a:prstGeom prst="rect">
            <a:avLst/>
          </a:prstGeom>
        </p:spPr>
      </p:pic>
      <p:pic>
        <p:nvPicPr>
          <p:cNvPr id="3" name="Recorded Sound" descr="recorded sound slide 12">
            <a:hlinkClick r:id="" action="ppaction://media"/>
            <a:extLst>
              <a:ext uri="{FF2B5EF4-FFF2-40B4-BE49-F238E27FC236}">
                <a16:creationId xmlns:a16="http://schemas.microsoft.com/office/drawing/2014/main" id="{1D399BD7-BA7B-4257-B13A-F8C20BA0853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73559" y="5615151"/>
            <a:ext cx="609600" cy="609600"/>
          </a:xfrm>
          <a:prstGeom prst="rect">
            <a:avLst/>
          </a:prstGeom>
        </p:spPr>
      </p:pic>
    </p:spTree>
    <p:extLst>
      <p:ext uri="{BB962C8B-B14F-4D97-AF65-F5344CB8AC3E}">
        <p14:creationId xmlns:p14="http://schemas.microsoft.com/office/powerpoint/2010/main" val="7367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BE62-708C-4E76-91C6-60FD591891FA}"/>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What is an assistive technology assessment?</a:t>
            </a:r>
            <a:br>
              <a:rPr lang="en-US"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4B43546-0B6A-484A-B7EF-F394D78A9A04}"/>
              </a:ext>
            </a:extLst>
          </p:cNvPr>
          <p:cNvSpPr>
            <a:spLocks noGrp="1"/>
          </p:cNvSpPr>
          <p:nvPr>
            <p:ph idx="1"/>
          </p:nvPr>
        </p:nvSpPr>
        <p:spPr>
          <a:xfrm>
            <a:off x="838200" y="1825625"/>
            <a:ext cx="10515600" cy="4351338"/>
          </a:xfrm>
        </p:spPr>
        <p:txBody>
          <a:bodyPr>
            <a:normAutofit/>
          </a:bodyPr>
          <a:lstStyle/>
          <a:p>
            <a:pPr marL="285750" indent="-285750"/>
            <a:r>
              <a:rPr lang="en-US" dirty="0">
                <a:latin typeface="Arial" panose="020B0604020202020204" pitchFamily="34" charset="0"/>
                <a:cs typeface="Arial" panose="020B0604020202020204" pitchFamily="34" charset="0"/>
              </a:rPr>
              <a:t>An interactive meeting designed to determine what technology best suits the student’s needs</a:t>
            </a:r>
          </a:p>
          <a:p>
            <a:pPr marL="285750" indent="-285750"/>
            <a:r>
              <a:rPr lang="en-US" dirty="0">
                <a:latin typeface="Arial" panose="020B0604020202020204" pitchFamily="34" charset="0"/>
                <a:cs typeface="Arial" panose="020B0604020202020204" pitchFamily="34" charset="0"/>
              </a:rPr>
              <a:t>Ideally not a one time occurrence, but continuing follow-up</a:t>
            </a:r>
          </a:p>
          <a:p>
            <a:pPr marL="285750" indent="-285750"/>
            <a:r>
              <a:rPr lang="en-US" dirty="0">
                <a:latin typeface="Arial" panose="020B0604020202020204" pitchFamily="34" charset="0"/>
                <a:cs typeface="Arial" panose="020B0604020202020204" pitchFamily="34" charset="0"/>
              </a:rPr>
              <a:t>Considers the student’s abilities, the environment, the task, and the needed tools </a:t>
            </a:r>
          </a:p>
        </p:txBody>
      </p:sp>
      <p:pic>
        <p:nvPicPr>
          <p:cNvPr id="4" name="Recorded Sound" descr="recorded sound slide 13">
            <a:hlinkClick r:id="" action="ppaction://media"/>
            <a:extLst>
              <a:ext uri="{FF2B5EF4-FFF2-40B4-BE49-F238E27FC236}">
                <a16:creationId xmlns:a16="http://schemas.microsoft.com/office/drawing/2014/main" id="{D88D0783-5F13-4067-9D26-1EA1689920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4200" y="5441731"/>
            <a:ext cx="609600" cy="609600"/>
          </a:xfrm>
          <a:prstGeom prst="rect">
            <a:avLst/>
          </a:prstGeom>
        </p:spPr>
      </p:pic>
    </p:spTree>
    <p:extLst>
      <p:ext uri="{BB962C8B-B14F-4D97-AF65-F5344CB8AC3E}">
        <p14:creationId xmlns:p14="http://schemas.microsoft.com/office/powerpoint/2010/main" val="30578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B6DC-2D63-4275-AB05-18B65F990EB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North Carolina Assistive Technology Program</a:t>
            </a:r>
            <a:br>
              <a:rPr lang="en-US"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D1630A1-C4F5-477D-BFB7-A36A891CE8A1}"/>
              </a:ext>
            </a:extLst>
          </p:cNvPr>
          <p:cNvSpPr>
            <a:spLocks noGrp="1"/>
          </p:cNvSpPr>
          <p:nvPr>
            <p:ph idx="1"/>
          </p:nvPr>
        </p:nvSpPr>
        <p:spPr>
          <a:xfrm>
            <a:off x="838200" y="1512916"/>
            <a:ext cx="10515600" cy="4664047"/>
          </a:xfrm>
        </p:spPr>
        <p:txBody>
          <a:bodyPr>
            <a:normAutofit fontScale="92500" lnSpcReduction="20000"/>
          </a:bodyPr>
          <a:lstStyle/>
          <a:p>
            <a:pPr marL="285750" indent="-285750"/>
            <a:r>
              <a:rPr lang="en-US" dirty="0">
                <a:latin typeface="Arial" panose="020B0604020202020204" pitchFamily="34" charset="0"/>
                <a:cs typeface="Arial" panose="020B0604020202020204" pitchFamily="34" charset="0"/>
              </a:rPr>
              <a:t>Program is to promote independence for people with disabilities through technology</a:t>
            </a:r>
          </a:p>
          <a:p>
            <a:pPr marL="285750" indent="-285750"/>
            <a:r>
              <a:rPr lang="en-US" dirty="0">
                <a:latin typeface="Arial" panose="020B0604020202020204" pitchFamily="34" charset="0"/>
                <a:cs typeface="Arial" panose="020B0604020202020204" pitchFamily="34" charset="0"/>
              </a:rPr>
              <a:t>Federally and State funded program</a:t>
            </a:r>
          </a:p>
          <a:p>
            <a:pPr marL="285750" indent="-285750"/>
            <a:r>
              <a:rPr lang="en-US" dirty="0">
                <a:latin typeface="Arial" panose="020B0604020202020204" pitchFamily="34" charset="0"/>
                <a:cs typeface="Arial" panose="020B0604020202020204" pitchFamily="34" charset="0"/>
              </a:rPr>
              <a:t>Services are statewide</a:t>
            </a:r>
          </a:p>
          <a:p>
            <a:pPr marL="285750" indent="-285750"/>
            <a:r>
              <a:rPr lang="en-US" dirty="0">
                <a:latin typeface="Arial" panose="020B0604020202020204" pitchFamily="34" charset="0"/>
                <a:cs typeface="Arial" panose="020B0604020202020204" pitchFamily="34" charset="0"/>
              </a:rPr>
              <a:t>Available to all ages and abilities</a:t>
            </a:r>
          </a:p>
          <a:p>
            <a:pPr marL="285750" indent="-285750"/>
            <a:r>
              <a:rPr lang="en-US" dirty="0">
                <a:latin typeface="Arial" panose="020B0604020202020204" pitchFamily="34" charset="0"/>
                <a:cs typeface="Arial" panose="020B0604020202020204" pitchFamily="34" charset="0"/>
              </a:rPr>
              <a:t>Services include:</a:t>
            </a:r>
          </a:p>
          <a:p>
            <a:pPr marL="742950" lvl="1" indent="-285750"/>
            <a:r>
              <a:rPr lang="en-US" dirty="0">
                <a:latin typeface="Arial" panose="020B0604020202020204" pitchFamily="34" charset="0"/>
                <a:cs typeface="Arial" panose="020B0604020202020204" pitchFamily="34" charset="0"/>
              </a:rPr>
              <a:t>Device demonstrations</a:t>
            </a:r>
          </a:p>
          <a:p>
            <a:pPr marL="742950" lvl="1" indent="-285750"/>
            <a:r>
              <a:rPr lang="en-US" dirty="0">
                <a:latin typeface="Arial" panose="020B0604020202020204" pitchFamily="34" charset="0"/>
                <a:cs typeface="Arial" panose="020B0604020202020204" pitchFamily="34" charset="0"/>
              </a:rPr>
              <a:t>Short-term device loans</a:t>
            </a:r>
          </a:p>
          <a:p>
            <a:pPr marL="742950" lvl="1" indent="-285750"/>
            <a:r>
              <a:rPr lang="en-US" dirty="0">
                <a:latin typeface="Arial" panose="020B0604020202020204" pitchFamily="34" charset="0"/>
                <a:cs typeface="Arial" panose="020B0604020202020204" pitchFamily="34" charset="0"/>
              </a:rPr>
              <a:t>Reutilization of assistive technology</a:t>
            </a:r>
          </a:p>
          <a:p>
            <a:pPr marL="0" indent="0">
              <a:buNone/>
            </a:pPr>
            <a:r>
              <a:rPr lang="en-US" sz="2200" dirty="0">
                <a:latin typeface="Arial" panose="020B0604020202020204" pitchFamily="34" charset="0"/>
                <a:cs typeface="Arial" panose="020B0604020202020204" pitchFamily="34" charset="0"/>
              </a:rPr>
              <a:t>North Carolina Assistive Technology Program </a:t>
            </a:r>
          </a:p>
          <a:p>
            <a:pPr marL="0" indent="0">
              <a:buNone/>
            </a:pPr>
            <a:r>
              <a:rPr lang="en-US" sz="2200" dirty="0">
                <a:latin typeface="Arial" panose="020B0604020202020204" pitchFamily="34" charset="0"/>
                <a:cs typeface="Arial" panose="020B0604020202020204" pitchFamily="34" charset="0"/>
                <a:hlinkClick r:id="rId5"/>
              </a:rPr>
              <a:t>VR assistive Tech</a:t>
            </a: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https://www.ncdhhs.gov/divisions/vocational-rehabilitation-services/north-carolina-assistive-technology-program</a:t>
            </a:r>
          </a:p>
          <a:p>
            <a:pPr marL="0" indent="0">
              <a:buNone/>
            </a:pPr>
            <a:endParaRPr lang="en-US" dirty="0"/>
          </a:p>
        </p:txBody>
      </p:sp>
      <p:pic>
        <p:nvPicPr>
          <p:cNvPr id="4" name="Recorded Sound" descr="recorded sound slide 14">
            <a:hlinkClick r:id="" action="ppaction://media"/>
            <a:extLst>
              <a:ext uri="{FF2B5EF4-FFF2-40B4-BE49-F238E27FC236}">
                <a16:creationId xmlns:a16="http://schemas.microsoft.com/office/drawing/2014/main" id="{FD2D79BE-8FF5-42D1-ABA7-AB5AF5C9DF1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57793" y="5883275"/>
            <a:ext cx="609600" cy="609600"/>
          </a:xfrm>
          <a:prstGeom prst="rect">
            <a:avLst/>
          </a:prstGeom>
        </p:spPr>
      </p:pic>
    </p:spTree>
    <p:extLst>
      <p:ext uri="{BB962C8B-B14F-4D97-AF65-F5344CB8AC3E}">
        <p14:creationId xmlns:p14="http://schemas.microsoft.com/office/powerpoint/2010/main" val="121182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latin typeface="Franklin Gothic Book" panose="020B0503020102020204" pitchFamily="34" charset="0"/>
                <a:cs typeface="Segoe UI" panose="020B0502040204020203" pitchFamily="34" charset="0"/>
              </a:rPr>
              <a:t>Module 15 Assistive Technology</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a:solidFill>
                  <a:srgbClr val="E7E6E6"/>
                </a:solidFill>
                <a:latin typeface="Segoe UI" panose="020B0502040204020203" pitchFamily="34" charset="0"/>
                <a:cs typeface="Segoe UI" panose="020B0502040204020203" pitchFamily="34" charset="0"/>
              </a:rPr>
              <a:t>Created by April Teague and Renee </a:t>
            </a:r>
            <a:r>
              <a:rPr lang="en-US" sz="2000" dirty="0" err="1">
                <a:solidFill>
                  <a:srgbClr val="E7E6E6"/>
                </a:solidFill>
                <a:latin typeface="Segoe UI" panose="020B0502040204020203" pitchFamily="34" charset="0"/>
                <a:cs typeface="Segoe UI" panose="020B0502040204020203" pitchFamily="34" charset="0"/>
              </a:rPr>
              <a:t>Macemore</a:t>
            </a: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6859" y="982364"/>
            <a:ext cx="2648371" cy="2648371"/>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5269" y="1004677"/>
            <a:ext cx="2648372" cy="2648372"/>
          </a:xfrm>
          <a:prstGeom prst="rect">
            <a:avLst/>
          </a:prstGeom>
        </p:spPr>
      </p:pic>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Recorded Sound" descr="recorded sound slide 15">
            <a:hlinkClick r:id="" action="ppaction://media"/>
            <a:extLst>
              <a:ext uri="{FF2B5EF4-FFF2-40B4-BE49-F238E27FC236}">
                <a16:creationId xmlns:a16="http://schemas.microsoft.com/office/drawing/2014/main" id="{C229A572-3691-4E31-B771-8F752999364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019237" y="5626099"/>
            <a:ext cx="609600" cy="609600"/>
          </a:xfrm>
          <a:prstGeom prst="rect">
            <a:avLst/>
          </a:prstGeom>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1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Arial"/>
                <a:cs typeface="Segoe UI"/>
              </a:rPr>
              <a:t>Assistive Technology</a:t>
            </a:r>
          </a:p>
        </p:txBody>
      </p:sp>
      <p:pic>
        <p:nvPicPr>
          <p:cNvPr id="1026" name="Picture 2" descr="Image of assistive technology examples">
            <a:extLst>
              <a:ext uri="{FF2B5EF4-FFF2-40B4-BE49-F238E27FC236}">
                <a16:creationId xmlns:a16="http://schemas.microsoft.com/office/drawing/2014/main" id="{DDA96384-0160-4600-91C1-87C18B0C4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75" y="1563717"/>
            <a:ext cx="8705850" cy="455295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descr="recorded sound slide 2">
            <a:hlinkClick r:id="" action="ppaction://media"/>
            <a:extLst>
              <a:ext uri="{FF2B5EF4-FFF2-40B4-BE49-F238E27FC236}">
                <a16:creationId xmlns:a16="http://schemas.microsoft.com/office/drawing/2014/main" id="{4D930B3F-C89B-483D-821B-4AC813567D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97356" y="5507067"/>
            <a:ext cx="609600" cy="609600"/>
          </a:xfrm>
          <a:prstGeom prst="rect">
            <a:avLst/>
          </a:prstGeom>
        </p:spPr>
      </p:pic>
    </p:spTree>
    <p:extLst>
      <p:ext uri="{BB962C8B-B14F-4D97-AF65-F5344CB8AC3E}">
        <p14:creationId xmlns:p14="http://schemas.microsoft.com/office/powerpoint/2010/main" val="72473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Arial"/>
                <a:cs typeface="Segoe UI"/>
              </a:rPr>
              <a:t>What is Assistive Technology?</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latin typeface="Arial"/>
                <a:cs typeface="Calibri"/>
              </a:rPr>
              <a:t> </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39787" y="2217996"/>
            <a:ext cx="10775809" cy="3684588"/>
          </a:xfrm>
        </p:spPr>
        <p:txBody>
          <a:bodyPr vert="horz" lIns="91440" tIns="45720" rIns="91440" bIns="45720" rtlCol="0" anchor="t">
            <a:normAutofit/>
          </a:bodyPr>
          <a:lstStyle/>
          <a:p>
            <a:pPr marL="0" indent="0">
              <a:lnSpc>
                <a:spcPct val="100000"/>
              </a:lnSpc>
              <a:spcBef>
                <a:spcPts val="0"/>
              </a:spcBef>
              <a:buNone/>
            </a:pPr>
            <a:r>
              <a:rPr lang="en-US" sz="2400" dirty="0">
                <a:latin typeface="Arial" panose="020B0604020202020204" pitchFamily="34" charset="0"/>
                <a:cs typeface="Arial" panose="020B0604020202020204" pitchFamily="34" charset="0"/>
              </a:rPr>
              <a:t>The Individuals with Disabilities Education Act (IDEA) of 2004 states: An assistive technology device is defined as "any item, piece of equipment, or product system, whether acquired commercially off the shelf, modified, or customized, that is used to increase, maintain, or improve functional capabilities of a child with a disability.”*</a:t>
            </a:r>
          </a:p>
          <a:p>
            <a:pPr marL="0" indent="0">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500" dirty="0">
                <a:latin typeface="Arial" panose="020B0604020202020204" pitchFamily="34" charset="0"/>
                <a:cs typeface="Arial" panose="020B0604020202020204" pitchFamily="34" charset="0"/>
              </a:rPr>
              <a:t>*https://ectacenter.org/topics/atech/definitions.asp</a:t>
            </a:r>
          </a:p>
        </p:txBody>
      </p:sp>
      <p:pic>
        <p:nvPicPr>
          <p:cNvPr id="4" name="Recorded Sound" descr="recorded sound slide 3">
            <a:hlinkClick r:id="" action="ppaction://media"/>
            <a:extLst>
              <a:ext uri="{FF2B5EF4-FFF2-40B4-BE49-F238E27FC236}">
                <a16:creationId xmlns:a16="http://schemas.microsoft.com/office/drawing/2014/main" id="{D5E211EA-1EB0-492C-B5CB-159ED990C8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37679" y="5597784"/>
            <a:ext cx="609600" cy="609600"/>
          </a:xfrm>
          <a:prstGeom prst="rect">
            <a:avLst/>
          </a:prstGeom>
        </p:spPr>
      </p:pic>
    </p:spTree>
    <p:extLst>
      <p:ext uri="{BB962C8B-B14F-4D97-AF65-F5344CB8AC3E}">
        <p14:creationId xmlns:p14="http://schemas.microsoft.com/office/powerpoint/2010/main" val="22850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Arial"/>
                <a:cs typeface="Segoe UI"/>
              </a:rPr>
              <a:t>Assistive Technology Definitions</a:t>
            </a:r>
          </a:p>
        </p:txBody>
      </p:sp>
      <p:sp>
        <p:nvSpPr>
          <p:cNvPr id="3" name="Text Placeholder 2">
            <a:extLst>
              <a:ext uri="{FF2B5EF4-FFF2-40B4-BE49-F238E27FC236}">
                <a16:creationId xmlns:a16="http://schemas.microsoft.com/office/drawing/2014/main" id="{0C13F19F-ACE7-4206-858C-B39C0E3208E0}"/>
              </a:ext>
            </a:extLst>
          </p:cNvPr>
          <p:cNvSpPr>
            <a:spLocks noGrp="1"/>
          </p:cNvSpPr>
          <p:nvPr>
            <p:ph type="body" idx="1"/>
          </p:nvPr>
        </p:nvSpPr>
        <p:spPr/>
        <p:txBody>
          <a:bodyPr/>
          <a:lstStyle/>
          <a:p>
            <a:r>
              <a:rPr lang="en-US" dirty="0">
                <a:latin typeface="Arial"/>
                <a:cs typeface="Calibri"/>
              </a:rPr>
              <a:t> </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39787" y="2217996"/>
            <a:ext cx="10775809" cy="3684588"/>
          </a:xfrm>
        </p:spPr>
        <p:txBody>
          <a:bodyPr vert="horz" lIns="91440" tIns="45720" rIns="91440" bIns="45720" rtlCol="0" anchor="t">
            <a:normAutofit fontScale="77500" lnSpcReduction="20000"/>
          </a:bodyPr>
          <a:lstStyle/>
          <a:p>
            <a:pPr>
              <a:lnSpc>
                <a:spcPct val="100000"/>
              </a:lnSpc>
              <a:spcBef>
                <a:spcPts val="0"/>
              </a:spcBef>
            </a:pPr>
            <a:r>
              <a:rPr lang="en-US" b="1" dirty="0">
                <a:latin typeface="Arial" panose="020B0604020202020204" pitchFamily="34" charset="0"/>
                <a:cs typeface="Arial" panose="020B0604020202020204" pitchFamily="34" charset="0"/>
              </a:rPr>
              <a:t>Accessible information technology</a:t>
            </a:r>
            <a:r>
              <a:rPr lang="en-US" dirty="0">
                <a:latin typeface="Arial" panose="020B0604020202020204" pitchFamily="34" charset="0"/>
                <a:cs typeface="Arial" panose="020B0604020202020204" pitchFamily="34" charset="0"/>
              </a:rPr>
              <a:t> – Technology that can be used by people with a wide range of abilities and disabilities. It incorporates the principles of universal design, whereby each user is able to interact with the technology in ways that work best for him or her.</a:t>
            </a:r>
          </a:p>
          <a:p>
            <a:pPr>
              <a:lnSpc>
                <a:spcPct val="100000"/>
              </a:lnSpc>
              <a:spcBef>
                <a:spcPts val="0"/>
              </a:spcBef>
            </a:pPr>
            <a:r>
              <a:rPr lang="en-US" b="1" dirty="0">
                <a:latin typeface="Arial" panose="020B0604020202020204" pitchFamily="34" charset="0"/>
                <a:cs typeface="Arial" panose="020B0604020202020204" pitchFamily="34" charset="0"/>
              </a:rPr>
              <a:t>Adaptive technology</a:t>
            </a:r>
            <a:r>
              <a:rPr lang="en-US" dirty="0">
                <a:latin typeface="Arial" panose="020B0604020202020204" pitchFamily="34" charset="0"/>
                <a:cs typeface="Arial" panose="020B0604020202020204" pitchFamily="34" charset="0"/>
              </a:rPr>
              <a:t> – Name for products which help people who cannot use regular versions of products, primarily people with physical disabilities such as limitations to vision, hearing, and mobility. </a:t>
            </a:r>
          </a:p>
          <a:p>
            <a:pPr>
              <a:lnSpc>
                <a:spcPct val="100000"/>
              </a:lnSpc>
              <a:spcBef>
                <a:spcPts val="0"/>
              </a:spcBef>
            </a:pPr>
            <a:r>
              <a:rPr lang="en-US" b="1" dirty="0">
                <a:latin typeface="Arial" panose="020B0604020202020204" pitchFamily="34" charset="0"/>
                <a:cs typeface="Arial" panose="020B0604020202020204" pitchFamily="34" charset="0"/>
              </a:rPr>
              <a:t>Assistive technology (AT) </a:t>
            </a:r>
            <a:r>
              <a:rPr lang="en-US" dirty="0">
                <a:latin typeface="Arial" panose="020B0604020202020204" pitchFamily="34" charset="0"/>
                <a:cs typeface="Arial" panose="020B0604020202020204" pitchFamily="34" charset="0"/>
              </a:rPr>
              <a:t>– Any item, piece of equipment, or product system that is used to increase, maintain, or improve functional capabilities of individuals with disabilities. Examples include message boards, screen readers, refreshable Braille displays, keyboard and mouse modifications, and head pointers.</a:t>
            </a:r>
          </a:p>
          <a:p>
            <a:pPr>
              <a:lnSpc>
                <a:spcPct val="100000"/>
              </a:lnSpc>
              <a:spcBef>
                <a:spcPts val="0"/>
              </a:spcBef>
            </a:pPr>
            <a:r>
              <a:rPr lang="en-US" dirty="0">
                <a:hlinkClick r:id="rId5"/>
              </a:rPr>
              <a:t>ADA glossary</a:t>
            </a:r>
            <a:endParaRPr lang="en-US" dirty="0"/>
          </a:p>
          <a:p>
            <a:pPr marL="0" indent="0">
              <a:lnSpc>
                <a:spcPct val="100000"/>
              </a:lnSpc>
              <a:spcBef>
                <a:spcPts val="0"/>
              </a:spcBef>
              <a:buNone/>
            </a:pPr>
            <a:r>
              <a:rPr lang="en-US" dirty="0">
                <a:latin typeface="Arial" panose="020B0604020202020204" pitchFamily="34" charset="0"/>
                <a:cs typeface="Arial" panose="020B0604020202020204" pitchFamily="34" charset="0"/>
              </a:rPr>
              <a:t>https://adata.org/glossary-terms</a:t>
            </a:r>
          </a:p>
          <a:p>
            <a:pPr marL="0" indent="0">
              <a:lnSpc>
                <a:spcPct val="100000"/>
              </a:lnSpc>
              <a:spcBef>
                <a:spcPts val="0"/>
              </a:spcBef>
              <a:buNone/>
            </a:pPr>
            <a:endParaRPr lang="en-US" dirty="0"/>
          </a:p>
          <a:p>
            <a:pPr marL="0" indent="0">
              <a:lnSpc>
                <a:spcPct val="100000"/>
              </a:lnSpc>
              <a:spcBef>
                <a:spcPts val="0"/>
              </a:spcBef>
              <a:buNone/>
            </a:pPr>
            <a:endParaRPr lang="en-US" sz="1500" dirty="0">
              <a:latin typeface="Arial" panose="020B0604020202020204" pitchFamily="34" charset="0"/>
              <a:cs typeface="Arial" panose="020B0604020202020204" pitchFamily="34" charset="0"/>
            </a:endParaRPr>
          </a:p>
        </p:txBody>
      </p:sp>
      <p:pic>
        <p:nvPicPr>
          <p:cNvPr id="4" name="Recorded Sound" descr="recorded sound slide 4">
            <a:hlinkClick r:id="" action="ppaction://media"/>
            <a:extLst>
              <a:ext uri="{FF2B5EF4-FFF2-40B4-BE49-F238E27FC236}">
                <a16:creationId xmlns:a16="http://schemas.microsoft.com/office/drawing/2014/main" id="{E1F8D4BC-DC62-4D82-90FE-9723B93F62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42613" y="5332398"/>
            <a:ext cx="609600" cy="609600"/>
          </a:xfrm>
          <a:prstGeom prst="rect">
            <a:avLst/>
          </a:prstGeom>
        </p:spPr>
      </p:pic>
    </p:spTree>
    <p:extLst>
      <p:ext uri="{BB962C8B-B14F-4D97-AF65-F5344CB8AC3E}">
        <p14:creationId xmlns:p14="http://schemas.microsoft.com/office/powerpoint/2010/main" val="39690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831399" y="365125"/>
            <a:ext cx="10515600" cy="1325563"/>
          </a:xfrm>
        </p:spPr>
        <p:txBody>
          <a:bodyPr/>
          <a:lstStyle/>
          <a:p>
            <a:r>
              <a:rPr lang="en-US" dirty="0">
                <a:latin typeface="Arial"/>
                <a:cs typeface="Segoe UI"/>
              </a:rPr>
              <a:t>Types of Assistive Technology </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62014" y="1917700"/>
            <a:ext cx="10346176" cy="3684588"/>
          </a:xfrm>
        </p:spPr>
        <p:txBody>
          <a:bodyPr vert="horz" lIns="91440" tIns="45720" rIns="91440" bIns="45720" rtlCol="0" anchor="t">
            <a:normAutofit/>
          </a:bodyPr>
          <a:lstStyle/>
          <a:p>
            <a:pPr marL="0" indent="0">
              <a:lnSpc>
                <a:spcPct val="110000"/>
              </a:lnSpc>
              <a:spcBef>
                <a:spcPts val="500"/>
              </a:spcBef>
              <a:buNone/>
            </a:pPr>
            <a:endParaRPr lang="en-US" sz="3200" dirty="0">
              <a:latin typeface="Arial" panose="020B0604020202020204" pitchFamily="34" charset="0"/>
              <a:cs typeface="Arial" panose="020B0604020202020204" pitchFamily="34" charset="0"/>
            </a:endParaRPr>
          </a:p>
          <a:p>
            <a:pPr marL="0" indent="0">
              <a:lnSpc>
                <a:spcPct val="110000"/>
              </a:lnSpc>
              <a:spcBef>
                <a:spcPts val="500"/>
              </a:spcBef>
              <a:buNone/>
            </a:pPr>
            <a:r>
              <a:rPr lang="en-US" sz="3200" dirty="0">
                <a:latin typeface="Arial" panose="020B0604020202020204" pitchFamily="34" charset="0"/>
                <a:cs typeface="Arial" panose="020B0604020202020204" pitchFamily="34" charset="0"/>
              </a:rPr>
              <a:t>There are 3 basic types of Assistive Technology</a:t>
            </a:r>
            <a:r>
              <a:rPr lang="en-US" sz="2400" dirty="0">
                <a:latin typeface="Franklin Gothic Book" panose="020B0503020102020204" pitchFamily="34" charset="0"/>
                <a:cs typeface="Segoe UI" panose="020B0502040204020203" pitchFamily="34" charset="0"/>
              </a:rPr>
              <a:t>:</a:t>
            </a:r>
            <a:br>
              <a:rPr lang="en-US" sz="2400" dirty="0">
                <a:latin typeface="Franklin Gothic Book" panose="020B0503020102020204" pitchFamily="34" charset="0"/>
                <a:cs typeface="Segoe UI" panose="020B0502040204020203" pitchFamily="34" charset="0"/>
              </a:rPr>
            </a:br>
            <a:endParaRPr lang="en-US" sz="2400" dirty="0">
              <a:latin typeface="Franklin Gothic Book" panose="020B0503020102020204" pitchFamily="34" charset="0"/>
              <a:cs typeface="Segoe UI" panose="020B0502040204020203" pitchFamily="34" charset="0"/>
            </a:endParaRPr>
          </a:p>
          <a:p>
            <a:pPr marL="0" indent="0">
              <a:lnSpc>
                <a:spcPct val="110000"/>
              </a:lnSpc>
              <a:spcBef>
                <a:spcPts val="500"/>
              </a:spcBef>
              <a:buNone/>
            </a:pPr>
            <a:r>
              <a:rPr lang="en-US" sz="3200" dirty="0">
                <a:latin typeface="Arial" panose="020B0604020202020204" pitchFamily="34" charset="0"/>
                <a:cs typeface="Arial" panose="020B0604020202020204" pitchFamily="34" charset="0"/>
              </a:rPr>
              <a:t>Low/No</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Mid</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High </a:t>
            </a:r>
            <a:br>
              <a:rPr lang="en-US" sz="2400" dirty="0">
                <a:latin typeface="Franklin Gothic Book" panose="020B0503020102020204" pitchFamily="34" charset="0"/>
                <a:cs typeface="Segoe UI" panose="020B0502040204020203" pitchFamily="34" charset="0"/>
              </a:rPr>
            </a:br>
            <a:endParaRPr lang="en-US" sz="2400" dirty="0">
              <a:latin typeface="Arial"/>
              <a:cs typeface="Calibri"/>
            </a:endParaRPr>
          </a:p>
        </p:txBody>
      </p:sp>
      <p:sp>
        <p:nvSpPr>
          <p:cNvPr id="11" name="Text Placeholder 10">
            <a:extLst>
              <a:ext uri="{FF2B5EF4-FFF2-40B4-BE49-F238E27FC236}">
                <a16:creationId xmlns:a16="http://schemas.microsoft.com/office/drawing/2014/main" id="{91706BD1-9917-4A74-9669-30F790F0B7F3}"/>
              </a:ext>
            </a:extLst>
          </p:cNvPr>
          <p:cNvSpPr>
            <a:spLocks noGrp="1"/>
          </p:cNvSpPr>
          <p:nvPr>
            <p:ph type="body" sz="quarter" idx="3"/>
          </p:nvPr>
        </p:nvSpPr>
        <p:spPr>
          <a:xfrm>
            <a:off x="6163811" y="1702345"/>
            <a:ext cx="5183188" cy="823912"/>
          </a:xfrm>
        </p:spPr>
        <p:txBody>
          <a:bodyPr/>
          <a:lstStyle/>
          <a:p>
            <a:r>
              <a:rPr lang="en-US" dirty="0">
                <a:cs typeface="Calibri"/>
              </a:rPr>
              <a:t> </a:t>
            </a:r>
            <a:endParaRPr lang="en-US" dirty="0"/>
          </a:p>
        </p:txBody>
      </p:sp>
      <p:pic>
        <p:nvPicPr>
          <p:cNvPr id="3" name="Recorded Sound" descr="recorded slide sound 5">
            <a:hlinkClick r:id="" action="ppaction://media"/>
            <a:extLst>
              <a:ext uri="{FF2B5EF4-FFF2-40B4-BE49-F238E27FC236}">
                <a16:creationId xmlns:a16="http://schemas.microsoft.com/office/drawing/2014/main" id="{7FE1F448-A657-4598-95C4-CE997CB30A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37399" y="5240995"/>
            <a:ext cx="609600" cy="609600"/>
          </a:xfrm>
          <a:prstGeom prst="rect">
            <a:avLst/>
          </a:prstGeom>
        </p:spPr>
      </p:pic>
    </p:spTree>
    <p:extLst>
      <p:ext uri="{BB962C8B-B14F-4D97-AF65-F5344CB8AC3E}">
        <p14:creationId xmlns:p14="http://schemas.microsoft.com/office/powerpoint/2010/main" val="8609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831399" y="365125"/>
            <a:ext cx="10515600" cy="1325563"/>
          </a:xfrm>
        </p:spPr>
        <p:txBody>
          <a:bodyPr/>
          <a:lstStyle/>
          <a:p>
            <a:r>
              <a:rPr lang="en-US" dirty="0">
                <a:latin typeface="Arial"/>
                <a:cs typeface="Segoe UI"/>
              </a:rPr>
              <a:t>No Tech and Low Tech</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62014" y="1917700"/>
            <a:ext cx="5157787" cy="3684588"/>
          </a:xfrm>
        </p:spPr>
        <p:txBody>
          <a:bodyPr vert="horz" lIns="91440" tIns="45720" rIns="91440" bIns="45720" rtlCol="0" anchor="t">
            <a:normAutofit lnSpcReduction="10000"/>
          </a:bodyPr>
          <a:lstStyle/>
          <a:p>
            <a:pPr marL="0" indent="0">
              <a:lnSpc>
                <a:spcPct val="110000"/>
              </a:lnSpc>
              <a:spcBef>
                <a:spcPts val="500"/>
              </a:spcBef>
              <a:spcAft>
                <a:spcPts val="500"/>
              </a:spcAft>
              <a:buNone/>
            </a:pPr>
            <a:r>
              <a:rPr lang="en-US" sz="2400" dirty="0">
                <a:latin typeface="Arial"/>
                <a:ea typeface="+mn-lt"/>
                <a:cs typeface="+mn-lt"/>
              </a:rPr>
              <a:t>Low Tech Assistive Technology is the most common form of assistive technology. These devices or equipment are usually simple, don’t plug in, are less expensive, and do not have complex or mechanical features. They are commonly easily found in the user’s familiar living or work space.  </a:t>
            </a:r>
          </a:p>
          <a:p>
            <a:pPr marL="0" indent="0">
              <a:lnSpc>
                <a:spcPct val="110000"/>
              </a:lnSpc>
              <a:spcBef>
                <a:spcPts val="500"/>
              </a:spcBef>
              <a:spcAft>
                <a:spcPts val="500"/>
              </a:spcAft>
              <a:buNone/>
            </a:pPr>
            <a:endParaRPr lang="en-US" sz="2400" dirty="0">
              <a:latin typeface="Arial"/>
              <a:ea typeface="+mn-lt"/>
              <a:cs typeface="+mn-lt"/>
            </a:endParaRPr>
          </a:p>
          <a:p>
            <a:pPr marL="0" indent="0">
              <a:lnSpc>
                <a:spcPct val="110000"/>
              </a:lnSpc>
              <a:spcBef>
                <a:spcPts val="500"/>
              </a:spcBef>
              <a:spcAft>
                <a:spcPts val="500"/>
              </a:spcAft>
              <a:buNone/>
            </a:pPr>
            <a:endParaRPr lang="en-US" sz="2400" dirty="0">
              <a:latin typeface="Arial"/>
              <a:cs typeface="Calibri"/>
            </a:endParaRPr>
          </a:p>
        </p:txBody>
      </p:sp>
      <p:pic>
        <p:nvPicPr>
          <p:cNvPr id="3074" name="Picture 2" descr="Image of sticky notes">
            <a:extLst>
              <a:ext uri="{FF2B5EF4-FFF2-40B4-BE49-F238E27FC236}">
                <a16:creationId xmlns:a16="http://schemas.microsoft.com/office/drawing/2014/main" id="{47FB658A-8179-4DA2-B0CA-A9A03ED6B0DC}"/>
              </a:ext>
            </a:extLst>
          </p:cNvPr>
          <p:cNvPicPr>
            <a:picLocks noGrp="1" noChangeAspect="1" noChangeArrowheads="1"/>
          </p:cNvPicPr>
          <p:nvPr>
            <p:ph sz="quarter" idx="4"/>
          </p:nvPr>
        </p:nvPicPr>
        <p:blipFill rotWithShape="1">
          <a:blip r:embed="rId5">
            <a:extLst>
              <a:ext uri="{28A0092B-C50C-407E-A947-70E740481C1C}">
                <a14:useLocalDpi xmlns:a14="http://schemas.microsoft.com/office/drawing/2010/main" val="0"/>
              </a:ext>
            </a:extLst>
          </a:blip>
          <a:srcRect r="13841"/>
          <a:stretch/>
        </p:blipFill>
        <p:spPr bwMode="auto">
          <a:xfrm>
            <a:off x="6662058" y="1690688"/>
            <a:ext cx="2125517"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highlighter marking pens">
            <a:extLst>
              <a:ext uri="{FF2B5EF4-FFF2-40B4-BE49-F238E27FC236}">
                <a16:creationId xmlns:a16="http://schemas.microsoft.com/office/drawing/2014/main" id="{B2C62770-12BF-457D-8405-A083CEBF72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7575" y="3237947"/>
            <a:ext cx="22574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descr="recorded sound slide 6">
            <a:hlinkClick r:id="" action="ppaction://media"/>
            <a:extLst>
              <a:ext uri="{FF2B5EF4-FFF2-40B4-BE49-F238E27FC236}">
                <a16:creationId xmlns:a16="http://schemas.microsoft.com/office/drawing/2014/main" id="{C0865B40-42B2-4DCA-B91E-ECB1EAD6115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17008" y="5513711"/>
            <a:ext cx="609600" cy="609600"/>
          </a:xfrm>
          <a:prstGeom prst="rect">
            <a:avLst/>
          </a:prstGeom>
        </p:spPr>
      </p:pic>
    </p:spTree>
    <p:extLst>
      <p:ext uri="{BB962C8B-B14F-4D97-AF65-F5344CB8AC3E}">
        <p14:creationId xmlns:p14="http://schemas.microsoft.com/office/powerpoint/2010/main" val="7908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br>
              <a:rPr lang="en-US" dirty="0">
                <a:latin typeface="Arial"/>
                <a:cs typeface="Segoe UI"/>
              </a:rPr>
            </a:br>
            <a:r>
              <a:rPr lang="en-US" dirty="0">
                <a:latin typeface="Arial"/>
                <a:cs typeface="Segoe UI"/>
              </a:rPr>
              <a:t>Examples of No Tech or Low Tech</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36612" y="2197256"/>
            <a:ext cx="5157787" cy="4061653"/>
          </a:xfrm>
        </p:spPr>
        <p:txBody>
          <a:bodyPr vert="horz" lIns="91440" tIns="45720" rIns="91440" bIns="45720" rtlCol="0" anchor="t">
            <a:normAutofit fontScale="25000" lnSpcReduction="20000"/>
          </a:bodyPr>
          <a:lstStyle/>
          <a:p>
            <a:pPr>
              <a:lnSpc>
                <a:spcPct val="120000"/>
              </a:lnSpc>
              <a:spcBef>
                <a:spcPts val="500"/>
              </a:spcBef>
              <a:spcAft>
                <a:spcPts val="500"/>
              </a:spcAft>
            </a:pPr>
            <a:r>
              <a:rPr lang="en-US" sz="8000" dirty="0">
                <a:latin typeface="Arial"/>
                <a:ea typeface="+mn-lt"/>
                <a:cs typeface="+mn-lt"/>
              </a:rPr>
              <a:t>Graphic organizer</a:t>
            </a:r>
          </a:p>
          <a:p>
            <a:pPr>
              <a:lnSpc>
                <a:spcPct val="120000"/>
              </a:lnSpc>
              <a:spcBef>
                <a:spcPts val="500"/>
              </a:spcBef>
              <a:spcAft>
                <a:spcPts val="500"/>
              </a:spcAft>
            </a:pPr>
            <a:r>
              <a:rPr lang="en-US" sz="8000" dirty="0">
                <a:latin typeface="Arial"/>
                <a:ea typeface="+mn-lt"/>
                <a:cs typeface="+mn-lt"/>
              </a:rPr>
              <a:t>Visual schedules</a:t>
            </a:r>
          </a:p>
          <a:p>
            <a:pPr>
              <a:lnSpc>
                <a:spcPct val="120000"/>
              </a:lnSpc>
              <a:spcBef>
                <a:spcPts val="500"/>
              </a:spcBef>
              <a:spcAft>
                <a:spcPts val="500"/>
              </a:spcAft>
            </a:pPr>
            <a:r>
              <a:rPr lang="en-US" sz="8000" dirty="0">
                <a:latin typeface="Arial"/>
                <a:ea typeface="+mn-lt"/>
                <a:cs typeface="+mn-lt"/>
              </a:rPr>
              <a:t>Adapted pencil (weighted, fat, skinny, triangular, golf etc.)</a:t>
            </a:r>
          </a:p>
          <a:p>
            <a:pPr>
              <a:lnSpc>
                <a:spcPct val="120000"/>
              </a:lnSpc>
              <a:spcBef>
                <a:spcPts val="500"/>
              </a:spcBef>
              <a:spcAft>
                <a:spcPts val="500"/>
              </a:spcAft>
            </a:pPr>
            <a:r>
              <a:rPr lang="en-US" sz="8000" dirty="0">
                <a:latin typeface="Arial"/>
                <a:ea typeface="+mn-lt"/>
                <a:cs typeface="+mn-lt"/>
              </a:rPr>
              <a:t>Adaptive paper (graph, special spacing or texture, HWT etc.)</a:t>
            </a:r>
          </a:p>
          <a:p>
            <a:pPr>
              <a:lnSpc>
                <a:spcPct val="120000"/>
              </a:lnSpc>
              <a:spcBef>
                <a:spcPts val="500"/>
              </a:spcBef>
              <a:spcAft>
                <a:spcPts val="500"/>
              </a:spcAft>
            </a:pPr>
            <a:r>
              <a:rPr lang="en-US" sz="8000" dirty="0">
                <a:latin typeface="Arial"/>
                <a:ea typeface="+mn-lt"/>
                <a:cs typeface="+mn-lt"/>
              </a:rPr>
              <a:t>Pencil grip </a:t>
            </a:r>
          </a:p>
          <a:p>
            <a:pPr>
              <a:lnSpc>
                <a:spcPct val="120000"/>
              </a:lnSpc>
              <a:spcBef>
                <a:spcPts val="500"/>
              </a:spcBef>
              <a:spcAft>
                <a:spcPts val="500"/>
              </a:spcAft>
            </a:pPr>
            <a:r>
              <a:rPr lang="en-US" sz="8000" dirty="0">
                <a:latin typeface="Arial"/>
                <a:ea typeface="+mn-lt"/>
                <a:cs typeface="+mn-lt"/>
              </a:rPr>
              <a:t>Adapted eraser </a:t>
            </a:r>
          </a:p>
          <a:p>
            <a:pPr>
              <a:lnSpc>
                <a:spcPct val="120000"/>
              </a:lnSpc>
              <a:spcBef>
                <a:spcPts val="500"/>
              </a:spcBef>
              <a:spcAft>
                <a:spcPts val="500"/>
              </a:spcAft>
            </a:pPr>
            <a:r>
              <a:rPr lang="en-US" sz="8000" dirty="0">
                <a:latin typeface="Arial"/>
                <a:ea typeface="+mn-lt"/>
                <a:cs typeface="+mn-lt"/>
              </a:rPr>
              <a:t>Slant board </a:t>
            </a:r>
          </a:p>
          <a:p>
            <a:pPr>
              <a:lnSpc>
                <a:spcPct val="120000"/>
              </a:lnSpc>
              <a:spcBef>
                <a:spcPts val="500"/>
              </a:spcBef>
              <a:spcAft>
                <a:spcPts val="500"/>
              </a:spcAft>
            </a:pPr>
            <a:r>
              <a:rPr lang="en-US" sz="8000" dirty="0">
                <a:latin typeface="Arial"/>
                <a:ea typeface="+mn-lt"/>
                <a:cs typeface="+mn-lt"/>
              </a:rPr>
              <a:t>S</a:t>
            </a:r>
            <a:r>
              <a:rPr lang="en-US" sz="8000" dirty="0">
                <a:latin typeface="Arial"/>
                <a:cs typeface="Calibri"/>
              </a:rPr>
              <a:t>ticky notes (Post-it, etc.)</a:t>
            </a:r>
            <a:endParaRPr lang="en-US" sz="8000" dirty="0">
              <a:latin typeface="Arial"/>
              <a:cs typeface="Arial"/>
            </a:endParaRPr>
          </a:p>
          <a:p>
            <a:endParaRPr lang="en-US" dirty="0"/>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a:xfrm>
            <a:off x="6096000" y="2197257"/>
            <a:ext cx="5183188" cy="3684588"/>
          </a:xfrm>
        </p:spPr>
        <p:txBody>
          <a:bodyPr vert="horz" lIns="91440" tIns="45720" rIns="91440" bIns="45720" rtlCol="0" anchor="t">
            <a:noAutofit/>
          </a:bodyPr>
          <a:lstStyle/>
          <a:p>
            <a:pPr>
              <a:lnSpc>
                <a:spcPct val="100000"/>
              </a:lnSpc>
              <a:spcBef>
                <a:spcPts val="500"/>
              </a:spcBef>
              <a:spcAft>
                <a:spcPts val="500"/>
              </a:spcAft>
            </a:pPr>
            <a:r>
              <a:rPr lang="en-US" sz="2000" dirty="0">
                <a:latin typeface="Arial"/>
                <a:cs typeface="Calibri"/>
              </a:rPr>
              <a:t>Highlighter</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Squishy ball or sensory input (fidgets)</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Tactile ruler</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Velcro</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Page protector or colored transparency</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Binder clip (for grip for turning pages)</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Jumbo anything (text, materials, paper, etc.)</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Manipulatives</a:t>
            </a:r>
            <a:endParaRPr lang="en-US" sz="2000" dirty="0">
              <a:latin typeface="Arial"/>
              <a:ea typeface="+mn-lt"/>
              <a:cs typeface="+mn-lt"/>
            </a:endParaRPr>
          </a:p>
          <a:p>
            <a:endParaRPr lang="en-US" dirty="0">
              <a:ea typeface="+mn-lt"/>
              <a:cs typeface="+mn-lt"/>
            </a:endParaRPr>
          </a:p>
          <a:p>
            <a:pPr lvl="1"/>
            <a:endParaRPr lang="en-US" dirty="0">
              <a:cs typeface="Calibri"/>
            </a:endParaRPr>
          </a:p>
        </p:txBody>
      </p:sp>
      <p:pic>
        <p:nvPicPr>
          <p:cNvPr id="3" name="Recorded Sound" descr="recorded slide sound 7">
            <a:hlinkClick r:id="" action="ppaction://media"/>
            <a:extLst>
              <a:ext uri="{FF2B5EF4-FFF2-40B4-BE49-F238E27FC236}">
                <a16:creationId xmlns:a16="http://schemas.microsoft.com/office/drawing/2014/main" id="{9732D5F2-93AE-4BAF-A7AB-98E7F6529B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10496" y="5327424"/>
            <a:ext cx="609600" cy="609600"/>
          </a:xfrm>
          <a:prstGeom prst="rect">
            <a:avLst/>
          </a:prstGeom>
        </p:spPr>
      </p:pic>
    </p:spTree>
    <p:extLst>
      <p:ext uri="{BB962C8B-B14F-4D97-AF65-F5344CB8AC3E}">
        <p14:creationId xmlns:p14="http://schemas.microsoft.com/office/powerpoint/2010/main" val="282762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r>
              <a:rPr lang="en-US" dirty="0">
                <a:latin typeface="Arial"/>
                <a:cs typeface="Segoe UI"/>
              </a:rPr>
              <a:t>Mid Tech Assistive Technology</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39788" y="1959148"/>
            <a:ext cx="5157787" cy="3684588"/>
          </a:xfrm>
        </p:spPr>
        <p:txBody>
          <a:bodyPr vert="horz" lIns="91440" tIns="45720" rIns="91440" bIns="45720" rtlCol="0" anchor="t">
            <a:normAutofit/>
          </a:bodyPr>
          <a:lstStyle/>
          <a:p>
            <a:pPr marL="0" indent="0">
              <a:lnSpc>
                <a:spcPct val="100000"/>
              </a:lnSpc>
              <a:spcBef>
                <a:spcPts val="500"/>
              </a:spcBef>
              <a:spcAft>
                <a:spcPts val="500"/>
              </a:spcAft>
              <a:buNone/>
            </a:pPr>
            <a:r>
              <a:rPr lang="en-US" dirty="0">
                <a:latin typeface="Arial"/>
                <a:ea typeface="+mn-lt"/>
                <a:cs typeface="+mn-lt"/>
              </a:rPr>
              <a:t>Mid Tech Assistive Technology is not as complex or expensive as the high tech solutions. Although some training may be required, Mid Tech AT includes simple battery-powered items without computerized parts. </a:t>
            </a:r>
            <a:endParaRPr lang="en-US" dirty="0">
              <a:latin typeface="Arial"/>
              <a:cs typeface="Calibri"/>
            </a:endParaRPr>
          </a:p>
        </p:txBody>
      </p:sp>
      <p:pic>
        <p:nvPicPr>
          <p:cNvPr id="2050" name="Picture 2" descr="Image of manual wheelchair ">
            <a:extLst>
              <a:ext uri="{FF2B5EF4-FFF2-40B4-BE49-F238E27FC236}">
                <a16:creationId xmlns:a16="http://schemas.microsoft.com/office/drawing/2014/main" id="{5B864578-2DE6-4A32-A9DA-533796A08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2104" y="2148840"/>
            <a:ext cx="2526333" cy="256032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descr="recorded sound slide 8">
            <a:hlinkClick r:id="" action="ppaction://media"/>
            <a:extLst>
              <a:ext uri="{FF2B5EF4-FFF2-40B4-BE49-F238E27FC236}">
                <a16:creationId xmlns:a16="http://schemas.microsoft.com/office/drawing/2014/main" id="{6D83D0C0-FEAD-439B-A3F7-242C27376A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42612" y="5643736"/>
            <a:ext cx="609600" cy="609600"/>
          </a:xfrm>
          <a:prstGeom prst="rect">
            <a:avLst/>
          </a:prstGeom>
        </p:spPr>
      </p:pic>
    </p:spTree>
    <p:extLst>
      <p:ext uri="{BB962C8B-B14F-4D97-AF65-F5344CB8AC3E}">
        <p14:creationId xmlns:p14="http://schemas.microsoft.com/office/powerpoint/2010/main" val="362394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p:txBody>
          <a:bodyPr/>
          <a:lstStyle/>
          <a:p>
            <a:br>
              <a:rPr lang="en-US" dirty="0">
                <a:latin typeface="Arial"/>
                <a:cs typeface="Segoe UI"/>
              </a:rPr>
            </a:br>
            <a:r>
              <a:rPr lang="en-US" dirty="0">
                <a:latin typeface="Arial"/>
                <a:cs typeface="Segoe UI"/>
              </a:rPr>
              <a:t>Examples of Mid Tech</a:t>
            </a:r>
          </a:p>
        </p:txBody>
      </p:sp>
      <p:sp>
        <p:nvSpPr>
          <p:cNvPr id="10" name="Content Placeholder 9">
            <a:extLst>
              <a:ext uri="{FF2B5EF4-FFF2-40B4-BE49-F238E27FC236}">
                <a16:creationId xmlns:a16="http://schemas.microsoft.com/office/drawing/2014/main" id="{A8F7486A-DEEB-4784-8A76-B3CBA8A11421}"/>
              </a:ext>
            </a:extLst>
          </p:cNvPr>
          <p:cNvSpPr>
            <a:spLocks noGrp="1"/>
          </p:cNvSpPr>
          <p:nvPr>
            <p:ph sz="half" idx="2"/>
          </p:nvPr>
        </p:nvSpPr>
        <p:spPr>
          <a:xfrm>
            <a:off x="839788" y="2269685"/>
            <a:ext cx="5157787" cy="3684588"/>
          </a:xfrm>
        </p:spPr>
        <p:txBody>
          <a:bodyPr vert="horz" lIns="91440" tIns="45720" rIns="91440" bIns="45720" rtlCol="0" anchor="t">
            <a:normAutofit/>
          </a:bodyPr>
          <a:lstStyle/>
          <a:p>
            <a:pPr>
              <a:lnSpc>
                <a:spcPct val="100000"/>
              </a:lnSpc>
              <a:spcBef>
                <a:spcPts val="500"/>
              </a:spcBef>
              <a:spcAft>
                <a:spcPts val="500"/>
              </a:spcAft>
            </a:pPr>
            <a:r>
              <a:rPr lang="en-US" sz="2000" dirty="0">
                <a:latin typeface="Arial"/>
                <a:ea typeface="+mn-lt"/>
                <a:cs typeface="+mn-lt"/>
              </a:rPr>
              <a:t>Electrical device</a:t>
            </a:r>
            <a:endParaRPr lang="en-US" sz="2000" dirty="0">
              <a:latin typeface="Arial"/>
              <a:cs typeface="Calibri"/>
            </a:endParaRPr>
          </a:p>
          <a:p>
            <a:pPr>
              <a:lnSpc>
                <a:spcPct val="100000"/>
              </a:lnSpc>
              <a:spcBef>
                <a:spcPts val="500"/>
              </a:spcBef>
              <a:spcAft>
                <a:spcPts val="500"/>
              </a:spcAft>
            </a:pPr>
            <a:r>
              <a:rPr lang="en-US" sz="2000" dirty="0">
                <a:latin typeface="Arial"/>
                <a:ea typeface="+mn-lt"/>
                <a:cs typeface="+mn-lt"/>
              </a:rPr>
              <a:t>Screen magnifier</a:t>
            </a:r>
            <a:endParaRPr lang="en-US" sz="2000" dirty="0">
              <a:latin typeface="Arial"/>
              <a:cs typeface="Calibri"/>
            </a:endParaRPr>
          </a:p>
          <a:p>
            <a:pPr>
              <a:lnSpc>
                <a:spcPct val="100000"/>
              </a:lnSpc>
              <a:spcBef>
                <a:spcPts val="500"/>
              </a:spcBef>
              <a:spcAft>
                <a:spcPts val="500"/>
              </a:spcAft>
            </a:pPr>
            <a:r>
              <a:rPr lang="en-US" sz="2000" dirty="0">
                <a:latin typeface="Arial"/>
                <a:ea typeface="+mn-lt"/>
                <a:cs typeface="+mn-lt"/>
              </a:rPr>
              <a:t>Audio book</a:t>
            </a:r>
            <a:endParaRPr lang="en-US" sz="2000" dirty="0">
              <a:latin typeface="Arial"/>
              <a:cs typeface="Calibri"/>
            </a:endParaRPr>
          </a:p>
          <a:p>
            <a:pPr>
              <a:lnSpc>
                <a:spcPct val="100000"/>
              </a:lnSpc>
              <a:spcBef>
                <a:spcPts val="500"/>
              </a:spcBef>
              <a:spcAft>
                <a:spcPts val="500"/>
              </a:spcAft>
            </a:pPr>
            <a:r>
              <a:rPr lang="en-US" sz="2000" dirty="0">
                <a:latin typeface="Arial"/>
                <a:ea typeface="+mn-lt"/>
                <a:cs typeface="+mn-lt"/>
              </a:rPr>
              <a:t>Adapted cd player/music player</a:t>
            </a:r>
            <a:endParaRPr lang="en-US" sz="2000" dirty="0">
              <a:latin typeface="Arial"/>
              <a:cs typeface="Calibri"/>
            </a:endParaRPr>
          </a:p>
          <a:p>
            <a:pPr>
              <a:lnSpc>
                <a:spcPct val="100000"/>
              </a:lnSpc>
              <a:spcBef>
                <a:spcPts val="500"/>
              </a:spcBef>
              <a:spcAft>
                <a:spcPts val="500"/>
              </a:spcAft>
            </a:pPr>
            <a:r>
              <a:rPr lang="en-US" sz="2000" dirty="0">
                <a:latin typeface="Arial"/>
                <a:ea typeface="+mn-lt"/>
                <a:cs typeface="+mn-lt"/>
              </a:rPr>
              <a:t>Voice amplification</a:t>
            </a:r>
            <a:endParaRPr lang="en-US" sz="2000" dirty="0">
              <a:latin typeface="Arial"/>
              <a:cs typeface="Calibri"/>
            </a:endParaRPr>
          </a:p>
          <a:p>
            <a:pPr>
              <a:lnSpc>
                <a:spcPct val="100000"/>
              </a:lnSpc>
              <a:spcBef>
                <a:spcPts val="500"/>
              </a:spcBef>
              <a:spcAft>
                <a:spcPts val="500"/>
              </a:spcAft>
            </a:pPr>
            <a:r>
              <a:rPr lang="en-US" sz="2000" dirty="0">
                <a:latin typeface="Arial"/>
                <a:ea typeface="+mn-lt"/>
                <a:cs typeface="+mn-lt"/>
              </a:rPr>
              <a:t>Scooter</a:t>
            </a:r>
            <a:endParaRPr lang="en-US" sz="2000" dirty="0">
              <a:latin typeface="Arial"/>
              <a:cs typeface="Calibri"/>
            </a:endParaRPr>
          </a:p>
          <a:p>
            <a:pPr>
              <a:lnSpc>
                <a:spcPct val="100000"/>
              </a:lnSpc>
              <a:spcBef>
                <a:spcPts val="500"/>
              </a:spcBef>
              <a:spcAft>
                <a:spcPts val="500"/>
              </a:spcAft>
            </a:pPr>
            <a:r>
              <a:rPr lang="en-US" sz="2000" dirty="0">
                <a:latin typeface="Arial"/>
                <a:ea typeface="+mn-lt"/>
                <a:cs typeface="+mn-lt"/>
              </a:rPr>
              <a:t>Gait trainer</a:t>
            </a:r>
            <a:endParaRPr lang="en-US" sz="2000" dirty="0">
              <a:latin typeface="Arial"/>
              <a:cs typeface="Calibri"/>
            </a:endParaRPr>
          </a:p>
          <a:p>
            <a:pPr>
              <a:lnSpc>
                <a:spcPct val="100000"/>
              </a:lnSpc>
              <a:spcBef>
                <a:spcPts val="500"/>
              </a:spcBef>
              <a:spcAft>
                <a:spcPts val="500"/>
              </a:spcAft>
            </a:pPr>
            <a:r>
              <a:rPr lang="en-US" sz="2000" dirty="0">
                <a:latin typeface="Arial"/>
                <a:ea typeface="+mn-lt"/>
                <a:cs typeface="+mn-lt"/>
              </a:rPr>
              <a:t>Wheelchair</a:t>
            </a:r>
            <a:endParaRPr lang="en-US" sz="2000" dirty="0">
              <a:latin typeface="Arial"/>
              <a:cs typeface="Calibri"/>
            </a:endParaRPr>
          </a:p>
          <a:p>
            <a:endParaRPr lang="en-US" dirty="0">
              <a:latin typeface="Arial"/>
              <a:cs typeface="Calibri"/>
            </a:endParaRPr>
          </a:p>
        </p:txBody>
      </p:sp>
      <p:sp>
        <p:nvSpPr>
          <p:cNvPr id="12" name="Content Placeholder 11">
            <a:extLst>
              <a:ext uri="{FF2B5EF4-FFF2-40B4-BE49-F238E27FC236}">
                <a16:creationId xmlns:a16="http://schemas.microsoft.com/office/drawing/2014/main" id="{64C1446A-092E-4DBA-B14E-77C03139EFFF}"/>
              </a:ext>
            </a:extLst>
          </p:cNvPr>
          <p:cNvSpPr>
            <a:spLocks noGrp="1"/>
          </p:cNvSpPr>
          <p:nvPr>
            <p:ph sz="quarter" idx="4"/>
          </p:nvPr>
        </p:nvSpPr>
        <p:spPr>
          <a:xfrm>
            <a:off x="6169024" y="2269685"/>
            <a:ext cx="5183188" cy="3684588"/>
          </a:xfrm>
        </p:spPr>
        <p:txBody>
          <a:bodyPr vert="horz" lIns="91440" tIns="45720" rIns="91440" bIns="45720" rtlCol="0" anchor="t">
            <a:noAutofit/>
          </a:bodyPr>
          <a:lstStyle/>
          <a:p>
            <a:pPr>
              <a:lnSpc>
                <a:spcPct val="100000"/>
              </a:lnSpc>
              <a:spcBef>
                <a:spcPts val="500"/>
              </a:spcBef>
              <a:spcAft>
                <a:spcPts val="500"/>
              </a:spcAft>
            </a:pPr>
            <a:r>
              <a:rPr lang="en-US" sz="2000" dirty="0">
                <a:latin typeface="Arial"/>
                <a:cs typeface="Calibri"/>
              </a:rPr>
              <a:t>Braille translation software</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Switch adapted games or toys</a:t>
            </a:r>
            <a:endParaRPr lang="en-US" sz="2000" dirty="0">
              <a:latin typeface="Arial"/>
              <a:ea typeface="+mn-lt"/>
              <a:cs typeface="+mn-lt"/>
            </a:endParaRPr>
          </a:p>
          <a:p>
            <a:pPr>
              <a:lnSpc>
                <a:spcPct val="100000"/>
              </a:lnSpc>
              <a:spcBef>
                <a:spcPts val="500"/>
              </a:spcBef>
              <a:spcAft>
                <a:spcPts val="500"/>
              </a:spcAft>
            </a:pPr>
            <a:r>
              <a:rPr lang="en-US" sz="2000" dirty="0">
                <a:latin typeface="Arial"/>
                <a:ea typeface="+mn-lt"/>
                <a:cs typeface="+mn-lt"/>
              </a:rPr>
              <a:t>Closed Caption Televisions (CCTV)</a:t>
            </a:r>
          </a:p>
          <a:p>
            <a:pPr>
              <a:lnSpc>
                <a:spcPct val="100000"/>
              </a:lnSpc>
              <a:spcBef>
                <a:spcPts val="500"/>
              </a:spcBef>
              <a:spcAft>
                <a:spcPts val="500"/>
              </a:spcAft>
            </a:pPr>
            <a:r>
              <a:rPr lang="en-US" sz="2000" dirty="0">
                <a:latin typeface="Arial"/>
                <a:cs typeface="Calibri"/>
              </a:rPr>
              <a:t>Adapted seating (bouncy ball, chairs with seat belts)</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Adapted keyboard or mouse</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Calculator</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Electronic speller or dictionary</a:t>
            </a:r>
            <a:endParaRPr lang="en-US" sz="2000" dirty="0">
              <a:latin typeface="Arial"/>
              <a:ea typeface="+mn-lt"/>
              <a:cs typeface="+mn-lt"/>
            </a:endParaRPr>
          </a:p>
          <a:p>
            <a:pPr>
              <a:lnSpc>
                <a:spcPct val="100000"/>
              </a:lnSpc>
              <a:spcBef>
                <a:spcPts val="500"/>
              </a:spcBef>
              <a:spcAft>
                <a:spcPts val="500"/>
              </a:spcAft>
            </a:pPr>
            <a:r>
              <a:rPr lang="en-US" sz="2000" dirty="0">
                <a:latin typeface="Arial"/>
                <a:cs typeface="Calibri"/>
              </a:rPr>
              <a:t>Word prediction software</a:t>
            </a:r>
            <a:endParaRPr lang="en-US" sz="2000" dirty="0">
              <a:latin typeface="Arial"/>
              <a:ea typeface="+mn-lt"/>
              <a:cs typeface="+mn-lt"/>
            </a:endParaRPr>
          </a:p>
          <a:p>
            <a:endParaRPr lang="en-US" dirty="0">
              <a:cs typeface="Calibri"/>
            </a:endParaRPr>
          </a:p>
          <a:p>
            <a:pPr lvl="1"/>
            <a:endParaRPr lang="en-US" dirty="0"/>
          </a:p>
        </p:txBody>
      </p:sp>
      <p:pic>
        <p:nvPicPr>
          <p:cNvPr id="3" name="Recorded Sound" descr="recorded sound slide 9">
            <a:hlinkClick r:id="" action="ppaction://media"/>
            <a:extLst>
              <a:ext uri="{FF2B5EF4-FFF2-40B4-BE49-F238E27FC236}">
                <a16:creationId xmlns:a16="http://schemas.microsoft.com/office/drawing/2014/main" id="{480F0913-DC88-4FF5-9E64-2A576B34E1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2612" y="5431383"/>
            <a:ext cx="609600" cy="609600"/>
          </a:xfrm>
          <a:prstGeom prst="rect">
            <a:avLst/>
          </a:prstGeom>
        </p:spPr>
      </p:pic>
    </p:spTree>
    <p:extLst>
      <p:ext uri="{BB962C8B-B14F-4D97-AF65-F5344CB8AC3E}">
        <p14:creationId xmlns:p14="http://schemas.microsoft.com/office/powerpoint/2010/main" val="40354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3.xml><?xml version="1.0" encoding="utf-8"?>
<ds:datastoreItem xmlns:ds="http://schemas.openxmlformats.org/officeDocument/2006/customXml" ds:itemID="{03C7D9E6-B0D9-433E-BD46-EB60F64F4DA8}">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1af3243-3dd4-4a8d-8c0d-dd76da1f02a5"/>
    <ds:schemaRef ds:uri="http://purl.org/dc/elements/1.1/"/>
    <ds:schemaRef ds:uri="http://schemas.microsoft.com/office/2006/metadata/properties"/>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806</Words>
  <Application>Microsoft Office PowerPoint</Application>
  <PresentationFormat>Widescreen</PresentationFormat>
  <Paragraphs>197</Paragraphs>
  <Slides>15</Slides>
  <Notes>15</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Franklin Gothic Book</vt:lpstr>
      <vt:lpstr>Segoe UI</vt:lpstr>
      <vt:lpstr>Office Theme</vt:lpstr>
      <vt:lpstr>Appendix IV:  Assistive Technology</vt:lpstr>
      <vt:lpstr>Assistive Technology</vt:lpstr>
      <vt:lpstr>What is Assistive Technology?</vt:lpstr>
      <vt:lpstr>Assistive Technology Definitions</vt:lpstr>
      <vt:lpstr>Types of Assistive Technology </vt:lpstr>
      <vt:lpstr>No Tech and Low Tech</vt:lpstr>
      <vt:lpstr> Examples of No Tech or Low Tech</vt:lpstr>
      <vt:lpstr>Mid Tech Assistive Technology</vt:lpstr>
      <vt:lpstr> Examples of Mid Tech</vt:lpstr>
      <vt:lpstr>High Tech Assistive Technology</vt:lpstr>
      <vt:lpstr> Examples of High Tech Assistive Technology</vt:lpstr>
      <vt:lpstr> Technology Assessments</vt:lpstr>
      <vt:lpstr>What is an assistive technology assessment? </vt:lpstr>
      <vt:lpstr>North Carolina Assistive Technology Program </vt:lpstr>
      <vt:lpstr>Module 15 Assistive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Appendix IV: Technology</dc:title>
  <dc:creator/>
  <cp:lastModifiedBy/>
  <cp:revision>234</cp:revision>
  <dcterms:created xsi:type="dcterms:W3CDTF">2019-05-21T13:36:45Z</dcterms:created>
  <dcterms:modified xsi:type="dcterms:W3CDTF">2019-06-24T15:43:53Z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