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chingvisuallyimpaired.com/vision-classification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ed.gov/about/offices/list/ovae/pi/AdultEd/disvisual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vernormorehead.net/" TargetMode="External"/><Relationship Id="rId3" Type="http://schemas.openxmlformats.org/officeDocument/2006/relationships/hyperlink" Target="https://www.clb.org/" TargetMode="External"/><Relationship Id="rId7" Type="http://schemas.openxmlformats.org/officeDocument/2006/relationships/hyperlink" Target="https://nclionsinc.org/services-for-the-blind-and-visually-impaired/" TargetMode="External"/><Relationship Id="rId2" Type="http://schemas.openxmlformats.org/officeDocument/2006/relationships/hyperlink" Target="https://www2.ed.gov/about/offices/list/ovae/pi/AdultEd/disvisual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dhhs.gov/divisions/dsb" TargetMode="External"/><Relationship Id="rId5" Type="http://schemas.openxmlformats.org/officeDocument/2006/relationships/hyperlink" Target="https://www.hadley.edu/braillecourses.asp" TargetMode="External"/><Relationship Id="rId4" Type="http://schemas.openxmlformats.org/officeDocument/2006/relationships/hyperlink" Target="https://nei.nih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6B30-552C-4386-BC19-A9A06E1144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Serving persons with vision impairments</a:t>
            </a:r>
          </a:p>
        </p:txBody>
      </p:sp>
    </p:spTree>
    <p:extLst>
      <p:ext uri="{BB962C8B-B14F-4D97-AF65-F5344CB8AC3E}">
        <p14:creationId xmlns:p14="http://schemas.microsoft.com/office/powerpoint/2010/main" val="249505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3E9EE-3079-4C77-ADCB-09C53733B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C4D50-BDDA-43B3-83FF-515C19C7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the degrees of vision impairment</a:t>
            </a:r>
          </a:p>
          <a:p>
            <a:r>
              <a:rPr lang="en-US" dirty="0"/>
              <a:t>Identifying accommodations</a:t>
            </a:r>
          </a:p>
          <a:p>
            <a:r>
              <a:rPr lang="en-US" dirty="0"/>
              <a:t>Identifying resources for persons with vision impairments</a:t>
            </a:r>
          </a:p>
          <a:p>
            <a:r>
              <a:rPr lang="en-US" dirty="0"/>
              <a:t>Identifying training for instructors and support personnel</a:t>
            </a:r>
          </a:p>
          <a:p>
            <a:r>
              <a:rPr lang="en-US" dirty="0"/>
              <a:t>ADA compliance needs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94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62AB7-185D-41C8-809D-9FB43EB1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a vision Impairment?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B3A6C-2AD2-4F99-9009-75252E40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Vision impairment is the significant loss of vision in both eyes that cannot be corrected with glasses (Statewide Vision Resource Center</a:t>
            </a:r>
          </a:p>
          <a:p>
            <a:pPr marL="0" indent="0">
              <a:buNone/>
            </a:pPr>
            <a:r>
              <a:rPr lang="en-US" u="sng" dirty="0"/>
              <a:t>Two main categories of vision impairment:</a:t>
            </a:r>
          </a:p>
          <a:p>
            <a:r>
              <a:rPr lang="en-US" dirty="0"/>
              <a:t>Low vision also often referred to as partially sighted</a:t>
            </a:r>
          </a:p>
          <a:p>
            <a:r>
              <a:rPr lang="en-US" dirty="0"/>
              <a:t>Blind – no light perception</a:t>
            </a:r>
          </a:p>
          <a:p>
            <a:r>
              <a:rPr lang="en-US" dirty="0"/>
              <a:t>Congenital – vision loss present at birth</a:t>
            </a:r>
          </a:p>
          <a:p>
            <a:r>
              <a:rPr lang="en-US" dirty="0"/>
              <a:t>Adventitious- Degenerative condition later in live due to illness or accident</a:t>
            </a:r>
          </a:p>
          <a:p>
            <a:pPr marL="0" indent="0" algn="ctr">
              <a:buNone/>
            </a:pPr>
            <a:r>
              <a:rPr lang="en-US" b="1" u="sng" dirty="0"/>
              <a:t>Generalizations about visual functioning cannot be made on the diagnosed eye condition only.</a:t>
            </a:r>
          </a:p>
        </p:txBody>
      </p:sp>
    </p:spTree>
    <p:extLst>
      <p:ext uri="{BB962C8B-B14F-4D97-AF65-F5344CB8AC3E}">
        <p14:creationId xmlns:p14="http://schemas.microsoft.com/office/powerpoint/2010/main" val="213306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93AA-675E-4365-9C53-A1C0C39E2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World Health Organization Classifications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D08DA-096D-4295-BA49-FC8A99333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37190"/>
            <a:ext cx="9603275" cy="4144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When the vision in the better eye with BEST POSSIBLE glasses correction is: </a:t>
            </a:r>
          </a:p>
          <a:p>
            <a:r>
              <a:rPr lang="en-US" dirty="0"/>
              <a:t>20/30 to 20/60 is considered mild vision loss, or </a:t>
            </a:r>
            <a:r>
              <a:rPr lang="en-US" b="1" dirty="0"/>
              <a:t>near-normal vision</a:t>
            </a:r>
            <a:endParaRPr lang="en-US" dirty="0"/>
          </a:p>
          <a:p>
            <a:r>
              <a:rPr lang="en-US" dirty="0"/>
              <a:t>20/70 to 20/160 is considered moderate visual impairment, or </a:t>
            </a:r>
            <a:r>
              <a:rPr lang="en-US" b="1" dirty="0"/>
              <a:t>moderate low vision</a:t>
            </a:r>
            <a:endParaRPr lang="en-US" dirty="0"/>
          </a:p>
          <a:p>
            <a:r>
              <a:rPr lang="en-US" dirty="0"/>
              <a:t>20/200 to 20/400 is considered severe visual impairment, or </a:t>
            </a:r>
            <a:r>
              <a:rPr lang="en-US" b="1" dirty="0"/>
              <a:t>severe low vision. </a:t>
            </a:r>
            <a:r>
              <a:rPr lang="en-US" dirty="0"/>
              <a:t>In the United states, a person with 20/200 in the BETTER eye is considered</a:t>
            </a:r>
            <a:r>
              <a:rPr lang="en-US" b="1" dirty="0"/>
              <a:t> legally blind</a:t>
            </a:r>
            <a:r>
              <a:rPr lang="en-US" dirty="0"/>
              <a:t>.</a:t>
            </a:r>
          </a:p>
          <a:p>
            <a:r>
              <a:rPr lang="en-US" dirty="0"/>
              <a:t>20/500 to 20/1,000 is considered profound visual impairment, or </a:t>
            </a:r>
            <a:r>
              <a:rPr lang="en-US" b="1" dirty="0"/>
              <a:t>profound low vision</a:t>
            </a:r>
            <a:endParaRPr lang="en-US" dirty="0"/>
          </a:p>
          <a:p>
            <a:r>
              <a:rPr lang="en-US" dirty="0"/>
              <a:t>less than 20/1,000 is considered near-total visual impairment, or </a:t>
            </a:r>
            <a:r>
              <a:rPr lang="en-US" b="1" dirty="0"/>
              <a:t>near total blindness</a:t>
            </a:r>
            <a:endParaRPr lang="en-US" dirty="0"/>
          </a:p>
          <a:p>
            <a:r>
              <a:rPr lang="en-US" dirty="0"/>
              <a:t>no light perception is considered total visual impairment, or </a:t>
            </a:r>
            <a:r>
              <a:rPr lang="en-US" b="1" dirty="0"/>
              <a:t>total blindness.</a:t>
            </a:r>
          </a:p>
          <a:p>
            <a:pPr marL="0" indent="0">
              <a:buNone/>
            </a:pPr>
            <a:r>
              <a:rPr lang="en-US" dirty="0"/>
              <a:t>Resource link: </a:t>
            </a:r>
            <a:r>
              <a:rPr lang="en-US" dirty="0">
                <a:hlinkClick r:id="rId2" tooltip="resource for persons teaching visually impaired persons"/>
              </a:rPr>
              <a:t>https://www.teachingvisuallyimpaired.com/vision-classifications.html</a:t>
            </a:r>
            <a:r>
              <a:rPr lang="en-US" dirty="0"/>
              <a:t> (opens in new window)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7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7634-5E9A-4B74-82F5-0280EC0D9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Low Vison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779B4-F63F-432D-8449-C91196D1B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Persons with low vison often can use print materials with the assistance of special equipment such as magnifiers or with adaptations like large print.</a:t>
            </a:r>
          </a:p>
          <a:p>
            <a:r>
              <a:rPr lang="en-US" dirty="0"/>
              <a:t>Persons with low vision should be encouraged to use their residual vision if possible.</a:t>
            </a:r>
          </a:p>
          <a:p>
            <a:r>
              <a:rPr lang="en-US" dirty="0"/>
              <a:t>Print material should be adapted to their need through enlarging print to their need.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3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1BC71-4183-4667-9215-C4F5483C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Blind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5ACE8-E85A-4B87-A639-4C87E3E5B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Legally Blind includes persons with some limited vision and persons who have no light perception and are considered Blind. The term legally blind is a legal term used to aid in the identification of services.</a:t>
            </a:r>
          </a:p>
          <a:p>
            <a:r>
              <a:rPr lang="en-US" dirty="0"/>
              <a:t>Persons with no light perceptions or very minimal vision often use alternative means of print such as brail and/or screen readers.</a:t>
            </a:r>
          </a:p>
        </p:txBody>
      </p:sp>
    </p:spTree>
    <p:extLst>
      <p:ext uri="{BB962C8B-B14F-4D97-AF65-F5344CB8AC3E}">
        <p14:creationId xmlns:p14="http://schemas.microsoft.com/office/powerpoint/2010/main" val="399964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7B12C-6FFF-4681-9799-3E3F82B1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Visual impairments and Blindness in adult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C2CD-E379-4A3D-9D13-C89959DC4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Adult learners can present at all degrees of visual impairments.</a:t>
            </a:r>
          </a:p>
          <a:p>
            <a:pPr marL="0" indent="0">
              <a:buNone/>
            </a:pPr>
            <a:r>
              <a:rPr lang="en-US" dirty="0"/>
              <a:t>Barriers to learning:</a:t>
            </a:r>
          </a:p>
          <a:p>
            <a:r>
              <a:rPr lang="en-US" dirty="0"/>
              <a:t>Lack of access to print educational material</a:t>
            </a:r>
          </a:p>
          <a:p>
            <a:r>
              <a:rPr lang="en-US" dirty="0"/>
              <a:t>Lack of access to technology</a:t>
            </a:r>
          </a:p>
          <a:p>
            <a:r>
              <a:rPr lang="en-US" dirty="0"/>
              <a:t>Lack of access to training related to overcoming barriers to impairments</a:t>
            </a:r>
          </a:p>
          <a:p>
            <a:pPr marL="0" indent="0">
              <a:buNone/>
            </a:pPr>
            <a:r>
              <a:rPr lang="en-US" dirty="0"/>
              <a:t>Please go to resource: </a:t>
            </a:r>
            <a:r>
              <a:rPr lang="en-US" dirty="0">
                <a:hlinkClick r:id="rId2" tooltip="OVAE site for vision impairments"/>
              </a:rPr>
              <a:t>https://www2.ed.gov/about/offices/list/ovae/pi/AdultEd/disvisual.html</a:t>
            </a:r>
            <a:r>
              <a:rPr lang="en-US" dirty="0"/>
              <a:t> (opens in new window)</a:t>
            </a:r>
          </a:p>
        </p:txBody>
      </p:sp>
    </p:spTree>
    <p:extLst>
      <p:ext uri="{BB962C8B-B14F-4D97-AF65-F5344CB8AC3E}">
        <p14:creationId xmlns:p14="http://schemas.microsoft.com/office/powerpoint/2010/main" val="4125238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352A0-7AF6-48D9-9B5E-FE40677E8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Helpful modifications/Assistance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FE4B9-B46F-4B91-BBF3-293B3D442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Adaptive Technologies (access to computers with appropriate modifications, screen readers etc.)</a:t>
            </a:r>
          </a:p>
          <a:p>
            <a:r>
              <a:rPr lang="en-US" dirty="0"/>
              <a:t>Assistive devices (recorders etc.)</a:t>
            </a:r>
          </a:p>
          <a:p>
            <a:r>
              <a:rPr lang="en-US" dirty="0"/>
              <a:t>Large print </a:t>
            </a:r>
          </a:p>
          <a:p>
            <a:r>
              <a:rPr lang="en-US" dirty="0"/>
              <a:t>Learning environment modifications (changed lighting etc.)</a:t>
            </a:r>
          </a:p>
          <a:p>
            <a:r>
              <a:rPr lang="en-US" dirty="0"/>
              <a:t>Brail materials</a:t>
            </a:r>
          </a:p>
          <a:p>
            <a:r>
              <a:rPr lang="en-US" dirty="0"/>
              <a:t>Recorded text/books</a:t>
            </a:r>
          </a:p>
          <a:p>
            <a:pPr marL="0" indent="0" algn="ctr">
              <a:buNone/>
            </a:pPr>
            <a:r>
              <a:rPr lang="en-US" b="1" u="sng" dirty="0"/>
              <a:t>Colleges and Universities are responsible under the ADA to provide reasonable accommodations and modifications to enable persons with vision impairments to become effective learners.</a:t>
            </a:r>
          </a:p>
        </p:txBody>
      </p:sp>
    </p:spTree>
    <p:extLst>
      <p:ext uri="{BB962C8B-B14F-4D97-AF65-F5344CB8AC3E}">
        <p14:creationId xmlns:p14="http://schemas.microsoft.com/office/powerpoint/2010/main" val="2166792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51F45-4DB3-4DEB-ABFF-68185F6A6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1FF19-99C5-4475-BA4B-C5306D6E3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314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Visual Impairments and Blindness in Adult Education (2007). Retrieved from </a:t>
            </a:r>
            <a:r>
              <a:rPr lang="en-US" dirty="0">
                <a:hlinkClick r:id="rId2" tooltip="Adult education and Vison Impairments"/>
              </a:rPr>
              <a:t>https://www2.ed.gov/about/offices/list/ovae/pi/AdultEd/disvisual.html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Columbia Lighthouse for the Blind (2019). Website </a:t>
            </a:r>
            <a:r>
              <a:rPr lang="en-US" dirty="0">
                <a:hlinkClick r:id="rId3" tooltip="Resources "/>
              </a:rPr>
              <a:t>https://www.clb.org/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National Eye Institute (2019). Website </a:t>
            </a:r>
            <a:r>
              <a:rPr lang="en-US" dirty="0">
                <a:hlinkClick r:id="rId4" tooltip="resources"/>
              </a:rPr>
              <a:t>https://nei.nih.gov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Hadley School for the Blind (2019). Website </a:t>
            </a:r>
            <a:r>
              <a:rPr lang="en-US" dirty="0">
                <a:hlinkClick r:id="rId5" tooltip="training resources"/>
              </a:rPr>
              <a:t>https://www.hadley.edu/braillecourses.asp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NCDHHS (2019). Services for the Blind link </a:t>
            </a:r>
            <a:r>
              <a:rPr lang="en-US" dirty="0">
                <a:hlinkClick r:id="rId6" tooltip="general resources"/>
              </a:rPr>
              <a:t>https://www.ncdhhs.gov/divisions/dsb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North Carolina Lions, Inc (2019). Website </a:t>
            </a:r>
            <a:r>
              <a:rPr lang="en-US" dirty="0">
                <a:hlinkClick r:id="rId7" tooltip="non profit providing resources"/>
              </a:rPr>
              <a:t>https://nclionsinc.org/services-for-the-blind-and-visually-impaired/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Governor Morehead School (2019). Website </a:t>
            </a:r>
            <a:r>
              <a:rPr lang="en-US" dirty="0">
                <a:hlinkClick r:id="rId8" tooltip="educational resources"/>
              </a:rPr>
              <a:t>https://www.governormorehead.net/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565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3033</TotalTime>
  <Words>532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Serving persons with vision impairments</vt:lpstr>
      <vt:lpstr>Objectives</vt:lpstr>
      <vt:lpstr>What is a vision Impairment?</vt:lpstr>
      <vt:lpstr>World Health Organization Classifications</vt:lpstr>
      <vt:lpstr>Low Vison</vt:lpstr>
      <vt:lpstr>Blind</vt:lpstr>
      <vt:lpstr>Visual impairments and Blindness in adult education</vt:lpstr>
      <vt:lpstr>Helpful modifications/Assistance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Serving persons with vision impairments</dc:title>
  <dc:creator>Margarete Morley</dc:creator>
  <cp:lastModifiedBy>Trudie Hughes</cp:lastModifiedBy>
  <cp:revision>11</cp:revision>
  <dcterms:created xsi:type="dcterms:W3CDTF">2019-08-21T16:50:49Z</dcterms:created>
  <dcterms:modified xsi:type="dcterms:W3CDTF">2019-08-28T17:22:54Z</dcterms:modified>
</cp:coreProperties>
</file>