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handoutMasterIdLst>
    <p:handoutMasterId r:id="rId33"/>
  </p:handoutMasterIdLst>
  <p:sldIdLst>
    <p:sldId id="256" r:id="rId5"/>
    <p:sldId id="257" r:id="rId6"/>
    <p:sldId id="278" r:id="rId7"/>
    <p:sldId id="264" r:id="rId8"/>
    <p:sldId id="263" r:id="rId9"/>
    <p:sldId id="277" r:id="rId10"/>
    <p:sldId id="285" r:id="rId11"/>
    <p:sldId id="267" r:id="rId12"/>
    <p:sldId id="265" r:id="rId13"/>
    <p:sldId id="271" r:id="rId14"/>
    <p:sldId id="276" r:id="rId15"/>
    <p:sldId id="266" r:id="rId16"/>
    <p:sldId id="286" r:id="rId17"/>
    <p:sldId id="275" r:id="rId18"/>
    <p:sldId id="272" r:id="rId19"/>
    <p:sldId id="273" r:id="rId20"/>
    <p:sldId id="279" r:id="rId21"/>
    <p:sldId id="280" r:id="rId22"/>
    <p:sldId id="281" r:id="rId23"/>
    <p:sldId id="282" r:id="rId24"/>
    <p:sldId id="283" r:id="rId25"/>
    <p:sldId id="284" r:id="rId26"/>
    <p:sldId id="268" r:id="rId27"/>
    <p:sldId id="269" r:id="rId28"/>
    <p:sldId id="270" r:id="rId29"/>
    <p:sldId id="260" r:id="rId30"/>
    <p:sldId id="287" r:id="rId3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4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4E1263-FEA8-4FB9-A798-AAD83AAFA15D}" v="118" dt="2020-03-10T11:42:00.4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0611" autoAdjust="0"/>
  </p:normalViewPr>
  <p:slideViewPr>
    <p:cSldViewPr snapToGrid="0">
      <p:cViewPr varScale="1">
        <p:scale>
          <a:sx n="58" d="100"/>
          <a:sy n="58" d="100"/>
        </p:scale>
        <p:origin x="1182" y="66"/>
      </p:cViewPr>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42E16DA-AE92-41F3-A972-67A8A1EE892D}"/>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A4611FC4-7A40-44AF-AC8A-2B83D46F9BD1}"/>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5F0FB01B-AC03-48CE-9749-E87E157AD8E0}" type="datetimeFigureOut">
              <a:rPr lang="en-US" smtClean="0"/>
              <a:t>4/28/2020</a:t>
            </a:fld>
            <a:endParaRPr lang="en-US"/>
          </a:p>
        </p:txBody>
      </p:sp>
      <p:sp>
        <p:nvSpPr>
          <p:cNvPr id="4" name="Footer Placeholder 3">
            <a:extLst>
              <a:ext uri="{FF2B5EF4-FFF2-40B4-BE49-F238E27FC236}">
                <a16:creationId xmlns:a16="http://schemas.microsoft.com/office/drawing/2014/main" id="{072A4244-54B4-4EB8-9CDE-CF43C6F37996}"/>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4A8AA36-BA03-4AFF-A5D1-5F0CD995BB5F}"/>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AF84A48-4A92-4705-B42A-892D7A367056}" type="slidenum">
              <a:rPr lang="en-US" smtClean="0"/>
              <a:t>‹#›</a:t>
            </a:fld>
            <a:endParaRPr lang="en-US"/>
          </a:p>
        </p:txBody>
      </p:sp>
    </p:spTree>
    <p:extLst>
      <p:ext uri="{BB962C8B-B14F-4D97-AF65-F5344CB8AC3E}">
        <p14:creationId xmlns:p14="http://schemas.microsoft.com/office/powerpoint/2010/main" val="20531551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3F25E46-6097-44CE-BF34-26B8584FB24F}" type="datetimeFigureOut">
              <a:rPr lang="en-US" smtClean="0"/>
              <a:t>4/28/2020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5BD7A5C-0737-4253-9AA5-D9A992875DC1}" type="slidenum">
              <a:rPr lang="en-US" smtClean="0"/>
              <a:t>‹#›</a:t>
            </a:fld>
            <a:endParaRPr lang="en-US"/>
          </a:p>
        </p:txBody>
      </p:sp>
    </p:spTree>
    <p:extLst>
      <p:ext uri="{BB962C8B-B14F-4D97-AF65-F5344CB8AC3E}">
        <p14:creationId xmlns:p14="http://schemas.microsoft.com/office/powerpoint/2010/main" val="142300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BD7A5C-0737-4253-9AA5-D9A992875DC1}" type="slidenum">
              <a:rPr lang="en-US" smtClean="0"/>
              <a:t>3</a:t>
            </a:fld>
            <a:endParaRPr lang="en-US"/>
          </a:p>
        </p:txBody>
      </p:sp>
    </p:spTree>
    <p:extLst>
      <p:ext uri="{BB962C8B-B14F-4D97-AF65-F5344CB8AC3E}">
        <p14:creationId xmlns:p14="http://schemas.microsoft.com/office/powerpoint/2010/main" val="24257603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Break down on next slides...</a:t>
            </a:r>
          </a:p>
        </p:txBody>
      </p:sp>
      <p:sp>
        <p:nvSpPr>
          <p:cNvPr id="4" name="Slide Number Placeholder 3"/>
          <p:cNvSpPr>
            <a:spLocks noGrp="1"/>
          </p:cNvSpPr>
          <p:nvPr>
            <p:ph type="sldNum" sz="quarter" idx="5"/>
          </p:nvPr>
        </p:nvSpPr>
        <p:spPr/>
        <p:txBody>
          <a:bodyPr/>
          <a:lstStyle/>
          <a:p>
            <a:fld id="{75BD7A5C-0737-4253-9AA5-D9A992875DC1}" type="slidenum">
              <a:rPr lang="en-US" smtClean="0"/>
              <a:t>16</a:t>
            </a:fld>
            <a:endParaRPr lang="en-US"/>
          </a:p>
        </p:txBody>
      </p:sp>
    </p:spTree>
    <p:extLst>
      <p:ext uri="{BB962C8B-B14F-4D97-AF65-F5344CB8AC3E}">
        <p14:creationId xmlns:p14="http://schemas.microsoft.com/office/powerpoint/2010/main" val="36101993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31774">
              <a:buFont typeface="Arial" panose="020B0604020202020204" pitchFamily="34" charset="0"/>
              <a:buChar char="•"/>
              <a:defRPr/>
            </a:pPr>
            <a:r>
              <a:rPr lang="en-US" dirty="0"/>
              <a:t>Legal: school counselor, police, supervisor (at LEA and CC)</a:t>
            </a:r>
          </a:p>
          <a:p>
            <a:pPr marL="171450" indent="-171450" defTabSz="931774">
              <a:buFont typeface="Arial" panose="020B0604020202020204" pitchFamily="34" charset="0"/>
              <a:buChar char="•"/>
              <a:defRPr/>
            </a:pPr>
            <a:endParaRPr lang="en-US" dirty="0"/>
          </a:p>
          <a:p>
            <a:pPr marL="171450" indent="-171450" defTabSz="931774">
              <a:buFont typeface="Arial" panose="020B0604020202020204" pitchFamily="34" charset="0"/>
              <a:buChar char="•"/>
              <a:defRPr/>
            </a:pPr>
            <a:r>
              <a:rPr lang="en-US" dirty="0"/>
              <a:t>Pay attention – emergencies affect individuals differently</a:t>
            </a:r>
          </a:p>
          <a:p>
            <a:endParaRPr lang="en-US" dirty="0"/>
          </a:p>
        </p:txBody>
      </p:sp>
      <p:sp>
        <p:nvSpPr>
          <p:cNvPr id="4" name="Slide Number Placeholder 3"/>
          <p:cNvSpPr>
            <a:spLocks noGrp="1"/>
          </p:cNvSpPr>
          <p:nvPr>
            <p:ph type="sldNum" sz="quarter" idx="5"/>
          </p:nvPr>
        </p:nvSpPr>
        <p:spPr/>
        <p:txBody>
          <a:bodyPr/>
          <a:lstStyle/>
          <a:p>
            <a:fld id="{75BD7A5C-0737-4253-9AA5-D9A992875DC1}" type="slidenum">
              <a:rPr lang="en-US" smtClean="0"/>
              <a:t>18</a:t>
            </a:fld>
            <a:endParaRPr lang="en-US"/>
          </a:p>
        </p:txBody>
      </p:sp>
    </p:spTree>
    <p:extLst>
      <p:ext uri="{BB962C8B-B14F-4D97-AF65-F5344CB8AC3E}">
        <p14:creationId xmlns:p14="http://schemas.microsoft.com/office/powerpoint/2010/main" val="5145136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BD7A5C-0737-4253-9AA5-D9A992875DC1}" type="slidenum">
              <a:rPr lang="en-US" smtClean="0"/>
              <a:t>19</a:t>
            </a:fld>
            <a:endParaRPr lang="en-US"/>
          </a:p>
        </p:txBody>
      </p:sp>
    </p:spTree>
    <p:extLst>
      <p:ext uri="{BB962C8B-B14F-4D97-AF65-F5344CB8AC3E}">
        <p14:creationId xmlns:p14="http://schemas.microsoft.com/office/powerpoint/2010/main" val="22272264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BD7A5C-0737-4253-9AA5-D9A992875DC1}" type="slidenum">
              <a:rPr lang="en-US" smtClean="0"/>
              <a:t>24</a:t>
            </a:fld>
            <a:endParaRPr lang="en-US"/>
          </a:p>
        </p:txBody>
      </p:sp>
    </p:spTree>
    <p:extLst>
      <p:ext uri="{BB962C8B-B14F-4D97-AF65-F5344CB8AC3E}">
        <p14:creationId xmlns:p14="http://schemas.microsoft.com/office/powerpoint/2010/main" val="2619442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Coaching someone who is not like you</a:t>
            </a:r>
          </a:p>
          <a:p>
            <a:endParaRPr lang="en-US" dirty="0"/>
          </a:p>
        </p:txBody>
      </p:sp>
      <p:sp>
        <p:nvSpPr>
          <p:cNvPr id="4" name="Slide Number Placeholder 3"/>
          <p:cNvSpPr>
            <a:spLocks noGrp="1"/>
          </p:cNvSpPr>
          <p:nvPr>
            <p:ph type="sldNum" sz="quarter" idx="5"/>
          </p:nvPr>
        </p:nvSpPr>
        <p:spPr/>
        <p:txBody>
          <a:bodyPr/>
          <a:lstStyle/>
          <a:p>
            <a:fld id="{75BD7A5C-0737-4253-9AA5-D9A992875DC1}" type="slidenum">
              <a:rPr lang="en-US" smtClean="0"/>
              <a:t>5</a:t>
            </a:fld>
            <a:endParaRPr lang="en-US"/>
          </a:p>
        </p:txBody>
      </p:sp>
    </p:spTree>
    <p:extLst>
      <p:ext uri="{BB962C8B-B14F-4D97-AF65-F5344CB8AC3E}">
        <p14:creationId xmlns:p14="http://schemas.microsoft.com/office/powerpoint/2010/main" val="3047140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National Tutoring Association</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Academic Coaching Certification</a:t>
            </a:r>
          </a:p>
        </p:txBody>
      </p:sp>
      <p:sp>
        <p:nvSpPr>
          <p:cNvPr id="4" name="Slide Number Placeholder 3"/>
          <p:cNvSpPr>
            <a:spLocks noGrp="1"/>
          </p:cNvSpPr>
          <p:nvPr>
            <p:ph type="sldNum" sz="quarter" idx="5"/>
          </p:nvPr>
        </p:nvSpPr>
        <p:spPr/>
        <p:txBody>
          <a:bodyPr/>
          <a:lstStyle/>
          <a:p>
            <a:fld id="{75BD7A5C-0737-4253-9AA5-D9A992875DC1}" type="slidenum">
              <a:rPr lang="en-US" smtClean="0"/>
              <a:t>6</a:t>
            </a:fld>
            <a:endParaRPr lang="en-US"/>
          </a:p>
        </p:txBody>
      </p:sp>
    </p:spTree>
    <p:extLst>
      <p:ext uri="{BB962C8B-B14F-4D97-AF65-F5344CB8AC3E}">
        <p14:creationId xmlns:p14="http://schemas.microsoft.com/office/powerpoint/2010/main" val="115685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Underlying ideologies and assumptions</a:t>
            </a:r>
          </a:p>
          <a:p>
            <a:pPr marL="171450" indent="-171450">
              <a:buFont typeface="Arial" panose="020B0604020202020204" pitchFamily="34" charset="0"/>
              <a:buChar char="•"/>
            </a:pPr>
            <a:r>
              <a:rPr lang="en-US" dirty="0"/>
              <a:t>Reflection journal</a:t>
            </a:r>
          </a:p>
        </p:txBody>
      </p:sp>
      <p:sp>
        <p:nvSpPr>
          <p:cNvPr id="4" name="Slide Number Placeholder 3"/>
          <p:cNvSpPr>
            <a:spLocks noGrp="1"/>
          </p:cNvSpPr>
          <p:nvPr>
            <p:ph type="sldNum" sz="quarter" idx="5"/>
          </p:nvPr>
        </p:nvSpPr>
        <p:spPr/>
        <p:txBody>
          <a:bodyPr/>
          <a:lstStyle/>
          <a:p>
            <a:fld id="{75BD7A5C-0737-4253-9AA5-D9A992875DC1}" type="slidenum">
              <a:rPr lang="en-US" smtClean="0"/>
              <a:t>8</a:t>
            </a:fld>
            <a:endParaRPr lang="en-US"/>
          </a:p>
        </p:txBody>
      </p:sp>
    </p:spTree>
    <p:extLst>
      <p:ext uri="{BB962C8B-B14F-4D97-AF65-F5344CB8AC3E}">
        <p14:creationId xmlns:p14="http://schemas.microsoft.com/office/powerpoint/2010/main" val="2109450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BD7A5C-0737-4253-9AA5-D9A992875DC1}" type="slidenum">
              <a:rPr lang="en-US" smtClean="0"/>
              <a:t>9</a:t>
            </a:fld>
            <a:endParaRPr lang="en-US"/>
          </a:p>
        </p:txBody>
      </p:sp>
    </p:spTree>
    <p:extLst>
      <p:ext uri="{BB962C8B-B14F-4D97-AF65-F5344CB8AC3E}">
        <p14:creationId xmlns:p14="http://schemas.microsoft.com/office/powerpoint/2010/main" val="2588663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BD7A5C-0737-4253-9AA5-D9A992875DC1}" type="slidenum">
              <a:rPr lang="en-US" smtClean="0"/>
              <a:t>10</a:t>
            </a:fld>
            <a:endParaRPr lang="en-US"/>
          </a:p>
        </p:txBody>
      </p:sp>
    </p:spTree>
    <p:extLst>
      <p:ext uri="{BB962C8B-B14F-4D97-AF65-F5344CB8AC3E}">
        <p14:creationId xmlns:p14="http://schemas.microsoft.com/office/powerpoint/2010/main" val="2460839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Unconditional positive regard – accept the person as they are. The client will then try new things and feel comfortable with making mistakes.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Genuineness – openness and self-disclosure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Empathetic understanding – listening and understanding</a:t>
            </a:r>
          </a:p>
          <a:p>
            <a:endParaRPr lang="en-US" dirty="0"/>
          </a:p>
          <a:p>
            <a:endParaRPr lang="en-US" dirty="0"/>
          </a:p>
        </p:txBody>
      </p:sp>
      <p:sp>
        <p:nvSpPr>
          <p:cNvPr id="4" name="Slide Number Placeholder 3"/>
          <p:cNvSpPr>
            <a:spLocks noGrp="1"/>
          </p:cNvSpPr>
          <p:nvPr>
            <p:ph type="sldNum" sz="quarter" idx="5"/>
          </p:nvPr>
        </p:nvSpPr>
        <p:spPr/>
        <p:txBody>
          <a:bodyPr/>
          <a:lstStyle/>
          <a:p>
            <a:fld id="{75BD7A5C-0737-4253-9AA5-D9A992875DC1}" type="slidenum">
              <a:rPr lang="en-US" smtClean="0"/>
              <a:t>12</a:t>
            </a:fld>
            <a:endParaRPr lang="en-US"/>
          </a:p>
        </p:txBody>
      </p:sp>
    </p:spTree>
    <p:extLst>
      <p:ext uri="{BB962C8B-B14F-4D97-AF65-F5344CB8AC3E}">
        <p14:creationId xmlns:p14="http://schemas.microsoft.com/office/powerpoint/2010/main" val="3960761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Active listening – it requires your full attention and emotional presence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Reflection – determining if your understanding of the client’s feelings/world is correct</a:t>
            </a:r>
          </a:p>
        </p:txBody>
      </p:sp>
      <p:sp>
        <p:nvSpPr>
          <p:cNvPr id="4" name="Slide Number Placeholder 3"/>
          <p:cNvSpPr>
            <a:spLocks noGrp="1"/>
          </p:cNvSpPr>
          <p:nvPr>
            <p:ph type="sldNum" sz="quarter" idx="5"/>
          </p:nvPr>
        </p:nvSpPr>
        <p:spPr/>
        <p:txBody>
          <a:bodyPr/>
          <a:lstStyle/>
          <a:p>
            <a:fld id="{75BD7A5C-0737-4253-9AA5-D9A992875DC1}" type="slidenum">
              <a:rPr lang="en-US" smtClean="0"/>
              <a:t>13</a:t>
            </a:fld>
            <a:endParaRPr lang="en-US"/>
          </a:p>
        </p:txBody>
      </p:sp>
    </p:spTree>
    <p:extLst>
      <p:ext uri="{BB962C8B-B14F-4D97-AF65-F5344CB8AC3E}">
        <p14:creationId xmlns:p14="http://schemas.microsoft.com/office/powerpoint/2010/main" val="36091776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BD7A5C-0737-4253-9AA5-D9A992875DC1}" type="slidenum">
              <a:rPr lang="en-US" smtClean="0"/>
              <a:t>14</a:t>
            </a:fld>
            <a:endParaRPr lang="en-US"/>
          </a:p>
        </p:txBody>
      </p:sp>
    </p:spTree>
    <p:extLst>
      <p:ext uri="{BB962C8B-B14F-4D97-AF65-F5344CB8AC3E}">
        <p14:creationId xmlns:p14="http://schemas.microsoft.com/office/powerpoint/2010/main" val="9367741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NCCCS Logo">
            <a:extLst>
              <a:ext uri="{FF2B5EF4-FFF2-40B4-BE49-F238E27FC236}">
                <a16:creationId xmlns:a16="http://schemas.microsoft.com/office/drawing/2014/main" id="{97EC4BB2-B59F-416C-9C79-6AE45F328F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0790" y="136526"/>
            <a:ext cx="1205626" cy="1359798"/>
          </a:xfrm>
          <a:prstGeom prst="rect">
            <a:avLst/>
          </a:prstGeom>
        </p:spPr>
      </p:pic>
      <p:sp>
        <p:nvSpPr>
          <p:cNvPr id="9" name="Rectangle 8">
            <a:extLst>
              <a:ext uri="{FF2B5EF4-FFF2-40B4-BE49-F238E27FC236}">
                <a16:creationId xmlns:a16="http://schemas.microsoft.com/office/drawing/2014/main" id="{464FA03E-0046-4F88-8FA2-D941FBB7DD9E}"/>
              </a:ext>
              <a:ext uri="{C183D7F6-B498-43B3-948B-1728B52AA6E4}">
                <adec:decorative xmlns:adec="http://schemas.microsoft.com/office/drawing/2017/decorative" val="1"/>
              </a:ext>
            </a:extLst>
          </p:cNvPr>
          <p:cNvSpPr/>
          <p:nvPr userDrawn="1"/>
        </p:nvSpPr>
        <p:spPr>
          <a:xfrm>
            <a:off x="1554479" y="136526"/>
            <a:ext cx="10498975" cy="135979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FA7209E-E540-4A66-BB9F-C2474F28E8E7}"/>
              </a:ext>
              <a:ext uri="{C183D7F6-B498-43B3-948B-1728B52AA6E4}">
                <adec:decorative xmlns:adec="http://schemas.microsoft.com/office/drawing/2017/decorative" val="1"/>
              </a:ext>
            </a:extLst>
          </p:cNvPr>
          <p:cNvSpPr/>
          <p:nvPr userDrawn="1"/>
        </p:nvSpPr>
        <p:spPr>
          <a:xfrm>
            <a:off x="240790" y="1571104"/>
            <a:ext cx="1205626" cy="5220394"/>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Outline of the state of North Carolina with a gallery of photos within the outline.&#10;&#10;Bottom Left Text:&#10;We are NC...&#10;We are NC Communities...&#10;We are NC Community Colleges...">
            <a:extLst>
              <a:ext uri="{FF2B5EF4-FFF2-40B4-BE49-F238E27FC236}">
                <a16:creationId xmlns:a16="http://schemas.microsoft.com/office/drawing/2014/main" id="{F27E0252-22B1-4D28-A3E6-33C4D50D960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90666" y="1952451"/>
            <a:ext cx="9626600" cy="4457700"/>
          </a:xfrm>
          <a:prstGeom prst="rect">
            <a:avLst/>
          </a:prstGeom>
        </p:spPr>
      </p:pic>
    </p:spTree>
    <p:extLst>
      <p:ext uri="{BB962C8B-B14F-4D97-AF65-F5344CB8AC3E}">
        <p14:creationId xmlns:p14="http://schemas.microsoft.com/office/powerpoint/2010/main" val="1187813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CFC51-6746-41B6-8D76-90E517C06B7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EA85215-257B-4114-8942-136743D0D8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BE1479-D05B-40B8-9152-B1AFB30716F7}"/>
              </a:ext>
            </a:extLst>
          </p:cNvPr>
          <p:cNvSpPr>
            <a:spLocks noGrp="1"/>
          </p:cNvSpPr>
          <p:nvPr>
            <p:ph type="dt" sz="half" idx="10"/>
          </p:nvPr>
        </p:nvSpPr>
        <p:spPr/>
        <p:txBody>
          <a:bodyPr/>
          <a:lstStyle/>
          <a:p>
            <a:fld id="{57E862E1-1C85-479B-9F41-B3992FD4B044}" type="datetimeFigureOut">
              <a:rPr lang="en-US" smtClean="0"/>
              <a:t>4/28/2020</a:t>
            </a:fld>
            <a:endParaRPr lang="en-US"/>
          </a:p>
        </p:txBody>
      </p:sp>
      <p:sp>
        <p:nvSpPr>
          <p:cNvPr id="5" name="Footer Placeholder 4">
            <a:extLst>
              <a:ext uri="{FF2B5EF4-FFF2-40B4-BE49-F238E27FC236}">
                <a16:creationId xmlns:a16="http://schemas.microsoft.com/office/drawing/2014/main" id="{0D76D4BA-E210-4A77-A3E6-A98698CC49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E607A2-29C5-4BF1-9BE4-833BFADBCB2B}"/>
              </a:ext>
            </a:extLst>
          </p:cNvPr>
          <p:cNvSpPr>
            <a:spLocks noGrp="1"/>
          </p:cNvSpPr>
          <p:nvPr>
            <p:ph type="sldNum" sz="quarter" idx="12"/>
          </p:nvPr>
        </p:nvSpPr>
        <p:spPr/>
        <p:txBody>
          <a:bodyPr/>
          <a:lstStyle/>
          <a:p>
            <a:fld id="{FD7838E4-908E-43C0-89E1-E7F4AD6B8691}" type="slidenum">
              <a:rPr lang="en-US" smtClean="0"/>
              <a:t>‹#›</a:t>
            </a:fld>
            <a:endParaRPr lang="en-US"/>
          </a:p>
        </p:txBody>
      </p:sp>
    </p:spTree>
    <p:extLst>
      <p:ext uri="{BB962C8B-B14F-4D97-AF65-F5344CB8AC3E}">
        <p14:creationId xmlns:p14="http://schemas.microsoft.com/office/powerpoint/2010/main" val="3700917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0A962B-3450-4D91-A89F-3E0C78CFD2F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E8D6547-122F-44AB-B090-7AA05F0753B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05DF49-E88C-4F7C-947A-9432D855613E}"/>
              </a:ext>
            </a:extLst>
          </p:cNvPr>
          <p:cNvSpPr>
            <a:spLocks noGrp="1"/>
          </p:cNvSpPr>
          <p:nvPr>
            <p:ph type="dt" sz="half" idx="10"/>
          </p:nvPr>
        </p:nvSpPr>
        <p:spPr/>
        <p:txBody>
          <a:bodyPr/>
          <a:lstStyle/>
          <a:p>
            <a:fld id="{57E862E1-1C85-479B-9F41-B3992FD4B044}" type="datetimeFigureOut">
              <a:rPr lang="en-US" smtClean="0"/>
              <a:t>4/28/2020</a:t>
            </a:fld>
            <a:endParaRPr lang="en-US"/>
          </a:p>
        </p:txBody>
      </p:sp>
      <p:sp>
        <p:nvSpPr>
          <p:cNvPr id="5" name="Footer Placeholder 4">
            <a:extLst>
              <a:ext uri="{FF2B5EF4-FFF2-40B4-BE49-F238E27FC236}">
                <a16:creationId xmlns:a16="http://schemas.microsoft.com/office/drawing/2014/main" id="{76929768-88C8-478B-96D2-351673D609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B8293B-3062-4261-A4F1-C788E4237020}"/>
              </a:ext>
            </a:extLst>
          </p:cNvPr>
          <p:cNvSpPr>
            <a:spLocks noGrp="1"/>
          </p:cNvSpPr>
          <p:nvPr>
            <p:ph type="sldNum" sz="quarter" idx="12"/>
          </p:nvPr>
        </p:nvSpPr>
        <p:spPr/>
        <p:txBody>
          <a:bodyPr/>
          <a:lstStyle/>
          <a:p>
            <a:fld id="{FD7838E4-908E-43C0-89E1-E7F4AD6B8691}" type="slidenum">
              <a:rPr lang="en-US" smtClean="0"/>
              <a:t>‹#›</a:t>
            </a:fld>
            <a:endParaRPr lang="en-US"/>
          </a:p>
        </p:txBody>
      </p:sp>
    </p:spTree>
    <p:extLst>
      <p:ext uri="{BB962C8B-B14F-4D97-AF65-F5344CB8AC3E}">
        <p14:creationId xmlns:p14="http://schemas.microsoft.com/office/powerpoint/2010/main" val="1695606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07067B-47E4-404E-979C-1892A865E6B8}"/>
              </a:ext>
            </a:extLst>
          </p:cNvPr>
          <p:cNvSpPr>
            <a:spLocks noGrp="1"/>
          </p:cNvSpPr>
          <p:nvPr>
            <p:ph idx="1"/>
          </p:nvPr>
        </p:nvSpPr>
        <p:spPr>
          <a:xfrm>
            <a:off x="1687484" y="1825625"/>
            <a:ext cx="96663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FF016F9B-63E9-4470-A59B-32F715E32DE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309" y="154814"/>
            <a:ext cx="1197033" cy="1350106"/>
          </a:xfrm>
          <a:prstGeom prst="rect">
            <a:avLst/>
          </a:prstGeom>
        </p:spPr>
      </p:pic>
      <p:sp>
        <p:nvSpPr>
          <p:cNvPr id="9" name="Rectangle 8">
            <a:extLst>
              <a:ext uri="{FF2B5EF4-FFF2-40B4-BE49-F238E27FC236}">
                <a16:creationId xmlns:a16="http://schemas.microsoft.com/office/drawing/2014/main" id="{4A227364-BDCC-442D-89CA-2696174DE1D2}"/>
              </a:ext>
            </a:extLst>
          </p:cNvPr>
          <p:cNvSpPr/>
          <p:nvPr userDrawn="1"/>
        </p:nvSpPr>
        <p:spPr>
          <a:xfrm>
            <a:off x="1546167" y="185738"/>
            <a:ext cx="10424160" cy="131918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38DFFC-A048-4289-9B92-90A9ABC48C5A}"/>
              </a:ext>
            </a:extLst>
          </p:cNvPr>
          <p:cNvSpPr>
            <a:spLocks noGrp="1"/>
          </p:cNvSpPr>
          <p:nvPr>
            <p:ph type="title"/>
          </p:nvPr>
        </p:nvSpPr>
        <p:spPr>
          <a:xfrm>
            <a:off x="1687484" y="365125"/>
            <a:ext cx="9666315" cy="964911"/>
          </a:xfrm>
        </p:spPr>
        <p:txBody>
          <a:bodyPr/>
          <a:lstStyle/>
          <a:p>
            <a:r>
              <a:rPr lang="en-US"/>
              <a:t>Click to edit Master title style</a:t>
            </a:r>
            <a:endParaRPr lang="en-US" dirty="0"/>
          </a:p>
        </p:txBody>
      </p:sp>
      <p:sp>
        <p:nvSpPr>
          <p:cNvPr id="10" name="Rectangle 9">
            <a:extLst>
              <a:ext uri="{FF2B5EF4-FFF2-40B4-BE49-F238E27FC236}">
                <a16:creationId xmlns:a16="http://schemas.microsoft.com/office/drawing/2014/main" id="{739EF55C-3E63-4891-9109-C4FE832DB7F6}"/>
              </a:ext>
            </a:extLst>
          </p:cNvPr>
          <p:cNvSpPr/>
          <p:nvPr userDrawn="1"/>
        </p:nvSpPr>
        <p:spPr>
          <a:xfrm>
            <a:off x="256309" y="1596044"/>
            <a:ext cx="1197033" cy="510714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1108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61C08-4EF2-48BE-905A-66D91A6F5AC3}"/>
              </a:ext>
            </a:extLst>
          </p:cNvPr>
          <p:cNvSpPr>
            <a:spLocks noGrp="1"/>
          </p:cNvSpPr>
          <p:nvPr>
            <p:ph type="title"/>
          </p:nvPr>
        </p:nvSpPr>
        <p:spPr>
          <a:xfrm>
            <a:off x="1745672" y="1709738"/>
            <a:ext cx="9601777"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168BF74-A88D-4588-A65B-A47BBC82E209}"/>
              </a:ext>
            </a:extLst>
          </p:cNvPr>
          <p:cNvSpPr>
            <a:spLocks noGrp="1"/>
          </p:cNvSpPr>
          <p:nvPr>
            <p:ph type="body" idx="1"/>
          </p:nvPr>
        </p:nvSpPr>
        <p:spPr>
          <a:xfrm>
            <a:off x="1745672" y="4589463"/>
            <a:ext cx="9601778"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a:extLst>
              <a:ext uri="{FF2B5EF4-FFF2-40B4-BE49-F238E27FC236}">
                <a16:creationId xmlns:a16="http://schemas.microsoft.com/office/drawing/2014/main" id="{5C50F073-D59B-4203-AD27-E7D015664A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309" y="154814"/>
            <a:ext cx="1197033" cy="1350106"/>
          </a:xfrm>
          <a:prstGeom prst="rect">
            <a:avLst/>
          </a:prstGeom>
        </p:spPr>
      </p:pic>
      <p:sp>
        <p:nvSpPr>
          <p:cNvPr id="8" name="Rectangle 7">
            <a:extLst>
              <a:ext uri="{FF2B5EF4-FFF2-40B4-BE49-F238E27FC236}">
                <a16:creationId xmlns:a16="http://schemas.microsoft.com/office/drawing/2014/main" id="{83722F5A-8C70-4169-8096-359F0C21E2B9}"/>
              </a:ext>
            </a:extLst>
          </p:cNvPr>
          <p:cNvSpPr/>
          <p:nvPr userDrawn="1"/>
        </p:nvSpPr>
        <p:spPr>
          <a:xfrm>
            <a:off x="1546167" y="185738"/>
            <a:ext cx="10424160" cy="131918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8CC92E7-6CD2-47B2-9DA3-1D7EE48F20E8}"/>
              </a:ext>
            </a:extLst>
          </p:cNvPr>
          <p:cNvSpPr/>
          <p:nvPr userDrawn="1"/>
        </p:nvSpPr>
        <p:spPr>
          <a:xfrm>
            <a:off x="256309" y="1596044"/>
            <a:ext cx="1197033" cy="510714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8234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B290FB-71F0-4A19-9210-A2F48AF7962B}"/>
              </a:ext>
            </a:extLst>
          </p:cNvPr>
          <p:cNvSpPr>
            <a:spLocks noGrp="1"/>
          </p:cNvSpPr>
          <p:nvPr>
            <p:ph sz="half" idx="1"/>
          </p:nvPr>
        </p:nvSpPr>
        <p:spPr>
          <a:xfrm>
            <a:off x="1604356" y="1825625"/>
            <a:ext cx="4415444"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508AFC55-2994-46A0-8DBC-7C49E8C6F3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76D6DE8-E42D-4E66-9C41-51ABC829334B}"/>
              </a:ext>
            </a:extLst>
          </p:cNvPr>
          <p:cNvSpPr>
            <a:spLocks noGrp="1"/>
          </p:cNvSpPr>
          <p:nvPr>
            <p:ph type="dt" sz="half" idx="10"/>
          </p:nvPr>
        </p:nvSpPr>
        <p:spPr/>
        <p:txBody>
          <a:bodyPr/>
          <a:lstStyle/>
          <a:p>
            <a:fld id="{57E862E1-1C85-479B-9F41-B3992FD4B044}" type="datetimeFigureOut">
              <a:rPr lang="en-US" smtClean="0"/>
              <a:t>4/28/2020</a:t>
            </a:fld>
            <a:endParaRPr lang="en-US"/>
          </a:p>
        </p:txBody>
      </p:sp>
      <p:sp>
        <p:nvSpPr>
          <p:cNvPr id="6" name="Footer Placeholder 5">
            <a:extLst>
              <a:ext uri="{FF2B5EF4-FFF2-40B4-BE49-F238E27FC236}">
                <a16:creationId xmlns:a16="http://schemas.microsoft.com/office/drawing/2014/main" id="{4AEC1793-656B-485C-A912-6EFF72D560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B0E92F-9CF7-4003-BDA0-10EF638B4A75}"/>
              </a:ext>
            </a:extLst>
          </p:cNvPr>
          <p:cNvSpPr>
            <a:spLocks noGrp="1"/>
          </p:cNvSpPr>
          <p:nvPr>
            <p:ph type="sldNum" sz="quarter" idx="12"/>
          </p:nvPr>
        </p:nvSpPr>
        <p:spPr/>
        <p:txBody>
          <a:bodyPr/>
          <a:lstStyle/>
          <a:p>
            <a:fld id="{FD7838E4-908E-43C0-89E1-E7F4AD6B8691}" type="slidenum">
              <a:rPr lang="en-US" smtClean="0"/>
              <a:t>‹#›</a:t>
            </a:fld>
            <a:endParaRPr lang="en-US"/>
          </a:p>
        </p:txBody>
      </p:sp>
      <p:sp>
        <p:nvSpPr>
          <p:cNvPr id="8" name="Rectangle 7">
            <a:extLst>
              <a:ext uri="{FF2B5EF4-FFF2-40B4-BE49-F238E27FC236}">
                <a16:creationId xmlns:a16="http://schemas.microsoft.com/office/drawing/2014/main" id="{9A563535-7DA0-48A7-857C-8C1FF4295022}"/>
              </a:ext>
            </a:extLst>
          </p:cNvPr>
          <p:cNvSpPr/>
          <p:nvPr userDrawn="1"/>
        </p:nvSpPr>
        <p:spPr>
          <a:xfrm>
            <a:off x="256309" y="1596044"/>
            <a:ext cx="1197033" cy="510714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56618FFC-C599-4116-BB26-2599A37132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309" y="154814"/>
            <a:ext cx="1197033" cy="1350106"/>
          </a:xfrm>
          <a:prstGeom prst="rect">
            <a:avLst/>
          </a:prstGeom>
        </p:spPr>
      </p:pic>
      <p:sp>
        <p:nvSpPr>
          <p:cNvPr id="10" name="Rectangle 9">
            <a:extLst>
              <a:ext uri="{FF2B5EF4-FFF2-40B4-BE49-F238E27FC236}">
                <a16:creationId xmlns:a16="http://schemas.microsoft.com/office/drawing/2014/main" id="{64601E97-2A73-4E73-A4C1-F900C1A82D6E}"/>
              </a:ext>
            </a:extLst>
          </p:cNvPr>
          <p:cNvSpPr/>
          <p:nvPr userDrawn="1"/>
        </p:nvSpPr>
        <p:spPr>
          <a:xfrm>
            <a:off x="1546167" y="185738"/>
            <a:ext cx="10424160" cy="131918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883CE6-CB5F-436E-B49C-2BB583C801AF}"/>
              </a:ext>
            </a:extLst>
          </p:cNvPr>
          <p:cNvSpPr>
            <a:spLocks noGrp="1"/>
          </p:cNvSpPr>
          <p:nvPr>
            <p:ph type="title"/>
          </p:nvPr>
        </p:nvSpPr>
        <p:spPr>
          <a:xfrm>
            <a:off x="1604356" y="365126"/>
            <a:ext cx="9749444" cy="1014788"/>
          </a:xfrm>
        </p:spPr>
        <p:txBody>
          <a:bodyPr/>
          <a:lstStyle/>
          <a:p>
            <a:r>
              <a:rPr lang="en-US"/>
              <a:t>Click to edit Master title style</a:t>
            </a:r>
            <a:endParaRPr lang="en-US" dirty="0"/>
          </a:p>
        </p:txBody>
      </p:sp>
    </p:spTree>
    <p:extLst>
      <p:ext uri="{BB962C8B-B14F-4D97-AF65-F5344CB8AC3E}">
        <p14:creationId xmlns:p14="http://schemas.microsoft.com/office/powerpoint/2010/main" val="2082675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19E7C-58DA-455C-AEFF-79164CD9E61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20359FE-9863-4877-8302-5870A456B9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0BCF7C5-25D1-436A-AE08-369287F7CE4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17B99A1-8AC7-45C3-B53A-C6CB5AFBE1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2E8EEF-57B0-4424-820C-C2D80527006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959EF9A-DFBE-4328-BD88-E37808BB56F6}"/>
              </a:ext>
            </a:extLst>
          </p:cNvPr>
          <p:cNvSpPr>
            <a:spLocks noGrp="1"/>
          </p:cNvSpPr>
          <p:nvPr>
            <p:ph type="dt" sz="half" idx="10"/>
          </p:nvPr>
        </p:nvSpPr>
        <p:spPr/>
        <p:txBody>
          <a:bodyPr/>
          <a:lstStyle/>
          <a:p>
            <a:fld id="{57E862E1-1C85-479B-9F41-B3992FD4B044}" type="datetimeFigureOut">
              <a:rPr lang="en-US" smtClean="0"/>
              <a:t>4/28/2020</a:t>
            </a:fld>
            <a:endParaRPr lang="en-US"/>
          </a:p>
        </p:txBody>
      </p:sp>
      <p:sp>
        <p:nvSpPr>
          <p:cNvPr id="8" name="Footer Placeholder 7">
            <a:extLst>
              <a:ext uri="{FF2B5EF4-FFF2-40B4-BE49-F238E27FC236}">
                <a16:creationId xmlns:a16="http://schemas.microsoft.com/office/drawing/2014/main" id="{38F4A1EE-988C-4A27-82BE-DEAEF8FDACA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5FF576-B942-4C63-A752-B1B76D1DC3A8}"/>
              </a:ext>
            </a:extLst>
          </p:cNvPr>
          <p:cNvSpPr>
            <a:spLocks noGrp="1"/>
          </p:cNvSpPr>
          <p:nvPr>
            <p:ph type="sldNum" sz="quarter" idx="12"/>
          </p:nvPr>
        </p:nvSpPr>
        <p:spPr/>
        <p:txBody>
          <a:bodyPr/>
          <a:lstStyle/>
          <a:p>
            <a:fld id="{FD7838E4-908E-43C0-89E1-E7F4AD6B8691}" type="slidenum">
              <a:rPr lang="en-US" smtClean="0"/>
              <a:t>‹#›</a:t>
            </a:fld>
            <a:endParaRPr lang="en-US"/>
          </a:p>
        </p:txBody>
      </p:sp>
    </p:spTree>
    <p:extLst>
      <p:ext uri="{BB962C8B-B14F-4D97-AF65-F5344CB8AC3E}">
        <p14:creationId xmlns:p14="http://schemas.microsoft.com/office/powerpoint/2010/main" val="2664505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1DBA6-3238-4350-8250-38295847DC3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58FD0DF-F39E-401D-B54E-75112BDFF6D0}"/>
              </a:ext>
            </a:extLst>
          </p:cNvPr>
          <p:cNvSpPr>
            <a:spLocks noGrp="1"/>
          </p:cNvSpPr>
          <p:nvPr>
            <p:ph type="dt" sz="half" idx="10"/>
          </p:nvPr>
        </p:nvSpPr>
        <p:spPr/>
        <p:txBody>
          <a:bodyPr/>
          <a:lstStyle/>
          <a:p>
            <a:fld id="{57E862E1-1C85-479B-9F41-B3992FD4B044}" type="datetimeFigureOut">
              <a:rPr lang="en-US" smtClean="0"/>
              <a:t>4/28/2020</a:t>
            </a:fld>
            <a:endParaRPr lang="en-US"/>
          </a:p>
        </p:txBody>
      </p:sp>
      <p:sp>
        <p:nvSpPr>
          <p:cNvPr id="4" name="Footer Placeholder 3">
            <a:extLst>
              <a:ext uri="{FF2B5EF4-FFF2-40B4-BE49-F238E27FC236}">
                <a16:creationId xmlns:a16="http://schemas.microsoft.com/office/drawing/2014/main" id="{14139EC4-E759-4777-959A-4991EB7332D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31F4EF4-F3AF-420E-AE63-8D33471FB460}"/>
              </a:ext>
            </a:extLst>
          </p:cNvPr>
          <p:cNvSpPr>
            <a:spLocks noGrp="1"/>
          </p:cNvSpPr>
          <p:nvPr>
            <p:ph type="sldNum" sz="quarter" idx="12"/>
          </p:nvPr>
        </p:nvSpPr>
        <p:spPr/>
        <p:txBody>
          <a:bodyPr/>
          <a:lstStyle/>
          <a:p>
            <a:fld id="{FD7838E4-908E-43C0-89E1-E7F4AD6B8691}" type="slidenum">
              <a:rPr lang="en-US" smtClean="0"/>
              <a:t>‹#›</a:t>
            </a:fld>
            <a:endParaRPr lang="en-US"/>
          </a:p>
        </p:txBody>
      </p:sp>
    </p:spTree>
    <p:extLst>
      <p:ext uri="{BB962C8B-B14F-4D97-AF65-F5344CB8AC3E}">
        <p14:creationId xmlns:p14="http://schemas.microsoft.com/office/powerpoint/2010/main" val="1619623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91D515-8A14-4010-B576-9CFDF74FEAD4}"/>
              </a:ext>
            </a:extLst>
          </p:cNvPr>
          <p:cNvSpPr>
            <a:spLocks noGrp="1"/>
          </p:cNvSpPr>
          <p:nvPr>
            <p:ph type="dt" sz="half" idx="10"/>
          </p:nvPr>
        </p:nvSpPr>
        <p:spPr/>
        <p:txBody>
          <a:bodyPr/>
          <a:lstStyle/>
          <a:p>
            <a:fld id="{57E862E1-1C85-479B-9F41-B3992FD4B044}" type="datetimeFigureOut">
              <a:rPr lang="en-US" smtClean="0"/>
              <a:t>4/28/2020</a:t>
            </a:fld>
            <a:endParaRPr lang="en-US"/>
          </a:p>
        </p:txBody>
      </p:sp>
      <p:sp>
        <p:nvSpPr>
          <p:cNvPr id="3" name="Footer Placeholder 2">
            <a:extLst>
              <a:ext uri="{FF2B5EF4-FFF2-40B4-BE49-F238E27FC236}">
                <a16:creationId xmlns:a16="http://schemas.microsoft.com/office/drawing/2014/main" id="{F33329FE-640A-404B-8980-58B0F98EB83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4F3CDF7-7E6A-4FE7-9F46-8F2E4C602899}"/>
              </a:ext>
            </a:extLst>
          </p:cNvPr>
          <p:cNvSpPr>
            <a:spLocks noGrp="1"/>
          </p:cNvSpPr>
          <p:nvPr>
            <p:ph type="sldNum" sz="quarter" idx="12"/>
          </p:nvPr>
        </p:nvSpPr>
        <p:spPr/>
        <p:txBody>
          <a:bodyPr/>
          <a:lstStyle/>
          <a:p>
            <a:fld id="{FD7838E4-908E-43C0-89E1-E7F4AD6B8691}" type="slidenum">
              <a:rPr lang="en-US" smtClean="0"/>
              <a:t>‹#›</a:t>
            </a:fld>
            <a:endParaRPr lang="en-US"/>
          </a:p>
        </p:txBody>
      </p:sp>
    </p:spTree>
    <p:extLst>
      <p:ext uri="{BB962C8B-B14F-4D97-AF65-F5344CB8AC3E}">
        <p14:creationId xmlns:p14="http://schemas.microsoft.com/office/powerpoint/2010/main" val="1954472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D55C4-49C5-4C32-A830-6888B2B64F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33DDA54-E4B0-4C80-8B72-A3248A48C5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CEACAB9-DAAA-43D1-A7F3-D69D4C466F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1B0190-0866-4CC4-ADE0-E1F9193B4312}"/>
              </a:ext>
            </a:extLst>
          </p:cNvPr>
          <p:cNvSpPr>
            <a:spLocks noGrp="1"/>
          </p:cNvSpPr>
          <p:nvPr>
            <p:ph type="dt" sz="half" idx="10"/>
          </p:nvPr>
        </p:nvSpPr>
        <p:spPr/>
        <p:txBody>
          <a:bodyPr/>
          <a:lstStyle/>
          <a:p>
            <a:fld id="{57E862E1-1C85-479B-9F41-B3992FD4B044}" type="datetimeFigureOut">
              <a:rPr lang="en-US" smtClean="0"/>
              <a:t>4/28/2020</a:t>
            </a:fld>
            <a:endParaRPr lang="en-US"/>
          </a:p>
        </p:txBody>
      </p:sp>
      <p:sp>
        <p:nvSpPr>
          <p:cNvPr id="6" name="Footer Placeholder 5">
            <a:extLst>
              <a:ext uri="{FF2B5EF4-FFF2-40B4-BE49-F238E27FC236}">
                <a16:creationId xmlns:a16="http://schemas.microsoft.com/office/drawing/2014/main" id="{3E12522C-0A56-476B-A025-F486CFADE9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B3F154-8609-4D54-B190-75D24794AF8D}"/>
              </a:ext>
            </a:extLst>
          </p:cNvPr>
          <p:cNvSpPr>
            <a:spLocks noGrp="1"/>
          </p:cNvSpPr>
          <p:nvPr>
            <p:ph type="sldNum" sz="quarter" idx="12"/>
          </p:nvPr>
        </p:nvSpPr>
        <p:spPr/>
        <p:txBody>
          <a:bodyPr/>
          <a:lstStyle/>
          <a:p>
            <a:fld id="{FD7838E4-908E-43C0-89E1-E7F4AD6B8691}" type="slidenum">
              <a:rPr lang="en-US" smtClean="0"/>
              <a:t>‹#›</a:t>
            </a:fld>
            <a:endParaRPr lang="en-US"/>
          </a:p>
        </p:txBody>
      </p:sp>
    </p:spTree>
    <p:extLst>
      <p:ext uri="{BB962C8B-B14F-4D97-AF65-F5344CB8AC3E}">
        <p14:creationId xmlns:p14="http://schemas.microsoft.com/office/powerpoint/2010/main" val="2778090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788E2-BDAF-4F7D-88A5-6C8429773C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42D33A7-4335-4114-963E-0F1ED200CE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796CF608-5B63-493B-8A7A-3DCFA45692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606DA3-58C5-46B8-B84D-91740B81175A}"/>
              </a:ext>
            </a:extLst>
          </p:cNvPr>
          <p:cNvSpPr>
            <a:spLocks noGrp="1"/>
          </p:cNvSpPr>
          <p:nvPr>
            <p:ph type="dt" sz="half" idx="10"/>
          </p:nvPr>
        </p:nvSpPr>
        <p:spPr/>
        <p:txBody>
          <a:bodyPr/>
          <a:lstStyle/>
          <a:p>
            <a:fld id="{57E862E1-1C85-479B-9F41-B3992FD4B044}" type="datetimeFigureOut">
              <a:rPr lang="en-US" smtClean="0"/>
              <a:t>4/28/2020</a:t>
            </a:fld>
            <a:endParaRPr lang="en-US"/>
          </a:p>
        </p:txBody>
      </p:sp>
      <p:sp>
        <p:nvSpPr>
          <p:cNvPr id="6" name="Footer Placeholder 5">
            <a:extLst>
              <a:ext uri="{FF2B5EF4-FFF2-40B4-BE49-F238E27FC236}">
                <a16:creationId xmlns:a16="http://schemas.microsoft.com/office/drawing/2014/main" id="{C3641EE3-DDC7-45CE-8E11-3CAA22354F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C98F16-8B72-41CA-BFA7-DAC012E099D2}"/>
              </a:ext>
            </a:extLst>
          </p:cNvPr>
          <p:cNvSpPr>
            <a:spLocks noGrp="1"/>
          </p:cNvSpPr>
          <p:nvPr>
            <p:ph type="sldNum" sz="quarter" idx="12"/>
          </p:nvPr>
        </p:nvSpPr>
        <p:spPr/>
        <p:txBody>
          <a:bodyPr/>
          <a:lstStyle/>
          <a:p>
            <a:fld id="{FD7838E4-908E-43C0-89E1-E7F4AD6B8691}" type="slidenum">
              <a:rPr lang="en-US" smtClean="0"/>
              <a:t>‹#›</a:t>
            </a:fld>
            <a:endParaRPr lang="en-US"/>
          </a:p>
        </p:txBody>
      </p:sp>
    </p:spTree>
    <p:extLst>
      <p:ext uri="{BB962C8B-B14F-4D97-AF65-F5344CB8AC3E}">
        <p14:creationId xmlns:p14="http://schemas.microsoft.com/office/powerpoint/2010/main" val="2175440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0140AF-E8E6-485D-8E90-3DB6B62AC2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949A00-81A3-40D4-AD4A-93E2C2990E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E0F222-1A9C-4CC1-A93A-C97584271D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E862E1-1C85-479B-9F41-B3992FD4B044}" type="datetimeFigureOut">
              <a:rPr lang="en-US" smtClean="0"/>
              <a:t>4/28/2020</a:t>
            </a:fld>
            <a:endParaRPr lang="en-US"/>
          </a:p>
        </p:txBody>
      </p:sp>
      <p:sp>
        <p:nvSpPr>
          <p:cNvPr id="5" name="Footer Placeholder 4">
            <a:extLst>
              <a:ext uri="{FF2B5EF4-FFF2-40B4-BE49-F238E27FC236}">
                <a16:creationId xmlns:a16="http://schemas.microsoft.com/office/drawing/2014/main" id="{4FD4A744-03FB-4833-B588-91D207D7F0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C246424-769A-4E22-9CB6-0365E67073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7838E4-908E-43C0-89E1-E7F4AD6B8691}" type="slidenum">
              <a:rPr lang="en-US" smtClean="0"/>
              <a:t>‹#›</a:t>
            </a:fld>
            <a:endParaRPr lang="en-US"/>
          </a:p>
        </p:txBody>
      </p:sp>
    </p:spTree>
    <p:extLst>
      <p:ext uri="{BB962C8B-B14F-4D97-AF65-F5344CB8AC3E}">
        <p14:creationId xmlns:p14="http://schemas.microsoft.com/office/powerpoint/2010/main" val="22424060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hyperlink" Target="https://associationdatabase.com/aws/NCDA/pt/sd/news_article/278313/_PARENT/CC_layout_details/true" TargetMode="External"/><Relationship Id="rId4" Type="http://schemas.openxmlformats.org/officeDocument/2006/relationships/hyperlink" Target="https://associationdatabase.com/aws/NCDA/pt/sd/news_article/278540/_PARENT/CC_layout_details/true"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hyperlink" Target="https://www.ntatutor.com/certification-for-academic-coaches.html"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ntatutor.com/academic-coach-code-of-ethics.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Outline of North Carolina with gallery of photos inside outline.&#10;&#10;Below the outline is the text:&#10;We are NC...&#10;We are NC Communities...&#10;We are NC Community Colleges...">
            <a:extLst>
              <a:ext uri="{FF2B5EF4-FFF2-40B4-BE49-F238E27FC236}">
                <a16:creationId xmlns:a16="http://schemas.microsoft.com/office/drawing/2014/main" id="{A8D1945A-053E-459E-8211-723786AD62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4617" y="2003499"/>
            <a:ext cx="9616588" cy="4464413"/>
          </a:xfrm>
          <a:prstGeom prst="rect">
            <a:avLst/>
          </a:prstGeom>
        </p:spPr>
      </p:pic>
    </p:spTree>
    <p:extLst>
      <p:ext uri="{BB962C8B-B14F-4D97-AF65-F5344CB8AC3E}">
        <p14:creationId xmlns:p14="http://schemas.microsoft.com/office/powerpoint/2010/main" val="1579673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D4EB098-2911-43DD-9E79-C4D04751716C}"/>
              </a:ext>
            </a:extLst>
          </p:cNvPr>
          <p:cNvSpPr>
            <a:spLocks noGrp="1"/>
          </p:cNvSpPr>
          <p:nvPr>
            <p:ph idx="1"/>
          </p:nvPr>
        </p:nvSpPr>
        <p:spPr/>
        <p:txBody>
          <a:bodyPr/>
          <a:lstStyle/>
          <a:p>
            <a:pPr marL="0" indent="0">
              <a:buNone/>
            </a:pPr>
            <a:r>
              <a:rPr lang="en-US" dirty="0">
                <a:latin typeface="Arial" panose="020B0604020202020204" pitchFamily="34" charset="0"/>
                <a:cs typeface="Arial" panose="020B0604020202020204" pitchFamily="34" charset="0"/>
              </a:rPr>
              <a:t>You are meeting with one of your regular students about their classes and when they push up the sleeves of their shirt, you notice rings of bruises.</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What do you do?</a:t>
            </a:r>
          </a:p>
        </p:txBody>
      </p:sp>
      <p:sp>
        <p:nvSpPr>
          <p:cNvPr id="3" name="Title 2">
            <a:extLst>
              <a:ext uri="{FF2B5EF4-FFF2-40B4-BE49-F238E27FC236}">
                <a16:creationId xmlns:a16="http://schemas.microsoft.com/office/drawing/2014/main" id="{5A36981C-AFD4-400C-9848-4713216A1D23}"/>
              </a:ext>
            </a:extLst>
          </p:cNvPr>
          <p:cNvSpPr>
            <a:spLocks noGrp="1"/>
          </p:cNvSpPr>
          <p:nvPr>
            <p:ph type="title"/>
          </p:nvPr>
        </p:nvSpPr>
        <p:spPr/>
        <p:txBody>
          <a:bodyPr/>
          <a:lstStyle/>
          <a:p>
            <a:r>
              <a:rPr lang="en-US" dirty="0">
                <a:latin typeface="Arial Black" panose="020B0A04020102020204" pitchFamily="34" charset="0"/>
              </a:rPr>
              <a:t>Scenario #1</a:t>
            </a:r>
          </a:p>
        </p:txBody>
      </p:sp>
    </p:spTree>
    <p:extLst>
      <p:ext uri="{BB962C8B-B14F-4D97-AF65-F5344CB8AC3E}">
        <p14:creationId xmlns:p14="http://schemas.microsoft.com/office/powerpoint/2010/main" val="3770948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DD1D5E9-F0C0-41A2-9C2D-CF60EB1C52BA}"/>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Counseling – helps you recognize and solve problems in life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Coaching – dealing with the client’s present situation and guiding towards a desired future</a:t>
            </a:r>
          </a:p>
        </p:txBody>
      </p:sp>
      <p:sp>
        <p:nvSpPr>
          <p:cNvPr id="3" name="Title 2">
            <a:extLst>
              <a:ext uri="{FF2B5EF4-FFF2-40B4-BE49-F238E27FC236}">
                <a16:creationId xmlns:a16="http://schemas.microsoft.com/office/drawing/2014/main" id="{7097FBFA-11B1-4C07-8C6E-49161C58F592}"/>
              </a:ext>
            </a:extLst>
          </p:cNvPr>
          <p:cNvSpPr>
            <a:spLocks noGrp="1"/>
          </p:cNvSpPr>
          <p:nvPr>
            <p:ph type="title"/>
          </p:nvPr>
        </p:nvSpPr>
        <p:spPr/>
        <p:txBody>
          <a:bodyPr/>
          <a:lstStyle/>
          <a:p>
            <a:r>
              <a:rPr lang="en-US" dirty="0">
                <a:latin typeface="Arial Black" panose="020B0A04020102020204" pitchFamily="34" charset="0"/>
              </a:rPr>
              <a:t>Counseling vs. Coaching</a:t>
            </a:r>
          </a:p>
        </p:txBody>
      </p:sp>
    </p:spTree>
    <p:extLst>
      <p:ext uri="{BB962C8B-B14F-4D97-AF65-F5344CB8AC3E}">
        <p14:creationId xmlns:p14="http://schemas.microsoft.com/office/powerpoint/2010/main" val="42391101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84BCC65-7FE5-43BD-8462-F67614F150A4}"/>
              </a:ext>
            </a:extLst>
          </p:cNvPr>
          <p:cNvSpPr>
            <a:spLocks noGrp="1"/>
          </p:cNvSpPr>
          <p:nvPr>
            <p:ph idx="1"/>
          </p:nvPr>
        </p:nvSpPr>
        <p:spPr>
          <a:xfrm>
            <a:off x="1687484" y="1825625"/>
            <a:ext cx="9666316" cy="4351338"/>
          </a:xfrm>
        </p:spPr>
        <p:txBody>
          <a:bodyPr/>
          <a:lstStyle/>
          <a:p>
            <a:pPr marL="0" indent="0">
              <a:buNone/>
            </a:pPr>
            <a:r>
              <a:rPr lang="en-US" sz="4000" dirty="0">
                <a:latin typeface="Arial" panose="020B0604020202020204" pitchFamily="34" charset="0"/>
                <a:cs typeface="Arial" panose="020B0604020202020204" pitchFamily="34" charset="0"/>
              </a:rPr>
              <a:t>Person Centered</a:t>
            </a:r>
          </a:p>
          <a:p>
            <a:pPr marL="0" indent="0">
              <a:buNone/>
            </a:pPr>
            <a:endParaRPr lang="en-US" sz="1000" dirty="0">
              <a:latin typeface="Arial" panose="020B0604020202020204" pitchFamily="34" charset="0"/>
              <a:cs typeface="Arial" panose="020B0604020202020204" pitchFamily="34" charset="0"/>
            </a:endParaRPr>
          </a:p>
          <a:p>
            <a:pPr lvl="1"/>
            <a:r>
              <a:rPr lang="en-US" sz="3600" dirty="0">
                <a:latin typeface="Arial" panose="020B0604020202020204" pitchFamily="34" charset="0"/>
                <a:cs typeface="Arial" panose="020B0604020202020204" pitchFamily="34" charset="0"/>
              </a:rPr>
              <a:t>Unconditional positive regard</a:t>
            </a:r>
          </a:p>
          <a:p>
            <a:pPr lvl="1"/>
            <a:endParaRPr lang="en-US" sz="3600" dirty="0">
              <a:latin typeface="Arial" panose="020B0604020202020204" pitchFamily="34" charset="0"/>
              <a:cs typeface="Arial" panose="020B0604020202020204" pitchFamily="34" charset="0"/>
            </a:endParaRPr>
          </a:p>
          <a:p>
            <a:pPr lvl="1"/>
            <a:r>
              <a:rPr lang="en-US" sz="3600" dirty="0">
                <a:latin typeface="Arial" panose="020B0604020202020204" pitchFamily="34" charset="0"/>
                <a:cs typeface="Arial" panose="020B0604020202020204" pitchFamily="34" charset="0"/>
              </a:rPr>
              <a:t>Genuineness</a:t>
            </a:r>
          </a:p>
          <a:p>
            <a:pPr lvl="1"/>
            <a:endParaRPr lang="en-US" sz="3600" dirty="0">
              <a:latin typeface="Arial" panose="020B0604020202020204" pitchFamily="34" charset="0"/>
              <a:cs typeface="Arial" panose="020B0604020202020204" pitchFamily="34" charset="0"/>
            </a:endParaRPr>
          </a:p>
          <a:p>
            <a:pPr lvl="1"/>
            <a:r>
              <a:rPr lang="en-US" sz="3600" dirty="0">
                <a:latin typeface="Arial" panose="020B0604020202020204" pitchFamily="34" charset="0"/>
                <a:cs typeface="Arial" panose="020B0604020202020204" pitchFamily="34" charset="0"/>
              </a:rPr>
              <a:t>Empathetic understanding</a:t>
            </a:r>
          </a:p>
          <a:p>
            <a:pPr lvl="1"/>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lvl="1"/>
            <a:endParaRPr lang="en-US" dirty="0">
              <a:latin typeface="Arial" panose="020B0604020202020204" pitchFamily="34" charset="0"/>
              <a:cs typeface="Arial" panose="020B0604020202020204" pitchFamily="34" charset="0"/>
            </a:endParaRPr>
          </a:p>
          <a:p>
            <a:endParaRPr lang="en-US" dirty="0"/>
          </a:p>
        </p:txBody>
      </p:sp>
      <p:sp>
        <p:nvSpPr>
          <p:cNvPr id="3" name="Title 2">
            <a:extLst>
              <a:ext uri="{FF2B5EF4-FFF2-40B4-BE49-F238E27FC236}">
                <a16:creationId xmlns:a16="http://schemas.microsoft.com/office/drawing/2014/main" id="{4B5F60CE-B805-4DAB-929D-E2A80180D83B}"/>
              </a:ext>
            </a:extLst>
          </p:cNvPr>
          <p:cNvSpPr>
            <a:spLocks noGrp="1"/>
          </p:cNvSpPr>
          <p:nvPr>
            <p:ph type="title"/>
          </p:nvPr>
        </p:nvSpPr>
        <p:spPr>
          <a:xfrm>
            <a:off x="1687484" y="365125"/>
            <a:ext cx="10262061" cy="964911"/>
          </a:xfrm>
        </p:spPr>
        <p:txBody>
          <a:bodyPr>
            <a:normAutofit fontScale="90000"/>
          </a:bodyPr>
          <a:lstStyle/>
          <a:p>
            <a:r>
              <a:rPr lang="en-US" dirty="0">
                <a:latin typeface="Arial Black" panose="020B0A04020102020204" pitchFamily="34" charset="0"/>
              </a:rPr>
              <a:t>Carl Rogers Influence on Coaching</a:t>
            </a:r>
          </a:p>
        </p:txBody>
      </p:sp>
      <p:pic>
        <p:nvPicPr>
          <p:cNvPr id="5" name="Picture 4" descr="A person smiling for the camera&#10;&#10;Description automatically generated">
            <a:extLst>
              <a:ext uri="{FF2B5EF4-FFF2-40B4-BE49-F238E27FC236}">
                <a16:creationId xmlns:a16="http://schemas.microsoft.com/office/drawing/2014/main" id="{0EC80B95-C80F-48BC-908D-28D0267A87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9309" y="1976003"/>
            <a:ext cx="2545080" cy="3378015"/>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4" name="Rectangle 3">
            <a:extLst>
              <a:ext uri="{FF2B5EF4-FFF2-40B4-BE49-F238E27FC236}">
                <a16:creationId xmlns:a16="http://schemas.microsoft.com/office/drawing/2014/main" id="{FBCD3DDE-8B0B-4194-9A24-E7C1AFEFEDC0}"/>
              </a:ext>
            </a:extLst>
          </p:cNvPr>
          <p:cNvSpPr/>
          <p:nvPr/>
        </p:nvSpPr>
        <p:spPr>
          <a:xfrm>
            <a:off x="1853046" y="6308209"/>
            <a:ext cx="10338954" cy="369332"/>
          </a:xfrm>
          <a:prstGeom prst="rect">
            <a:avLst/>
          </a:prstGeom>
        </p:spPr>
        <p:txBody>
          <a:bodyPr wrap="square">
            <a:spAutoFit/>
          </a:bodyPr>
          <a:lstStyle/>
          <a:p>
            <a:r>
              <a:rPr lang="en-US" i="1" dirty="0"/>
              <a:t>"The good life is a process, not a state of being. It is a direction not a destination". (Rogers, 1967, p. 187) </a:t>
            </a:r>
          </a:p>
        </p:txBody>
      </p:sp>
    </p:spTree>
    <p:extLst>
      <p:ext uri="{BB962C8B-B14F-4D97-AF65-F5344CB8AC3E}">
        <p14:creationId xmlns:p14="http://schemas.microsoft.com/office/powerpoint/2010/main" val="2697418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52DBBE-F387-4556-AE17-C8155730984A}"/>
              </a:ext>
            </a:extLst>
          </p:cNvPr>
          <p:cNvSpPr>
            <a:spLocks noGrp="1"/>
          </p:cNvSpPr>
          <p:nvPr>
            <p:ph type="title"/>
          </p:nvPr>
        </p:nvSpPr>
        <p:spPr>
          <a:xfrm>
            <a:off x="1610592" y="365125"/>
            <a:ext cx="10328564" cy="964911"/>
          </a:xfrm>
        </p:spPr>
        <p:txBody>
          <a:bodyPr>
            <a:normAutofit/>
          </a:bodyPr>
          <a:lstStyle/>
          <a:p>
            <a:r>
              <a:rPr lang="en-US" sz="3800" dirty="0">
                <a:latin typeface="Arial Black" panose="020B0A04020102020204" pitchFamily="34" charset="0"/>
              </a:rPr>
              <a:t>Rogers: Active Listening &amp; Reflection</a:t>
            </a:r>
          </a:p>
        </p:txBody>
      </p:sp>
      <p:pic>
        <p:nvPicPr>
          <p:cNvPr id="5" name="Picture 4" descr="Active Listening Components:&#10;Eye Contact, Facial Expressions, Body Gestures, Avoid Distractions, Questioning, Summarizing/Paraphrasing, give feedback, read emotional cues.&#10;&#10;https://communicationinpublichealthweb.wordpress.com/active-listening/">
            <a:extLst>
              <a:ext uri="{FF2B5EF4-FFF2-40B4-BE49-F238E27FC236}">
                <a16:creationId xmlns:a16="http://schemas.microsoft.com/office/drawing/2014/main" id="{DE3CF6D7-053E-4DA1-8117-45F78F2868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6071" y="1586632"/>
            <a:ext cx="6454495" cy="5124773"/>
          </a:xfrm>
          <a:prstGeom prst="rect">
            <a:avLst/>
          </a:prstGeom>
        </p:spPr>
      </p:pic>
    </p:spTree>
    <p:extLst>
      <p:ext uri="{BB962C8B-B14F-4D97-AF65-F5344CB8AC3E}">
        <p14:creationId xmlns:p14="http://schemas.microsoft.com/office/powerpoint/2010/main" val="13698550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46A00FF-C08D-4B80-A684-448491337717}"/>
              </a:ext>
            </a:extLst>
          </p:cNvPr>
          <p:cNvSpPr>
            <a:spLocks noGrp="1"/>
          </p:cNvSpPr>
          <p:nvPr>
            <p:ph idx="1"/>
          </p:nvPr>
        </p:nvSpPr>
        <p:spPr>
          <a:xfrm>
            <a:off x="1687484" y="1825625"/>
            <a:ext cx="9666316" cy="4667250"/>
          </a:xfrm>
          <a:ln w="28575">
            <a:solidFill>
              <a:schemeClr val="tx1"/>
            </a:solidFill>
            <a:prstDash val="lgDashDot"/>
          </a:ln>
        </p:spPr>
        <p:txBody>
          <a:bodyPr>
            <a:normAutofit/>
          </a:bodyPr>
          <a:lstStyle/>
          <a:p>
            <a:r>
              <a:rPr lang="en-US" dirty="0">
                <a:latin typeface="Arial" panose="020B0604020202020204" pitchFamily="34" charset="0"/>
                <a:cs typeface="Arial" panose="020B0604020202020204" pitchFamily="34" charset="0"/>
              </a:rPr>
              <a:t>Boundaries are vital for any relationship</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Do not make decisions for the students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Concentrate on what they are really saying</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Accept negative emotions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Refer</a:t>
            </a: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46FC923B-6F64-4F44-9B4E-EC2715D9C6A4}"/>
              </a:ext>
            </a:extLst>
          </p:cNvPr>
          <p:cNvSpPr>
            <a:spLocks noGrp="1"/>
          </p:cNvSpPr>
          <p:nvPr>
            <p:ph type="title"/>
          </p:nvPr>
        </p:nvSpPr>
        <p:spPr/>
        <p:txBody>
          <a:bodyPr/>
          <a:lstStyle/>
          <a:p>
            <a:r>
              <a:rPr lang="en-US" dirty="0">
                <a:latin typeface="Arial Black" panose="020B0A04020102020204" pitchFamily="34" charset="0"/>
              </a:rPr>
              <a:t>Boundaries</a:t>
            </a:r>
          </a:p>
        </p:txBody>
      </p:sp>
    </p:spTree>
    <p:extLst>
      <p:ext uri="{BB962C8B-B14F-4D97-AF65-F5344CB8AC3E}">
        <p14:creationId xmlns:p14="http://schemas.microsoft.com/office/powerpoint/2010/main" val="18943666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703FB17-1EC0-49CE-96EB-5AD2AB5C8F8A}"/>
              </a:ext>
            </a:extLst>
          </p:cNvPr>
          <p:cNvSpPr>
            <a:spLocks noGrp="1"/>
          </p:cNvSpPr>
          <p:nvPr>
            <p:ph idx="1"/>
          </p:nvPr>
        </p:nvSpPr>
        <p:spPr>
          <a:xfrm>
            <a:off x="1687483" y="1558636"/>
            <a:ext cx="10345189" cy="5299363"/>
          </a:xfrm>
        </p:spPr>
        <p:txBody>
          <a:bodyPr>
            <a:normAutofit lnSpcReduction="10000"/>
          </a:bodyPr>
          <a:lstStyle/>
          <a:p>
            <a:pPr marL="0" indent="0">
              <a:lnSpc>
                <a:spcPct val="110000"/>
              </a:lnSpc>
              <a:buNone/>
            </a:pPr>
            <a:r>
              <a:rPr lang="en-US" dirty="0">
                <a:latin typeface="Arial" panose="020B0604020202020204" pitchFamily="34" charset="0"/>
                <a:cs typeface="Arial" panose="020B0604020202020204" pitchFamily="34" charset="0"/>
              </a:rPr>
              <a:t>Susan, one of your coaching students, has been doing fine, but begins to miss classes and appointments, and generally is falling behind. You schedule an appointment with her and during this conference, Susan says: "I'm feeling totally overwhelmed by everything. My job is taking more time than I expected. I'm supposed to work 20 hours a week, but lately they want more hours from me, and now it's more like 30 hours a week. I'm behind in all my classes and I have a math exam next week. Besides that, I had a fight with my Mom and I might need to move out. Now, on top of everything else, I have this chest cold – I feel terrible. I just don't know where to start, or what to do next. I feel like dropping out of school."</a:t>
            </a:r>
          </a:p>
        </p:txBody>
      </p:sp>
      <p:sp>
        <p:nvSpPr>
          <p:cNvPr id="3" name="Title 2">
            <a:extLst>
              <a:ext uri="{FF2B5EF4-FFF2-40B4-BE49-F238E27FC236}">
                <a16:creationId xmlns:a16="http://schemas.microsoft.com/office/drawing/2014/main" id="{7B92EB69-6750-460B-9D3B-C92DDCA6E45E}"/>
              </a:ext>
            </a:extLst>
          </p:cNvPr>
          <p:cNvSpPr>
            <a:spLocks noGrp="1"/>
          </p:cNvSpPr>
          <p:nvPr>
            <p:ph type="title"/>
          </p:nvPr>
        </p:nvSpPr>
        <p:spPr/>
        <p:txBody>
          <a:bodyPr/>
          <a:lstStyle/>
          <a:p>
            <a:r>
              <a:rPr lang="en-US" dirty="0">
                <a:latin typeface="Arial Black" panose="020B0A04020102020204" pitchFamily="34" charset="0"/>
              </a:rPr>
              <a:t>Scenario #2</a:t>
            </a:r>
          </a:p>
        </p:txBody>
      </p:sp>
    </p:spTree>
    <p:extLst>
      <p:ext uri="{BB962C8B-B14F-4D97-AF65-F5344CB8AC3E}">
        <p14:creationId xmlns:p14="http://schemas.microsoft.com/office/powerpoint/2010/main" val="9186547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B4DE682-7883-4C80-B3B6-AD1DE83A56AF}"/>
              </a:ext>
            </a:extLst>
          </p:cNvPr>
          <p:cNvSpPr>
            <a:spLocks noGrp="1"/>
          </p:cNvSpPr>
          <p:nvPr>
            <p:ph idx="1"/>
          </p:nvPr>
        </p:nvSpPr>
        <p:spPr>
          <a:xfrm>
            <a:off x="1687483" y="1600200"/>
            <a:ext cx="10365972" cy="5060373"/>
          </a:xfrm>
        </p:spPr>
        <p:txBody>
          <a:bodyPr>
            <a:normAutofit/>
          </a:bodyPr>
          <a:lstStyle/>
          <a:p>
            <a:pPr marL="514350" indent="-514350">
              <a:lnSpc>
                <a:spcPct val="100000"/>
              </a:lnSpc>
              <a:buAutoNum type="arabicPeriod"/>
            </a:pPr>
            <a:r>
              <a:rPr lang="en-US" sz="4000" dirty="0">
                <a:latin typeface="Arial" panose="020B0604020202020204" pitchFamily="34" charset="0"/>
                <a:cs typeface="Arial" panose="020B0604020202020204" pitchFamily="34" charset="0"/>
              </a:rPr>
              <a:t>Establish the facts in a situation</a:t>
            </a:r>
          </a:p>
          <a:p>
            <a:pPr marL="514350" indent="-514350">
              <a:lnSpc>
                <a:spcPct val="100000"/>
              </a:lnSpc>
              <a:buAutoNum type="arabicPeriod"/>
            </a:pPr>
            <a:r>
              <a:rPr lang="en-US" sz="4000" dirty="0">
                <a:latin typeface="Arial" panose="020B0604020202020204" pitchFamily="34" charset="0"/>
                <a:cs typeface="Arial" panose="020B0604020202020204" pitchFamily="34" charset="0"/>
              </a:rPr>
              <a:t>Decide whether the situation involves legal or ethical issues</a:t>
            </a:r>
          </a:p>
          <a:p>
            <a:pPr marL="514350" indent="-514350">
              <a:lnSpc>
                <a:spcPct val="100000"/>
              </a:lnSpc>
              <a:buAutoNum type="arabicPeriod"/>
            </a:pPr>
            <a:r>
              <a:rPr lang="en-US" sz="4000" dirty="0">
                <a:latin typeface="Arial" panose="020B0604020202020204" pitchFamily="34" charset="0"/>
                <a:cs typeface="Arial" panose="020B0604020202020204" pitchFamily="34" charset="0"/>
              </a:rPr>
              <a:t>Identify the options</a:t>
            </a:r>
          </a:p>
          <a:p>
            <a:pPr marL="514350" indent="-514350">
              <a:lnSpc>
                <a:spcPct val="100000"/>
              </a:lnSpc>
              <a:buAutoNum type="arabicPeriod"/>
            </a:pPr>
            <a:r>
              <a:rPr lang="en-US" sz="4000" dirty="0">
                <a:latin typeface="Arial" panose="020B0604020202020204" pitchFamily="34" charset="0"/>
                <a:cs typeface="Arial" panose="020B0604020202020204" pitchFamily="34" charset="0"/>
              </a:rPr>
              <a:t>Evaluate the options</a:t>
            </a:r>
          </a:p>
          <a:p>
            <a:pPr marL="514350" indent="-514350">
              <a:lnSpc>
                <a:spcPct val="100000"/>
              </a:lnSpc>
              <a:buAutoNum type="arabicPeriod"/>
            </a:pPr>
            <a:r>
              <a:rPr lang="en-US" sz="4000" dirty="0">
                <a:latin typeface="Arial" panose="020B0604020202020204" pitchFamily="34" charset="0"/>
                <a:cs typeface="Arial" panose="020B0604020202020204" pitchFamily="34" charset="0"/>
              </a:rPr>
              <a:t>Choose the best option</a:t>
            </a:r>
          </a:p>
          <a:p>
            <a:pPr marL="514350" indent="-514350">
              <a:lnSpc>
                <a:spcPct val="100000"/>
              </a:lnSpc>
              <a:buAutoNum type="arabicPeriod"/>
            </a:pPr>
            <a:r>
              <a:rPr lang="en-US" sz="4000" dirty="0">
                <a:latin typeface="Arial" panose="020B0604020202020204" pitchFamily="34" charset="0"/>
                <a:cs typeface="Arial" panose="020B0604020202020204" pitchFamily="34" charset="0"/>
              </a:rPr>
              <a:t>Implement the decision</a:t>
            </a:r>
          </a:p>
        </p:txBody>
      </p:sp>
      <p:sp>
        <p:nvSpPr>
          <p:cNvPr id="3" name="Title 2">
            <a:extLst>
              <a:ext uri="{FF2B5EF4-FFF2-40B4-BE49-F238E27FC236}">
                <a16:creationId xmlns:a16="http://schemas.microsoft.com/office/drawing/2014/main" id="{90690949-FCA2-40BB-AD89-0833A70F85D1}"/>
              </a:ext>
            </a:extLst>
          </p:cNvPr>
          <p:cNvSpPr>
            <a:spLocks noGrp="1"/>
          </p:cNvSpPr>
          <p:nvPr>
            <p:ph type="title"/>
          </p:nvPr>
        </p:nvSpPr>
        <p:spPr/>
        <p:txBody>
          <a:bodyPr/>
          <a:lstStyle/>
          <a:p>
            <a:r>
              <a:rPr lang="en-US" dirty="0">
                <a:latin typeface="Arial Black" panose="020B0A04020102020204" pitchFamily="34" charset="0"/>
              </a:rPr>
              <a:t>Ethical Decision Chain</a:t>
            </a:r>
          </a:p>
        </p:txBody>
      </p:sp>
    </p:spTree>
    <p:extLst>
      <p:ext uri="{BB962C8B-B14F-4D97-AF65-F5344CB8AC3E}">
        <p14:creationId xmlns:p14="http://schemas.microsoft.com/office/powerpoint/2010/main" val="11329496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7A1E767-24DA-46D9-B159-8F8377D64DC1}"/>
              </a:ext>
            </a:extLst>
          </p:cNvPr>
          <p:cNvSpPr>
            <a:spLocks noGrp="1"/>
          </p:cNvSpPr>
          <p:nvPr>
            <p:ph sz="half" idx="1"/>
          </p:nvPr>
        </p:nvSpPr>
        <p:spPr>
          <a:xfrm>
            <a:off x="1604356" y="1825625"/>
            <a:ext cx="4415444" cy="4351338"/>
          </a:xfrm>
          <a:prstGeom prst="rect">
            <a:avLst/>
          </a:prstGeom>
        </p:spPr>
        <p:txBody>
          <a:bodyPr>
            <a:normAutofit/>
          </a:bodyPr>
          <a:lstStyle/>
          <a:p>
            <a:endParaRPr lang="en-US"/>
          </a:p>
          <a:p>
            <a:r>
              <a:rPr lang="en-US"/>
              <a:t>Objectivity</a:t>
            </a:r>
          </a:p>
          <a:p>
            <a:pPr marL="0" indent="0">
              <a:buNone/>
            </a:pPr>
            <a:endParaRPr lang="en-US"/>
          </a:p>
          <a:p>
            <a:r>
              <a:rPr lang="en-US"/>
              <a:t>Act within your ethical framework</a:t>
            </a:r>
          </a:p>
          <a:p>
            <a:pPr marL="0" indent="0">
              <a:buNone/>
            </a:pPr>
            <a:endParaRPr lang="en-US"/>
          </a:p>
          <a:p>
            <a:r>
              <a:rPr lang="en-US"/>
              <a:t>Collect as much information as possible</a:t>
            </a:r>
          </a:p>
        </p:txBody>
      </p:sp>
      <p:pic>
        <p:nvPicPr>
          <p:cNvPr id="5" name="Picture 4" descr="A close up of a sign&#10;&#10;Description automatically generated">
            <a:extLst>
              <a:ext uri="{FF2B5EF4-FFF2-40B4-BE49-F238E27FC236}">
                <a16:creationId xmlns:a16="http://schemas.microsoft.com/office/drawing/2014/main" id="{F336A214-EC57-49DB-9067-37E033867C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200" y="1948085"/>
            <a:ext cx="5181600" cy="4106417"/>
          </a:xfrm>
          <a:prstGeom prst="rect">
            <a:avLst/>
          </a:prstGeom>
          <a:noFill/>
        </p:spPr>
      </p:pic>
      <p:sp>
        <p:nvSpPr>
          <p:cNvPr id="3" name="Title 2">
            <a:extLst>
              <a:ext uri="{FF2B5EF4-FFF2-40B4-BE49-F238E27FC236}">
                <a16:creationId xmlns:a16="http://schemas.microsoft.com/office/drawing/2014/main" id="{2D7EB421-A6EA-4F1B-85A9-C020935FFA61}"/>
              </a:ext>
            </a:extLst>
          </p:cNvPr>
          <p:cNvSpPr>
            <a:spLocks noGrp="1"/>
          </p:cNvSpPr>
          <p:nvPr>
            <p:ph type="title"/>
          </p:nvPr>
        </p:nvSpPr>
        <p:spPr>
          <a:xfrm>
            <a:off x="1604356" y="365126"/>
            <a:ext cx="9749444" cy="1014788"/>
          </a:xfrm>
          <a:prstGeom prst="rect">
            <a:avLst/>
          </a:prstGeom>
        </p:spPr>
        <p:txBody>
          <a:bodyPr anchor="ctr">
            <a:normAutofit/>
          </a:bodyPr>
          <a:lstStyle/>
          <a:p>
            <a:r>
              <a:rPr lang="en-US" dirty="0">
                <a:latin typeface="Arial Black" panose="020B0A04020102020204" pitchFamily="34" charset="0"/>
              </a:rPr>
              <a:t>1. Establish the facts</a:t>
            </a:r>
          </a:p>
        </p:txBody>
      </p:sp>
    </p:spTree>
    <p:extLst>
      <p:ext uri="{BB962C8B-B14F-4D97-AF65-F5344CB8AC3E}">
        <p14:creationId xmlns:p14="http://schemas.microsoft.com/office/powerpoint/2010/main" val="1698163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sign, drawing, computer&#10;&#10;Description automatically generated">
            <a:extLst>
              <a:ext uri="{FF2B5EF4-FFF2-40B4-BE49-F238E27FC236}">
                <a16:creationId xmlns:a16="http://schemas.microsoft.com/office/drawing/2014/main" id="{4FEE3EA2-405D-4529-BA70-767CB4980F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6756" y="2220757"/>
            <a:ext cx="4415444" cy="2605111"/>
          </a:xfrm>
          <a:prstGeom prst="rect">
            <a:avLst/>
          </a:prstGeom>
          <a:noFill/>
        </p:spPr>
      </p:pic>
      <p:sp>
        <p:nvSpPr>
          <p:cNvPr id="2" name="Content Placeholder 1">
            <a:extLst>
              <a:ext uri="{FF2B5EF4-FFF2-40B4-BE49-F238E27FC236}">
                <a16:creationId xmlns:a16="http://schemas.microsoft.com/office/drawing/2014/main" id="{26436F04-03F9-44C1-BBA4-2A0524B1CF3E}"/>
              </a:ext>
            </a:extLst>
          </p:cNvPr>
          <p:cNvSpPr>
            <a:spLocks noGrp="1"/>
          </p:cNvSpPr>
          <p:nvPr>
            <p:ph sz="half" idx="2"/>
          </p:nvPr>
        </p:nvSpPr>
        <p:spPr>
          <a:xfrm>
            <a:off x="6172200" y="1825625"/>
            <a:ext cx="5181600" cy="4351338"/>
          </a:xfrm>
          <a:prstGeom prst="rect">
            <a:avLst/>
          </a:prstGeom>
        </p:spPr>
        <p:txBody>
          <a:bodyPr>
            <a:normAutofit/>
          </a:bodyPr>
          <a:lstStyle/>
          <a:p>
            <a:endParaRPr lang="en-US"/>
          </a:p>
          <a:p>
            <a:r>
              <a:rPr lang="en-US"/>
              <a:t>Has anyone been harmed by themselves or others?</a:t>
            </a:r>
          </a:p>
          <a:p>
            <a:endParaRPr lang="en-US"/>
          </a:p>
          <a:p>
            <a:r>
              <a:rPr lang="en-US"/>
              <a:t>Does this involve a legal issue?</a:t>
            </a:r>
          </a:p>
        </p:txBody>
      </p:sp>
      <p:sp>
        <p:nvSpPr>
          <p:cNvPr id="3" name="Title 2">
            <a:extLst>
              <a:ext uri="{FF2B5EF4-FFF2-40B4-BE49-F238E27FC236}">
                <a16:creationId xmlns:a16="http://schemas.microsoft.com/office/drawing/2014/main" id="{41A709F0-4664-43BA-9E3F-5871729891B8}"/>
              </a:ext>
            </a:extLst>
          </p:cNvPr>
          <p:cNvSpPr>
            <a:spLocks noGrp="1"/>
          </p:cNvSpPr>
          <p:nvPr>
            <p:ph type="title"/>
          </p:nvPr>
        </p:nvSpPr>
        <p:spPr>
          <a:xfrm>
            <a:off x="1604356" y="365126"/>
            <a:ext cx="9749444" cy="1014788"/>
          </a:xfrm>
          <a:prstGeom prst="rect">
            <a:avLst/>
          </a:prstGeom>
        </p:spPr>
        <p:txBody>
          <a:bodyPr anchor="ctr">
            <a:normAutofit fontScale="90000"/>
          </a:bodyPr>
          <a:lstStyle/>
          <a:p>
            <a:r>
              <a:rPr lang="en-US" dirty="0">
                <a:latin typeface="Arial Black" panose="020B0A04020102020204" pitchFamily="34" charset="0"/>
              </a:rPr>
              <a:t>2. Are there legal or ethical issues?</a:t>
            </a:r>
          </a:p>
        </p:txBody>
      </p:sp>
    </p:spTree>
    <p:extLst>
      <p:ext uri="{BB962C8B-B14F-4D97-AF65-F5344CB8AC3E}">
        <p14:creationId xmlns:p14="http://schemas.microsoft.com/office/powerpoint/2010/main" val="17924201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39E019A-955C-4C7A-8EBD-CDA53408B9E1}"/>
              </a:ext>
            </a:extLst>
          </p:cNvPr>
          <p:cNvSpPr>
            <a:spLocks noGrp="1"/>
          </p:cNvSpPr>
          <p:nvPr>
            <p:ph sz="half" idx="1"/>
          </p:nvPr>
        </p:nvSpPr>
        <p:spPr>
          <a:xfrm>
            <a:off x="1604356" y="1825625"/>
            <a:ext cx="4415444" cy="4351338"/>
          </a:xfrm>
          <a:prstGeom prst="rect">
            <a:avLst/>
          </a:prstGeom>
        </p:spPr>
        <p:txBody>
          <a:bodyPr>
            <a:normAutofit/>
          </a:bodyPr>
          <a:lstStyle/>
          <a:p>
            <a:endParaRPr lang="en-US"/>
          </a:p>
          <a:p>
            <a:r>
              <a:rPr lang="en-US"/>
              <a:t>Weigh the pros and cons of each decision</a:t>
            </a:r>
          </a:p>
          <a:p>
            <a:endParaRPr lang="en-US"/>
          </a:p>
          <a:p>
            <a:r>
              <a:rPr lang="en-US"/>
              <a:t>Consult with a colleague if you need an alternate opinion</a:t>
            </a:r>
          </a:p>
        </p:txBody>
      </p:sp>
      <p:pic>
        <p:nvPicPr>
          <p:cNvPr id="5" name="Picture 4" descr="A close up of a sign&#10;&#10;Description automatically generated">
            <a:extLst>
              <a:ext uri="{FF2B5EF4-FFF2-40B4-BE49-F238E27FC236}">
                <a16:creationId xmlns:a16="http://schemas.microsoft.com/office/drawing/2014/main" id="{1C978DE5-721D-43BB-91D2-AA9B083E6E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2" y="2252885"/>
            <a:ext cx="5181600" cy="2811018"/>
          </a:xfrm>
          <a:prstGeom prst="rect">
            <a:avLst/>
          </a:prstGeom>
          <a:noFill/>
        </p:spPr>
      </p:pic>
      <p:sp>
        <p:nvSpPr>
          <p:cNvPr id="3" name="Title 2">
            <a:extLst>
              <a:ext uri="{FF2B5EF4-FFF2-40B4-BE49-F238E27FC236}">
                <a16:creationId xmlns:a16="http://schemas.microsoft.com/office/drawing/2014/main" id="{7FACB0F9-B632-4D9C-8A3C-E278EB16244B}"/>
              </a:ext>
            </a:extLst>
          </p:cNvPr>
          <p:cNvSpPr>
            <a:spLocks noGrp="1"/>
          </p:cNvSpPr>
          <p:nvPr>
            <p:ph type="title"/>
          </p:nvPr>
        </p:nvSpPr>
        <p:spPr>
          <a:xfrm>
            <a:off x="1604356" y="365126"/>
            <a:ext cx="9749444" cy="1014788"/>
          </a:xfrm>
          <a:prstGeom prst="rect">
            <a:avLst/>
          </a:prstGeom>
        </p:spPr>
        <p:txBody>
          <a:bodyPr anchor="ctr">
            <a:normAutofit/>
          </a:bodyPr>
          <a:lstStyle/>
          <a:p>
            <a:r>
              <a:rPr lang="en-US" dirty="0">
                <a:latin typeface="Arial Black" panose="020B0A04020102020204" pitchFamily="34" charset="0"/>
              </a:rPr>
              <a:t>3. Identify the options</a:t>
            </a:r>
          </a:p>
        </p:txBody>
      </p:sp>
    </p:spTree>
    <p:extLst>
      <p:ext uri="{BB962C8B-B14F-4D97-AF65-F5344CB8AC3E}">
        <p14:creationId xmlns:p14="http://schemas.microsoft.com/office/powerpoint/2010/main" val="3764738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picture containing drawing, clock&#10;&#10;Description automatically generated">
            <a:extLst>
              <a:ext uri="{FF2B5EF4-FFF2-40B4-BE49-F238E27FC236}">
                <a16:creationId xmlns:a16="http://schemas.microsoft.com/office/drawing/2014/main" id="{13BB20B4-6939-4976-AB79-15927B278D4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6442" t="7809" r="3988" b="6348"/>
          <a:stretch/>
        </p:blipFill>
        <p:spPr>
          <a:xfrm>
            <a:off x="10728820" y="5282519"/>
            <a:ext cx="1249958" cy="1411896"/>
          </a:xfrm>
        </p:spPr>
      </p:pic>
      <p:sp>
        <p:nvSpPr>
          <p:cNvPr id="4" name="Title 3">
            <a:extLst>
              <a:ext uri="{FF2B5EF4-FFF2-40B4-BE49-F238E27FC236}">
                <a16:creationId xmlns:a16="http://schemas.microsoft.com/office/drawing/2014/main" id="{9765D6D3-78FF-4CFD-B9F6-B1E42DD1E136}"/>
              </a:ext>
            </a:extLst>
          </p:cNvPr>
          <p:cNvSpPr>
            <a:spLocks noGrp="1"/>
          </p:cNvSpPr>
          <p:nvPr>
            <p:ph type="title"/>
          </p:nvPr>
        </p:nvSpPr>
        <p:spPr/>
        <p:txBody>
          <a:bodyPr/>
          <a:lstStyle/>
          <a:p>
            <a:pPr algn="ctr"/>
            <a:r>
              <a:rPr lang="en-US" dirty="0">
                <a:solidFill>
                  <a:srgbClr val="C00000"/>
                </a:solidFill>
                <a:latin typeface="Blazed" panose="00000400000000000000" pitchFamily="2" charset="0"/>
              </a:rPr>
              <a:t>Hot Sheet</a:t>
            </a:r>
            <a:endParaRPr lang="en-US" dirty="0"/>
          </a:p>
        </p:txBody>
      </p:sp>
      <p:pic>
        <p:nvPicPr>
          <p:cNvPr id="6" name="Picture 5" descr="NCCS logo">
            <a:extLst>
              <a:ext uri="{FF2B5EF4-FFF2-40B4-BE49-F238E27FC236}">
                <a16:creationId xmlns:a16="http://schemas.microsoft.com/office/drawing/2014/main" id="{5A3F6B68-F184-44CD-B99E-7A6F426BE212}"/>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949" y="107994"/>
            <a:ext cx="1369051" cy="1544121"/>
          </a:xfrm>
          <a:prstGeom prst="rect">
            <a:avLst/>
          </a:prstGeom>
        </p:spPr>
      </p:pic>
      <p:sp>
        <p:nvSpPr>
          <p:cNvPr id="9" name="TextBox 8">
            <a:extLst>
              <a:ext uri="{FF2B5EF4-FFF2-40B4-BE49-F238E27FC236}">
                <a16:creationId xmlns:a16="http://schemas.microsoft.com/office/drawing/2014/main" id="{88910F1A-09FE-4C09-B4BD-207270C382DA}"/>
              </a:ext>
            </a:extLst>
          </p:cNvPr>
          <p:cNvSpPr txBox="1"/>
          <p:nvPr/>
        </p:nvSpPr>
        <p:spPr>
          <a:xfrm>
            <a:off x="1786854" y="2256639"/>
            <a:ext cx="9986045" cy="3970318"/>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Articles: </a:t>
            </a:r>
          </a:p>
          <a:p>
            <a:r>
              <a:rPr lang="en-US" i="1" dirty="0">
                <a:latin typeface="Arial" panose="020B0604020202020204" pitchFamily="34" charset="0"/>
                <a:cs typeface="Arial" panose="020B0604020202020204" pitchFamily="34" charset="0"/>
              </a:rPr>
              <a:t>“Purpose as a Framework for Post-Secondary Planning and Career Development”</a:t>
            </a:r>
            <a:r>
              <a:rPr lang="en-US" i="1" u="sng" dirty="0">
                <a:latin typeface="Arial" panose="020B0604020202020204" pitchFamily="34" charset="0"/>
                <a:cs typeface="Arial" panose="020B0604020202020204" pitchFamily="34" charset="0"/>
                <a:hlinkClick r:id="rId4"/>
              </a:rPr>
              <a:t> </a:t>
            </a:r>
            <a:r>
              <a:rPr lang="en-US" dirty="0">
                <a:latin typeface="Arial" panose="020B0604020202020204" pitchFamily="34" charset="0"/>
                <a:cs typeface="Arial" panose="020B0604020202020204" pitchFamily="34" charset="0"/>
                <a:hlinkClick r:id="rId4"/>
              </a:rPr>
              <a:t>https://associationdatabase.com/aws/NCDA/pt/sd/news_article/278540/_PARENT/CC_layout_details/true</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i="1" dirty="0">
                <a:latin typeface="Arial" panose="020B0604020202020204" pitchFamily="34" charset="0"/>
                <a:cs typeface="Arial" panose="020B0604020202020204" pitchFamily="34" charset="0"/>
              </a:rPr>
              <a:t>“Understanding Bias When Working with Multi-Cultural Populations”</a:t>
            </a:r>
            <a:endParaRPr lang="en-US" i="1" dirty="0">
              <a:latin typeface="Arial" panose="020B0604020202020204" pitchFamily="34" charset="0"/>
              <a:cs typeface="Arial" panose="020B0604020202020204" pitchFamily="34" charset="0"/>
              <a:hlinkClick r:id="rId5"/>
            </a:endParaRPr>
          </a:p>
          <a:p>
            <a:r>
              <a:rPr lang="en-US" dirty="0">
                <a:latin typeface="Arial" panose="020B0604020202020204" pitchFamily="34" charset="0"/>
                <a:cs typeface="Arial" panose="020B0604020202020204" pitchFamily="34" charset="0"/>
                <a:hlinkClick r:id="rId5"/>
              </a:rPr>
              <a:t>https://associationdatabase.com/aws/NCDA/pt/sd/news_article/278313/_PARENT/CC_layout_details/true</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News:</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We welcome 29 new coaches with the 2020-2023 NC Career Coach cohort!</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51559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35B346-BD2B-4B6F-8BAF-793BD56998AB}"/>
              </a:ext>
            </a:extLst>
          </p:cNvPr>
          <p:cNvSpPr>
            <a:spLocks noGrp="1"/>
          </p:cNvSpPr>
          <p:nvPr>
            <p:ph sz="half" idx="1"/>
          </p:nvPr>
        </p:nvSpPr>
        <p:spPr>
          <a:xfrm>
            <a:off x="1604356" y="1825625"/>
            <a:ext cx="4415444" cy="4351338"/>
          </a:xfrm>
          <a:prstGeom prst="rect">
            <a:avLst/>
          </a:prstGeom>
        </p:spPr>
        <p:txBody>
          <a:bodyPr>
            <a:normAutofit/>
          </a:bodyPr>
          <a:lstStyle/>
          <a:p>
            <a:endParaRPr lang="en-US"/>
          </a:p>
          <a:p>
            <a:r>
              <a:rPr lang="en-US"/>
              <a:t>Think through the consequences of action</a:t>
            </a:r>
          </a:p>
          <a:p>
            <a:endParaRPr lang="en-US"/>
          </a:p>
          <a:p>
            <a:r>
              <a:rPr lang="en-US"/>
              <a:t>Who will need to be informed?</a:t>
            </a:r>
          </a:p>
        </p:txBody>
      </p:sp>
      <p:pic>
        <p:nvPicPr>
          <p:cNvPr id="5" name="Picture 4" descr="A close up of a logo&#10;&#10;Description automatically generated">
            <a:extLst>
              <a:ext uri="{FF2B5EF4-FFF2-40B4-BE49-F238E27FC236}">
                <a16:creationId xmlns:a16="http://schemas.microsoft.com/office/drawing/2014/main" id="{CF6CA378-4C30-42A6-94ED-E6E81E19F9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200" y="2085834"/>
            <a:ext cx="5181600" cy="3186684"/>
          </a:xfrm>
          <a:prstGeom prst="rect">
            <a:avLst/>
          </a:prstGeom>
          <a:noFill/>
        </p:spPr>
      </p:pic>
      <p:sp>
        <p:nvSpPr>
          <p:cNvPr id="3" name="Title 2">
            <a:extLst>
              <a:ext uri="{FF2B5EF4-FFF2-40B4-BE49-F238E27FC236}">
                <a16:creationId xmlns:a16="http://schemas.microsoft.com/office/drawing/2014/main" id="{D0E37FBD-9A08-435C-98F7-6C89A26BC970}"/>
              </a:ext>
            </a:extLst>
          </p:cNvPr>
          <p:cNvSpPr>
            <a:spLocks noGrp="1"/>
          </p:cNvSpPr>
          <p:nvPr>
            <p:ph type="title"/>
          </p:nvPr>
        </p:nvSpPr>
        <p:spPr>
          <a:xfrm>
            <a:off x="1604356" y="365126"/>
            <a:ext cx="9749444" cy="1014788"/>
          </a:xfrm>
          <a:prstGeom prst="rect">
            <a:avLst/>
          </a:prstGeom>
        </p:spPr>
        <p:txBody>
          <a:bodyPr anchor="ctr">
            <a:normAutofit/>
          </a:bodyPr>
          <a:lstStyle/>
          <a:p>
            <a:r>
              <a:rPr lang="en-US" dirty="0">
                <a:latin typeface="Arial Black" panose="020B0A04020102020204" pitchFamily="34" charset="0"/>
              </a:rPr>
              <a:t>4. Evaluate the options</a:t>
            </a:r>
          </a:p>
        </p:txBody>
      </p:sp>
    </p:spTree>
    <p:extLst>
      <p:ext uri="{BB962C8B-B14F-4D97-AF65-F5344CB8AC3E}">
        <p14:creationId xmlns:p14="http://schemas.microsoft.com/office/powerpoint/2010/main" val="23058388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9068516-03F8-48B2-9B3B-8235506C5A2C}"/>
              </a:ext>
            </a:extLst>
          </p:cNvPr>
          <p:cNvSpPr>
            <a:spLocks noGrp="1"/>
          </p:cNvSpPr>
          <p:nvPr>
            <p:ph idx="1"/>
          </p:nvPr>
        </p:nvSpPr>
        <p:spPr>
          <a:xfrm>
            <a:off x="1687484" y="2254827"/>
            <a:ext cx="9666316" cy="3922136"/>
          </a:xfrm>
        </p:spPr>
        <p:txBody>
          <a:bodyPr/>
          <a:lstStyle/>
          <a:p>
            <a:r>
              <a:rPr lang="en-US" sz="3200" dirty="0">
                <a:latin typeface="Arial" panose="020B0604020202020204" pitchFamily="34" charset="0"/>
                <a:cs typeface="Arial" panose="020B0604020202020204" pitchFamily="34" charset="0"/>
              </a:rPr>
              <a:t>There could be more than one appropriate decision</a:t>
            </a:r>
          </a:p>
          <a:p>
            <a:endParaRPr lang="en-US" sz="32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Which choice aligns with coaching ethics?</a:t>
            </a:r>
          </a:p>
          <a:p>
            <a:endParaRPr lang="en-US" dirty="0"/>
          </a:p>
          <a:p>
            <a:endParaRPr lang="en-US" dirty="0"/>
          </a:p>
        </p:txBody>
      </p:sp>
      <p:sp>
        <p:nvSpPr>
          <p:cNvPr id="3" name="Title 2">
            <a:extLst>
              <a:ext uri="{FF2B5EF4-FFF2-40B4-BE49-F238E27FC236}">
                <a16:creationId xmlns:a16="http://schemas.microsoft.com/office/drawing/2014/main" id="{14BA0F72-3931-4BE9-96BA-3F3FD81B2ABF}"/>
              </a:ext>
            </a:extLst>
          </p:cNvPr>
          <p:cNvSpPr>
            <a:spLocks noGrp="1"/>
          </p:cNvSpPr>
          <p:nvPr>
            <p:ph type="title"/>
          </p:nvPr>
        </p:nvSpPr>
        <p:spPr/>
        <p:txBody>
          <a:bodyPr/>
          <a:lstStyle/>
          <a:p>
            <a:r>
              <a:rPr lang="en-US" dirty="0">
                <a:latin typeface="Arial Black" panose="020B0A04020102020204" pitchFamily="34" charset="0"/>
              </a:rPr>
              <a:t>5. Choose the best option</a:t>
            </a:r>
          </a:p>
        </p:txBody>
      </p:sp>
    </p:spTree>
    <p:extLst>
      <p:ext uri="{BB962C8B-B14F-4D97-AF65-F5344CB8AC3E}">
        <p14:creationId xmlns:p14="http://schemas.microsoft.com/office/powerpoint/2010/main" val="18853651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8D58FEC-4CB8-498F-B289-BEDB41756F60}"/>
              </a:ext>
            </a:extLst>
          </p:cNvPr>
          <p:cNvSpPr>
            <a:spLocks noGrp="1"/>
          </p:cNvSpPr>
          <p:nvPr>
            <p:ph sz="half" idx="1"/>
          </p:nvPr>
        </p:nvSpPr>
        <p:spPr>
          <a:xfrm>
            <a:off x="1604356" y="1825625"/>
            <a:ext cx="4415444" cy="4351338"/>
          </a:xfrm>
          <a:prstGeom prst="rect">
            <a:avLst/>
          </a:prstGeom>
        </p:spPr>
        <p:txBody>
          <a:bodyPr>
            <a:normAutofit/>
          </a:bodyPr>
          <a:lstStyle/>
          <a:p>
            <a:r>
              <a:rPr lang="en-US" dirty="0"/>
              <a:t>Make your selection</a:t>
            </a:r>
          </a:p>
          <a:p>
            <a:endParaRPr lang="en-US" dirty="0"/>
          </a:p>
          <a:p>
            <a:r>
              <a:rPr lang="en-US" dirty="0"/>
              <a:t>Inform appropriate personnel</a:t>
            </a:r>
          </a:p>
          <a:p>
            <a:endParaRPr lang="en-US" dirty="0"/>
          </a:p>
          <a:p>
            <a:r>
              <a:rPr lang="en-US" dirty="0"/>
              <a:t>Think of your next steps</a:t>
            </a:r>
          </a:p>
          <a:p>
            <a:endParaRPr lang="en-US" dirty="0"/>
          </a:p>
          <a:p>
            <a:endParaRPr lang="en-US" dirty="0"/>
          </a:p>
        </p:txBody>
      </p:sp>
      <p:pic>
        <p:nvPicPr>
          <p:cNvPr id="5" name="Picture 4" descr="A picture containing holding, clock&#10;&#10;Description automatically generated">
            <a:extLst>
              <a:ext uri="{FF2B5EF4-FFF2-40B4-BE49-F238E27FC236}">
                <a16:creationId xmlns:a16="http://schemas.microsoft.com/office/drawing/2014/main" id="{60F997A4-B1A6-4832-8F74-9363CD6A89D0}"/>
              </a:ext>
            </a:extLst>
          </p:cNvPr>
          <p:cNvPicPr>
            <a:picLocks noChangeAspect="1"/>
          </p:cNvPicPr>
          <p:nvPr/>
        </p:nvPicPr>
        <p:blipFill rotWithShape="1">
          <a:blip r:embed="rId2">
            <a:extLst>
              <a:ext uri="{28A0092B-C50C-407E-A947-70E740481C1C}">
                <a14:useLocalDpi xmlns:a14="http://schemas.microsoft.com/office/drawing/2010/main" val="0"/>
              </a:ext>
            </a:extLst>
          </a:blip>
          <a:srcRect l="-57" r="-3" b="-3"/>
          <a:stretch/>
        </p:blipFill>
        <p:spPr>
          <a:xfrm>
            <a:off x="5818909" y="1825625"/>
            <a:ext cx="5805055" cy="4351338"/>
          </a:xfrm>
          <a:prstGeom prst="rect">
            <a:avLst/>
          </a:prstGeom>
          <a:noFill/>
        </p:spPr>
      </p:pic>
      <p:sp>
        <p:nvSpPr>
          <p:cNvPr id="3" name="Title 2">
            <a:extLst>
              <a:ext uri="{FF2B5EF4-FFF2-40B4-BE49-F238E27FC236}">
                <a16:creationId xmlns:a16="http://schemas.microsoft.com/office/drawing/2014/main" id="{108112D8-7AF6-4CC7-B69D-D5C26D4CF14C}"/>
              </a:ext>
            </a:extLst>
          </p:cNvPr>
          <p:cNvSpPr>
            <a:spLocks noGrp="1"/>
          </p:cNvSpPr>
          <p:nvPr>
            <p:ph type="title"/>
          </p:nvPr>
        </p:nvSpPr>
        <p:spPr>
          <a:xfrm>
            <a:off x="1604356" y="365126"/>
            <a:ext cx="9749444" cy="1014788"/>
          </a:xfrm>
          <a:prstGeom prst="rect">
            <a:avLst/>
          </a:prstGeom>
        </p:spPr>
        <p:txBody>
          <a:bodyPr anchor="ctr">
            <a:normAutofit/>
          </a:bodyPr>
          <a:lstStyle/>
          <a:p>
            <a:r>
              <a:rPr lang="en-US" dirty="0">
                <a:latin typeface="Arial Black" panose="020B0A04020102020204" pitchFamily="34" charset="0"/>
              </a:rPr>
              <a:t>6. Implement the decision</a:t>
            </a:r>
          </a:p>
        </p:txBody>
      </p:sp>
    </p:spTree>
    <p:extLst>
      <p:ext uri="{BB962C8B-B14F-4D97-AF65-F5344CB8AC3E}">
        <p14:creationId xmlns:p14="http://schemas.microsoft.com/office/powerpoint/2010/main" val="25302944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38A4B53-5F4A-4251-B8A4-B4AF26D2C0D4}"/>
              </a:ext>
            </a:extLst>
          </p:cNvPr>
          <p:cNvSpPr>
            <a:spLocks noGrp="1"/>
          </p:cNvSpPr>
          <p:nvPr>
            <p:ph idx="1"/>
          </p:nvPr>
        </p:nvSpPr>
        <p:spPr/>
        <p:txBody>
          <a:bodyPr>
            <a:normAutofit/>
          </a:bodyPr>
          <a:lstStyle/>
          <a:p>
            <a:endParaRPr lang="en-US" sz="3600" dirty="0">
              <a:latin typeface="Arial" panose="020B0604020202020204" pitchFamily="34" charset="0"/>
              <a:cs typeface="Arial" panose="020B0604020202020204" pitchFamily="34" charset="0"/>
            </a:endParaRPr>
          </a:p>
          <a:p>
            <a:r>
              <a:rPr lang="en-US" sz="3600" dirty="0">
                <a:latin typeface="Arial" panose="020B0604020202020204" pitchFamily="34" charset="0"/>
                <a:cs typeface="Arial" panose="020B0604020202020204" pitchFamily="34" charset="0"/>
              </a:rPr>
              <a:t>Facilitating Career Development Course</a:t>
            </a:r>
          </a:p>
          <a:p>
            <a:endParaRPr lang="en-US" sz="3600" dirty="0">
              <a:latin typeface="Arial" panose="020B0604020202020204" pitchFamily="34" charset="0"/>
              <a:cs typeface="Arial" panose="020B0604020202020204" pitchFamily="34" charset="0"/>
            </a:endParaRPr>
          </a:p>
          <a:p>
            <a:r>
              <a:rPr lang="en-US" sz="3600" dirty="0">
                <a:latin typeface="Arial" panose="020B0604020202020204" pitchFamily="34" charset="0"/>
                <a:cs typeface="Arial" panose="020B0604020202020204" pitchFamily="34" charset="0"/>
                <a:hlinkClick r:id="rId2"/>
              </a:rPr>
              <a:t>NTA Academic Coach Certification</a:t>
            </a:r>
            <a:endParaRPr lang="en-US" sz="360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9791E92E-B765-46AA-8426-FF98536BA77D}"/>
              </a:ext>
            </a:extLst>
          </p:cNvPr>
          <p:cNvSpPr>
            <a:spLocks noGrp="1"/>
          </p:cNvSpPr>
          <p:nvPr>
            <p:ph type="title"/>
          </p:nvPr>
        </p:nvSpPr>
        <p:spPr/>
        <p:txBody>
          <a:bodyPr>
            <a:normAutofit fontScale="90000"/>
          </a:bodyPr>
          <a:lstStyle/>
          <a:p>
            <a:r>
              <a:rPr lang="en-US" dirty="0">
                <a:latin typeface="Arial Black" panose="020B0A04020102020204" pitchFamily="34" charset="0"/>
              </a:rPr>
              <a:t>Role of Professional Development</a:t>
            </a:r>
          </a:p>
        </p:txBody>
      </p:sp>
    </p:spTree>
    <p:extLst>
      <p:ext uri="{BB962C8B-B14F-4D97-AF65-F5344CB8AC3E}">
        <p14:creationId xmlns:p14="http://schemas.microsoft.com/office/powerpoint/2010/main" val="40255635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text on a white background&#10;&#10;Description automatically generated">
            <a:extLst>
              <a:ext uri="{FF2B5EF4-FFF2-40B4-BE49-F238E27FC236}">
                <a16:creationId xmlns:a16="http://schemas.microsoft.com/office/drawing/2014/main" id="{CEF0747E-D26F-4C3E-849F-73383F51F20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671540" y="1555461"/>
            <a:ext cx="5753604" cy="5302539"/>
          </a:xfrm>
        </p:spPr>
      </p:pic>
      <p:sp>
        <p:nvSpPr>
          <p:cNvPr id="3" name="Title 2">
            <a:extLst>
              <a:ext uri="{FF2B5EF4-FFF2-40B4-BE49-F238E27FC236}">
                <a16:creationId xmlns:a16="http://schemas.microsoft.com/office/drawing/2014/main" id="{9C579E17-B6B0-4CC7-AFE4-A8418B5EB1A1}"/>
              </a:ext>
            </a:extLst>
          </p:cNvPr>
          <p:cNvSpPr>
            <a:spLocks noGrp="1"/>
          </p:cNvSpPr>
          <p:nvPr>
            <p:ph type="title"/>
          </p:nvPr>
        </p:nvSpPr>
        <p:spPr/>
        <p:txBody>
          <a:bodyPr/>
          <a:lstStyle/>
          <a:p>
            <a:r>
              <a:rPr lang="en-US" dirty="0">
                <a:latin typeface="Arial Black" panose="020B0A04020102020204" pitchFamily="34" charset="0"/>
              </a:rPr>
              <a:t>Let’s Talk About...</a:t>
            </a:r>
          </a:p>
        </p:txBody>
      </p:sp>
    </p:spTree>
    <p:extLst>
      <p:ext uri="{BB962C8B-B14F-4D97-AF65-F5344CB8AC3E}">
        <p14:creationId xmlns:p14="http://schemas.microsoft.com/office/powerpoint/2010/main" val="17597413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BD97253-C7B7-4A99-A93B-682CA54257C7}"/>
              </a:ext>
            </a:extLst>
          </p:cNvPr>
          <p:cNvSpPr>
            <a:spLocks noGrp="1"/>
          </p:cNvSpPr>
          <p:nvPr>
            <p:ph idx="1"/>
          </p:nvPr>
        </p:nvSpPr>
        <p:spPr/>
        <p:txBody>
          <a:bodyPr>
            <a:normAutofit/>
          </a:bodyPr>
          <a:lstStyle/>
          <a:p>
            <a:r>
              <a:rPr lang="en-US" sz="3600" dirty="0">
                <a:latin typeface="Arial" panose="020B0604020202020204" pitchFamily="34" charset="0"/>
                <a:cs typeface="Arial" panose="020B0604020202020204" pitchFamily="34" charset="0"/>
              </a:rPr>
              <a:t>Coaching documentation as educational records </a:t>
            </a:r>
          </a:p>
          <a:p>
            <a:endParaRPr lang="en-US" sz="3600" dirty="0">
              <a:latin typeface="Arial" panose="020B0604020202020204" pitchFamily="34" charset="0"/>
              <a:cs typeface="Arial" panose="020B0604020202020204" pitchFamily="34" charset="0"/>
            </a:endParaRPr>
          </a:p>
          <a:p>
            <a:r>
              <a:rPr lang="en-US" sz="3600" dirty="0">
                <a:latin typeface="Arial" panose="020B0604020202020204" pitchFamily="34" charset="0"/>
                <a:cs typeface="Arial" panose="020B0604020202020204" pitchFamily="34" charset="0"/>
              </a:rPr>
              <a:t>Guardian communication</a:t>
            </a:r>
          </a:p>
        </p:txBody>
      </p:sp>
      <p:sp>
        <p:nvSpPr>
          <p:cNvPr id="3" name="Title 2">
            <a:extLst>
              <a:ext uri="{FF2B5EF4-FFF2-40B4-BE49-F238E27FC236}">
                <a16:creationId xmlns:a16="http://schemas.microsoft.com/office/drawing/2014/main" id="{4A334E86-13E3-4398-B73E-ED6B84AFDBBC}"/>
              </a:ext>
            </a:extLst>
          </p:cNvPr>
          <p:cNvSpPr>
            <a:spLocks noGrp="1"/>
          </p:cNvSpPr>
          <p:nvPr>
            <p:ph type="title"/>
          </p:nvPr>
        </p:nvSpPr>
        <p:spPr/>
        <p:txBody>
          <a:bodyPr/>
          <a:lstStyle/>
          <a:p>
            <a:r>
              <a:rPr lang="en-US" dirty="0">
                <a:latin typeface="Arial Black" panose="020B0A04020102020204" pitchFamily="34" charset="0"/>
              </a:rPr>
              <a:t>FERPA</a:t>
            </a:r>
          </a:p>
        </p:txBody>
      </p:sp>
    </p:spTree>
    <p:extLst>
      <p:ext uri="{BB962C8B-B14F-4D97-AF65-F5344CB8AC3E}">
        <p14:creationId xmlns:p14="http://schemas.microsoft.com/office/powerpoint/2010/main" val="41557943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A2FA6CD-4B9F-45BA-BB29-55918B9DE666}"/>
              </a:ext>
            </a:extLst>
          </p:cNvPr>
          <p:cNvSpPr>
            <a:spLocks noGrp="1"/>
          </p:cNvSpPr>
          <p:nvPr>
            <p:ph idx="1"/>
          </p:nvPr>
        </p:nvSpPr>
        <p:spPr/>
        <p:txBody>
          <a:bodyPr>
            <a:normAutofit/>
          </a:bodyPr>
          <a:lstStyle/>
          <a:p>
            <a:pPr marL="0" indent="0">
              <a:buNone/>
            </a:pPr>
            <a:r>
              <a:rPr lang="en-US" sz="2000" dirty="0" err="1">
                <a:latin typeface="Arial" panose="020B0604020202020204" pitchFamily="34" charset="0"/>
                <a:cs typeface="Arial" panose="020B0604020202020204" pitchFamily="34" charset="0"/>
              </a:rPr>
              <a:t>Ciesielska</a:t>
            </a:r>
            <a:r>
              <a:rPr lang="en-US" sz="2000" dirty="0">
                <a:latin typeface="Arial" panose="020B0604020202020204" pitchFamily="34" charset="0"/>
                <a:cs typeface="Arial" panose="020B0604020202020204" pitchFamily="34" charset="0"/>
              </a:rPr>
              <a:t>, M. (2019) 'Values and Ethics in Coaching by </a:t>
            </a:r>
            <a:r>
              <a:rPr lang="en-US" sz="2000" dirty="0" err="1">
                <a:latin typeface="Arial" panose="020B0604020202020204" pitchFamily="34" charset="0"/>
                <a:cs typeface="Arial" panose="020B0604020202020204" pitchFamily="34" charset="0"/>
              </a:rPr>
              <a:t>Ioanna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Iordanou</a:t>
            </a:r>
            <a:r>
              <a:rPr lang="en-US" sz="2000" dirty="0">
                <a:latin typeface="Arial" panose="020B0604020202020204" pitchFamily="34" charset="0"/>
                <a:cs typeface="Arial" panose="020B0604020202020204" pitchFamily="34" charset="0"/>
              </a:rPr>
              <a:t>, Rachel Hawley and Christiana </a:t>
            </a:r>
            <a:r>
              <a:rPr lang="en-US" sz="2000" dirty="0" err="1">
                <a:latin typeface="Arial" panose="020B0604020202020204" pitchFamily="34" charset="0"/>
                <a:cs typeface="Arial" panose="020B0604020202020204" pitchFamily="34" charset="0"/>
              </a:rPr>
              <a:t>Iordanou</a:t>
            </a:r>
            <a:r>
              <a:rPr lang="en-US" sz="2000" dirty="0">
                <a:latin typeface="Arial" panose="020B0604020202020204" pitchFamily="34" charset="0"/>
                <a:cs typeface="Arial" panose="020B0604020202020204" pitchFamily="34" charset="0"/>
              </a:rPr>
              <a:t> (2017) London: Sage', </a:t>
            </a:r>
            <a:r>
              <a:rPr lang="en-US" sz="2000" i="1" dirty="0">
                <a:latin typeface="Arial" panose="020B0604020202020204" pitchFamily="34" charset="0"/>
                <a:cs typeface="Arial" panose="020B0604020202020204" pitchFamily="34" charset="0"/>
              </a:rPr>
              <a:t>International Journal of Evidence Based Coaching and Mentoring</a:t>
            </a:r>
            <a:r>
              <a:rPr lang="en-US" sz="2000" dirty="0">
                <a:latin typeface="Arial" panose="020B0604020202020204" pitchFamily="34" charset="0"/>
                <a:cs typeface="Arial" panose="020B0604020202020204" pitchFamily="34" charset="0"/>
              </a:rPr>
              <a:t>, 17 (2), p.189-190</a:t>
            </a:r>
          </a:p>
          <a:p>
            <a:pPr marL="0" indent="0">
              <a:buNone/>
            </a:pPr>
            <a:endParaRPr lang="en-US" sz="20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Passmore, J. (2009) ‘Coaching ethics: making ethical decisions-novices and experts’. The Coaching Psychologist 5 (1) p. 6-10</a:t>
            </a:r>
          </a:p>
        </p:txBody>
      </p:sp>
      <p:sp>
        <p:nvSpPr>
          <p:cNvPr id="3" name="Title 2">
            <a:extLst>
              <a:ext uri="{FF2B5EF4-FFF2-40B4-BE49-F238E27FC236}">
                <a16:creationId xmlns:a16="http://schemas.microsoft.com/office/drawing/2014/main" id="{4C163009-A69E-4EAD-9D26-C20EA7660D50}"/>
              </a:ext>
            </a:extLst>
          </p:cNvPr>
          <p:cNvSpPr>
            <a:spLocks noGrp="1"/>
          </p:cNvSpPr>
          <p:nvPr>
            <p:ph type="title"/>
          </p:nvPr>
        </p:nvSpPr>
        <p:spPr/>
        <p:txBody>
          <a:bodyPr/>
          <a:lstStyle/>
          <a:p>
            <a:r>
              <a:rPr lang="en-US" dirty="0">
                <a:latin typeface="Arial Black" panose="020B0A04020102020204" pitchFamily="34" charset="0"/>
              </a:rPr>
              <a:t>References</a:t>
            </a:r>
          </a:p>
        </p:txBody>
      </p:sp>
    </p:spTree>
    <p:extLst>
      <p:ext uri="{BB962C8B-B14F-4D97-AF65-F5344CB8AC3E}">
        <p14:creationId xmlns:p14="http://schemas.microsoft.com/office/powerpoint/2010/main" val="10056214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group of people in front of a sign&#10;&#10;Description automatically generated">
            <a:extLst>
              <a:ext uri="{FF2B5EF4-FFF2-40B4-BE49-F238E27FC236}">
                <a16:creationId xmlns:a16="http://schemas.microsoft.com/office/drawing/2014/main" id="{09473B79-DF54-467B-87C3-74D9C9C7AA3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87513" y="1929084"/>
            <a:ext cx="9666287" cy="4144420"/>
          </a:xfrm>
          <a:prstGeom prst="rect">
            <a:avLst/>
          </a:prstGeom>
          <a:noFill/>
        </p:spPr>
      </p:pic>
      <p:sp>
        <p:nvSpPr>
          <p:cNvPr id="3" name="Title 2">
            <a:extLst>
              <a:ext uri="{FF2B5EF4-FFF2-40B4-BE49-F238E27FC236}">
                <a16:creationId xmlns:a16="http://schemas.microsoft.com/office/drawing/2014/main" id="{04B17E28-1DCB-40DC-9823-DB4F28C27421}"/>
              </a:ext>
            </a:extLst>
          </p:cNvPr>
          <p:cNvSpPr>
            <a:spLocks noGrp="1"/>
          </p:cNvSpPr>
          <p:nvPr>
            <p:ph type="title"/>
          </p:nvPr>
        </p:nvSpPr>
        <p:spPr>
          <a:xfrm>
            <a:off x="1687484" y="365125"/>
            <a:ext cx="9666315" cy="964911"/>
          </a:xfrm>
          <a:prstGeom prst="rect">
            <a:avLst/>
          </a:prstGeom>
        </p:spPr>
        <p:txBody>
          <a:bodyPr anchor="ctr">
            <a:normAutofit/>
          </a:bodyPr>
          <a:lstStyle/>
          <a:p>
            <a:r>
              <a:rPr lang="en-US" dirty="0">
                <a:latin typeface="Arial Black" panose="020B0A04020102020204" pitchFamily="34" charset="0"/>
              </a:rPr>
              <a:t>Questions?</a:t>
            </a:r>
          </a:p>
        </p:txBody>
      </p:sp>
    </p:spTree>
    <p:extLst>
      <p:ext uri="{BB962C8B-B14F-4D97-AF65-F5344CB8AC3E}">
        <p14:creationId xmlns:p14="http://schemas.microsoft.com/office/powerpoint/2010/main" val="3305631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498683-88CD-4DC7-872B-D74F3FA54717}"/>
              </a:ext>
            </a:extLst>
          </p:cNvPr>
          <p:cNvSpPr>
            <a:spLocks noGrp="1"/>
          </p:cNvSpPr>
          <p:nvPr>
            <p:ph type="title"/>
          </p:nvPr>
        </p:nvSpPr>
        <p:spPr/>
        <p:txBody>
          <a:bodyPr/>
          <a:lstStyle/>
          <a:p>
            <a:r>
              <a:rPr lang="en-US" dirty="0">
                <a:latin typeface="Arial Black" panose="020B0A04020102020204" pitchFamily="34" charset="0"/>
              </a:rPr>
              <a:t>What makes a good coach?</a:t>
            </a:r>
          </a:p>
        </p:txBody>
      </p:sp>
      <p:pic>
        <p:nvPicPr>
          <p:cNvPr id="5" name="Picture 4" descr="A picture containing person, window, table, woman&#10;&#10;Description automatically generated">
            <a:extLst>
              <a:ext uri="{FF2B5EF4-FFF2-40B4-BE49-F238E27FC236}">
                <a16:creationId xmlns:a16="http://schemas.microsoft.com/office/drawing/2014/main" id="{09C8D0E9-C6C0-48E7-9127-461A82CA76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6316" y="2190173"/>
            <a:ext cx="8248650" cy="3648075"/>
          </a:xfrm>
          <a:prstGeom prst="rect">
            <a:avLst/>
          </a:prstGeom>
        </p:spPr>
      </p:pic>
    </p:spTree>
    <p:extLst>
      <p:ext uri="{BB962C8B-B14F-4D97-AF65-F5344CB8AC3E}">
        <p14:creationId xmlns:p14="http://schemas.microsoft.com/office/powerpoint/2010/main" val="3791530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973CB22-0F4D-4112-A102-0713A2687E86}"/>
              </a:ext>
            </a:extLst>
          </p:cNvPr>
          <p:cNvSpPr>
            <a:spLocks noGrp="1"/>
          </p:cNvSpPr>
          <p:nvPr>
            <p:ph idx="1"/>
          </p:nvPr>
        </p:nvSpPr>
        <p:spPr>
          <a:xfrm>
            <a:off x="1687484" y="1825624"/>
            <a:ext cx="9666316" cy="4524841"/>
          </a:xfrm>
        </p:spPr>
        <p:txBody>
          <a:bodyPr>
            <a:normAutofit fontScale="92500" lnSpcReduction="20000"/>
          </a:bodyPr>
          <a:lstStyle/>
          <a:p>
            <a:pPr marL="0" indent="0">
              <a:buNone/>
            </a:pPr>
            <a:r>
              <a:rPr lang="en-US" dirty="0" err="1">
                <a:latin typeface="Arial" panose="020B0604020202020204" pitchFamily="34" charset="0"/>
                <a:cs typeface="Arial" panose="020B0604020202020204" pitchFamily="34" charset="0"/>
              </a:rPr>
              <a:t>val·ue</a:t>
            </a: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	/ˈ</a:t>
            </a:r>
            <a:r>
              <a:rPr lang="en-US" dirty="0" err="1">
                <a:latin typeface="Arial" panose="020B0604020202020204" pitchFamily="34" charset="0"/>
                <a:cs typeface="Arial" panose="020B0604020202020204" pitchFamily="34" charset="0"/>
              </a:rPr>
              <a:t>valyo͞o</a:t>
            </a:r>
            <a:r>
              <a:rPr lang="en-US" dirty="0">
                <a:latin typeface="Arial" panose="020B0604020202020204" pitchFamily="34" charset="0"/>
                <a:cs typeface="Arial" panose="020B0604020202020204" pitchFamily="34" charset="0"/>
              </a:rPr>
              <a:t>/</a:t>
            </a:r>
          </a:p>
          <a:p>
            <a:pPr marL="0" indent="0">
              <a:buNone/>
            </a:pPr>
            <a:r>
              <a:rPr lang="en-US" dirty="0">
                <a:latin typeface="Arial" panose="020B0604020202020204" pitchFamily="34" charset="0"/>
                <a:cs typeface="Arial" panose="020B0604020202020204" pitchFamily="34" charset="0"/>
              </a:rPr>
              <a:t>	noun</a:t>
            </a:r>
          </a:p>
          <a:p>
            <a:pPr marL="0" indent="0">
              <a:buNone/>
            </a:pPr>
            <a:r>
              <a:rPr lang="en-US" dirty="0">
                <a:latin typeface="Arial" panose="020B0604020202020204" pitchFamily="34" charset="0"/>
                <a:cs typeface="Arial" panose="020B0604020202020204" pitchFamily="34" charset="0"/>
              </a:rPr>
              <a:t>	A person’s principles or standards of behavior; one’s 	judgement of what is important in life.</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err="1">
                <a:latin typeface="Arial" panose="020B0604020202020204" pitchFamily="34" charset="0"/>
                <a:cs typeface="Arial" panose="020B0604020202020204" pitchFamily="34" charset="0"/>
              </a:rPr>
              <a:t>eth·ics</a:t>
            </a: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	/ˈ</a:t>
            </a:r>
            <a:r>
              <a:rPr lang="en-US" dirty="0" err="1">
                <a:latin typeface="Arial" panose="020B0604020202020204" pitchFamily="34" charset="0"/>
                <a:cs typeface="Arial" panose="020B0604020202020204" pitchFamily="34" charset="0"/>
              </a:rPr>
              <a:t>eTHiks</a:t>
            </a:r>
            <a:r>
              <a:rPr lang="en-US" dirty="0">
                <a:latin typeface="Arial" panose="020B0604020202020204" pitchFamily="34" charset="0"/>
                <a:cs typeface="Arial" panose="020B0604020202020204" pitchFamily="34" charset="0"/>
              </a:rPr>
              <a:t>/</a:t>
            </a:r>
          </a:p>
          <a:p>
            <a:pPr marL="0" indent="0">
              <a:buNone/>
            </a:pPr>
            <a:r>
              <a:rPr lang="en-US" dirty="0">
                <a:latin typeface="Arial" panose="020B0604020202020204" pitchFamily="34" charset="0"/>
                <a:cs typeface="Arial" panose="020B0604020202020204" pitchFamily="34" charset="0"/>
              </a:rPr>
              <a:t>	noun</a:t>
            </a:r>
          </a:p>
          <a:p>
            <a:pPr marL="0" indent="0">
              <a:buNone/>
            </a:pPr>
            <a:r>
              <a:rPr lang="en-US" dirty="0">
                <a:latin typeface="Arial" panose="020B0604020202020204" pitchFamily="34" charset="0"/>
                <a:cs typeface="Arial" panose="020B0604020202020204" pitchFamily="34" charset="0"/>
              </a:rPr>
              <a:t>	Moral principles that govern a person’s behavior or the 	conducting of an activity.</a:t>
            </a:r>
          </a:p>
          <a:p>
            <a:pPr marL="0" indent="0">
              <a:buNone/>
            </a:pPr>
            <a:endParaRPr lang="en-US" dirty="0"/>
          </a:p>
          <a:p>
            <a:pPr marL="0" indent="0">
              <a:buNone/>
            </a:pPr>
            <a:endParaRPr lang="en-US" dirty="0"/>
          </a:p>
        </p:txBody>
      </p:sp>
      <p:sp>
        <p:nvSpPr>
          <p:cNvPr id="3" name="Title 2">
            <a:extLst>
              <a:ext uri="{FF2B5EF4-FFF2-40B4-BE49-F238E27FC236}">
                <a16:creationId xmlns:a16="http://schemas.microsoft.com/office/drawing/2014/main" id="{21D7BE26-91E5-49F3-B3BA-7F284D48DB84}"/>
              </a:ext>
            </a:extLst>
          </p:cNvPr>
          <p:cNvSpPr>
            <a:spLocks noGrp="1"/>
          </p:cNvSpPr>
          <p:nvPr>
            <p:ph type="title"/>
          </p:nvPr>
        </p:nvSpPr>
        <p:spPr/>
        <p:txBody>
          <a:bodyPr/>
          <a:lstStyle/>
          <a:p>
            <a:r>
              <a:rPr lang="en-US" dirty="0">
                <a:latin typeface="Arial Black" panose="020B0A04020102020204" pitchFamily="34" charset="0"/>
              </a:rPr>
              <a:t>Definitions</a:t>
            </a:r>
          </a:p>
        </p:txBody>
      </p:sp>
    </p:spTree>
    <p:extLst>
      <p:ext uri="{BB962C8B-B14F-4D97-AF65-F5344CB8AC3E}">
        <p14:creationId xmlns:p14="http://schemas.microsoft.com/office/powerpoint/2010/main" val="1086904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4DFD4A-7A90-40D5-954E-1C06725CD216}"/>
              </a:ext>
            </a:extLst>
          </p:cNvPr>
          <p:cNvSpPr>
            <a:spLocks noGrp="1"/>
          </p:cNvSpPr>
          <p:nvPr>
            <p:ph idx="1"/>
          </p:nvPr>
        </p:nvSpPr>
        <p:spPr/>
        <p:txBody>
          <a:bodyPr>
            <a:normAutofit/>
          </a:bodyPr>
          <a:lstStyle/>
          <a:p>
            <a:r>
              <a:rPr lang="en-US" dirty="0">
                <a:latin typeface="Arial" panose="020B0604020202020204" pitchFamily="34" charset="0"/>
                <a:cs typeface="Arial" panose="020B0604020202020204" pitchFamily="34" charset="0"/>
              </a:rPr>
              <a:t>Values are associated with what you </a:t>
            </a:r>
            <a:r>
              <a:rPr lang="en-US" i="1" dirty="0">
                <a:latin typeface="Arial" panose="020B0604020202020204" pitchFamily="34" charset="0"/>
                <a:cs typeface="Arial" panose="020B0604020202020204" pitchFamily="34" charset="0"/>
              </a:rPr>
              <a:t>ought to do, </a:t>
            </a:r>
            <a:r>
              <a:rPr lang="en-US" dirty="0">
                <a:latin typeface="Arial" panose="020B0604020202020204" pitchFamily="34" charset="0"/>
                <a:cs typeface="Arial" panose="020B0604020202020204" pitchFamily="34" charset="0"/>
              </a:rPr>
              <a:t>ethics are </a:t>
            </a:r>
            <a:r>
              <a:rPr lang="en-US" i="1" dirty="0">
                <a:latin typeface="Arial" panose="020B0604020202020204" pitchFamily="34" charset="0"/>
                <a:cs typeface="Arial" panose="020B0604020202020204" pitchFamily="34" charset="0"/>
              </a:rPr>
              <a:t>what </a:t>
            </a:r>
            <a:r>
              <a:rPr lang="en-US" dirty="0">
                <a:latin typeface="Arial" panose="020B0604020202020204" pitchFamily="34" charset="0"/>
                <a:cs typeface="Arial" panose="020B0604020202020204" pitchFamily="34" charset="0"/>
              </a:rPr>
              <a:t>you do</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Code of ethics – what are the professional values that drive your coaching practice?</a:t>
            </a:r>
          </a:p>
        </p:txBody>
      </p:sp>
      <p:sp>
        <p:nvSpPr>
          <p:cNvPr id="3" name="Title 2">
            <a:extLst>
              <a:ext uri="{FF2B5EF4-FFF2-40B4-BE49-F238E27FC236}">
                <a16:creationId xmlns:a16="http://schemas.microsoft.com/office/drawing/2014/main" id="{7CFE2FEB-9BA1-4F94-B387-3A4A0DA678E8}"/>
              </a:ext>
            </a:extLst>
          </p:cNvPr>
          <p:cNvSpPr>
            <a:spLocks noGrp="1"/>
          </p:cNvSpPr>
          <p:nvPr>
            <p:ph type="title"/>
          </p:nvPr>
        </p:nvSpPr>
        <p:spPr/>
        <p:txBody>
          <a:bodyPr/>
          <a:lstStyle/>
          <a:p>
            <a:r>
              <a:rPr lang="en-US" dirty="0">
                <a:latin typeface="Arial Black" panose="020B0A04020102020204" pitchFamily="34" charset="0"/>
              </a:rPr>
              <a:t>Values &amp; Ethics</a:t>
            </a:r>
          </a:p>
        </p:txBody>
      </p:sp>
    </p:spTree>
    <p:extLst>
      <p:ext uri="{BB962C8B-B14F-4D97-AF65-F5344CB8AC3E}">
        <p14:creationId xmlns:p14="http://schemas.microsoft.com/office/powerpoint/2010/main" val="747219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B359D71-52D9-476E-BCF9-4C767139F130}"/>
              </a:ext>
            </a:extLst>
          </p:cNvPr>
          <p:cNvSpPr>
            <a:spLocks noGrp="1"/>
          </p:cNvSpPr>
          <p:nvPr>
            <p:ph idx="1"/>
          </p:nvPr>
        </p:nvSpPr>
        <p:spPr>
          <a:xfrm>
            <a:off x="1527464" y="1610592"/>
            <a:ext cx="10664536" cy="5143500"/>
          </a:xfrm>
        </p:spPr>
        <p:txBody>
          <a:bodyPr>
            <a:noAutofit/>
          </a:bodyPr>
          <a:lstStyle/>
          <a:p>
            <a:pPr>
              <a:lnSpc>
                <a:spcPct val="120000"/>
              </a:lnSpc>
            </a:pPr>
            <a:r>
              <a:rPr lang="en-US" sz="2200" dirty="0">
                <a:latin typeface="Arial" panose="020B0604020202020204" pitchFamily="34" charset="0"/>
                <a:cs typeface="Arial" panose="020B0604020202020204" pitchFamily="34" charset="0"/>
              </a:rPr>
              <a:t>I understand that my role as the Academic Coach is to empower students to reflect on and take ownership for their decisions. </a:t>
            </a:r>
          </a:p>
          <a:p>
            <a:pPr>
              <a:lnSpc>
                <a:spcPct val="120000"/>
              </a:lnSpc>
            </a:pPr>
            <a:r>
              <a:rPr lang="en-US" sz="2200" dirty="0">
                <a:latin typeface="Arial" panose="020B0604020202020204" pitchFamily="34" charset="0"/>
                <a:cs typeface="Arial" panose="020B0604020202020204" pitchFamily="34" charset="0"/>
              </a:rPr>
              <a:t>I will encourage love and desire to learn.</a:t>
            </a:r>
          </a:p>
          <a:p>
            <a:pPr>
              <a:lnSpc>
                <a:spcPct val="120000"/>
              </a:lnSpc>
            </a:pPr>
            <a:r>
              <a:rPr lang="en-US" sz="2200" dirty="0">
                <a:latin typeface="Arial" panose="020B0604020202020204" pitchFamily="34" charset="0"/>
                <a:cs typeface="Arial" panose="020B0604020202020204" pitchFamily="34" charset="0"/>
              </a:rPr>
              <a:t>I will provide honest feedback with positive and productive praise, constructive criticism, and unwavering support in a manner that will be beneficial to the students' overall learning.</a:t>
            </a:r>
          </a:p>
          <a:p>
            <a:pPr>
              <a:lnSpc>
                <a:spcPct val="120000"/>
              </a:lnSpc>
            </a:pPr>
            <a:r>
              <a:rPr lang="en-US" sz="2200" dirty="0">
                <a:latin typeface="Arial" panose="020B0604020202020204" pitchFamily="34" charset="0"/>
                <a:cs typeface="Arial" panose="020B0604020202020204" pitchFamily="34" charset="0"/>
              </a:rPr>
              <a:t>I will demonstrate faith in my students’ abilities to set and accomplish academic goals.</a:t>
            </a:r>
          </a:p>
          <a:p>
            <a:pPr>
              <a:lnSpc>
                <a:spcPct val="120000"/>
              </a:lnSpc>
            </a:pPr>
            <a:r>
              <a:rPr lang="en-US" sz="2200" dirty="0">
                <a:latin typeface="Arial" panose="020B0604020202020204" pitchFamily="34" charset="0"/>
                <a:cs typeface="Arial" panose="020B0604020202020204" pitchFamily="34" charset="0"/>
              </a:rPr>
              <a:t>I will be a role model and demonstrate best practices in everything I do.</a:t>
            </a:r>
          </a:p>
          <a:p>
            <a:pPr>
              <a:lnSpc>
                <a:spcPct val="120000"/>
              </a:lnSpc>
            </a:pPr>
            <a:r>
              <a:rPr lang="en-US" sz="2200" dirty="0">
                <a:latin typeface="Arial" panose="020B0604020202020204" pitchFamily="34" charset="0"/>
                <a:cs typeface="Arial" panose="020B0604020202020204" pitchFamily="34" charset="0"/>
              </a:rPr>
              <a:t>I will foster academic honesty.</a:t>
            </a:r>
          </a:p>
          <a:p>
            <a:pPr>
              <a:lnSpc>
                <a:spcPct val="120000"/>
              </a:lnSpc>
            </a:pPr>
            <a:r>
              <a:rPr lang="en-US" sz="2200" dirty="0">
                <a:latin typeface="Arial" panose="020B0604020202020204" pitchFamily="34" charset="0"/>
                <a:cs typeface="Arial" panose="020B0604020202020204" pitchFamily="34" charset="0"/>
              </a:rPr>
              <a:t>I will treat all students equally and equitably.</a:t>
            </a:r>
          </a:p>
        </p:txBody>
      </p:sp>
      <p:sp>
        <p:nvSpPr>
          <p:cNvPr id="3" name="Title 2">
            <a:extLst>
              <a:ext uri="{FF2B5EF4-FFF2-40B4-BE49-F238E27FC236}">
                <a16:creationId xmlns:a16="http://schemas.microsoft.com/office/drawing/2014/main" id="{3C95DF8A-13E5-41AE-85B2-969E34023444}"/>
              </a:ext>
            </a:extLst>
          </p:cNvPr>
          <p:cNvSpPr>
            <a:spLocks noGrp="1"/>
          </p:cNvSpPr>
          <p:nvPr>
            <p:ph type="title"/>
          </p:nvPr>
        </p:nvSpPr>
        <p:spPr>
          <a:xfrm>
            <a:off x="1610592" y="365125"/>
            <a:ext cx="10307782" cy="964911"/>
          </a:xfrm>
        </p:spPr>
        <p:txBody>
          <a:bodyPr>
            <a:normAutofit/>
          </a:bodyPr>
          <a:lstStyle/>
          <a:p>
            <a:r>
              <a:rPr lang="en-US" sz="3800" dirty="0">
                <a:latin typeface="Arial Black" panose="020B0A04020102020204" pitchFamily="34" charset="0"/>
              </a:rPr>
              <a:t>Code of Ethics for Academic Coaches</a:t>
            </a:r>
          </a:p>
        </p:txBody>
      </p:sp>
    </p:spTree>
    <p:extLst>
      <p:ext uri="{BB962C8B-B14F-4D97-AF65-F5344CB8AC3E}">
        <p14:creationId xmlns:p14="http://schemas.microsoft.com/office/powerpoint/2010/main" val="3014125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31B1671-079A-45EC-8A26-53BFEFAD30D8}"/>
              </a:ext>
            </a:extLst>
          </p:cNvPr>
          <p:cNvSpPr>
            <a:spLocks noGrp="1"/>
          </p:cNvSpPr>
          <p:nvPr>
            <p:ph idx="1"/>
          </p:nvPr>
        </p:nvSpPr>
        <p:spPr>
          <a:xfrm>
            <a:off x="1548245" y="1589809"/>
            <a:ext cx="10567555" cy="5268191"/>
          </a:xfrm>
        </p:spPr>
        <p:txBody>
          <a:bodyPr>
            <a:normAutofit fontScale="70000" lnSpcReduction="20000"/>
          </a:bodyPr>
          <a:lstStyle/>
          <a:p>
            <a:pPr>
              <a:lnSpc>
                <a:spcPct val="120000"/>
              </a:lnSpc>
            </a:pPr>
            <a:r>
              <a:rPr lang="en-US" sz="3000" dirty="0">
                <a:latin typeface="Arial" panose="020B0604020202020204" pitchFamily="34" charset="0"/>
                <a:cs typeface="Arial" panose="020B0604020202020204" pitchFamily="34" charset="0"/>
              </a:rPr>
              <a:t>I will show respect for my students’ cultural backgrounds and personal value systems.</a:t>
            </a:r>
          </a:p>
          <a:p>
            <a:pPr>
              <a:lnSpc>
                <a:spcPct val="120000"/>
              </a:lnSpc>
            </a:pPr>
            <a:r>
              <a:rPr lang="en-US" sz="3000" dirty="0">
                <a:latin typeface="Arial" panose="020B0604020202020204" pitchFamily="34" charset="0"/>
                <a:cs typeface="Arial" panose="020B0604020202020204" pitchFamily="34" charset="0"/>
              </a:rPr>
              <a:t>I will always uphold my end of the coaching relationship.</a:t>
            </a:r>
          </a:p>
          <a:p>
            <a:pPr>
              <a:lnSpc>
                <a:spcPct val="120000"/>
              </a:lnSpc>
            </a:pPr>
            <a:r>
              <a:rPr lang="en-US" sz="3000" dirty="0">
                <a:latin typeface="Arial" panose="020B0604020202020204" pitchFamily="34" charset="0"/>
                <a:cs typeface="Arial" panose="020B0604020202020204" pitchFamily="34" charset="0"/>
              </a:rPr>
              <a:t>I will be an accurate record keeper who keeps private information confidential.</a:t>
            </a:r>
          </a:p>
          <a:p>
            <a:pPr>
              <a:lnSpc>
                <a:spcPct val="120000"/>
              </a:lnSpc>
            </a:pPr>
            <a:r>
              <a:rPr lang="en-US" sz="3000" dirty="0">
                <a:latin typeface="Arial" panose="020B0604020202020204" pitchFamily="34" charset="0"/>
                <a:cs typeface="Arial" panose="020B0604020202020204" pitchFamily="34" charset="0"/>
              </a:rPr>
              <a:t>I will be respectful of my students at all times. This includes, but is not limited to, respect of students’ personal space, preexisting knowledge, and personal dignity.</a:t>
            </a:r>
          </a:p>
          <a:p>
            <a:pPr>
              <a:lnSpc>
                <a:spcPct val="120000"/>
              </a:lnSpc>
            </a:pPr>
            <a:r>
              <a:rPr lang="en-US" sz="3000" dirty="0">
                <a:latin typeface="Arial" panose="020B0604020202020204" pitchFamily="34" charset="0"/>
                <a:cs typeface="Arial" panose="020B0604020202020204" pitchFamily="34" charset="0"/>
              </a:rPr>
              <a:t>I will be punctual and adhere to coaching principles.</a:t>
            </a:r>
          </a:p>
          <a:p>
            <a:pPr>
              <a:lnSpc>
                <a:spcPct val="120000"/>
              </a:lnSpc>
            </a:pPr>
            <a:r>
              <a:rPr lang="en-US" sz="3000" dirty="0">
                <a:latin typeface="Arial" panose="020B0604020202020204" pitchFamily="34" charset="0"/>
                <a:cs typeface="Arial" panose="020B0604020202020204" pitchFamily="34" charset="0"/>
              </a:rPr>
              <a:t>I am a lifelong learner; an Academic Coach cannot expect to know all the answers. In the event that I do not know an answer, I will seek assistance in finding answers and/or will provide students with the necessary resource(s).</a:t>
            </a:r>
          </a:p>
          <a:p>
            <a:pPr>
              <a:lnSpc>
                <a:spcPct val="120000"/>
              </a:lnSpc>
            </a:pPr>
            <a:r>
              <a:rPr lang="en-US" sz="3000" dirty="0">
                <a:latin typeface="Arial" panose="020B0604020202020204" pitchFamily="34" charset="0"/>
                <a:cs typeface="Arial" panose="020B0604020202020204" pitchFamily="34" charset="0"/>
              </a:rPr>
              <a:t>I respect learning styles and preferences and allow flexibility in my approach to differentiate my coaching strategies to meet the needs of each student.</a:t>
            </a:r>
          </a:p>
          <a:p>
            <a:pPr marL="0" indent="0">
              <a:lnSpc>
                <a:spcPct val="120000"/>
              </a:lnSpc>
              <a:buNone/>
            </a:pPr>
            <a:endParaRPr lang="en-US" dirty="0">
              <a:latin typeface="Arial" panose="020B0604020202020204" pitchFamily="34" charset="0"/>
              <a:cs typeface="Arial" panose="020B0604020202020204" pitchFamily="34" charset="0"/>
              <a:hlinkClick r:id="rId2"/>
            </a:endParaRPr>
          </a:p>
          <a:p>
            <a:pPr marL="0" indent="0">
              <a:lnSpc>
                <a:spcPct val="120000"/>
              </a:lnSpc>
              <a:buNone/>
            </a:pPr>
            <a:r>
              <a:rPr lang="en-US" i="1" dirty="0">
                <a:latin typeface="Arial" panose="020B0604020202020204" pitchFamily="34" charset="0"/>
                <a:cs typeface="Arial" panose="020B0604020202020204" pitchFamily="34" charset="0"/>
                <a:hlinkClick r:id="rId2"/>
              </a:rPr>
              <a:t>https://www.ntatutor.com/academic-coach-code-of-ethics.html</a:t>
            </a:r>
            <a:r>
              <a:rPr lang="en-US" i="1" dirty="0">
                <a:latin typeface="Arial" panose="020B0604020202020204" pitchFamily="34" charset="0"/>
                <a:cs typeface="Arial" panose="020B0604020202020204" pitchFamily="34" charset="0"/>
              </a:rPr>
              <a:t> </a:t>
            </a:r>
          </a:p>
        </p:txBody>
      </p:sp>
      <p:sp>
        <p:nvSpPr>
          <p:cNvPr id="3" name="Title 2">
            <a:extLst>
              <a:ext uri="{FF2B5EF4-FFF2-40B4-BE49-F238E27FC236}">
                <a16:creationId xmlns:a16="http://schemas.microsoft.com/office/drawing/2014/main" id="{63E702D5-D5C1-46CB-840B-324653C9B1DA}"/>
              </a:ext>
            </a:extLst>
          </p:cNvPr>
          <p:cNvSpPr>
            <a:spLocks noGrp="1"/>
          </p:cNvSpPr>
          <p:nvPr>
            <p:ph type="title"/>
          </p:nvPr>
        </p:nvSpPr>
        <p:spPr/>
        <p:txBody>
          <a:bodyPr/>
          <a:lstStyle/>
          <a:p>
            <a:r>
              <a:rPr lang="en-US" dirty="0">
                <a:latin typeface="Arial Black" panose="020B0A04020102020204" pitchFamily="34" charset="0"/>
              </a:rPr>
              <a:t>Code of Ethics cont.</a:t>
            </a:r>
          </a:p>
        </p:txBody>
      </p:sp>
    </p:spTree>
    <p:extLst>
      <p:ext uri="{BB962C8B-B14F-4D97-AF65-F5344CB8AC3E}">
        <p14:creationId xmlns:p14="http://schemas.microsoft.com/office/powerpoint/2010/main" val="434763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D1CEF2-54CE-4FD6-81AD-E950CC7575B0}"/>
              </a:ext>
            </a:extLst>
          </p:cNvPr>
          <p:cNvSpPr>
            <a:spLocks noGrp="1"/>
          </p:cNvSpPr>
          <p:nvPr>
            <p:ph idx="1"/>
          </p:nvPr>
        </p:nvSpPr>
        <p:spPr>
          <a:xfrm>
            <a:off x="1687484" y="1825625"/>
            <a:ext cx="5513416" cy="4351338"/>
          </a:xfrm>
        </p:spPr>
        <p:txBody>
          <a:bodyPr/>
          <a:lstStyle/>
          <a:p>
            <a:r>
              <a:rPr lang="en-US" dirty="0">
                <a:latin typeface="Arial" panose="020B0604020202020204" pitchFamily="34" charset="0"/>
                <a:cs typeface="Arial" panose="020B0604020202020204" pitchFamily="34" charset="0"/>
              </a:rPr>
              <a:t>Thinking in depth of your role in events to gain a deeper and clearer understanding of yourself</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What is your proudest moment as a coach? Biggest challenge?</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4B1E9AAF-B995-4448-8D2F-02F6251E1704}"/>
              </a:ext>
            </a:extLst>
          </p:cNvPr>
          <p:cNvSpPr>
            <a:spLocks noGrp="1"/>
          </p:cNvSpPr>
          <p:nvPr>
            <p:ph type="title"/>
          </p:nvPr>
        </p:nvSpPr>
        <p:spPr/>
        <p:txBody>
          <a:bodyPr/>
          <a:lstStyle/>
          <a:p>
            <a:r>
              <a:rPr lang="en-US" dirty="0">
                <a:latin typeface="Arial Black" panose="020B0A04020102020204" pitchFamily="34" charset="0"/>
              </a:rPr>
              <a:t>Reflective practice</a:t>
            </a:r>
          </a:p>
        </p:txBody>
      </p:sp>
      <p:pic>
        <p:nvPicPr>
          <p:cNvPr id="5" name="Picture 4" descr="A picture containing table, sitting, white&#10;&#10;Description automatically generated">
            <a:extLst>
              <a:ext uri="{FF2B5EF4-FFF2-40B4-BE49-F238E27FC236}">
                <a16:creationId xmlns:a16="http://schemas.microsoft.com/office/drawing/2014/main" id="{C6C022A7-0C38-4777-8090-66507EDAE4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6862" y="2026227"/>
            <a:ext cx="3997077" cy="2732809"/>
          </a:xfrm>
          <a:prstGeom prst="rect">
            <a:avLst/>
          </a:prstGeom>
        </p:spPr>
      </p:pic>
    </p:spTree>
    <p:extLst>
      <p:ext uri="{BB962C8B-B14F-4D97-AF65-F5344CB8AC3E}">
        <p14:creationId xmlns:p14="http://schemas.microsoft.com/office/powerpoint/2010/main" val="495479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3EA230D5-0A7C-4A77-9D93-7D8157907E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4356" y="3217552"/>
            <a:ext cx="4415444" cy="1567483"/>
          </a:xfrm>
          <a:prstGeom prst="rect">
            <a:avLst/>
          </a:prstGeom>
          <a:noFill/>
        </p:spPr>
      </p:pic>
      <p:sp>
        <p:nvSpPr>
          <p:cNvPr id="2" name="Content Placeholder 1">
            <a:extLst>
              <a:ext uri="{FF2B5EF4-FFF2-40B4-BE49-F238E27FC236}">
                <a16:creationId xmlns:a16="http://schemas.microsoft.com/office/drawing/2014/main" id="{98E1D246-39B6-4E30-9857-3D99FED652E6}"/>
              </a:ext>
            </a:extLst>
          </p:cNvPr>
          <p:cNvSpPr>
            <a:spLocks noGrp="1"/>
          </p:cNvSpPr>
          <p:nvPr>
            <p:ph sz="half" idx="2"/>
          </p:nvPr>
        </p:nvSpPr>
        <p:spPr>
          <a:xfrm>
            <a:off x="6172200" y="1825625"/>
            <a:ext cx="5181600" cy="4351338"/>
          </a:xfrm>
          <a:prstGeom prst="rect">
            <a:avLst/>
          </a:prstGeom>
        </p:spPr>
        <p:txBody>
          <a:bodyPr>
            <a:normAutofit/>
          </a:bodyPr>
          <a:lstStyle/>
          <a:p>
            <a:pPr marL="0" indent="0">
              <a:buNone/>
            </a:pPr>
            <a:r>
              <a:rPr lang="en-US" dirty="0"/>
              <a:t>Does the position of “power” change how we interact with others?</a:t>
            </a:r>
          </a:p>
          <a:p>
            <a:pPr marL="0" indent="0">
              <a:buNone/>
            </a:pPr>
            <a:endParaRPr lang="en-US" dirty="0"/>
          </a:p>
          <a:p>
            <a:pPr marL="0" indent="0">
              <a:buNone/>
            </a:pPr>
            <a:r>
              <a:rPr lang="en-US" dirty="0"/>
              <a:t>Do you think the client has the key to their own solution? Or does the client need to be “rescued” by you?</a:t>
            </a:r>
          </a:p>
          <a:p>
            <a:endParaRPr lang="en-US" dirty="0"/>
          </a:p>
          <a:p>
            <a:endParaRPr lang="en-US" dirty="0"/>
          </a:p>
        </p:txBody>
      </p:sp>
      <p:sp>
        <p:nvSpPr>
          <p:cNvPr id="3" name="Title 2">
            <a:extLst>
              <a:ext uri="{FF2B5EF4-FFF2-40B4-BE49-F238E27FC236}">
                <a16:creationId xmlns:a16="http://schemas.microsoft.com/office/drawing/2014/main" id="{C9D786DF-4E29-4B50-8382-276FE8451854}"/>
              </a:ext>
            </a:extLst>
          </p:cNvPr>
          <p:cNvSpPr>
            <a:spLocks noGrp="1"/>
          </p:cNvSpPr>
          <p:nvPr>
            <p:ph type="title"/>
          </p:nvPr>
        </p:nvSpPr>
        <p:spPr>
          <a:xfrm>
            <a:off x="1604356" y="365126"/>
            <a:ext cx="9749444" cy="1014788"/>
          </a:xfrm>
          <a:prstGeom prst="rect">
            <a:avLst/>
          </a:prstGeom>
        </p:spPr>
        <p:txBody>
          <a:bodyPr anchor="ctr">
            <a:normAutofit/>
          </a:bodyPr>
          <a:lstStyle/>
          <a:p>
            <a:r>
              <a:rPr lang="en-US" dirty="0">
                <a:latin typeface="Arial Black" panose="020B0A04020102020204" pitchFamily="34" charset="0"/>
              </a:rPr>
              <a:t>Your Lens</a:t>
            </a:r>
          </a:p>
        </p:txBody>
      </p:sp>
    </p:spTree>
    <p:extLst>
      <p:ext uri="{BB962C8B-B14F-4D97-AF65-F5344CB8AC3E}">
        <p14:creationId xmlns:p14="http://schemas.microsoft.com/office/powerpoint/2010/main" val="27433952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Template We are NC.." id="{6D58AD76-FE37-426B-ABAD-AB6B801DEF92}" vid="{A1017814-7FE5-45B9-AAAE-DE192F8BB19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4EEF5D0D7015740BBC47B1C897F11C2" ma:contentTypeVersion="13" ma:contentTypeDescription="Create a new document." ma:contentTypeScope="" ma:versionID="dc980063538be415b34c6559c7fb3753">
  <xsd:schema xmlns:xsd="http://www.w3.org/2001/XMLSchema" xmlns:xs="http://www.w3.org/2001/XMLSchema" xmlns:p="http://schemas.microsoft.com/office/2006/metadata/properties" xmlns:ns3="4947dab1-9237-40b3-941b-a0ee08771f18" xmlns:ns4="e2557ce8-4175-490b-8e3a-d575fc24f7bd" targetNamespace="http://schemas.microsoft.com/office/2006/metadata/properties" ma:root="true" ma:fieldsID="f9be191fa3710c9e9c7629c2ecb7bf1c" ns3:_="" ns4:_="">
    <xsd:import namespace="4947dab1-9237-40b3-941b-a0ee08771f18"/>
    <xsd:import namespace="e2557ce8-4175-490b-8e3a-d575fc24f7bd"/>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47dab1-9237-40b3-941b-a0ee08771f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2557ce8-4175-490b-8e3a-d575fc24f7bd"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A0D9708-4C7F-4CE6-923D-BC98F374B6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47dab1-9237-40b3-941b-a0ee08771f18"/>
    <ds:schemaRef ds:uri="e2557ce8-4175-490b-8e3a-d575fc24f7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AFD148E-E6C8-4818-B8DF-A20C4CC1FCCE}">
  <ds:schemaRefs>
    <ds:schemaRef ds:uri="http://schemas.microsoft.com/sharepoint/v3/contenttype/forms"/>
  </ds:schemaRefs>
</ds:datastoreItem>
</file>

<file path=customXml/itemProps3.xml><?xml version="1.0" encoding="utf-8"?>
<ds:datastoreItem xmlns:ds="http://schemas.openxmlformats.org/officeDocument/2006/customXml" ds:itemID="{F1E0681A-5A77-4972-8B15-856E6A9CD676}">
  <ds:schemaRefs>
    <ds:schemaRef ds:uri="e2557ce8-4175-490b-8e3a-d575fc24f7bd"/>
    <ds:schemaRef ds:uri="http://schemas.openxmlformats.org/package/2006/metadata/core-properties"/>
    <ds:schemaRef ds:uri="http://purl.org/dc/terms/"/>
    <ds:schemaRef ds:uri="4947dab1-9237-40b3-941b-a0ee08771f18"/>
    <ds:schemaRef ds:uri="http://schemas.microsoft.com/office/2006/documentManagement/types"/>
    <ds:schemaRef ds:uri="http://purl.org/dc/elements/1.1/"/>
    <ds:schemaRef ds:uri="http://schemas.microsoft.com/office/infopath/2007/PartnerControls"/>
    <ds:schemaRef ds:uri="http://purl.org/dc/dcmitype/"/>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50</TotalTime>
  <Words>1228</Words>
  <Application>Microsoft Office PowerPoint</Application>
  <PresentationFormat>Widescreen</PresentationFormat>
  <Paragraphs>171</Paragraphs>
  <Slides>27</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Arial Black</vt:lpstr>
      <vt:lpstr>Blazed</vt:lpstr>
      <vt:lpstr>Calibri</vt:lpstr>
      <vt:lpstr>Calibri Light</vt:lpstr>
      <vt:lpstr>Office Theme</vt:lpstr>
      <vt:lpstr>PowerPoint Presentation</vt:lpstr>
      <vt:lpstr>Hot Sheet</vt:lpstr>
      <vt:lpstr>What makes a good coach?</vt:lpstr>
      <vt:lpstr>Definitions</vt:lpstr>
      <vt:lpstr>Values &amp; Ethics</vt:lpstr>
      <vt:lpstr>Code of Ethics for Academic Coaches</vt:lpstr>
      <vt:lpstr>Code of Ethics cont.</vt:lpstr>
      <vt:lpstr>Reflective practice</vt:lpstr>
      <vt:lpstr>Your Lens</vt:lpstr>
      <vt:lpstr>Scenario #1</vt:lpstr>
      <vt:lpstr>Counseling vs. Coaching</vt:lpstr>
      <vt:lpstr>Carl Rogers Influence on Coaching</vt:lpstr>
      <vt:lpstr>Rogers: Active Listening &amp; Reflection</vt:lpstr>
      <vt:lpstr>Boundaries</vt:lpstr>
      <vt:lpstr>Scenario #2</vt:lpstr>
      <vt:lpstr>Ethical Decision Chain</vt:lpstr>
      <vt:lpstr>1. Establish the facts</vt:lpstr>
      <vt:lpstr>2. Are there legal or ethical issues?</vt:lpstr>
      <vt:lpstr>3. Identify the options</vt:lpstr>
      <vt:lpstr>4. Evaluate the options</vt:lpstr>
      <vt:lpstr>5. Choose the best option</vt:lpstr>
      <vt:lpstr>6. Implement the decision</vt:lpstr>
      <vt:lpstr>Role of Professional Development</vt:lpstr>
      <vt:lpstr>Let’s Talk About...</vt:lpstr>
      <vt:lpstr>FERPA</vt:lpstr>
      <vt:lpstr>References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McLean</dc:creator>
  <cp:lastModifiedBy>Jennifer</cp:lastModifiedBy>
  <cp:revision>2</cp:revision>
  <cp:lastPrinted>2020-03-10T11:42:07Z</cp:lastPrinted>
  <dcterms:created xsi:type="dcterms:W3CDTF">2020-03-03T15:22:47Z</dcterms:created>
  <dcterms:modified xsi:type="dcterms:W3CDTF">2020-04-28T14:08:18Z</dcterms:modified>
</cp:coreProperties>
</file>