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73" r:id="rId9"/>
    <p:sldId id="264" r:id="rId10"/>
    <p:sldId id="274" r:id="rId11"/>
    <p:sldId id="266" r:id="rId12"/>
    <p:sldId id="275" r:id="rId13"/>
    <p:sldId id="268" r:id="rId14"/>
    <p:sldId id="276" r:id="rId15"/>
    <p:sldId id="270" r:id="rId16"/>
    <p:sldId id="277"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p:scale>
          <a:sx n="83" d="100"/>
          <a:sy n="83" d="100"/>
        </p:scale>
        <p:origin x="60"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C3805-E53A-4174-A367-677E053C6D83}" type="datetimeFigureOut">
              <a:rPr lang="en-US" smtClean="0"/>
              <a:t>6/19/2019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7395C-6DA4-4B70-9ECE-162FE694A925}" type="slidenum">
              <a:rPr lang="en-US" smtClean="0"/>
              <a:t>‹#›</a:t>
            </a:fld>
            <a:endParaRPr lang="en-US"/>
          </a:p>
        </p:txBody>
      </p:sp>
    </p:spTree>
    <p:extLst>
      <p:ext uri="{BB962C8B-B14F-4D97-AF65-F5344CB8AC3E}">
        <p14:creationId xmlns:p14="http://schemas.microsoft.com/office/powerpoint/2010/main" val="3190799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Transcript:</a:t>
            </a:r>
            <a:r>
              <a:rPr lang="en-US" baseline="0" dirty="0"/>
              <a:t> Module 5: Documentation</a:t>
            </a:r>
            <a:endParaRPr lang="en-US" dirty="0"/>
          </a:p>
        </p:txBody>
      </p:sp>
      <p:sp>
        <p:nvSpPr>
          <p:cNvPr id="4" name="Slide Number Placeholder 3"/>
          <p:cNvSpPr>
            <a:spLocks noGrp="1"/>
          </p:cNvSpPr>
          <p:nvPr>
            <p:ph type="sldNum" sz="quarter" idx="10"/>
          </p:nvPr>
        </p:nvSpPr>
        <p:spPr/>
        <p:txBody>
          <a:bodyPr/>
          <a:lstStyle/>
          <a:p>
            <a:fld id="{B7F7395C-6DA4-4B70-9ECE-162FE694A925}" type="slidenum">
              <a:rPr lang="en-US" smtClean="0"/>
              <a:t>1</a:t>
            </a:fld>
            <a:endParaRPr lang="en-US"/>
          </a:p>
        </p:txBody>
      </p:sp>
    </p:spTree>
    <p:extLst>
      <p:ext uri="{BB962C8B-B14F-4D97-AF65-F5344CB8AC3E}">
        <p14:creationId xmlns:p14="http://schemas.microsoft.com/office/powerpoint/2010/main" val="2111929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Transcript: Learning Check 4</a:t>
            </a:r>
          </a:p>
          <a:p>
            <a:r>
              <a:rPr lang="en-US" dirty="0"/>
              <a:t>A student turns in a note</a:t>
            </a:r>
            <a:r>
              <a:rPr lang="en-US" baseline="0" dirty="0"/>
              <a:t> from her primary care physician that asks for the student to be provided with testing accommodations due to a generalized anxiety disorder. The note is written on a prescription pad. Is this sufficient to provide accommodations?</a:t>
            </a:r>
          </a:p>
          <a:p>
            <a:pPr marL="228600" indent="-228600">
              <a:buAutoNum type="alphaUcPeriod"/>
            </a:pPr>
            <a:r>
              <a:rPr lang="en-US" baseline="0" dirty="0"/>
              <a:t>Yes</a:t>
            </a:r>
          </a:p>
          <a:p>
            <a:pPr marL="228600" indent="-228600">
              <a:buAutoNum type="alphaUcPeriod"/>
            </a:pPr>
            <a:r>
              <a:rPr lang="en-US" baseline="0" dirty="0"/>
              <a:t>No</a:t>
            </a:r>
          </a:p>
        </p:txBody>
      </p:sp>
      <p:sp>
        <p:nvSpPr>
          <p:cNvPr id="4" name="Slide Number Placeholder 3"/>
          <p:cNvSpPr>
            <a:spLocks noGrp="1"/>
          </p:cNvSpPr>
          <p:nvPr>
            <p:ph type="sldNum" sz="quarter" idx="10"/>
          </p:nvPr>
        </p:nvSpPr>
        <p:spPr/>
        <p:txBody>
          <a:bodyPr/>
          <a:lstStyle/>
          <a:p>
            <a:fld id="{B7F7395C-6DA4-4B70-9ECE-162FE694A925}" type="slidenum">
              <a:rPr lang="en-US" smtClean="0"/>
              <a:t>13</a:t>
            </a:fld>
            <a:endParaRPr lang="en-US"/>
          </a:p>
        </p:txBody>
      </p:sp>
    </p:spTree>
    <p:extLst>
      <p:ext uri="{BB962C8B-B14F-4D97-AF65-F5344CB8AC3E}">
        <p14:creationId xmlns:p14="http://schemas.microsoft.com/office/powerpoint/2010/main" val="233361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Transcript: Learning</a:t>
            </a:r>
            <a:r>
              <a:rPr lang="en-US" baseline="0" dirty="0"/>
              <a:t> Check 5</a:t>
            </a:r>
          </a:p>
          <a:p>
            <a:r>
              <a:rPr lang="en-US" baseline="0" dirty="0"/>
              <a:t>A student provides you with a discharge note from a hospital with several diagnoses present. What further information would be necessary to establish accommodations?</a:t>
            </a:r>
          </a:p>
          <a:p>
            <a:pPr marL="228600" indent="-228600">
              <a:buAutoNum type="alphaUcPeriod"/>
            </a:pPr>
            <a:r>
              <a:rPr lang="en-US" baseline="0" dirty="0"/>
              <a:t>The student’s self-report of how the disability limits them</a:t>
            </a:r>
          </a:p>
          <a:p>
            <a:pPr marL="228600" indent="-228600">
              <a:buAutoNum type="alphaUcPeriod"/>
            </a:pPr>
            <a:r>
              <a:rPr lang="en-US" baseline="0" dirty="0"/>
              <a:t>A detailed letter from the original diagnostician covering what testing was used to establish the diagnosis</a:t>
            </a:r>
          </a:p>
          <a:p>
            <a:pPr marL="228600" indent="-228600">
              <a:buAutoNum type="alphaUcPeriod"/>
            </a:pPr>
            <a:r>
              <a:rPr lang="en-US" baseline="0" dirty="0"/>
              <a:t>Your own understanding of the disability based on research and previous student experience.</a:t>
            </a:r>
          </a:p>
          <a:p>
            <a:pPr marL="228600" indent="-228600">
              <a:buAutoNum type="alphaUcPeriod"/>
            </a:pPr>
            <a:r>
              <a:rPr lang="en-US" baseline="0" dirty="0"/>
              <a:t>None of the above, the discharge note is enough to establish accommodations.</a:t>
            </a:r>
            <a:endParaRPr lang="en-US" dirty="0"/>
          </a:p>
        </p:txBody>
      </p:sp>
      <p:sp>
        <p:nvSpPr>
          <p:cNvPr id="4" name="Slide Number Placeholder 3"/>
          <p:cNvSpPr>
            <a:spLocks noGrp="1"/>
          </p:cNvSpPr>
          <p:nvPr>
            <p:ph type="sldNum" sz="quarter" idx="10"/>
          </p:nvPr>
        </p:nvSpPr>
        <p:spPr/>
        <p:txBody>
          <a:bodyPr/>
          <a:lstStyle/>
          <a:p>
            <a:fld id="{B7F7395C-6DA4-4B70-9ECE-162FE694A925}" type="slidenum">
              <a:rPr lang="en-US" smtClean="0"/>
              <a:t>15</a:t>
            </a:fld>
            <a:endParaRPr lang="en-US"/>
          </a:p>
        </p:txBody>
      </p:sp>
    </p:spTree>
    <p:extLst>
      <p:ext uri="{BB962C8B-B14F-4D97-AF65-F5344CB8AC3E}">
        <p14:creationId xmlns:p14="http://schemas.microsoft.com/office/powerpoint/2010/main" val="1452520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F7395C-6DA4-4B70-9ECE-162FE694A925}" type="slidenum">
              <a:rPr lang="en-US" smtClean="0"/>
              <a:t>17</a:t>
            </a:fld>
            <a:endParaRPr lang="en-US"/>
          </a:p>
        </p:txBody>
      </p:sp>
    </p:spTree>
    <p:extLst>
      <p:ext uri="{BB962C8B-B14F-4D97-AF65-F5344CB8AC3E}">
        <p14:creationId xmlns:p14="http://schemas.microsoft.com/office/powerpoint/2010/main" val="1810074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Transcript: In this module,</a:t>
            </a:r>
            <a:r>
              <a:rPr lang="en-US" baseline="0" dirty="0"/>
              <a:t> we will be reviewing documentation guidelines and recommendations from NC AHEAD, the types of documentation you will see, and best practices in regards to documentation, as well as examples of what you might see. We will wrap up at the end with a five question learning check.</a:t>
            </a:r>
            <a:endParaRPr lang="en-US" dirty="0"/>
          </a:p>
        </p:txBody>
      </p:sp>
      <p:sp>
        <p:nvSpPr>
          <p:cNvPr id="4" name="Slide Number Placeholder 3"/>
          <p:cNvSpPr>
            <a:spLocks noGrp="1"/>
          </p:cNvSpPr>
          <p:nvPr>
            <p:ph type="sldNum" sz="quarter" idx="10"/>
          </p:nvPr>
        </p:nvSpPr>
        <p:spPr/>
        <p:txBody>
          <a:bodyPr/>
          <a:lstStyle/>
          <a:p>
            <a:fld id="{B7F7395C-6DA4-4B70-9ECE-162FE694A925}" type="slidenum">
              <a:rPr lang="en-US" smtClean="0"/>
              <a:t>2</a:t>
            </a:fld>
            <a:endParaRPr lang="en-US"/>
          </a:p>
        </p:txBody>
      </p:sp>
    </p:spTree>
    <p:extLst>
      <p:ext uri="{BB962C8B-B14F-4D97-AF65-F5344CB8AC3E}">
        <p14:creationId xmlns:p14="http://schemas.microsoft.com/office/powerpoint/2010/main" val="1890897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Transcript: Documentation Guidelines.</a:t>
            </a:r>
            <a:endParaRPr lang="en-US" baseline="0" dirty="0"/>
          </a:p>
          <a:p>
            <a:endParaRPr lang="en-US" baseline="0" dirty="0"/>
          </a:p>
          <a:p>
            <a:r>
              <a:rPr lang="en-US" dirty="0"/>
              <a:t>There</a:t>
            </a:r>
            <a:r>
              <a:rPr lang="en-US" baseline="0" dirty="0"/>
              <a:t> are different documentation standards for K-12 schools and postsecondary institutions, such as community colleges. Those standards are typically going to be stricter at the postsecondary level than at the K-12. While postsecondary institutions are allowed to request a reasonable level of documentation, there are not clear standards as to what that means. As a result, disability workers across the NC Community College System have been working together to establish best practices for those standards. It is a tricky balance to establish, since we do not want our documentation requirements to be unduly burdensome on or discouraging to our students. Unfortunately, you will encounter cases where the student cannot provide documentation that they actually have a disability and may not be able to obtain the accommodations that they want. The documentation process will differ between schools, but ultimately should be accessible to all students and be as flexible as possible – different students will have different needs and the disability coordinator’s involvement with each case will vary. Lastly, the student’s medical documentation should be current and relevant, but not necessarily “recent”, depending on the student’s disability. For instance, a disability listed on the medical paperwork as “temporary” would need more recent paperwork than a longer, more stable disability such as a student with a hearing or vision impairment.</a:t>
            </a:r>
            <a:endParaRPr lang="en-US" dirty="0"/>
          </a:p>
        </p:txBody>
      </p:sp>
      <p:sp>
        <p:nvSpPr>
          <p:cNvPr id="4" name="Slide Number Placeholder 3"/>
          <p:cNvSpPr>
            <a:spLocks noGrp="1"/>
          </p:cNvSpPr>
          <p:nvPr>
            <p:ph type="sldNum" sz="quarter" idx="10"/>
          </p:nvPr>
        </p:nvSpPr>
        <p:spPr/>
        <p:txBody>
          <a:bodyPr/>
          <a:lstStyle/>
          <a:p>
            <a:fld id="{B7F7395C-6DA4-4B70-9ECE-162FE694A925}" type="slidenum">
              <a:rPr lang="en-US" smtClean="0"/>
              <a:t>3</a:t>
            </a:fld>
            <a:endParaRPr lang="en-US"/>
          </a:p>
        </p:txBody>
      </p:sp>
    </p:spTree>
    <p:extLst>
      <p:ext uri="{BB962C8B-B14F-4D97-AF65-F5344CB8AC3E}">
        <p14:creationId xmlns:p14="http://schemas.microsoft.com/office/powerpoint/2010/main" val="335660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Transcript: Types of Documentation.</a:t>
            </a:r>
          </a:p>
          <a:p>
            <a:endParaRPr lang="en-US" dirty="0"/>
          </a:p>
          <a:p>
            <a:r>
              <a:rPr lang="en-US" dirty="0"/>
              <a:t> There are three types</a:t>
            </a:r>
            <a:r>
              <a:rPr lang="en-US" baseline="0" dirty="0"/>
              <a:t> of documentation you will see as a disability coordinator - primary, secondary, and tertiary. Primary documentation is the student’s self-report, which is important to fully understand the student’s limitation and provide personalized, appropriate accommodations. On very rare occasions, primary documentation may be enough to establish a disability, but this will not happen often. For example, a student with a physical disability will be visually obvious, even without paperwork documenting the specific diagnosis. While a specific diagnosis and details regarding the student’s limitations from a medical professional would be helpful in establishing accommodations, the specific diagnosis is less important than the student’s specific limitations, which the student can provide sufficient detail about.</a:t>
            </a:r>
          </a:p>
          <a:p>
            <a:endParaRPr lang="en-US" baseline="0" dirty="0"/>
          </a:p>
          <a:p>
            <a:r>
              <a:rPr lang="en-US" baseline="0" dirty="0"/>
              <a:t>Secondary documentation is the disability coordinator’s observations and interaction with the student. We are considered experts in our field for a reason, and should develop the confidence to evaluate a student’s needs, as well as recommending appropriate accommodations for the student. Many students will be new to the disability accommodation process, so a professional’s understanding of different disabilities and keen observation skills are an important piece of the process.</a:t>
            </a:r>
          </a:p>
          <a:p>
            <a:endParaRPr lang="en-US" baseline="0" dirty="0"/>
          </a:p>
          <a:p>
            <a:r>
              <a:rPr lang="en-US" baseline="0" dirty="0"/>
              <a:t>Tertiary documentation is that which comes from external or third party sources. This may include educational or medical records, reports and assessments. This is the most common type of documentation you will see as a disability coordinator, and often the most helpful in establishing the existence and scope of a disability. This documentation can help not only verify a student’s diagnosis, but establish the student’s disability background and help develop recommendations for appropriate accommodations.</a:t>
            </a:r>
          </a:p>
          <a:p>
            <a:endParaRPr lang="en-US" baseline="0" dirty="0"/>
          </a:p>
          <a:p>
            <a:r>
              <a:rPr lang="en-US" baseline="0" dirty="0"/>
              <a:t>All three forms of documentation are vital to the process and should be used appropriately.</a:t>
            </a:r>
            <a:endParaRPr lang="en-US" dirty="0"/>
          </a:p>
        </p:txBody>
      </p:sp>
      <p:sp>
        <p:nvSpPr>
          <p:cNvPr id="4" name="Slide Number Placeholder 3"/>
          <p:cNvSpPr>
            <a:spLocks noGrp="1"/>
          </p:cNvSpPr>
          <p:nvPr>
            <p:ph type="sldNum" sz="quarter" idx="10"/>
          </p:nvPr>
        </p:nvSpPr>
        <p:spPr/>
        <p:txBody>
          <a:bodyPr/>
          <a:lstStyle/>
          <a:p>
            <a:fld id="{B7F7395C-6DA4-4B70-9ECE-162FE694A925}" type="slidenum">
              <a:rPr lang="en-US" smtClean="0"/>
              <a:t>4</a:t>
            </a:fld>
            <a:endParaRPr lang="en-US"/>
          </a:p>
        </p:txBody>
      </p:sp>
    </p:spTree>
    <p:extLst>
      <p:ext uri="{BB962C8B-B14F-4D97-AF65-F5344CB8AC3E}">
        <p14:creationId xmlns:p14="http://schemas.microsoft.com/office/powerpoint/2010/main" val="1309057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Transcript:</a:t>
            </a:r>
            <a:r>
              <a:rPr lang="en-US" baseline="0" dirty="0"/>
              <a:t> Best Practices. Disability Coordinators across the NC Community College System have participated in periodic webinars and group calls, as well as in-person training opportunities to establish best practices for handling disability accommodations.</a:t>
            </a:r>
          </a:p>
          <a:p>
            <a:r>
              <a:rPr lang="en-US" baseline="0" dirty="0"/>
              <a:t>Firstly, documentation should include a diagnosis from a professional capable of establishing that diagnosis. For example, an unlicensed counselor cannot diagnose a mental illness, but someone like a licensed clinical social worker or a psychologist can. Therefore, we would want to see a signature from one of these licensed individuals, rather than from a counselor. Sometimes this can be tricky, and you may need to do some research online as to what the diagnostic capabilities are of different professionals, as you will see a wide range of credentials.</a:t>
            </a:r>
          </a:p>
          <a:p>
            <a:r>
              <a:rPr lang="en-US" baseline="0" dirty="0"/>
              <a:t>Secondly, as mentioned briefly before, how old documentation can be should be based on what the disability is and whether it is a chronic or temporary condition. Some examples of more temporary conditions are learning disabilities (which a child can grow out of over time) and some mental health diagnoses, such as depression resulting from the loss of a loved one. It is a good idea to have a form that the student can take to their medical professional which requests information on the time considerations of the disability, in addition to other information pertinent to establishing the student’s disability status and accommodations.</a:t>
            </a:r>
          </a:p>
          <a:p>
            <a:r>
              <a:rPr lang="en-US" baseline="0" dirty="0"/>
              <a:t>Thirdly, for those disabilities that are shorter in nature, the documentation should be updated periodically. How often this is updated will depend on the student and the professional treating the student. A doctor may indicate on the medical form that the student will be reevaluated on a certain date. It would be appropriate to request an updated form at the time of that reevaluation. This not only establishes a continued need for accommodations, but also ensures that the student is receiving the most appropriate accommodations for their situation. An updated form may remove a previously awarded accommodation or make recommendations for further accommodations that would support the student’s current limitations.</a:t>
            </a:r>
          </a:p>
        </p:txBody>
      </p:sp>
      <p:sp>
        <p:nvSpPr>
          <p:cNvPr id="4" name="Slide Number Placeholder 3"/>
          <p:cNvSpPr>
            <a:spLocks noGrp="1"/>
          </p:cNvSpPr>
          <p:nvPr>
            <p:ph type="sldNum" sz="quarter" idx="10"/>
          </p:nvPr>
        </p:nvSpPr>
        <p:spPr/>
        <p:txBody>
          <a:bodyPr/>
          <a:lstStyle/>
          <a:p>
            <a:fld id="{B7F7395C-6DA4-4B70-9ECE-162FE694A925}" type="slidenum">
              <a:rPr lang="en-US" smtClean="0"/>
              <a:t>5</a:t>
            </a:fld>
            <a:endParaRPr lang="en-US"/>
          </a:p>
        </p:txBody>
      </p:sp>
    </p:spTree>
    <p:extLst>
      <p:ext uri="{BB962C8B-B14F-4D97-AF65-F5344CB8AC3E}">
        <p14:creationId xmlns:p14="http://schemas.microsoft.com/office/powerpoint/2010/main" val="2538041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Transcript:</a:t>
            </a:r>
            <a:r>
              <a:rPr lang="en-US" baseline="0" dirty="0"/>
              <a:t> Lastly, an IEP or 504 plan is usually not enough to indicate a disability. The exception would be some 504 plans that have been completed with a specific diagnosis and signed off by a diagnosing medical professional. As K-12 continues to update their IEP/504 process, these plans may become more or less relevant to our processes at the postsecondary level. Regardless, an IEP or 504 plan can be used to establish the background of a student’s disability in regards to what accommodations they have received before. This can be a good starting place for a discussion with the student about what accommodations would be appropriate at the postsecondary level. Sometimes a psychological evaluation will be included with an IEP or 504 Plan, so it is always a good idea to review the paperwork the student has before explaining its limitations as appropriate medical documentation of the disability.</a:t>
            </a:r>
            <a:endParaRPr lang="en-US" dirty="0"/>
          </a:p>
        </p:txBody>
      </p:sp>
      <p:sp>
        <p:nvSpPr>
          <p:cNvPr id="4" name="Slide Number Placeholder 3"/>
          <p:cNvSpPr>
            <a:spLocks noGrp="1"/>
          </p:cNvSpPr>
          <p:nvPr>
            <p:ph type="sldNum" sz="quarter" idx="10"/>
          </p:nvPr>
        </p:nvSpPr>
        <p:spPr/>
        <p:txBody>
          <a:bodyPr/>
          <a:lstStyle/>
          <a:p>
            <a:fld id="{B7F7395C-6DA4-4B70-9ECE-162FE694A925}" type="slidenum">
              <a:rPr lang="en-US" smtClean="0"/>
              <a:t>6</a:t>
            </a:fld>
            <a:endParaRPr lang="en-US"/>
          </a:p>
        </p:txBody>
      </p:sp>
    </p:spTree>
    <p:extLst>
      <p:ext uri="{BB962C8B-B14F-4D97-AF65-F5344CB8AC3E}">
        <p14:creationId xmlns:p14="http://schemas.microsoft.com/office/powerpoint/2010/main" val="4170304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Transcript: Learning Check 1.</a:t>
            </a:r>
          </a:p>
          <a:p>
            <a:endParaRPr lang="en-US" dirty="0"/>
          </a:p>
          <a:p>
            <a:r>
              <a:rPr lang="en-US" dirty="0"/>
              <a:t>A</a:t>
            </a:r>
            <a:r>
              <a:rPr lang="en-US" baseline="0" dirty="0"/>
              <a:t> student provides you with an IEP which contains a diagnosis for a learning disability and accommodations, signed off by school leadership, the student, and the parent. What further documentation might be necessary?</a:t>
            </a:r>
          </a:p>
          <a:p>
            <a:pPr marL="228600" indent="-228600">
              <a:buAutoNum type="alphaUcPeriod"/>
            </a:pPr>
            <a:r>
              <a:rPr lang="en-US" baseline="0" dirty="0"/>
              <a:t>A psychological evaluation from a </a:t>
            </a:r>
            <a:r>
              <a:rPr lang="en-US" baseline="0" dirty="0" err="1"/>
              <a:t>diagnositician</a:t>
            </a:r>
            <a:r>
              <a:rPr lang="en-US" baseline="0" dirty="0"/>
              <a:t> (for example, a psychologist)</a:t>
            </a:r>
          </a:p>
          <a:p>
            <a:pPr marL="228600" indent="-228600">
              <a:buAutoNum type="alphaUcPeriod"/>
            </a:pPr>
            <a:r>
              <a:rPr lang="en-US" baseline="0" dirty="0"/>
              <a:t>Medical paperwork from a treating physician</a:t>
            </a:r>
          </a:p>
          <a:p>
            <a:pPr marL="228600" indent="-228600">
              <a:buAutoNum type="alphaUcPeriod"/>
            </a:pPr>
            <a:r>
              <a:rPr lang="en-US" dirty="0"/>
              <a:t>Either A or B</a:t>
            </a:r>
          </a:p>
          <a:p>
            <a:pPr marL="228600" indent="-228600">
              <a:buAutoNum type="alphaUcPeriod"/>
            </a:pPr>
            <a:r>
              <a:rPr lang="en-US" dirty="0"/>
              <a:t>No</a:t>
            </a:r>
            <a:r>
              <a:rPr lang="en-US" baseline="0" dirty="0"/>
              <a:t> further documentation is necessary</a:t>
            </a:r>
            <a:endParaRPr lang="en-US" dirty="0"/>
          </a:p>
        </p:txBody>
      </p:sp>
      <p:sp>
        <p:nvSpPr>
          <p:cNvPr id="4" name="Slide Number Placeholder 3"/>
          <p:cNvSpPr>
            <a:spLocks noGrp="1"/>
          </p:cNvSpPr>
          <p:nvPr>
            <p:ph type="sldNum" sz="quarter" idx="10"/>
          </p:nvPr>
        </p:nvSpPr>
        <p:spPr/>
        <p:txBody>
          <a:bodyPr/>
          <a:lstStyle/>
          <a:p>
            <a:fld id="{B7F7395C-6DA4-4B70-9ECE-162FE694A925}" type="slidenum">
              <a:rPr lang="en-US" smtClean="0"/>
              <a:t>7</a:t>
            </a:fld>
            <a:endParaRPr lang="en-US"/>
          </a:p>
        </p:txBody>
      </p:sp>
    </p:spTree>
    <p:extLst>
      <p:ext uri="{BB962C8B-B14F-4D97-AF65-F5344CB8AC3E}">
        <p14:creationId xmlns:p14="http://schemas.microsoft.com/office/powerpoint/2010/main" val="3337970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Transcript: Learning Check 2</a:t>
            </a:r>
          </a:p>
          <a:p>
            <a:r>
              <a:rPr lang="en-US" dirty="0"/>
              <a:t>The paperwork</a:t>
            </a:r>
            <a:r>
              <a:rPr lang="en-US" baseline="0" dirty="0"/>
              <a:t> required in the previous scenario would be examples of what type of documentation?</a:t>
            </a:r>
          </a:p>
          <a:p>
            <a:pPr marL="228600" indent="-228600">
              <a:buAutoNum type="alphaUcPeriod"/>
            </a:pPr>
            <a:r>
              <a:rPr lang="en-US" baseline="0" dirty="0"/>
              <a:t>Primary</a:t>
            </a:r>
          </a:p>
          <a:p>
            <a:pPr marL="228600" indent="-228600">
              <a:buAutoNum type="alphaUcPeriod"/>
            </a:pPr>
            <a:r>
              <a:rPr lang="en-US" baseline="0" dirty="0"/>
              <a:t>Secondary</a:t>
            </a:r>
          </a:p>
          <a:p>
            <a:pPr marL="228600" indent="-228600">
              <a:buAutoNum type="alphaUcPeriod"/>
            </a:pPr>
            <a:r>
              <a:rPr lang="en-US" baseline="0" dirty="0"/>
              <a:t>Tertiary</a:t>
            </a:r>
          </a:p>
          <a:p>
            <a:pPr marL="228600" indent="-228600">
              <a:buAutoNum type="alphaUcPeriod"/>
            </a:pPr>
            <a:r>
              <a:rPr lang="en-US" baseline="0" dirty="0"/>
              <a:t>Quaternary</a:t>
            </a:r>
            <a:endParaRPr lang="en-US" dirty="0"/>
          </a:p>
        </p:txBody>
      </p:sp>
      <p:sp>
        <p:nvSpPr>
          <p:cNvPr id="4" name="Slide Number Placeholder 3"/>
          <p:cNvSpPr>
            <a:spLocks noGrp="1"/>
          </p:cNvSpPr>
          <p:nvPr>
            <p:ph type="sldNum" sz="quarter" idx="10"/>
          </p:nvPr>
        </p:nvSpPr>
        <p:spPr/>
        <p:txBody>
          <a:bodyPr/>
          <a:lstStyle/>
          <a:p>
            <a:fld id="{B7F7395C-6DA4-4B70-9ECE-162FE694A925}" type="slidenum">
              <a:rPr lang="en-US" smtClean="0"/>
              <a:t>9</a:t>
            </a:fld>
            <a:endParaRPr lang="en-US"/>
          </a:p>
        </p:txBody>
      </p:sp>
    </p:spTree>
    <p:extLst>
      <p:ext uri="{BB962C8B-B14F-4D97-AF65-F5344CB8AC3E}">
        <p14:creationId xmlns:p14="http://schemas.microsoft.com/office/powerpoint/2010/main" val="712577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Transcript: Learning Check</a:t>
            </a:r>
            <a:r>
              <a:rPr lang="en-US" baseline="0" dirty="0"/>
              <a:t> 3 – Fill in the Blank</a:t>
            </a:r>
          </a:p>
          <a:p>
            <a:r>
              <a:rPr lang="en-US" baseline="0" dirty="0"/>
              <a:t>Postsecondary institutions may request a blank level of documentation from the student.</a:t>
            </a:r>
          </a:p>
          <a:p>
            <a:pPr marL="228600" indent="-228600">
              <a:buAutoNum type="alphaUcPeriod"/>
            </a:pPr>
            <a:r>
              <a:rPr lang="en-US" baseline="0" dirty="0"/>
              <a:t>A burdensome level of documentation</a:t>
            </a:r>
          </a:p>
          <a:p>
            <a:pPr marL="228600" indent="-228600">
              <a:buAutoNum type="alphaUcPeriod"/>
            </a:pPr>
            <a:r>
              <a:rPr lang="en-US" baseline="0" dirty="0"/>
              <a:t>A reasonable level of documentation</a:t>
            </a:r>
          </a:p>
          <a:p>
            <a:pPr marL="228600" indent="-228600">
              <a:buAutoNum type="alphaUcPeriod"/>
            </a:pPr>
            <a:r>
              <a:rPr lang="en-US" baseline="0" dirty="0"/>
              <a:t>A minimal level of documentation</a:t>
            </a:r>
          </a:p>
          <a:p>
            <a:pPr marL="228600" indent="-228600">
              <a:buAutoNum type="alphaUcPeriod"/>
            </a:pPr>
            <a:r>
              <a:rPr lang="en-US" baseline="0" dirty="0"/>
              <a:t>None of the above</a:t>
            </a:r>
            <a:endParaRPr lang="en-US" dirty="0"/>
          </a:p>
        </p:txBody>
      </p:sp>
      <p:sp>
        <p:nvSpPr>
          <p:cNvPr id="4" name="Slide Number Placeholder 3"/>
          <p:cNvSpPr>
            <a:spLocks noGrp="1"/>
          </p:cNvSpPr>
          <p:nvPr>
            <p:ph type="sldNum" sz="quarter" idx="10"/>
          </p:nvPr>
        </p:nvSpPr>
        <p:spPr/>
        <p:txBody>
          <a:bodyPr/>
          <a:lstStyle/>
          <a:p>
            <a:fld id="{B7F7395C-6DA4-4B70-9ECE-162FE694A925}" type="slidenum">
              <a:rPr lang="en-US" smtClean="0"/>
              <a:t>11</a:t>
            </a:fld>
            <a:endParaRPr lang="en-US"/>
          </a:p>
        </p:txBody>
      </p:sp>
    </p:spTree>
    <p:extLst>
      <p:ext uri="{BB962C8B-B14F-4D97-AF65-F5344CB8AC3E}">
        <p14:creationId xmlns:p14="http://schemas.microsoft.com/office/powerpoint/2010/main" val="3244954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75196E-B878-4FA6-8C74-73AE846DA13B}"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A7E9C-6A67-4D89-A929-DD1F8E6E776E}" type="slidenum">
              <a:rPr lang="en-US" smtClean="0"/>
              <a:t>‹#›</a:t>
            </a:fld>
            <a:endParaRPr lang="en-US"/>
          </a:p>
        </p:txBody>
      </p:sp>
    </p:spTree>
    <p:extLst>
      <p:ext uri="{BB962C8B-B14F-4D97-AF65-F5344CB8AC3E}">
        <p14:creationId xmlns:p14="http://schemas.microsoft.com/office/powerpoint/2010/main" val="261344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75196E-B878-4FA6-8C74-73AE846DA13B}"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A7E9C-6A67-4D89-A929-DD1F8E6E776E}" type="slidenum">
              <a:rPr lang="en-US" smtClean="0"/>
              <a:t>‹#›</a:t>
            </a:fld>
            <a:endParaRPr lang="en-US"/>
          </a:p>
        </p:txBody>
      </p:sp>
    </p:spTree>
    <p:extLst>
      <p:ext uri="{BB962C8B-B14F-4D97-AF65-F5344CB8AC3E}">
        <p14:creationId xmlns:p14="http://schemas.microsoft.com/office/powerpoint/2010/main" val="2091720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75196E-B878-4FA6-8C74-73AE846DA13B}"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A7E9C-6A67-4D89-A929-DD1F8E6E776E}" type="slidenum">
              <a:rPr lang="en-US" smtClean="0"/>
              <a:t>‹#›</a:t>
            </a:fld>
            <a:endParaRPr lang="en-US"/>
          </a:p>
        </p:txBody>
      </p:sp>
    </p:spTree>
    <p:extLst>
      <p:ext uri="{BB962C8B-B14F-4D97-AF65-F5344CB8AC3E}">
        <p14:creationId xmlns:p14="http://schemas.microsoft.com/office/powerpoint/2010/main" val="429157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75196E-B878-4FA6-8C74-73AE846DA13B}"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A7E9C-6A67-4D89-A929-DD1F8E6E776E}" type="slidenum">
              <a:rPr lang="en-US" smtClean="0"/>
              <a:t>‹#›</a:t>
            </a:fld>
            <a:endParaRPr lang="en-US"/>
          </a:p>
        </p:txBody>
      </p:sp>
    </p:spTree>
    <p:extLst>
      <p:ext uri="{BB962C8B-B14F-4D97-AF65-F5344CB8AC3E}">
        <p14:creationId xmlns:p14="http://schemas.microsoft.com/office/powerpoint/2010/main" val="1781842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75196E-B878-4FA6-8C74-73AE846DA13B}"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A7E9C-6A67-4D89-A929-DD1F8E6E776E}" type="slidenum">
              <a:rPr lang="en-US" smtClean="0"/>
              <a:t>‹#›</a:t>
            </a:fld>
            <a:endParaRPr lang="en-US"/>
          </a:p>
        </p:txBody>
      </p:sp>
    </p:spTree>
    <p:extLst>
      <p:ext uri="{BB962C8B-B14F-4D97-AF65-F5344CB8AC3E}">
        <p14:creationId xmlns:p14="http://schemas.microsoft.com/office/powerpoint/2010/main" val="281467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75196E-B878-4FA6-8C74-73AE846DA13B}"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A7E9C-6A67-4D89-A929-DD1F8E6E776E}" type="slidenum">
              <a:rPr lang="en-US" smtClean="0"/>
              <a:t>‹#›</a:t>
            </a:fld>
            <a:endParaRPr lang="en-US"/>
          </a:p>
        </p:txBody>
      </p:sp>
    </p:spTree>
    <p:extLst>
      <p:ext uri="{BB962C8B-B14F-4D97-AF65-F5344CB8AC3E}">
        <p14:creationId xmlns:p14="http://schemas.microsoft.com/office/powerpoint/2010/main" val="1178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75196E-B878-4FA6-8C74-73AE846DA13B}" type="datetimeFigureOut">
              <a:rPr lang="en-US" smtClean="0"/>
              <a:t>6/19/2019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BA7E9C-6A67-4D89-A929-DD1F8E6E776E}" type="slidenum">
              <a:rPr lang="en-US" smtClean="0"/>
              <a:t>‹#›</a:t>
            </a:fld>
            <a:endParaRPr lang="en-US"/>
          </a:p>
        </p:txBody>
      </p:sp>
    </p:spTree>
    <p:extLst>
      <p:ext uri="{BB962C8B-B14F-4D97-AF65-F5344CB8AC3E}">
        <p14:creationId xmlns:p14="http://schemas.microsoft.com/office/powerpoint/2010/main" val="850822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75196E-B878-4FA6-8C74-73AE846DA13B}" type="datetimeFigureOut">
              <a:rPr lang="en-US" smtClean="0"/>
              <a:t>6/19/2019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BA7E9C-6A67-4D89-A929-DD1F8E6E776E}" type="slidenum">
              <a:rPr lang="en-US" smtClean="0"/>
              <a:t>‹#›</a:t>
            </a:fld>
            <a:endParaRPr lang="en-US"/>
          </a:p>
        </p:txBody>
      </p:sp>
    </p:spTree>
    <p:extLst>
      <p:ext uri="{BB962C8B-B14F-4D97-AF65-F5344CB8AC3E}">
        <p14:creationId xmlns:p14="http://schemas.microsoft.com/office/powerpoint/2010/main" val="2359329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5196E-B878-4FA6-8C74-73AE846DA13B}" type="datetimeFigureOut">
              <a:rPr lang="en-US" smtClean="0"/>
              <a:t>6/19/2019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BA7E9C-6A67-4D89-A929-DD1F8E6E776E}" type="slidenum">
              <a:rPr lang="en-US" smtClean="0"/>
              <a:t>‹#›</a:t>
            </a:fld>
            <a:endParaRPr lang="en-US"/>
          </a:p>
        </p:txBody>
      </p:sp>
    </p:spTree>
    <p:extLst>
      <p:ext uri="{BB962C8B-B14F-4D97-AF65-F5344CB8AC3E}">
        <p14:creationId xmlns:p14="http://schemas.microsoft.com/office/powerpoint/2010/main" val="86495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75196E-B878-4FA6-8C74-73AE846DA13B}"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A7E9C-6A67-4D89-A929-DD1F8E6E776E}" type="slidenum">
              <a:rPr lang="en-US" smtClean="0"/>
              <a:t>‹#›</a:t>
            </a:fld>
            <a:endParaRPr lang="en-US"/>
          </a:p>
        </p:txBody>
      </p:sp>
    </p:spTree>
    <p:extLst>
      <p:ext uri="{BB962C8B-B14F-4D97-AF65-F5344CB8AC3E}">
        <p14:creationId xmlns:p14="http://schemas.microsoft.com/office/powerpoint/2010/main" val="1841080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75196E-B878-4FA6-8C74-73AE846DA13B}"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A7E9C-6A67-4D89-A929-DD1F8E6E776E}" type="slidenum">
              <a:rPr lang="en-US" smtClean="0"/>
              <a:t>‹#›</a:t>
            </a:fld>
            <a:endParaRPr lang="en-US"/>
          </a:p>
        </p:txBody>
      </p:sp>
    </p:spTree>
    <p:extLst>
      <p:ext uri="{BB962C8B-B14F-4D97-AF65-F5344CB8AC3E}">
        <p14:creationId xmlns:p14="http://schemas.microsoft.com/office/powerpoint/2010/main" val="26418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5196E-B878-4FA6-8C74-73AE846DA13B}" type="datetimeFigureOut">
              <a:rPr lang="en-US" smtClean="0"/>
              <a:t>6/19/2019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A7E9C-6A67-4D89-A929-DD1F8E6E776E}" type="slidenum">
              <a:rPr lang="en-US" smtClean="0"/>
              <a:t>‹#›</a:t>
            </a:fld>
            <a:endParaRPr lang="en-US"/>
          </a:p>
        </p:txBody>
      </p:sp>
    </p:spTree>
    <p:extLst>
      <p:ext uri="{BB962C8B-B14F-4D97-AF65-F5344CB8AC3E}">
        <p14:creationId xmlns:p14="http://schemas.microsoft.com/office/powerpoint/2010/main" val="474877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1.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5" Type="http://schemas.openxmlformats.org/officeDocument/2006/relationships/image" Target="../media/image1.png"/><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1.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5: Documentation</a:t>
            </a:r>
          </a:p>
        </p:txBody>
      </p:sp>
      <p:pic>
        <p:nvPicPr>
          <p:cNvPr id="3" name="Slide 1" descr="Sound slide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4400" y="5783510"/>
            <a:ext cx="609600" cy="609600"/>
          </a:xfrm>
          <a:prstGeom prst="rect">
            <a:avLst/>
          </a:prstGeom>
        </p:spPr>
      </p:pic>
    </p:spTree>
    <p:extLst>
      <p:ext uri="{BB962C8B-B14F-4D97-AF65-F5344CB8AC3E}">
        <p14:creationId xmlns:p14="http://schemas.microsoft.com/office/powerpoint/2010/main" val="8145026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6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86438-AC46-4C77-A12B-44E1CCEA8802}"/>
              </a:ext>
            </a:extLst>
          </p:cNvPr>
          <p:cNvSpPr>
            <a:spLocks noGrp="1"/>
          </p:cNvSpPr>
          <p:nvPr>
            <p:ph type="title"/>
          </p:nvPr>
        </p:nvSpPr>
        <p:spPr/>
        <p:txBody>
          <a:bodyPr/>
          <a:lstStyle/>
          <a:p>
            <a:r>
              <a:rPr lang="en-US" dirty="0"/>
              <a:t>Answer for #2</a:t>
            </a:r>
          </a:p>
        </p:txBody>
      </p:sp>
      <p:sp>
        <p:nvSpPr>
          <p:cNvPr id="3" name="Content Placeholder 2">
            <a:extLst>
              <a:ext uri="{FF2B5EF4-FFF2-40B4-BE49-F238E27FC236}">
                <a16:creationId xmlns:a16="http://schemas.microsoft.com/office/drawing/2014/main" id="{576DDAB9-4DD8-4682-B6FD-0FE68154A24B}"/>
              </a:ext>
            </a:extLst>
          </p:cNvPr>
          <p:cNvSpPr>
            <a:spLocks noGrp="1"/>
          </p:cNvSpPr>
          <p:nvPr>
            <p:ph idx="1"/>
          </p:nvPr>
        </p:nvSpPr>
        <p:spPr/>
        <p:txBody>
          <a:bodyPr/>
          <a:lstStyle/>
          <a:p>
            <a:r>
              <a:rPr lang="en-US" dirty="0"/>
              <a:t>Tertiary</a:t>
            </a:r>
          </a:p>
        </p:txBody>
      </p:sp>
    </p:spTree>
    <p:extLst>
      <p:ext uri="{BB962C8B-B14F-4D97-AF65-F5344CB8AC3E}">
        <p14:creationId xmlns:p14="http://schemas.microsoft.com/office/powerpoint/2010/main" val="2217140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Check #3</a:t>
            </a:r>
          </a:p>
        </p:txBody>
      </p:sp>
      <p:sp>
        <p:nvSpPr>
          <p:cNvPr id="3" name="Content Placeholder 2"/>
          <p:cNvSpPr>
            <a:spLocks noGrp="1"/>
          </p:cNvSpPr>
          <p:nvPr>
            <p:ph idx="1"/>
          </p:nvPr>
        </p:nvSpPr>
        <p:spPr/>
        <p:txBody>
          <a:bodyPr/>
          <a:lstStyle/>
          <a:p>
            <a:r>
              <a:rPr lang="en-US" dirty="0"/>
              <a:t>Postsecondary institutions may request a ______________ level of documentation from the student</a:t>
            </a:r>
          </a:p>
          <a:p>
            <a:endParaRPr lang="en-US" dirty="0"/>
          </a:p>
          <a:p>
            <a:r>
              <a:rPr lang="en-US" dirty="0"/>
              <a:t>A. Burdensome</a:t>
            </a:r>
          </a:p>
          <a:p>
            <a:r>
              <a:rPr lang="en-US" dirty="0"/>
              <a:t>B. Reasonable</a:t>
            </a:r>
          </a:p>
          <a:p>
            <a:r>
              <a:rPr lang="en-US" dirty="0"/>
              <a:t>C. Minimal</a:t>
            </a:r>
          </a:p>
          <a:p>
            <a:r>
              <a:rPr lang="en-US" dirty="0"/>
              <a:t>D. None of the Above</a:t>
            </a:r>
          </a:p>
        </p:txBody>
      </p:sp>
      <p:pic>
        <p:nvPicPr>
          <p:cNvPr id="4" name="Slide 11" descr="sound slide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6587" y="5872163"/>
            <a:ext cx="609600" cy="609600"/>
          </a:xfrm>
          <a:prstGeom prst="rect">
            <a:avLst/>
          </a:prstGeom>
        </p:spPr>
      </p:pic>
    </p:spTree>
    <p:extLst>
      <p:ext uri="{BB962C8B-B14F-4D97-AF65-F5344CB8AC3E}">
        <p14:creationId xmlns:p14="http://schemas.microsoft.com/office/powerpoint/2010/main" val="23960127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B55F7-C9B4-456A-B76C-9931E3E7C192}"/>
              </a:ext>
            </a:extLst>
          </p:cNvPr>
          <p:cNvSpPr>
            <a:spLocks noGrp="1"/>
          </p:cNvSpPr>
          <p:nvPr>
            <p:ph type="title"/>
          </p:nvPr>
        </p:nvSpPr>
        <p:spPr/>
        <p:txBody>
          <a:bodyPr/>
          <a:lstStyle/>
          <a:p>
            <a:r>
              <a:rPr lang="en-US" dirty="0"/>
              <a:t>Answer for #3</a:t>
            </a:r>
          </a:p>
        </p:txBody>
      </p:sp>
      <p:sp>
        <p:nvSpPr>
          <p:cNvPr id="3" name="Content Placeholder 2">
            <a:extLst>
              <a:ext uri="{FF2B5EF4-FFF2-40B4-BE49-F238E27FC236}">
                <a16:creationId xmlns:a16="http://schemas.microsoft.com/office/drawing/2014/main" id="{0FC9A830-F66D-4DC2-9F4C-D21719D6DDF1}"/>
              </a:ext>
            </a:extLst>
          </p:cNvPr>
          <p:cNvSpPr>
            <a:spLocks noGrp="1"/>
          </p:cNvSpPr>
          <p:nvPr>
            <p:ph idx="1"/>
          </p:nvPr>
        </p:nvSpPr>
        <p:spPr/>
        <p:txBody>
          <a:bodyPr/>
          <a:lstStyle/>
          <a:p>
            <a:r>
              <a:rPr lang="en-US" dirty="0"/>
              <a:t>Reasonable</a:t>
            </a:r>
          </a:p>
        </p:txBody>
      </p:sp>
    </p:spTree>
    <p:extLst>
      <p:ext uri="{BB962C8B-B14F-4D97-AF65-F5344CB8AC3E}">
        <p14:creationId xmlns:p14="http://schemas.microsoft.com/office/powerpoint/2010/main" val="159985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Check #4</a:t>
            </a:r>
          </a:p>
        </p:txBody>
      </p:sp>
      <p:sp>
        <p:nvSpPr>
          <p:cNvPr id="3" name="Content Placeholder 2"/>
          <p:cNvSpPr>
            <a:spLocks noGrp="1"/>
          </p:cNvSpPr>
          <p:nvPr>
            <p:ph idx="1"/>
          </p:nvPr>
        </p:nvSpPr>
        <p:spPr/>
        <p:txBody>
          <a:bodyPr/>
          <a:lstStyle/>
          <a:p>
            <a:r>
              <a:rPr lang="en-US" dirty="0"/>
              <a:t>A student turns in a note from her primary care physician that asks for the student to be provided with testing accommodations due to a generalized anxiety disorder. The note is written on a prescription pad. Is this sufficient to provide accommodations?</a:t>
            </a:r>
          </a:p>
          <a:p>
            <a:endParaRPr lang="en-US" dirty="0"/>
          </a:p>
          <a:p>
            <a:r>
              <a:rPr lang="en-US" dirty="0"/>
              <a:t>A. Yes</a:t>
            </a:r>
          </a:p>
          <a:p>
            <a:r>
              <a:rPr lang="en-US" dirty="0"/>
              <a:t>B. No</a:t>
            </a:r>
          </a:p>
        </p:txBody>
      </p:sp>
      <p:pic>
        <p:nvPicPr>
          <p:cNvPr id="4" name="Slide 13" descr="sound slide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5586" y="5872163"/>
            <a:ext cx="609600" cy="609600"/>
          </a:xfrm>
          <a:prstGeom prst="rect">
            <a:avLst/>
          </a:prstGeom>
        </p:spPr>
      </p:pic>
    </p:spTree>
    <p:extLst>
      <p:ext uri="{BB962C8B-B14F-4D97-AF65-F5344CB8AC3E}">
        <p14:creationId xmlns:p14="http://schemas.microsoft.com/office/powerpoint/2010/main" val="22531944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8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20475-7ECA-4BD4-A902-4D6FE6C018A1}"/>
              </a:ext>
            </a:extLst>
          </p:cNvPr>
          <p:cNvSpPr>
            <a:spLocks noGrp="1"/>
          </p:cNvSpPr>
          <p:nvPr>
            <p:ph type="title"/>
          </p:nvPr>
        </p:nvSpPr>
        <p:spPr/>
        <p:txBody>
          <a:bodyPr/>
          <a:lstStyle/>
          <a:p>
            <a:r>
              <a:rPr lang="en-US" dirty="0"/>
              <a:t>Answer for #4</a:t>
            </a:r>
          </a:p>
        </p:txBody>
      </p:sp>
      <p:sp>
        <p:nvSpPr>
          <p:cNvPr id="3" name="Content Placeholder 2">
            <a:extLst>
              <a:ext uri="{FF2B5EF4-FFF2-40B4-BE49-F238E27FC236}">
                <a16:creationId xmlns:a16="http://schemas.microsoft.com/office/drawing/2014/main" id="{D48FF4CA-DCC3-40C5-82A2-1C3D9E5A7114}"/>
              </a:ext>
            </a:extLst>
          </p:cNvPr>
          <p:cNvSpPr>
            <a:spLocks noGrp="1"/>
          </p:cNvSpPr>
          <p:nvPr>
            <p:ph idx="1"/>
          </p:nvPr>
        </p:nvSpPr>
        <p:spPr/>
        <p:txBody>
          <a:bodyPr/>
          <a:lstStyle/>
          <a:p>
            <a:r>
              <a:rPr lang="en-US" dirty="0"/>
              <a:t>Yes, it is a note with a signature from a diagnostician </a:t>
            </a:r>
          </a:p>
        </p:txBody>
      </p:sp>
    </p:spTree>
    <p:extLst>
      <p:ext uri="{BB962C8B-B14F-4D97-AF65-F5344CB8AC3E}">
        <p14:creationId xmlns:p14="http://schemas.microsoft.com/office/powerpoint/2010/main" val="666328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Check #5</a:t>
            </a:r>
          </a:p>
        </p:txBody>
      </p:sp>
      <p:sp>
        <p:nvSpPr>
          <p:cNvPr id="3" name="Content Placeholder 2"/>
          <p:cNvSpPr>
            <a:spLocks noGrp="1"/>
          </p:cNvSpPr>
          <p:nvPr>
            <p:ph idx="1"/>
          </p:nvPr>
        </p:nvSpPr>
        <p:spPr/>
        <p:txBody>
          <a:bodyPr>
            <a:normAutofit lnSpcReduction="10000"/>
          </a:bodyPr>
          <a:lstStyle/>
          <a:p>
            <a:r>
              <a:rPr lang="en-US" dirty="0"/>
              <a:t>A student provides you with a discharge note from a hospital with several diagnoses present. What further information would be necessary to establish accommodations?</a:t>
            </a:r>
          </a:p>
          <a:p>
            <a:endParaRPr lang="en-US" dirty="0"/>
          </a:p>
          <a:p>
            <a:r>
              <a:rPr lang="en-US" dirty="0"/>
              <a:t>A. The student’s self-report of how the disability limits them</a:t>
            </a:r>
          </a:p>
          <a:p>
            <a:r>
              <a:rPr lang="en-US" dirty="0"/>
              <a:t>B. A detailed letter from the original diagnostician covering what testing was used to establish the diagnosis</a:t>
            </a:r>
          </a:p>
          <a:p>
            <a:r>
              <a:rPr lang="en-US" dirty="0"/>
              <a:t>C. Your own understanding of the disability based on research and previous student experience</a:t>
            </a:r>
          </a:p>
          <a:p>
            <a:r>
              <a:rPr lang="en-US" dirty="0"/>
              <a:t>D. None of the above</a:t>
            </a:r>
          </a:p>
        </p:txBody>
      </p:sp>
      <p:pic>
        <p:nvPicPr>
          <p:cNvPr id="4" name="Slide 15" descr="sound slide 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2698" y="5872163"/>
            <a:ext cx="609600" cy="609600"/>
          </a:xfrm>
          <a:prstGeom prst="rect">
            <a:avLst/>
          </a:prstGeom>
        </p:spPr>
      </p:pic>
    </p:spTree>
    <p:extLst>
      <p:ext uri="{BB962C8B-B14F-4D97-AF65-F5344CB8AC3E}">
        <p14:creationId xmlns:p14="http://schemas.microsoft.com/office/powerpoint/2010/main" val="15176569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41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36C63-B830-4948-A0C1-4B421AA974E2}"/>
              </a:ext>
            </a:extLst>
          </p:cNvPr>
          <p:cNvSpPr>
            <a:spLocks noGrp="1"/>
          </p:cNvSpPr>
          <p:nvPr>
            <p:ph type="title"/>
          </p:nvPr>
        </p:nvSpPr>
        <p:spPr/>
        <p:txBody>
          <a:bodyPr/>
          <a:lstStyle/>
          <a:p>
            <a:r>
              <a:rPr lang="en-US" dirty="0"/>
              <a:t>Answer for #5</a:t>
            </a:r>
          </a:p>
        </p:txBody>
      </p:sp>
      <p:sp>
        <p:nvSpPr>
          <p:cNvPr id="3" name="Content Placeholder 2">
            <a:extLst>
              <a:ext uri="{FF2B5EF4-FFF2-40B4-BE49-F238E27FC236}">
                <a16:creationId xmlns:a16="http://schemas.microsoft.com/office/drawing/2014/main" id="{052257A4-75D2-40DE-97EC-79B69EFE61A8}"/>
              </a:ext>
            </a:extLst>
          </p:cNvPr>
          <p:cNvSpPr>
            <a:spLocks noGrp="1"/>
          </p:cNvSpPr>
          <p:nvPr>
            <p:ph idx="1"/>
          </p:nvPr>
        </p:nvSpPr>
        <p:spPr/>
        <p:txBody>
          <a:bodyPr/>
          <a:lstStyle/>
          <a:p>
            <a:r>
              <a:rPr lang="en-US" dirty="0"/>
              <a:t>Both A and C</a:t>
            </a:r>
          </a:p>
        </p:txBody>
      </p:sp>
    </p:spTree>
    <p:extLst>
      <p:ext uri="{BB962C8B-B14F-4D97-AF65-F5344CB8AC3E}">
        <p14:creationId xmlns:p14="http://schemas.microsoft.com/office/powerpoint/2010/main" val="927343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AHEAD. (2012, October). Supporting accommodation requests: guidance on documentation practices. Huntersville, NC: Association on Higher Education and Disability.</a:t>
            </a:r>
          </a:p>
        </p:txBody>
      </p:sp>
      <p:pic>
        <p:nvPicPr>
          <p:cNvPr id="4" name="Slide 17" descr="sound slide 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 y="5872163"/>
            <a:ext cx="609600" cy="609600"/>
          </a:xfrm>
          <a:prstGeom prst="rect">
            <a:avLst/>
          </a:prstGeom>
        </p:spPr>
      </p:pic>
    </p:spTree>
    <p:extLst>
      <p:ext uri="{BB962C8B-B14F-4D97-AF65-F5344CB8AC3E}">
        <p14:creationId xmlns:p14="http://schemas.microsoft.com/office/powerpoint/2010/main" val="13636387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7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Guidelines</a:t>
            </a:r>
          </a:p>
          <a:p>
            <a:r>
              <a:rPr lang="en-US" dirty="0"/>
              <a:t>Types of Documentation</a:t>
            </a:r>
          </a:p>
          <a:p>
            <a:r>
              <a:rPr lang="en-US" dirty="0"/>
              <a:t>Best Practices</a:t>
            </a:r>
          </a:p>
          <a:p>
            <a:r>
              <a:rPr lang="en-US" dirty="0"/>
              <a:t>Learning Check</a:t>
            </a:r>
          </a:p>
        </p:txBody>
      </p:sp>
      <p:pic>
        <p:nvPicPr>
          <p:cNvPr id="4" name="Slide 2" descr="Sound slide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 y="5872163"/>
            <a:ext cx="609600" cy="609600"/>
          </a:xfrm>
          <a:prstGeom prst="rect">
            <a:avLst/>
          </a:prstGeom>
        </p:spPr>
      </p:pic>
    </p:spTree>
    <p:extLst>
      <p:ext uri="{BB962C8B-B14F-4D97-AF65-F5344CB8AC3E}">
        <p14:creationId xmlns:p14="http://schemas.microsoft.com/office/powerpoint/2010/main" val="6008909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9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Documentation Guidelines</a:t>
            </a:r>
          </a:p>
        </p:txBody>
      </p:sp>
      <p:sp>
        <p:nvSpPr>
          <p:cNvPr id="3" name="Content Placeholder 2"/>
          <p:cNvSpPr>
            <a:spLocks noGrp="1"/>
          </p:cNvSpPr>
          <p:nvPr>
            <p:ph idx="1"/>
          </p:nvPr>
        </p:nvSpPr>
        <p:spPr/>
        <p:txBody>
          <a:bodyPr>
            <a:normAutofit/>
          </a:bodyPr>
          <a:lstStyle/>
          <a:p>
            <a:r>
              <a:rPr lang="en-US" dirty="0"/>
              <a:t>Postsecondary institutions may request a </a:t>
            </a:r>
            <a:r>
              <a:rPr lang="en-US" b="1" dirty="0"/>
              <a:t>reasonable</a:t>
            </a:r>
            <a:r>
              <a:rPr lang="en-US" dirty="0"/>
              <a:t> level of documentation</a:t>
            </a:r>
          </a:p>
          <a:p>
            <a:r>
              <a:rPr lang="en-US" dirty="0"/>
              <a:t>Documentation required should not be unduly burdensome on or discouraging to the student</a:t>
            </a:r>
          </a:p>
          <a:p>
            <a:r>
              <a:rPr lang="en-US" dirty="0"/>
              <a:t>The documentation process must be accessible to all students and allow for flexibility as needed</a:t>
            </a:r>
          </a:p>
          <a:p>
            <a:r>
              <a:rPr lang="en-US" dirty="0"/>
              <a:t>Current and relevant, but not necessarily “recent” – depends on the nature of the disability</a:t>
            </a:r>
          </a:p>
        </p:txBody>
      </p:sp>
      <p:pic>
        <p:nvPicPr>
          <p:cNvPr id="4" name="Slide 3" descr="sound slide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309" y="5872163"/>
            <a:ext cx="609600" cy="609600"/>
          </a:xfrm>
          <a:prstGeom prst="rect">
            <a:avLst/>
          </a:prstGeom>
        </p:spPr>
      </p:pic>
    </p:spTree>
    <p:extLst>
      <p:ext uri="{BB962C8B-B14F-4D97-AF65-F5344CB8AC3E}">
        <p14:creationId xmlns:p14="http://schemas.microsoft.com/office/powerpoint/2010/main" val="20348421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8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Documentation</a:t>
            </a:r>
          </a:p>
        </p:txBody>
      </p:sp>
      <p:sp>
        <p:nvSpPr>
          <p:cNvPr id="3" name="Content Placeholder 2"/>
          <p:cNvSpPr>
            <a:spLocks noGrp="1"/>
          </p:cNvSpPr>
          <p:nvPr>
            <p:ph idx="1"/>
          </p:nvPr>
        </p:nvSpPr>
        <p:spPr/>
        <p:txBody>
          <a:bodyPr>
            <a:normAutofit lnSpcReduction="10000"/>
          </a:bodyPr>
          <a:lstStyle/>
          <a:p>
            <a:r>
              <a:rPr lang="en-US" b="1" dirty="0"/>
              <a:t>Primary – Student Self-Report</a:t>
            </a:r>
          </a:p>
          <a:p>
            <a:pPr lvl="1"/>
            <a:r>
              <a:rPr lang="en-US" dirty="0"/>
              <a:t>Necessary to fully understand the student’s limitations and provide appropriate accommodations</a:t>
            </a:r>
          </a:p>
          <a:p>
            <a:r>
              <a:rPr lang="en-US" b="1" dirty="0"/>
              <a:t>Secondary – Observation and Interaction</a:t>
            </a:r>
          </a:p>
          <a:p>
            <a:pPr lvl="1"/>
            <a:r>
              <a:rPr lang="en-US" dirty="0"/>
              <a:t>Disability professionals are experts for a reason, and should use their professional judgment to evaluate a student’s needs and recommend appropriate accommodations</a:t>
            </a:r>
          </a:p>
          <a:p>
            <a:r>
              <a:rPr lang="en-US" b="1" dirty="0"/>
              <a:t>Tertiary – External or Third Party</a:t>
            </a:r>
          </a:p>
          <a:p>
            <a:pPr lvl="1"/>
            <a:r>
              <a:rPr lang="en-US" dirty="0"/>
              <a:t>Educational or medical records, reports, and assessments</a:t>
            </a:r>
          </a:p>
          <a:p>
            <a:pPr lvl="1"/>
            <a:r>
              <a:rPr lang="en-US" dirty="0"/>
              <a:t>Helpful in establishing background, developing recommendations, and verifying diagnoses</a:t>
            </a:r>
          </a:p>
        </p:txBody>
      </p:sp>
      <p:pic>
        <p:nvPicPr>
          <p:cNvPr id="4" name="Slide 4" descr="sound slide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3031" y="5813440"/>
            <a:ext cx="609600" cy="609600"/>
          </a:xfrm>
          <a:prstGeom prst="rect">
            <a:avLst/>
          </a:prstGeom>
        </p:spPr>
      </p:pic>
    </p:spTree>
    <p:extLst>
      <p:ext uri="{BB962C8B-B14F-4D97-AF65-F5344CB8AC3E}">
        <p14:creationId xmlns:p14="http://schemas.microsoft.com/office/powerpoint/2010/main" val="16144794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16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a:t>
            </a:r>
          </a:p>
        </p:txBody>
      </p:sp>
      <p:sp>
        <p:nvSpPr>
          <p:cNvPr id="3" name="Content Placeholder 2"/>
          <p:cNvSpPr>
            <a:spLocks noGrp="1"/>
          </p:cNvSpPr>
          <p:nvPr>
            <p:ph idx="1"/>
          </p:nvPr>
        </p:nvSpPr>
        <p:spPr/>
        <p:txBody>
          <a:bodyPr>
            <a:normAutofit lnSpcReduction="10000"/>
          </a:bodyPr>
          <a:lstStyle/>
          <a:p>
            <a:r>
              <a:rPr lang="en-US" dirty="0"/>
              <a:t>Documentation should include a diagnosis from a professional capable of establishing that diagnosis</a:t>
            </a:r>
          </a:p>
          <a:p>
            <a:pPr lvl="1"/>
            <a:r>
              <a:rPr lang="en-US" dirty="0"/>
              <a:t>Example: An unlicensed counselor cannot diagnose a mental illness, but a licensed clinical social worker or psychologist can</a:t>
            </a:r>
          </a:p>
          <a:p>
            <a:r>
              <a:rPr lang="en-US" dirty="0"/>
              <a:t>How old documentation can be should be based on what the disability is and whether it is a chronic or temporary condition</a:t>
            </a:r>
          </a:p>
          <a:p>
            <a:pPr lvl="1"/>
            <a:r>
              <a:rPr lang="en-US" dirty="0"/>
              <a:t>Examples of temporary conditions are learning disabilities and some mental health concerns, especially if the student is receiving ongoing treatment</a:t>
            </a:r>
          </a:p>
          <a:p>
            <a:r>
              <a:rPr lang="en-US" dirty="0"/>
              <a:t>Documentation should be updated periodically for temporary conditions</a:t>
            </a:r>
          </a:p>
          <a:p>
            <a:pPr lvl="1"/>
            <a:r>
              <a:rPr lang="en-US" dirty="0"/>
              <a:t>Some professionals may indicate either a specific date or general time frame for when the condition will be reassessed</a:t>
            </a:r>
          </a:p>
        </p:txBody>
      </p:sp>
      <p:pic>
        <p:nvPicPr>
          <p:cNvPr id="4" name="Slide 5" descr="sound slide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4643" y="5872163"/>
            <a:ext cx="609600" cy="609600"/>
          </a:xfrm>
          <a:prstGeom prst="rect">
            <a:avLst/>
          </a:prstGeom>
        </p:spPr>
      </p:pic>
    </p:spTree>
    <p:extLst>
      <p:ext uri="{BB962C8B-B14F-4D97-AF65-F5344CB8AC3E}">
        <p14:creationId xmlns:p14="http://schemas.microsoft.com/office/powerpoint/2010/main" val="38961522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11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(Continued)</a:t>
            </a:r>
          </a:p>
        </p:txBody>
      </p:sp>
      <p:sp>
        <p:nvSpPr>
          <p:cNvPr id="3" name="Content Placeholder 2"/>
          <p:cNvSpPr>
            <a:spLocks noGrp="1"/>
          </p:cNvSpPr>
          <p:nvPr>
            <p:ph idx="1"/>
          </p:nvPr>
        </p:nvSpPr>
        <p:spPr/>
        <p:txBody>
          <a:bodyPr/>
          <a:lstStyle/>
          <a:p>
            <a:r>
              <a:rPr lang="en-US" dirty="0"/>
              <a:t>IEPs or 504 plans </a:t>
            </a:r>
            <a:r>
              <a:rPr lang="en-US" b="1" dirty="0"/>
              <a:t>may</a:t>
            </a:r>
            <a:r>
              <a:rPr lang="en-US" dirty="0"/>
              <a:t> be considered sufficient documentation for a learning disability if a qualified diagnostic professional has signed off on the paperwork and provided a diagnosis</a:t>
            </a:r>
          </a:p>
          <a:p>
            <a:pPr lvl="1"/>
            <a:r>
              <a:rPr lang="en-US" dirty="0"/>
              <a:t>Psychological evaluations are considered the documentation standard for learning or other developmental disabilities</a:t>
            </a:r>
          </a:p>
          <a:p>
            <a:pPr lvl="1"/>
            <a:r>
              <a:rPr lang="en-US" dirty="0"/>
              <a:t>IEPs and 504 plans are valuable documentation to provide a background of what accommodations the student has received in the past</a:t>
            </a:r>
          </a:p>
        </p:txBody>
      </p:sp>
      <p:pic>
        <p:nvPicPr>
          <p:cNvPr id="4" name="Slide 6" descr="sound slide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0143" y="5872163"/>
            <a:ext cx="609600" cy="609600"/>
          </a:xfrm>
          <a:prstGeom prst="rect">
            <a:avLst/>
          </a:prstGeom>
        </p:spPr>
      </p:pic>
    </p:spTree>
    <p:extLst>
      <p:ext uri="{BB962C8B-B14F-4D97-AF65-F5344CB8AC3E}">
        <p14:creationId xmlns:p14="http://schemas.microsoft.com/office/powerpoint/2010/main" val="40103378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03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Check #1</a:t>
            </a:r>
          </a:p>
        </p:txBody>
      </p:sp>
      <p:sp>
        <p:nvSpPr>
          <p:cNvPr id="3" name="Content Placeholder 2"/>
          <p:cNvSpPr>
            <a:spLocks noGrp="1"/>
          </p:cNvSpPr>
          <p:nvPr>
            <p:ph idx="1"/>
          </p:nvPr>
        </p:nvSpPr>
        <p:spPr/>
        <p:txBody>
          <a:bodyPr/>
          <a:lstStyle/>
          <a:p>
            <a:r>
              <a:rPr lang="en-US" dirty="0"/>
              <a:t>A student provides you with an IEP which contains a diagnosis for a learning disability and accommodations, signed off by school leadership, the student, and the parent. What further documentation might be necessary?</a:t>
            </a:r>
          </a:p>
          <a:p>
            <a:endParaRPr lang="en-US" dirty="0"/>
          </a:p>
          <a:p>
            <a:r>
              <a:rPr lang="en-US" dirty="0"/>
              <a:t>A. A psychological evaluation from a diagnostician (e.g. psychologist)</a:t>
            </a:r>
          </a:p>
          <a:p>
            <a:r>
              <a:rPr lang="en-US" dirty="0"/>
              <a:t>B. Medical paperwork from a treating physician</a:t>
            </a:r>
          </a:p>
          <a:p>
            <a:r>
              <a:rPr lang="en-US" dirty="0"/>
              <a:t>C. Either A or B</a:t>
            </a:r>
          </a:p>
          <a:p>
            <a:r>
              <a:rPr lang="en-US" dirty="0"/>
              <a:t>D. No further documentation is necessary</a:t>
            </a:r>
          </a:p>
        </p:txBody>
      </p:sp>
      <p:pic>
        <p:nvPicPr>
          <p:cNvPr id="4" name="Slide 7" descr="sound slide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2698" y="5872163"/>
            <a:ext cx="609600" cy="609600"/>
          </a:xfrm>
          <a:prstGeom prst="rect">
            <a:avLst/>
          </a:prstGeom>
        </p:spPr>
      </p:pic>
    </p:spTree>
    <p:extLst>
      <p:ext uri="{BB962C8B-B14F-4D97-AF65-F5344CB8AC3E}">
        <p14:creationId xmlns:p14="http://schemas.microsoft.com/office/powerpoint/2010/main" val="19696680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34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98416-468C-4854-9AC1-B71457B36B7D}"/>
              </a:ext>
            </a:extLst>
          </p:cNvPr>
          <p:cNvSpPr>
            <a:spLocks noGrp="1"/>
          </p:cNvSpPr>
          <p:nvPr>
            <p:ph type="title"/>
          </p:nvPr>
        </p:nvSpPr>
        <p:spPr/>
        <p:txBody>
          <a:bodyPr/>
          <a:lstStyle/>
          <a:p>
            <a:r>
              <a:rPr lang="en-US" dirty="0"/>
              <a:t>Answer for #1</a:t>
            </a:r>
          </a:p>
        </p:txBody>
      </p:sp>
      <p:sp>
        <p:nvSpPr>
          <p:cNvPr id="3" name="Content Placeholder 2">
            <a:extLst>
              <a:ext uri="{FF2B5EF4-FFF2-40B4-BE49-F238E27FC236}">
                <a16:creationId xmlns:a16="http://schemas.microsoft.com/office/drawing/2014/main" id="{BD862693-363B-4610-90BC-4859B47CA285}"/>
              </a:ext>
            </a:extLst>
          </p:cNvPr>
          <p:cNvSpPr>
            <a:spLocks noGrp="1"/>
          </p:cNvSpPr>
          <p:nvPr>
            <p:ph idx="1"/>
          </p:nvPr>
        </p:nvSpPr>
        <p:spPr/>
        <p:txBody>
          <a:bodyPr/>
          <a:lstStyle/>
          <a:p>
            <a:r>
              <a:rPr lang="en-US" dirty="0"/>
              <a:t>Either A or B</a:t>
            </a:r>
          </a:p>
        </p:txBody>
      </p:sp>
    </p:spTree>
    <p:extLst>
      <p:ext uri="{BB962C8B-B14F-4D97-AF65-F5344CB8AC3E}">
        <p14:creationId xmlns:p14="http://schemas.microsoft.com/office/powerpoint/2010/main" val="833826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Check #2</a:t>
            </a:r>
          </a:p>
        </p:txBody>
      </p:sp>
      <p:sp>
        <p:nvSpPr>
          <p:cNvPr id="3" name="Content Placeholder 2"/>
          <p:cNvSpPr>
            <a:spLocks noGrp="1"/>
          </p:cNvSpPr>
          <p:nvPr>
            <p:ph idx="1"/>
          </p:nvPr>
        </p:nvSpPr>
        <p:spPr/>
        <p:txBody>
          <a:bodyPr/>
          <a:lstStyle/>
          <a:p>
            <a:r>
              <a:rPr lang="en-US" dirty="0"/>
              <a:t>The paperwork required in the previous scenario would be examples of what type of documentation?</a:t>
            </a:r>
          </a:p>
          <a:p>
            <a:endParaRPr lang="en-US" dirty="0"/>
          </a:p>
          <a:p>
            <a:r>
              <a:rPr lang="en-US" dirty="0"/>
              <a:t>A. Primary</a:t>
            </a:r>
          </a:p>
          <a:p>
            <a:r>
              <a:rPr lang="en-US" dirty="0"/>
              <a:t>B. Secondary</a:t>
            </a:r>
          </a:p>
          <a:p>
            <a:r>
              <a:rPr lang="en-US" dirty="0"/>
              <a:t>C. Tertiary</a:t>
            </a:r>
          </a:p>
          <a:p>
            <a:r>
              <a:rPr lang="en-US" dirty="0"/>
              <a:t>D. Quaternary</a:t>
            </a:r>
          </a:p>
        </p:txBody>
      </p:sp>
      <p:pic>
        <p:nvPicPr>
          <p:cNvPr id="4" name="Slide 9" descr="sound slide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9809" y="5810644"/>
            <a:ext cx="609600" cy="609600"/>
          </a:xfrm>
          <a:prstGeom prst="rect">
            <a:avLst/>
          </a:prstGeom>
        </p:spPr>
      </p:pic>
    </p:spTree>
    <p:extLst>
      <p:ext uri="{BB962C8B-B14F-4D97-AF65-F5344CB8AC3E}">
        <p14:creationId xmlns:p14="http://schemas.microsoft.com/office/powerpoint/2010/main" val="11399137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2094</Words>
  <Application>Microsoft Office PowerPoint</Application>
  <PresentationFormat>Widescreen</PresentationFormat>
  <Paragraphs>135</Paragraphs>
  <Slides>17</Slides>
  <Notes>12</Notes>
  <HiddenSlides>0</HiddenSlides>
  <MMClips>12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Module 5: Documentation</vt:lpstr>
      <vt:lpstr>Overview</vt:lpstr>
      <vt:lpstr>Documentation Guidelines</vt:lpstr>
      <vt:lpstr>Types of Documentation</vt:lpstr>
      <vt:lpstr>Best Practices</vt:lpstr>
      <vt:lpstr>Best Practices (Continued)</vt:lpstr>
      <vt:lpstr>Learning Check #1</vt:lpstr>
      <vt:lpstr>Answer for #1</vt:lpstr>
      <vt:lpstr>Learning Check #2</vt:lpstr>
      <vt:lpstr>Answer for #2</vt:lpstr>
      <vt:lpstr>Learning Check #3</vt:lpstr>
      <vt:lpstr>Answer for #3</vt:lpstr>
      <vt:lpstr>Learning Check #4</vt:lpstr>
      <vt:lpstr>Answer for #4</vt:lpstr>
      <vt:lpstr>Learning Check #5</vt:lpstr>
      <vt:lpstr>Answer for #5</vt:lpstr>
      <vt:lpstr>References</vt:lpstr>
    </vt:vector>
  </TitlesOfParts>
  <Company>Edgecombe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Documentation</dc:title>
  <dc:creator>ECC User</dc:creator>
  <cp:lastModifiedBy>Trudie Hughes</cp:lastModifiedBy>
  <cp:revision>24</cp:revision>
  <dcterms:created xsi:type="dcterms:W3CDTF">2019-05-01T16:12:28Z</dcterms:created>
  <dcterms:modified xsi:type="dcterms:W3CDTF">2019-06-19T14:04:35Z</dcterms:modified>
</cp:coreProperties>
</file>